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8" r:id="rId3"/>
    <p:sldMasterId id="2147483762" r:id="rId4"/>
    <p:sldMasterId id="2147483744" r:id="rId5"/>
    <p:sldMasterId id="2147483772" r:id="rId6"/>
  </p:sldMasterIdLst>
  <p:notesMasterIdLst>
    <p:notesMasterId r:id="rId59"/>
  </p:notesMasterIdLst>
  <p:handoutMasterIdLst>
    <p:handoutMasterId r:id="rId60"/>
  </p:handoutMasterIdLst>
  <p:sldIdLst>
    <p:sldId id="349" r:id="rId7"/>
    <p:sldId id="350" r:id="rId8"/>
    <p:sldId id="677" r:id="rId9"/>
    <p:sldId id="675" r:id="rId10"/>
    <p:sldId id="687" r:id="rId11"/>
    <p:sldId id="676" r:id="rId12"/>
    <p:sldId id="737" r:id="rId13"/>
    <p:sldId id="646" r:id="rId14"/>
    <p:sldId id="647" r:id="rId15"/>
    <p:sldId id="672" r:id="rId16"/>
    <p:sldId id="673" r:id="rId17"/>
    <p:sldId id="664" r:id="rId18"/>
    <p:sldId id="524" r:id="rId19"/>
    <p:sldId id="686" r:id="rId20"/>
    <p:sldId id="669" r:id="rId21"/>
    <p:sldId id="685" r:id="rId22"/>
    <p:sldId id="674" r:id="rId23"/>
    <p:sldId id="684" r:id="rId24"/>
    <p:sldId id="649" r:id="rId25"/>
    <p:sldId id="657" r:id="rId26"/>
    <p:sldId id="624" r:id="rId27"/>
    <p:sldId id="689" r:id="rId28"/>
    <p:sldId id="738" r:id="rId29"/>
    <p:sldId id="663" r:id="rId30"/>
    <p:sldId id="648" r:id="rId31"/>
    <p:sldId id="588" r:id="rId32"/>
    <p:sldId id="690" r:id="rId33"/>
    <p:sldId id="741" r:id="rId34"/>
    <p:sldId id="742" r:id="rId35"/>
    <p:sldId id="745" r:id="rId36"/>
    <p:sldId id="746" r:id="rId37"/>
    <p:sldId id="736" r:id="rId38"/>
    <p:sldId id="726" r:id="rId39"/>
    <p:sldId id="728" r:id="rId40"/>
    <p:sldId id="743" r:id="rId41"/>
    <p:sldId id="727" r:id="rId42"/>
    <p:sldId id="744" r:id="rId43"/>
    <p:sldId id="747" r:id="rId44"/>
    <p:sldId id="748" r:id="rId45"/>
    <p:sldId id="749" r:id="rId46"/>
    <p:sldId id="750" r:id="rId47"/>
    <p:sldId id="751" r:id="rId48"/>
    <p:sldId id="752" r:id="rId49"/>
    <p:sldId id="753" r:id="rId50"/>
    <p:sldId id="754" r:id="rId51"/>
    <p:sldId id="755" r:id="rId52"/>
    <p:sldId id="735" r:id="rId53"/>
    <p:sldId id="730" r:id="rId54"/>
    <p:sldId id="731" r:id="rId55"/>
    <p:sldId id="732" r:id="rId56"/>
    <p:sldId id="733" r:id="rId57"/>
    <p:sldId id="574" r:id="rId58"/>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BEAA"/>
    <a:srgbClr val="B3F7EF"/>
    <a:srgbClr val="1768B3"/>
    <a:srgbClr val="BFDCF7"/>
    <a:srgbClr val="0FC945"/>
    <a:srgbClr val="261BA8"/>
    <a:srgbClr val="DAFDCB"/>
    <a:srgbClr val="48D5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34" autoAdjust="0"/>
    <p:restoredTop sz="94833" autoAdjust="0"/>
  </p:normalViewPr>
  <p:slideViewPr>
    <p:cSldViewPr snapToGrid="0" snapToObjects="1">
      <p:cViewPr varScale="1">
        <p:scale>
          <a:sx n="89" d="100"/>
          <a:sy n="89" d="100"/>
        </p:scale>
        <p:origin x="108" y="18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26"/>
    </p:cViewPr>
  </p:sorterViewPr>
  <p:notesViewPr>
    <p:cSldViewPr snapToGrid="0" snapToObjects="1">
      <p:cViewPr varScale="1">
        <p:scale>
          <a:sx n="70" d="100"/>
          <a:sy n="70" d="100"/>
        </p:scale>
        <p:origin x="321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3.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handoutMaster" Target="handoutMasters/handoutMaster1.xml"/><Relationship Id="rId4" Type="http://schemas.openxmlformats.org/officeDocument/2006/relationships/slideMaster" Target="slideMasters/slideMaster2.xml"/><Relationship Id="rId9"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4D85F5-A53E-4945-84B0-5FE9021E1056}"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en-US"/>
        </a:p>
      </dgm:t>
    </dgm:pt>
    <dgm:pt modelId="{9C76D2F6-9CD2-45E5-B626-3ECBB6AA0735}">
      <dgm:prSet phldrT="[Text]"/>
      <dgm:spPr/>
      <dgm:t>
        <a:bodyPr/>
        <a:lstStyle/>
        <a:p>
          <a:r>
            <a:rPr lang="en-US" dirty="0" smtClean="0"/>
            <a:t>Employer Information</a:t>
          </a:r>
          <a:endParaRPr lang="en-US" dirty="0"/>
        </a:p>
      </dgm:t>
    </dgm:pt>
    <dgm:pt modelId="{C75B92A1-F3C0-4C71-A8DE-74403D3486ED}" type="parTrans" cxnId="{F85BDD14-D61D-459E-A3F8-4FFA06AFDD07}">
      <dgm:prSet/>
      <dgm:spPr/>
      <dgm:t>
        <a:bodyPr/>
        <a:lstStyle/>
        <a:p>
          <a:endParaRPr lang="en-US"/>
        </a:p>
      </dgm:t>
    </dgm:pt>
    <dgm:pt modelId="{80822CB1-9AFA-4D2A-99DB-0ED81217B653}" type="sibTrans" cxnId="{F85BDD14-D61D-459E-A3F8-4FFA06AFDD07}">
      <dgm:prSet/>
      <dgm:spPr/>
      <dgm:t>
        <a:bodyPr/>
        <a:lstStyle/>
        <a:p>
          <a:endParaRPr lang="en-US"/>
        </a:p>
      </dgm:t>
    </dgm:pt>
    <dgm:pt modelId="{B7DF6E08-B323-48D6-B021-78C967C1C987}">
      <dgm:prSet phldrT="[Text]" custT="1"/>
      <dgm:spPr/>
      <dgm:t>
        <a:bodyPr/>
        <a:lstStyle/>
        <a:p>
          <a:pPr algn="l"/>
          <a:r>
            <a:rPr lang="en-US" sz="1600" dirty="0" smtClean="0"/>
            <a:t>*Address, EIN</a:t>
          </a:r>
        </a:p>
        <a:p>
          <a:pPr algn="l"/>
          <a:r>
            <a:rPr lang="en-US" sz="1600" dirty="0" smtClean="0"/>
            <a:t>* Contact</a:t>
          </a:r>
        </a:p>
        <a:p>
          <a:pPr algn="l"/>
          <a:r>
            <a:rPr lang="en-US" sz="1600" dirty="0" smtClean="0"/>
            <a:t>* # FTs</a:t>
          </a:r>
        </a:p>
        <a:p>
          <a:pPr algn="l"/>
          <a:r>
            <a:rPr lang="en-US" sz="1600" dirty="0" smtClean="0"/>
            <a:t>* Total # </a:t>
          </a:r>
          <a:r>
            <a:rPr lang="en-US" sz="1600" dirty="0" err="1" smtClean="0"/>
            <a:t>Ees</a:t>
          </a:r>
          <a:endParaRPr lang="en-US" sz="1600" dirty="0" smtClean="0"/>
        </a:p>
        <a:p>
          <a:pPr algn="l"/>
          <a:r>
            <a:rPr lang="en-US" sz="1600" dirty="0" smtClean="0"/>
            <a:t>* Con. Grp        </a:t>
          </a:r>
        </a:p>
        <a:p>
          <a:pPr algn="l"/>
          <a:endParaRPr lang="en-US" sz="1600" dirty="0" smtClean="0"/>
        </a:p>
        <a:p>
          <a:pPr algn="l"/>
          <a:endParaRPr lang="en-US" sz="1600" dirty="0"/>
        </a:p>
      </dgm:t>
    </dgm:pt>
    <dgm:pt modelId="{E4376263-9E24-418E-AE71-518408873A37}" type="parTrans" cxnId="{91923E29-DDF6-4BCC-8F44-EBB219C1CAF4}">
      <dgm:prSet/>
      <dgm:spPr/>
      <dgm:t>
        <a:bodyPr/>
        <a:lstStyle/>
        <a:p>
          <a:endParaRPr lang="en-US"/>
        </a:p>
      </dgm:t>
    </dgm:pt>
    <dgm:pt modelId="{CAB38FC6-4603-450C-829B-A080CF8CFAAE}" type="sibTrans" cxnId="{91923E29-DDF6-4BCC-8F44-EBB219C1CAF4}">
      <dgm:prSet/>
      <dgm:spPr/>
      <dgm:t>
        <a:bodyPr/>
        <a:lstStyle/>
        <a:p>
          <a:endParaRPr lang="en-US"/>
        </a:p>
      </dgm:t>
    </dgm:pt>
    <dgm:pt modelId="{520FB32F-3F43-46EF-96BB-48B84563C66D}">
      <dgm:prSet phldrT="[Text]"/>
      <dgm:spPr/>
      <dgm:t>
        <a:bodyPr/>
        <a:lstStyle/>
        <a:p>
          <a:r>
            <a:rPr lang="en-US" dirty="0" smtClean="0"/>
            <a:t>Employee or Other Individual Information</a:t>
          </a:r>
          <a:endParaRPr lang="en-US" dirty="0"/>
        </a:p>
      </dgm:t>
    </dgm:pt>
    <dgm:pt modelId="{699CA557-A663-414E-87F9-5AB7CEF6B84E}" type="parTrans" cxnId="{026B5C87-209C-4103-8765-10F491584332}">
      <dgm:prSet/>
      <dgm:spPr/>
      <dgm:t>
        <a:bodyPr/>
        <a:lstStyle/>
        <a:p>
          <a:endParaRPr lang="en-US"/>
        </a:p>
      </dgm:t>
    </dgm:pt>
    <dgm:pt modelId="{E28C9499-7E8A-4C95-9376-39E987F428CB}" type="sibTrans" cxnId="{026B5C87-209C-4103-8765-10F491584332}">
      <dgm:prSet/>
      <dgm:spPr/>
      <dgm:t>
        <a:bodyPr/>
        <a:lstStyle/>
        <a:p>
          <a:endParaRPr lang="en-US"/>
        </a:p>
      </dgm:t>
    </dgm:pt>
    <dgm:pt modelId="{34F79237-56A6-41CB-8141-D20AFA63472C}">
      <dgm:prSet phldrT="[Text]" custT="1"/>
      <dgm:spPr/>
      <dgm:t>
        <a:bodyPr/>
        <a:lstStyle/>
        <a:p>
          <a:pPr algn="l"/>
          <a:r>
            <a:rPr lang="en-US" sz="1600" dirty="0" smtClean="0"/>
            <a:t>* Names</a:t>
          </a:r>
        </a:p>
        <a:p>
          <a:pPr algn="l"/>
          <a:r>
            <a:rPr lang="en-US" sz="1600" dirty="0" smtClean="0"/>
            <a:t>* Addresses </a:t>
          </a:r>
        </a:p>
        <a:p>
          <a:pPr algn="l"/>
          <a:r>
            <a:rPr lang="en-US" sz="1600" dirty="0" smtClean="0"/>
            <a:t>* SSNs</a:t>
          </a:r>
        </a:p>
        <a:p>
          <a:pPr algn="l"/>
          <a:r>
            <a:rPr lang="en-US" sz="1600" dirty="0" smtClean="0"/>
            <a:t>* FT status</a:t>
          </a:r>
        </a:p>
        <a:p>
          <a:pPr algn="l"/>
          <a:r>
            <a:rPr lang="en-US" sz="1600" dirty="0" smtClean="0"/>
            <a:t>* Coverage</a:t>
          </a:r>
        </a:p>
        <a:p>
          <a:pPr algn="l"/>
          <a:r>
            <a:rPr lang="en-US" sz="1600" dirty="0" smtClean="0"/>
            <a:t>* Delivery info </a:t>
          </a:r>
          <a:endParaRPr lang="en-US" sz="1600" dirty="0"/>
        </a:p>
      </dgm:t>
    </dgm:pt>
    <dgm:pt modelId="{20D73057-29B6-4455-95F1-DF028ED1223D}" type="parTrans" cxnId="{05467CCA-5A92-466D-AC69-58741AD37782}">
      <dgm:prSet/>
      <dgm:spPr/>
      <dgm:t>
        <a:bodyPr/>
        <a:lstStyle/>
        <a:p>
          <a:endParaRPr lang="en-US"/>
        </a:p>
      </dgm:t>
    </dgm:pt>
    <dgm:pt modelId="{E0EA3A39-44DE-4836-95B3-F010B57156D1}" type="sibTrans" cxnId="{05467CCA-5A92-466D-AC69-58741AD37782}">
      <dgm:prSet/>
      <dgm:spPr/>
      <dgm:t>
        <a:bodyPr/>
        <a:lstStyle/>
        <a:p>
          <a:endParaRPr lang="en-US"/>
        </a:p>
      </dgm:t>
    </dgm:pt>
    <dgm:pt modelId="{02935E46-FC41-402F-8A97-64F0B2BCAE44}">
      <dgm:prSet phldrT="[Text]"/>
      <dgm:spPr/>
      <dgm:t>
        <a:bodyPr/>
        <a:lstStyle/>
        <a:p>
          <a:r>
            <a:rPr lang="en-US" dirty="0" smtClean="0"/>
            <a:t>Offer Information</a:t>
          </a:r>
          <a:endParaRPr lang="en-US" dirty="0"/>
        </a:p>
      </dgm:t>
    </dgm:pt>
    <dgm:pt modelId="{4D7D487D-436A-41DE-A093-AEB54E05FC42}" type="parTrans" cxnId="{D0F03C8D-7245-4873-A31D-51A31BEA0633}">
      <dgm:prSet/>
      <dgm:spPr/>
      <dgm:t>
        <a:bodyPr/>
        <a:lstStyle/>
        <a:p>
          <a:endParaRPr lang="en-US"/>
        </a:p>
      </dgm:t>
    </dgm:pt>
    <dgm:pt modelId="{1EFFAD61-3921-431A-AE8E-97429A02F93F}" type="sibTrans" cxnId="{D0F03C8D-7245-4873-A31D-51A31BEA0633}">
      <dgm:prSet/>
      <dgm:spPr/>
      <dgm:t>
        <a:bodyPr/>
        <a:lstStyle/>
        <a:p>
          <a:endParaRPr lang="en-US"/>
        </a:p>
      </dgm:t>
    </dgm:pt>
    <dgm:pt modelId="{A8BBB02E-6C35-4F0F-8D87-610EB5E1E83B}">
      <dgm:prSet phldrT="[Text]" custT="1"/>
      <dgm:spPr/>
      <dgm:t>
        <a:bodyPr/>
        <a:lstStyle/>
        <a:p>
          <a:pPr algn="l"/>
          <a:r>
            <a:rPr lang="en-US" sz="1600" dirty="0" smtClean="0"/>
            <a:t>* 95/70% FT </a:t>
          </a:r>
        </a:p>
        <a:p>
          <a:pPr algn="l"/>
          <a:r>
            <a:rPr lang="en-US" sz="1600" dirty="0" smtClean="0"/>
            <a:t>* Min Value</a:t>
          </a:r>
        </a:p>
        <a:p>
          <a:pPr algn="l"/>
          <a:r>
            <a:rPr lang="en-US" sz="1600" dirty="0" smtClean="0"/>
            <a:t>* Affordability</a:t>
          </a:r>
        </a:p>
        <a:p>
          <a:pPr algn="l"/>
          <a:r>
            <a:rPr lang="en-US" sz="1600" dirty="0" smtClean="0"/>
            <a:t>* Cost**</a:t>
          </a:r>
        </a:p>
        <a:p>
          <a:pPr algn="l"/>
          <a:r>
            <a:rPr lang="en-US" sz="1600" dirty="0" smtClean="0"/>
            <a:t>* Spouses</a:t>
          </a:r>
        </a:p>
        <a:p>
          <a:pPr algn="l"/>
          <a:r>
            <a:rPr lang="en-US" sz="1600" dirty="0" smtClean="0"/>
            <a:t>* Dependents</a:t>
          </a:r>
        </a:p>
        <a:p>
          <a:pPr algn="l"/>
          <a:r>
            <a:rPr lang="en-US" sz="1600" dirty="0" smtClean="0"/>
            <a:t>* Non-FT </a:t>
          </a:r>
          <a:r>
            <a:rPr lang="en-US" sz="1600" dirty="0" err="1" smtClean="0"/>
            <a:t>Ees</a:t>
          </a:r>
          <a:endParaRPr lang="en-US" sz="1600" dirty="0" smtClean="0"/>
        </a:p>
        <a:p>
          <a:pPr algn="l"/>
          <a:r>
            <a:rPr lang="en-US" sz="1600" dirty="0" smtClean="0"/>
            <a:t>* Non - </a:t>
          </a:r>
          <a:r>
            <a:rPr lang="en-US" sz="1600" dirty="0" err="1" smtClean="0"/>
            <a:t>Ees</a:t>
          </a:r>
          <a:endParaRPr lang="en-US" sz="1600" dirty="0" smtClean="0"/>
        </a:p>
        <a:p>
          <a:pPr algn="l"/>
          <a:endParaRPr lang="en-US" sz="1600" dirty="0"/>
        </a:p>
      </dgm:t>
    </dgm:pt>
    <dgm:pt modelId="{9E77E9A5-5C6E-4C75-BC5C-8E9C0C068647}" type="parTrans" cxnId="{9121B5B8-9746-44BD-9DB1-9DBF6FE2E241}">
      <dgm:prSet/>
      <dgm:spPr/>
      <dgm:t>
        <a:bodyPr/>
        <a:lstStyle/>
        <a:p>
          <a:endParaRPr lang="en-US"/>
        </a:p>
      </dgm:t>
    </dgm:pt>
    <dgm:pt modelId="{64E31249-2D49-4F1F-B249-C87DF0C8B63F}" type="sibTrans" cxnId="{9121B5B8-9746-44BD-9DB1-9DBF6FE2E241}">
      <dgm:prSet/>
      <dgm:spPr/>
      <dgm:t>
        <a:bodyPr/>
        <a:lstStyle/>
        <a:p>
          <a:endParaRPr lang="en-US"/>
        </a:p>
      </dgm:t>
    </dgm:pt>
    <dgm:pt modelId="{1F03D0F6-116E-480B-8350-1BA16F378174}" type="pres">
      <dgm:prSet presAssocID="{354D85F5-A53E-4945-84B0-5FE9021E1056}" presName="theList" presStyleCnt="0">
        <dgm:presLayoutVars>
          <dgm:dir/>
          <dgm:animLvl val="lvl"/>
          <dgm:resizeHandles val="exact"/>
        </dgm:presLayoutVars>
      </dgm:prSet>
      <dgm:spPr/>
      <dgm:t>
        <a:bodyPr/>
        <a:lstStyle/>
        <a:p>
          <a:endParaRPr lang="en-US"/>
        </a:p>
      </dgm:t>
    </dgm:pt>
    <dgm:pt modelId="{9372745B-C64F-4BA5-B948-8B51EEC8B14E}" type="pres">
      <dgm:prSet presAssocID="{9C76D2F6-9CD2-45E5-B626-3ECBB6AA0735}" presName="compNode" presStyleCnt="0"/>
      <dgm:spPr/>
    </dgm:pt>
    <dgm:pt modelId="{4F2BFDA1-A3DC-4349-95BD-E9552CE2273F}" type="pres">
      <dgm:prSet presAssocID="{9C76D2F6-9CD2-45E5-B626-3ECBB6AA0735}" presName="aNode" presStyleLbl="bgShp" presStyleIdx="0" presStyleCnt="3"/>
      <dgm:spPr/>
      <dgm:t>
        <a:bodyPr/>
        <a:lstStyle/>
        <a:p>
          <a:endParaRPr lang="en-US"/>
        </a:p>
      </dgm:t>
    </dgm:pt>
    <dgm:pt modelId="{2D34C42F-494B-480D-A562-B2A613B599DC}" type="pres">
      <dgm:prSet presAssocID="{9C76D2F6-9CD2-45E5-B626-3ECBB6AA0735}" presName="textNode" presStyleLbl="bgShp" presStyleIdx="0" presStyleCnt="3"/>
      <dgm:spPr/>
      <dgm:t>
        <a:bodyPr/>
        <a:lstStyle/>
        <a:p>
          <a:endParaRPr lang="en-US"/>
        </a:p>
      </dgm:t>
    </dgm:pt>
    <dgm:pt modelId="{332E4416-46F1-4B12-B6A8-021A7DE7F726}" type="pres">
      <dgm:prSet presAssocID="{9C76D2F6-9CD2-45E5-B626-3ECBB6AA0735}" presName="compChildNode" presStyleCnt="0"/>
      <dgm:spPr/>
    </dgm:pt>
    <dgm:pt modelId="{87A27AF8-6994-4615-BB66-737A9E880CAA}" type="pres">
      <dgm:prSet presAssocID="{9C76D2F6-9CD2-45E5-B626-3ECBB6AA0735}" presName="theInnerList" presStyleCnt="0"/>
      <dgm:spPr/>
    </dgm:pt>
    <dgm:pt modelId="{20BE0E19-60CC-4968-AF9C-49CF6B1771AA}" type="pres">
      <dgm:prSet presAssocID="{B7DF6E08-B323-48D6-B021-78C967C1C987}" presName="childNode" presStyleLbl="node1" presStyleIdx="0" presStyleCnt="3">
        <dgm:presLayoutVars>
          <dgm:bulletEnabled val="1"/>
        </dgm:presLayoutVars>
      </dgm:prSet>
      <dgm:spPr/>
      <dgm:t>
        <a:bodyPr/>
        <a:lstStyle/>
        <a:p>
          <a:endParaRPr lang="en-US"/>
        </a:p>
      </dgm:t>
    </dgm:pt>
    <dgm:pt modelId="{2F20ACEF-6B05-4896-ACFF-FF57EAD4922C}" type="pres">
      <dgm:prSet presAssocID="{9C76D2F6-9CD2-45E5-B626-3ECBB6AA0735}" presName="aSpace" presStyleCnt="0"/>
      <dgm:spPr/>
    </dgm:pt>
    <dgm:pt modelId="{2E995B7D-67F5-4627-9C67-5D464DF23227}" type="pres">
      <dgm:prSet presAssocID="{520FB32F-3F43-46EF-96BB-48B84563C66D}" presName="compNode" presStyleCnt="0"/>
      <dgm:spPr/>
    </dgm:pt>
    <dgm:pt modelId="{630204EF-03F1-498B-BE26-ED63DD1EB49F}" type="pres">
      <dgm:prSet presAssocID="{520FB32F-3F43-46EF-96BB-48B84563C66D}" presName="aNode" presStyleLbl="bgShp" presStyleIdx="1" presStyleCnt="3"/>
      <dgm:spPr/>
      <dgm:t>
        <a:bodyPr/>
        <a:lstStyle/>
        <a:p>
          <a:endParaRPr lang="en-US"/>
        </a:p>
      </dgm:t>
    </dgm:pt>
    <dgm:pt modelId="{844B1D4F-ED53-4E67-9DC4-E3DAFC05D5A3}" type="pres">
      <dgm:prSet presAssocID="{520FB32F-3F43-46EF-96BB-48B84563C66D}" presName="textNode" presStyleLbl="bgShp" presStyleIdx="1" presStyleCnt="3"/>
      <dgm:spPr/>
      <dgm:t>
        <a:bodyPr/>
        <a:lstStyle/>
        <a:p>
          <a:endParaRPr lang="en-US"/>
        </a:p>
      </dgm:t>
    </dgm:pt>
    <dgm:pt modelId="{04A19E88-6037-4247-943E-F92D584CFA63}" type="pres">
      <dgm:prSet presAssocID="{520FB32F-3F43-46EF-96BB-48B84563C66D}" presName="compChildNode" presStyleCnt="0"/>
      <dgm:spPr/>
    </dgm:pt>
    <dgm:pt modelId="{BC4511B8-77B5-402F-A76B-146192AFEA68}" type="pres">
      <dgm:prSet presAssocID="{520FB32F-3F43-46EF-96BB-48B84563C66D}" presName="theInnerList" presStyleCnt="0"/>
      <dgm:spPr/>
    </dgm:pt>
    <dgm:pt modelId="{480D0875-CAE3-4070-A74A-6E25B9212643}" type="pres">
      <dgm:prSet presAssocID="{34F79237-56A6-41CB-8141-D20AFA63472C}" presName="childNode" presStyleLbl="node1" presStyleIdx="1" presStyleCnt="3">
        <dgm:presLayoutVars>
          <dgm:bulletEnabled val="1"/>
        </dgm:presLayoutVars>
      </dgm:prSet>
      <dgm:spPr/>
      <dgm:t>
        <a:bodyPr/>
        <a:lstStyle/>
        <a:p>
          <a:endParaRPr lang="en-US"/>
        </a:p>
      </dgm:t>
    </dgm:pt>
    <dgm:pt modelId="{06DD595C-DDEF-46B0-84C6-453FC39E5AE7}" type="pres">
      <dgm:prSet presAssocID="{520FB32F-3F43-46EF-96BB-48B84563C66D}" presName="aSpace" presStyleCnt="0"/>
      <dgm:spPr/>
    </dgm:pt>
    <dgm:pt modelId="{5F9E44EE-E4A3-4C97-B2BC-D14C2A14A849}" type="pres">
      <dgm:prSet presAssocID="{02935E46-FC41-402F-8A97-64F0B2BCAE44}" presName="compNode" presStyleCnt="0"/>
      <dgm:spPr/>
    </dgm:pt>
    <dgm:pt modelId="{78A92BB7-5A8C-4AF9-B2B2-5C82BF4F4879}" type="pres">
      <dgm:prSet presAssocID="{02935E46-FC41-402F-8A97-64F0B2BCAE44}" presName="aNode" presStyleLbl="bgShp" presStyleIdx="2" presStyleCnt="3"/>
      <dgm:spPr/>
      <dgm:t>
        <a:bodyPr/>
        <a:lstStyle/>
        <a:p>
          <a:endParaRPr lang="en-US"/>
        </a:p>
      </dgm:t>
    </dgm:pt>
    <dgm:pt modelId="{33C3B25B-F46B-4052-BB5F-A310EB36B74F}" type="pres">
      <dgm:prSet presAssocID="{02935E46-FC41-402F-8A97-64F0B2BCAE44}" presName="textNode" presStyleLbl="bgShp" presStyleIdx="2" presStyleCnt="3"/>
      <dgm:spPr/>
      <dgm:t>
        <a:bodyPr/>
        <a:lstStyle/>
        <a:p>
          <a:endParaRPr lang="en-US"/>
        </a:p>
      </dgm:t>
    </dgm:pt>
    <dgm:pt modelId="{131B88CD-B1F3-4410-A56F-50659CEE6F08}" type="pres">
      <dgm:prSet presAssocID="{02935E46-FC41-402F-8A97-64F0B2BCAE44}" presName="compChildNode" presStyleCnt="0"/>
      <dgm:spPr/>
    </dgm:pt>
    <dgm:pt modelId="{A228EE69-BA77-478B-9B5B-075D03C85DBD}" type="pres">
      <dgm:prSet presAssocID="{02935E46-FC41-402F-8A97-64F0B2BCAE44}" presName="theInnerList" presStyleCnt="0"/>
      <dgm:spPr/>
    </dgm:pt>
    <dgm:pt modelId="{09664743-62C7-43A4-A57C-AEF9734EB8FA}" type="pres">
      <dgm:prSet presAssocID="{A8BBB02E-6C35-4F0F-8D87-610EB5E1E83B}" presName="childNode" presStyleLbl="node1" presStyleIdx="2" presStyleCnt="3">
        <dgm:presLayoutVars>
          <dgm:bulletEnabled val="1"/>
        </dgm:presLayoutVars>
      </dgm:prSet>
      <dgm:spPr/>
      <dgm:t>
        <a:bodyPr/>
        <a:lstStyle/>
        <a:p>
          <a:endParaRPr lang="en-US"/>
        </a:p>
      </dgm:t>
    </dgm:pt>
  </dgm:ptLst>
  <dgm:cxnLst>
    <dgm:cxn modelId="{550287D7-BD6A-4FA8-B590-98C61AD8F5D3}" type="presOf" srcId="{520FB32F-3F43-46EF-96BB-48B84563C66D}" destId="{844B1D4F-ED53-4E67-9DC4-E3DAFC05D5A3}" srcOrd="1" destOrd="0" presId="urn:microsoft.com/office/officeart/2005/8/layout/lProcess2"/>
    <dgm:cxn modelId="{CD7A7E5C-3A88-45D6-8066-76162C353918}" type="presOf" srcId="{A8BBB02E-6C35-4F0F-8D87-610EB5E1E83B}" destId="{09664743-62C7-43A4-A57C-AEF9734EB8FA}" srcOrd="0" destOrd="0" presId="urn:microsoft.com/office/officeart/2005/8/layout/lProcess2"/>
    <dgm:cxn modelId="{D44057D9-E384-4C8A-B398-1653E8C2D6CA}" type="presOf" srcId="{9C76D2F6-9CD2-45E5-B626-3ECBB6AA0735}" destId="{2D34C42F-494B-480D-A562-B2A613B599DC}" srcOrd="1" destOrd="0" presId="urn:microsoft.com/office/officeart/2005/8/layout/lProcess2"/>
    <dgm:cxn modelId="{7685BA55-95B7-466C-BD0E-9816D6137541}" type="presOf" srcId="{354D85F5-A53E-4945-84B0-5FE9021E1056}" destId="{1F03D0F6-116E-480B-8350-1BA16F378174}" srcOrd="0" destOrd="0" presId="urn:microsoft.com/office/officeart/2005/8/layout/lProcess2"/>
    <dgm:cxn modelId="{D0F03C8D-7245-4873-A31D-51A31BEA0633}" srcId="{354D85F5-A53E-4945-84B0-5FE9021E1056}" destId="{02935E46-FC41-402F-8A97-64F0B2BCAE44}" srcOrd="2" destOrd="0" parTransId="{4D7D487D-436A-41DE-A093-AEB54E05FC42}" sibTransId="{1EFFAD61-3921-431A-AE8E-97429A02F93F}"/>
    <dgm:cxn modelId="{CE59EC69-77FA-4384-9E7B-7EA29431CC74}" type="presOf" srcId="{9C76D2F6-9CD2-45E5-B626-3ECBB6AA0735}" destId="{4F2BFDA1-A3DC-4349-95BD-E9552CE2273F}" srcOrd="0" destOrd="0" presId="urn:microsoft.com/office/officeart/2005/8/layout/lProcess2"/>
    <dgm:cxn modelId="{6C0E5E53-1004-4773-9FD5-A7CBDE6813B2}" type="presOf" srcId="{34F79237-56A6-41CB-8141-D20AFA63472C}" destId="{480D0875-CAE3-4070-A74A-6E25B9212643}" srcOrd="0" destOrd="0" presId="urn:microsoft.com/office/officeart/2005/8/layout/lProcess2"/>
    <dgm:cxn modelId="{ABBD7D37-FC8B-47C5-9100-192EC9EAA8E9}" type="presOf" srcId="{02935E46-FC41-402F-8A97-64F0B2BCAE44}" destId="{78A92BB7-5A8C-4AF9-B2B2-5C82BF4F4879}" srcOrd="0" destOrd="0" presId="urn:microsoft.com/office/officeart/2005/8/layout/lProcess2"/>
    <dgm:cxn modelId="{E0D5D8CA-10B3-4907-B1AC-535C4FB94E03}" type="presOf" srcId="{02935E46-FC41-402F-8A97-64F0B2BCAE44}" destId="{33C3B25B-F46B-4052-BB5F-A310EB36B74F}" srcOrd="1" destOrd="0" presId="urn:microsoft.com/office/officeart/2005/8/layout/lProcess2"/>
    <dgm:cxn modelId="{9121B5B8-9746-44BD-9DB1-9DBF6FE2E241}" srcId="{02935E46-FC41-402F-8A97-64F0B2BCAE44}" destId="{A8BBB02E-6C35-4F0F-8D87-610EB5E1E83B}" srcOrd="0" destOrd="0" parTransId="{9E77E9A5-5C6E-4C75-BC5C-8E9C0C068647}" sibTransId="{64E31249-2D49-4F1F-B249-C87DF0C8B63F}"/>
    <dgm:cxn modelId="{F85BDD14-D61D-459E-A3F8-4FFA06AFDD07}" srcId="{354D85F5-A53E-4945-84B0-5FE9021E1056}" destId="{9C76D2F6-9CD2-45E5-B626-3ECBB6AA0735}" srcOrd="0" destOrd="0" parTransId="{C75B92A1-F3C0-4C71-A8DE-74403D3486ED}" sibTransId="{80822CB1-9AFA-4D2A-99DB-0ED81217B653}"/>
    <dgm:cxn modelId="{FD421F05-ADD3-4DCA-9A48-02D93292DE3B}" type="presOf" srcId="{520FB32F-3F43-46EF-96BB-48B84563C66D}" destId="{630204EF-03F1-498B-BE26-ED63DD1EB49F}" srcOrd="0" destOrd="0" presId="urn:microsoft.com/office/officeart/2005/8/layout/lProcess2"/>
    <dgm:cxn modelId="{12E35603-E9C7-4B28-A2CB-CE44A1C1CDFC}" type="presOf" srcId="{B7DF6E08-B323-48D6-B021-78C967C1C987}" destId="{20BE0E19-60CC-4968-AF9C-49CF6B1771AA}" srcOrd="0" destOrd="0" presId="urn:microsoft.com/office/officeart/2005/8/layout/lProcess2"/>
    <dgm:cxn modelId="{026B5C87-209C-4103-8765-10F491584332}" srcId="{354D85F5-A53E-4945-84B0-5FE9021E1056}" destId="{520FB32F-3F43-46EF-96BB-48B84563C66D}" srcOrd="1" destOrd="0" parTransId="{699CA557-A663-414E-87F9-5AB7CEF6B84E}" sibTransId="{E28C9499-7E8A-4C95-9376-39E987F428CB}"/>
    <dgm:cxn modelId="{91923E29-DDF6-4BCC-8F44-EBB219C1CAF4}" srcId="{9C76D2F6-9CD2-45E5-B626-3ECBB6AA0735}" destId="{B7DF6E08-B323-48D6-B021-78C967C1C987}" srcOrd="0" destOrd="0" parTransId="{E4376263-9E24-418E-AE71-518408873A37}" sibTransId="{CAB38FC6-4603-450C-829B-A080CF8CFAAE}"/>
    <dgm:cxn modelId="{05467CCA-5A92-466D-AC69-58741AD37782}" srcId="{520FB32F-3F43-46EF-96BB-48B84563C66D}" destId="{34F79237-56A6-41CB-8141-D20AFA63472C}" srcOrd="0" destOrd="0" parTransId="{20D73057-29B6-4455-95F1-DF028ED1223D}" sibTransId="{E0EA3A39-44DE-4836-95B3-F010B57156D1}"/>
    <dgm:cxn modelId="{585738EB-0AE8-4FFD-9A6E-6F9A2A0037AB}" type="presParOf" srcId="{1F03D0F6-116E-480B-8350-1BA16F378174}" destId="{9372745B-C64F-4BA5-B948-8B51EEC8B14E}" srcOrd="0" destOrd="0" presId="urn:microsoft.com/office/officeart/2005/8/layout/lProcess2"/>
    <dgm:cxn modelId="{BCD390D5-F704-4725-BF89-EBAF758C8D99}" type="presParOf" srcId="{9372745B-C64F-4BA5-B948-8B51EEC8B14E}" destId="{4F2BFDA1-A3DC-4349-95BD-E9552CE2273F}" srcOrd="0" destOrd="0" presId="urn:microsoft.com/office/officeart/2005/8/layout/lProcess2"/>
    <dgm:cxn modelId="{EB5ABF20-F6BA-4CC5-A3DF-A5898659A44C}" type="presParOf" srcId="{9372745B-C64F-4BA5-B948-8B51EEC8B14E}" destId="{2D34C42F-494B-480D-A562-B2A613B599DC}" srcOrd="1" destOrd="0" presId="urn:microsoft.com/office/officeart/2005/8/layout/lProcess2"/>
    <dgm:cxn modelId="{7F535540-9B81-42DF-B4D3-21C0DEB1EBD2}" type="presParOf" srcId="{9372745B-C64F-4BA5-B948-8B51EEC8B14E}" destId="{332E4416-46F1-4B12-B6A8-021A7DE7F726}" srcOrd="2" destOrd="0" presId="urn:microsoft.com/office/officeart/2005/8/layout/lProcess2"/>
    <dgm:cxn modelId="{A3FC2D56-D2B4-4492-8F8A-185405AAF458}" type="presParOf" srcId="{332E4416-46F1-4B12-B6A8-021A7DE7F726}" destId="{87A27AF8-6994-4615-BB66-737A9E880CAA}" srcOrd="0" destOrd="0" presId="urn:microsoft.com/office/officeart/2005/8/layout/lProcess2"/>
    <dgm:cxn modelId="{19063A3D-0B8D-4025-9B67-CBA84A19087C}" type="presParOf" srcId="{87A27AF8-6994-4615-BB66-737A9E880CAA}" destId="{20BE0E19-60CC-4968-AF9C-49CF6B1771AA}" srcOrd="0" destOrd="0" presId="urn:microsoft.com/office/officeart/2005/8/layout/lProcess2"/>
    <dgm:cxn modelId="{AC63B295-D4F1-470D-AACA-FDB502E7E6FD}" type="presParOf" srcId="{1F03D0F6-116E-480B-8350-1BA16F378174}" destId="{2F20ACEF-6B05-4896-ACFF-FF57EAD4922C}" srcOrd="1" destOrd="0" presId="urn:microsoft.com/office/officeart/2005/8/layout/lProcess2"/>
    <dgm:cxn modelId="{FF9458F2-FCE2-4D73-BDB4-8BB4A250CE80}" type="presParOf" srcId="{1F03D0F6-116E-480B-8350-1BA16F378174}" destId="{2E995B7D-67F5-4627-9C67-5D464DF23227}" srcOrd="2" destOrd="0" presId="urn:microsoft.com/office/officeart/2005/8/layout/lProcess2"/>
    <dgm:cxn modelId="{39109A99-90D3-4BB9-A3A4-3CBB300A364E}" type="presParOf" srcId="{2E995B7D-67F5-4627-9C67-5D464DF23227}" destId="{630204EF-03F1-498B-BE26-ED63DD1EB49F}" srcOrd="0" destOrd="0" presId="urn:microsoft.com/office/officeart/2005/8/layout/lProcess2"/>
    <dgm:cxn modelId="{A7BE40AA-F0FD-47FF-A25A-868B998A594E}" type="presParOf" srcId="{2E995B7D-67F5-4627-9C67-5D464DF23227}" destId="{844B1D4F-ED53-4E67-9DC4-E3DAFC05D5A3}" srcOrd="1" destOrd="0" presId="urn:microsoft.com/office/officeart/2005/8/layout/lProcess2"/>
    <dgm:cxn modelId="{F0E5D70B-5B0A-4D86-8EE2-0D65DC4CD97D}" type="presParOf" srcId="{2E995B7D-67F5-4627-9C67-5D464DF23227}" destId="{04A19E88-6037-4247-943E-F92D584CFA63}" srcOrd="2" destOrd="0" presId="urn:microsoft.com/office/officeart/2005/8/layout/lProcess2"/>
    <dgm:cxn modelId="{C2723710-71A5-479E-8783-80593873AF22}" type="presParOf" srcId="{04A19E88-6037-4247-943E-F92D584CFA63}" destId="{BC4511B8-77B5-402F-A76B-146192AFEA68}" srcOrd="0" destOrd="0" presId="urn:microsoft.com/office/officeart/2005/8/layout/lProcess2"/>
    <dgm:cxn modelId="{2F5BDD3A-8A98-4159-A187-6864A79F0286}" type="presParOf" srcId="{BC4511B8-77B5-402F-A76B-146192AFEA68}" destId="{480D0875-CAE3-4070-A74A-6E25B9212643}" srcOrd="0" destOrd="0" presId="urn:microsoft.com/office/officeart/2005/8/layout/lProcess2"/>
    <dgm:cxn modelId="{C9DFEAD2-8E76-4DD2-9A0B-AA5E5585A6A6}" type="presParOf" srcId="{1F03D0F6-116E-480B-8350-1BA16F378174}" destId="{06DD595C-DDEF-46B0-84C6-453FC39E5AE7}" srcOrd="3" destOrd="0" presId="urn:microsoft.com/office/officeart/2005/8/layout/lProcess2"/>
    <dgm:cxn modelId="{69338674-2239-415C-A358-91DBD372C053}" type="presParOf" srcId="{1F03D0F6-116E-480B-8350-1BA16F378174}" destId="{5F9E44EE-E4A3-4C97-B2BC-D14C2A14A849}" srcOrd="4" destOrd="0" presId="urn:microsoft.com/office/officeart/2005/8/layout/lProcess2"/>
    <dgm:cxn modelId="{E697BCBF-531B-4FEB-ADD3-DD57A5CEFA2A}" type="presParOf" srcId="{5F9E44EE-E4A3-4C97-B2BC-D14C2A14A849}" destId="{78A92BB7-5A8C-4AF9-B2B2-5C82BF4F4879}" srcOrd="0" destOrd="0" presId="urn:microsoft.com/office/officeart/2005/8/layout/lProcess2"/>
    <dgm:cxn modelId="{1BD24E2E-7091-4ACB-9C6A-AFD8CFE2EE63}" type="presParOf" srcId="{5F9E44EE-E4A3-4C97-B2BC-D14C2A14A849}" destId="{33C3B25B-F46B-4052-BB5F-A310EB36B74F}" srcOrd="1" destOrd="0" presId="urn:microsoft.com/office/officeart/2005/8/layout/lProcess2"/>
    <dgm:cxn modelId="{892BAF85-88D2-4375-8720-426F24741E23}" type="presParOf" srcId="{5F9E44EE-E4A3-4C97-B2BC-D14C2A14A849}" destId="{131B88CD-B1F3-4410-A56F-50659CEE6F08}" srcOrd="2" destOrd="0" presId="urn:microsoft.com/office/officeart/2005/8/layout/lProcess2"/>
    <dgm:cxn modelId="{98B324E0-5013-424B-B150-DA645FCB7FD1}" type="presParOf" srcId="{131B88CD-B1F3-4410-A56F-50659CEE6F08}" destId="{A228EE69-BA77-478B-9B5B-075D03C85DBD}" srcOrd="0" destOrd="0" presId="urn:microsoft.com/office/officeart/2005/8/layout/lProcess2"/>
    <dgm:cxn modelId="{08842A20-6695-4F58-A57C-F666CD3A056A}" type="presParOf" srcId="{A228EE69-BA77-478B-9B5B-075D03C85DBD}" destId="{09664743-62C7-43A4-A57C-AEF9734EB8FA}"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5A89AF-B89B-4C28-90D3-C3CEC366334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E4047AC4-9365-4078-83EE-DC368AE92362}">
      <dgm:prSet phldrT="[Text]"/>
      <dgm:spPr/>
      <dgm:t>
        <a:bodyPr/>
        <a:lstStyle/>
        <a:p>
          <a:r>
            <a:rPr lang="en-US" dirty="0" smtClean="0"/>
            <a:t>For Individual Mandate – 6055 use…</a:t>
          </a:r>
          <a:endParaRPr lang="en-US" dirty="0"/>
        </a:p>
      </dgm:t>
    </dgm:pt>
    <dgm:pt modelId="{CABF187A-9315-4196-92A1-DECD22F6B64D}" type="parTrans" cxnId="{8CC07358-766E-4E09-8054-207215D4DB3E}">
      <dgm:prSet/>
      <dgm:spPr/>
      <dgm:t>
        <a:bodyPr/>
        <a:lstStyle/>
        <a:p>
          <a:endParaRPr lang="en-US"/>
        </a:p>
      </dgm:t>
    </dgm:pt>
    <dgm:pt modelId="{3BEB418D-3C07-490E-820D-854D7605D039}" type="sibTrans" cxnId="{8CC07358-766E-4E09-8054-207215D4DB3E}">
      <dgm:prSet/>
      <dgm:spPr/>
      <dgm:t>
        <a:bodyPr/>
        <a:lstStyle/>
        <a:p>
          <a:endParaRPr lang="en-US"/>
        </a:p>
      </dgm:t>
    </dgm:pt>
    <dgm:pt modelId="{AE9334A0-630F-4F48-8143-ADD1B2E7FB2F}">
      <dgm:prSet phldrT="[Text]"/>
      <dgm:spPr/>
      <dgm:t>
        <a:bodyPr/>
        <a:lstStyle/>
        <a:p>
          <a:r>
            <a:rPr lang="en-US" dirty="0" smtClean="0"/>
            <a:t>Form 1094-B (fully insured transmittal to the IRS)</a:t>
          </a:r>
          <a:endParaRPr lang="en-US" dirty="0"/>
        </a:p>
      </dgm:t>
    </dgm:pt>
    <dgm:pt modelId="{0190EC95-D8B3-4F72-9652-B4C6F767417A}" type="parTrans" cxnId="{D64780A8-963D-4843-A7DD-191F9B85FD53}">
      <dgm:prSet/>
      <dgm:spPr/>
      <dgm:t>
        <a:bodyPr/>
        <a:lstStyle/>
        <a:p>
          <a:endParaRPr lang="en-US"/>
        </a:p>
      </dgm:t>
    </dgm:pt>
    <dgm:pt modelId="{E2A86F72-E960-4E35-B74E-F1176B01CDF0}" type="sibTrans" cxnId="{D64780A8-963D-4843-A7DD-191F9B85FD53}">
      <dgm:prSet/>
      <dgm:spPr/>
      <dgm:t>
        <a:bodyPr/>
        <a:lstStyle/>
        <a:p>
          <a:endParaRPr lang="en-US"/>
        </a:p>
      </dgm:t>
    </dgm:pt>
    <dgm:pt modelId="{1EEA06D2-1C26-475E-8904-454E9B71F61E}">
      <dgm:prSet phldrT="[Text]"/>
      <dgm:spPr/>
      <dgm:t>
        <a:bodyPr/>
        <a:lstStyle/>
        <a:p>
          <a:r>
            <a:rPr lang="en-US" dirty="0" smtClean="0"/>
            <a:t>For Employer Mandate - 6056 use...</a:t>
          </a:r>
          <a:endParaRPr lang="en-US" dirty="0"/>
        </a:p>
      </dgm:t>
    </dgm:pt>
    <dgm:pt modelId="{B6A9C748-A1D7-4078-86E7-0D37961ECE1B}" type="parTrans" cxnId="{40800899-04C4-4B60-A3C3-50F5FD26FF47}">
      <dgm:prSet/>
      <dgm:spPr/>
      <dgm:t>
        <a:bodyPr/>
        <a:lstStyle/>
        <a:p>
          <a:endParaRPr lang="en-US"/>
        </a:p>
      </dgm:t>
    </dgm:pt>
    <dgm:pt modelId="{BAD897D2-547E-4579-84FA-0EADEE983FC2}" type="sibTrans" cxnId="{40800899-04C4-4B60-A3C3-50F5FD26FF47}">
      <dgm:prSet/>
      <dgm:spPr/>
      <dgm:t>
        <a:bodyPr/>
        <a:lstStyle/>
        <a:p>
          <a:endParaRPr lang="en-US"/>
        </a:p>
      </dgm:t>
    </dgm:pt>
    <dgm:pt modelId="{641AA59E-65C9-43F4-AF96-D354FE3F7100}">
      <dgm:prSet phldrT="[Text]"/>
      <dgm:spPr/>
      <dgm:t>
        <a:bodyPr/>
        <a:lstStyle/>
        <a:p>
          <a:r>
            <a:rPr lang="en-US" dirty="0" smtClean="0"/>
            <a:t>Form 1094-C (ALE transmittal to the IRS)</a:t>
          </a:r>
          <a:endParaRPr lang="en-US" dirty="0"/>
        </a:p>
      </dgm:t>
    </dgm:pt>
    <dgm:pt modelId="{8C6B1E7A-6D0D-44A9-9E8D-667CE769DF8A}" type="parTrans" cxnId="{E6770BC3-F111-47D6-BA88-F22B328887FD}">
      <dgm:prSet/>
      <dgm:spPr/>
      <dgm:t>
        <a:bodyPr/>
        <a:lstStyle/>
        <a:p>
          <a:endParaRPr lang="en-US"/>
        </a:p>
      </dgm:t>
    </dgm:pt>
    <dgm:pt modelId="{29F90021-55C1-45AA-A698-508C64465DCC}" type="sibTrans" cxnId="{E6770BC3-F111-47D6-BA88-F22B328887FD}">
      <dgm:prSet/>
      <dgm:spPr/>
      <dgm:t>
        <a:bodyPr/>
        <a:lstStyle/>
        <a:p>
          <a:endParaRPr lang="en-US"/>
        </a:p>
      </dgm:t>
    </dgm:pt>
    <dgm:pt modelId="{1B88B3BE-44DF-46D9-8253-03F08D4A16C6}">
      <dgm:prSet phldrT="[Text]"/>
      <dgm:spPr/>
      <dgm:t>
        <a:bodyPr/>
        <a:lstStyle/>
        <a:p>
          <a:r>
            <a:rPr lang="en-US" dirty="0" smtClean="0"/>
            <a:t>Form 1095-B (fully insured statements to employees and reports to IRS)</a:t>
          </a:r>
          <a:endParaRPr lang="en-US" dirty="0"/>
        </a:p>
      </dgm:t>
    </dgm:pt>
    <dgm:pt modelId="{DD3FB54B-4566-4593-BD53-D1EEDBB9F9F2}" type="parTrans" cxnId="{983D8924-D58B-47E5-937C-0C36E6F86651}">
      <dgm:prSet/>
      <dgm:spPr/>
      <dgm:t>
        <a:bodyPr/>
        <a:lstStyle/>
        <a:p>
          <a:endParaRPr lang="en-US"/>
        </a:p>
      </dgm:t>
    </dgm:pt>
    <dgm:pt modelId="{BA21027D-29C4-4E14-9F07-84AE8A81B7FC}" type="sibTrans" cxnId="{983D8924-D58B-47E5-937C-0C36E6F86651}">
      <dgm:prSet/>
      <dgm:spPr/>
      <dgm:t>
        <a:bodyPr/>
        <a:lstStyle/>
        <a:p>
          <a:endParaRPr lang="en-US"/>
        </a:p>
      </dgm:t>
    </dgm:pt>
    <dgm:pt modelId="{F77673C8-F086-470F-8ACF-48894DAAB093}">
      <dgm:prSet phldrT="[Text]"/>
      <dgm:spPr/>
      <dgm:t>
        <a:bodyPr/>
        <a:lstStyle/>
        <a:p>
          <a:r>
            <a:rPr lang="en-US" dirty="0" smtClean="0"/>
            <a:t>Form 1095-C* (ALE statements to employees and reports to IRS)</a:t>
          </a:r>
          <a:endParaRPr lang="en-US" dirty="0"/>
        </a:p>
      </dgm:t>
    </dgm:pt>
    <dgm:pt modelId="{D1B7CA76-4E93-4207-9451-1670D15D7EA0}" type="parTrans" cxnId="{F0859B39-0AE8-4F14-BED7-99296139BA2A}">
      <dgm:prSet/>
      <dgm:spPr/>
      <dgm:t>
        <a:bodyPr/>
        <a:lstStyle/>
        <a:p>
          <a:endParaRPr lang="en-US"/>
        </a:p>
      </dgm:t>
    </dgm:pt>
    <dgm:pt modelId="{8750D5A7-D606-48FF-BB0E-D25431683CE8}" type="sibTrans" cxnId="{F0859B39-0AE8-4F14-BED7-99296139BA2A}">
      <dgm:prSet/>
      <dgm:spPr/>
      <dgm:t>
        <a:bodyPr/>
        <a:lstStyle/>
        <a:p>
          <a:endParaRPr lang="en-US"/>
        </a:p>
      </dgm:t>
    </dgm:pt>
    <dgm:pt modelId="{746D64B7-5287-4704-8696-F88F0C2779EF}">
      <dgm:prSet phldrT="[Text]"/>
      <dgm:spPr/>
      <dgm:t>
        <a:bodyPr/>
        <a:lstStyle/>
        <a:p>
          <a:r>
            <a:rPr lang="en-US" dirty="0" smtClean="0"/>
            <a:t>Part III of Form 1095-C (self-insured statements to employees and reports to IRS)</a:t>
          </a:r>
          <a:endParaRPr lang="en-US" dirty="0"/>
        </a:p>
      </dgm:t>
    </dgm:pt>
    <dgm:pt modelId="{EE29C771-8750-4F59-A050-7796942B005E}" type="parTrans" cxnId="{A51B2F20-EF08-4E5A-B171-4C42771987F0}">
      <dgm:prSet/>
      <dgm:spPr/>
      <dgm:t>
        <a:bodyPr/>
        <a:lstStyle/>
        <a:p>
          <a:endParaRPr lang="en-US"/>
        </a:p>
      </dgm:t>
    </dgm:pt>
    <dgm:pt modelId="{F3B216E4-B19E-47D6-A442-0E0D9B5495E8}" type="sibTrans" cxnId="{A51B2F20-EF08-4E5A-B171-4C42771987F0}">
      <dgm:prSet/>
      <dgm:spPr/>
      <dgm:t>
        <a:bodyPr/>
        <a:lstStyle/>
        <a:p>
          <a:endParaRPr lang="en-US"/>
        </a:p>
      </dgm:t>
    </dgm:pt>
    <dgm:pt modelId="{14A57611-20BF-4FD2-9119-E410D44B8BA0}" type="pres">
      <dgm:prSet presAssocID="{8D5A89AF-B89B-4C28-90D3-C3CEC3663347}" presName="linear" presStyleCnt="0">
        <dgm:presLayoutVars>
          <dgm:animLvl val="lvl"/>
          <dgm:resizeHandles val="exact"/>
        </dgm:presLayoutVars>
      </dgm:prSet>
      <dgm:spPr/>
      <dgm:t>
        <a:bodyPr/>
        <a:lstStyle/>
        <a:p>
          <a:endParaRPr lang="en-US"/>
        </a:p>
      </dgm:t>
    </dgm:pt>
    <dgm:pt modelId="{BF5E531F-1519-4876-B2B7-856B9B7CF657}" type="pres">
      <dgm:prSet presAssocID="{E4047AC4-9365-4078-83EE-DC368AE92362}" presName="parentText" presStyleLbl="node1" presStyleIdx="0" presStyleCnt="2">
        <dgm:presLayoutVars>
          <dgm:chMax val="0"/>
          <dgm:bulletEnabled val="1"/>
        </dgm:presLayoutVars>
      </dgm:prSet>
      <dgm:spPr/>
      <dgm:t>
        <a:bodyPr/>
        <a:lstStyle/>
        <a:p>
          <a:endParaRPr lang="en-US"/>
        </a:p>
      </dgm:t>
    </dgm:pt>
    <dgm:pt modelId="{0ABBE8F4-99DC-4F51-AFC2-D479D3F745E9}" type="pres">
      <dgm:prSet presAssocID="{E4047AC4-9365-4078-83EE-DC368AE92362}" presName="childText" presStyleLbl="revTx" presStyleIdx="0" presStyleCnt="2">
        <dgm:presLayoutVars>
          <dgm:bulletEnabled val="1"/>
        </dgm:presLayoutVars>
      </dgm:prSet>
      <dgm:spPr/>
      <dgm:t>
        <a:bodyPr/>
        <a:lstStyle/>
        <a:p>
          <a:endParaRPr lang="en-US"/>
        </a:p>
      </dgm:t>
    </dgm:pt>
    <dgm:pt modelId="{0183A3FA-0131-4347-A38C-5678A79719BB}" type="pres">
      <dgm:prSet presAssocID="{1EEA06D2-1C26-475E-8904-454E9B71F61E}" presName="parentText" presStyleLbl="node1" presStyleIdx="1" presStyleCnt="2">
        <dgm:presLayoutVars>
          <dgm:chMax val="0"/>
          <dgm:bulletEnabled val="1"/>
        </dgm:presLayoutVars>
      </dgm:prSet>
      <dgm:spPr/>
      <dgm:t>
        <a:bodyPr/>
        <a:lstStyle/>
        <a:p>
          <a:endParaRPr lang="en-US"/>
        </a:p>
      </dgm:t>
    </dgm:pt>
    <dgm:pt modelId="{60BEECF1-6E06-4607-A553-1BD585CA25CE}" type="pres">
      <dgm:prSet presAssocID="{1EEA06D2-1C26-475E-8904-454E9B71F61E}" presName="childText" presStyleLbl="revTx" presStyleIdx="1" presStyleCnt="2">
        <dgm:presLayoutVars>
          <dgm:bulletEnabled val="1"/>
        </dgm:presLayoutVars>
      </dgm:prSet>
      <dgm:spPr/>
      <dgm:t>
        <a:bodyPr/>
        <a:lstStyle/>
        <a:p>
          <a:endParaRPr lang="en-US"/>
        </a:p>
      </dgm:t>
    </dgm:pt>
  </dgm:ptLst>
  <dgm:cxnLst>
    <dgm:cxn modelId="{DFDA36F6-9CEF-4998-8C99-722E99B4C432}" type="presOf" srcId="{1EEA06D2-1C26-475E-8904-454E9B71F61E}" destId="{0183A3FA-0131-4347-A38C-5678A79719BB}" srcOrd="0" destOrd="0" presId="urn:microsoft.com/office/officeart/2005/8/layout/vList2"/>
    <dgm:cxn modelId="{40800899-04C4-4B60-A3C3-50F5FD26FF47}" srcId="{8D5A89AF-B89B-4C28-90D3-C3CEC3663347}" destId="{1EEA06D2-1C26-475E-8904-454E9B71F61E}" srcOrd="1" destOrd="0" parTransId="{B6A9C748-A1D7-4078-86E7-0D37961ECE1B}" sibTransId="{BAD897D2-547E-4579-84FA-0EADEE983FC2}"/>
    <dgm:cxn modelId="{CB20FD77-160E-4823-8DA5-7095C12224BB}" type="presOf" srcId="{F77673C8-F086-470F-8ACF-48894DAAB093}" destId="{60BEECF1-6E06-4607-A553-1BD585CA25CE}" srcOrd="0" destOrd="1" presId="urn:microsoft.com/office/officeart/2005/8/layout/vList2"/>
    <dgm:cxn modelId="{BC338E58-DD09-4F99-A209-367F6BDEA9E5}" type="presOf" srcId="{746D64B7-5287-4704-8696-F88F0C2779EF}" destId="{0ABBE8F4-99DC-4F51-AFC2-D479D3F745E9}" srcOrd="0" destOrd="2" presId="urn:microsoft.com/office/officeart/2005/8/layout/vList2"/>
    <dgm:cxn modelId="{E6770BC3-F111-47D6-BA88-F22B328887FD}" srcId="{1EEA06D2-1C26-475E-8904-454E9B71F61E}" destId="{641AA59E-65C9-43F4-AF96-D354FE3F7100}" srcOrd="0" destOrd="0" parTransId="{8C6B1E7A-6D0D-44A9-9E8D-667CE769DF8A}" sibTransId="{29F90021-55C1-45AA-A698-508C64465DCC}"/>
    <dgm:cxn modelId="{A51B2F20-EF08-4E5A-B171-4C42771987F0}" srcId="{E4047AC4-9365-4078-83EE-DC368AE92362}" destId="{746D64B7-5287-4704-8696-F88F0C2779EF}" srcOrd="2" destOrd="0" parTransId="{EE29C771-8750-4F59-A050-7796942B005E}" sibTransId="{F3B216E4-B19E-47D6-A442-0E0D9B5495E8}"/>
    <dgm:cxn modelId="{722168BB-6AD7-4503-ACD2-6B9923A8A19B}" type="presOf" srcId="{AE9334A0-630F-4F48-8143-ADD1B2E7FB2F}" destId="{0ABBE8F4-99DC-4F51-AFC2-D479D3F745E9}" srcOrd="0" destOrd="0" presId="urn:microsoft.com/office/officeart/2005/8/layout/vList2"/>
    <dgm:cxn modelId="{82D34AEB-DE3D-44B9-BD32-4F1F699A6C34}" type="presOf" srcId="{1B88B3BE-44DF-46D9-8253-03F08D4A16C6}" destId="{0ABBE8F4-99DC-4F51-AFC2-D479D3F745E9}" srcOrd="0" destOrd="1" presId="urn:microsoft.com/office/officeart/2005/8/layout/vList2"/>
    <dgm:cxn modelId="{8CC07358-766E-4E09-8054-207215D4DB3E}" srcId="{8D5A89AF-B89B-4C28-90D3-C3CEC3663347}" destId="{E4047AC4-9365-4078-83EE-DC368AE92362}" srcOrd="0" destOrd="0" parTransId="{CABF187A-9315-4196-92A1-DECD22F6B64D}" sibTransId="{3BEB418D-3C07-490E-820D-854D7605D039}"/>
    <dgm:cxn modelId="{72808281-B5E7-4BE3-B780-95F388F93437}" type="presOf" srcId="{8D5A89AF-B89B-4C28-90D3-C3CEC3663347}" destId="{14A57611-20BF-4FD2-9119-E410D44B8BA0}" srcOrd="0" destOrd="0" presId="urn:microsoft.com/office/officeart/2005/8/layout/vList2"/>
    <dgm:cxn modelId="{D64780A8-963D-4843-A7DD-191F9B85FD53}" srcId="{E4047AC4-9365-4078-83EE-DC368AE92362}" destId="{AE9334A0-630F-4F48-8143-ADD1B2E7FB2F}" srcOrd="0" destOrd="0" parTransId="{0190EC95-D8B3-4F72-9652-B4C6F767417A}" sibTransId="{E2A86F72-E960-4E35-B74E-F1176B01CDF0}"/>
    <dgm:cxn modelId="{78F28247-AE87-4FDE-A01E-8749D58B1EF6}" type="presOf" srcId="{641AA59E-65C9-43F4-AF96-D354FE3F7100}" destId="{60BEECF1-6E06-4607-A553-1BD585CA25CE}" srcOrd="0" destOrd="0" presId="urn:microsoft.com/office/officeart/2005/8/layout/vList2"/>
    <dgm:cxn modelId="{F0859B39-0AE8-4F14-BED7-99296139BA2A}" srcId="{1EEA06D2-1C26-475E-8904-454E9B71F61E}" destId="{F77673C8-F086-470F-8ACF-48894DAAB093}" srcOrd="1" destOrd="0" parTransId="{D1B7CA76-4E93-4207-9451-1670D15D7EA0}" sibTransId="{8750D5A7-D606-48FF-BB0E-D25431683CE8}"/>
    <dgm:cxn modelId="{983D8924-D58B-47E5-937C-0C36E6F86651}" srcId="{E4047AC4-9365-4078-83EE-DC368AE92362}" destId="{1B88B3BE-44DF-46D9-8253-03F08D4A16C6}" srcOrd="1" destOrd="0" parTransId="{DD3FB54B-4566-4593-BD53-D1EEDBB9F9F2}" sibTransId="{BA21027D-29C4-4E14-9F07-84AE8A81B7FC}"/>
    <dgm:cxn modelId="{19EC9A4A-2642-4F35-8970-8AEB01A284D8}" type="presOf" srcId="{E4047AC4-9365-4078-83EE-DC368AE92362}" destId="{BF5E531F-1519-4876-B2B7-856B9B7CF657}" srcOrd="0" destOrd="0" presId="urn:microsoft.com/office/officeart/2005/8/layout/vList2"/>
    <dgm:cxn modelId="{B5C76DE3-A82C-4197-99F7-8FB43D56B849}" type="presParOf" srcId="{14A57611-20BF-4FD2-9119-E410D44B8BA0}" destId="{BF5E531F-1519-4876-B2B7-856B9B7CF657}" srcOrd="0" destOrd="0" presId="urn:microsoft.com/office/officeart/2005/8/layout/vList2"/>
    <dgm:cxn modelId="{40D52899-D12B-4DB2-806D-D6386452833B}" type="presParOf" srcId="{14A57611-20BF-4FD2-9119-E410D44B8BA0}" destId="{0ABBE8F4-99DC-4F51-AFC2-D479D3F745E9}" srcOrd="1" destOrd="0" presId="urn:microsoft.com/office/officeart/2005/8/layout/vList2"/>
    <dgm:cxn modelId="{22DB4CC8-DE60-4756-A212-F7A864E14535}" type="presParOf" srcId="{14A57611-20BF-4FD2-9119-E410D44B8BA0}" destId="{0183A3FA-0131-4347-A38C-5678A79719BB}" srcOrd="2" destOrd="0" presId="urn:microsoft.com/office/officeart/2005/8/layout/vList2"/>
    <dgm:cxn modelId="{6632ADE6-8C63-4CC8-9B8E-4E246A3C00B0}" type="presParOf" srcId="{14A57611-20BF-4FD2-9119-E410D44B8BA0}" destId="{60BEECF1-6E06-4607-A553-1BD585CA25C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13A58C-9F84-4843-A2C4-101A194B9C79}"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en-US"/>
        </a:p>
      </dgm:t>
    </dgm:pt>
    <dgm:pt modelId="{9228999B-1F1C-4A5F-A72C-EBA6F79AD7BD}">
      <dgm:prSet phldrT="[Text]"/>
      <dgm:spPr/>
      <dgm:t>
        <a:bodyPr/>
        <a:lstStyle/>
        <a:p>
          <a:r>
            <a:rPr lang="en-US" dirty="0" smtClean="0"/>
            <a:t>“4” </a:t>
          </a:r>
          <a:endParaRPr lang="en-US" dirty="0"/>
        </a:p>
      </dgm:t>
    </dgm:pt>
    <dgm:pt modelId="{59F6B189-C0D2-4C28-9ECD-8A79CDFBF0E5}" type="parTrans" cxnId="{214E8CD5-29BA-4F48-8AC9-E125E0AF8AB9}">
      <dgm:prSet/>
      <dgm:spPr/>
      <dgm:t>
        <a:bodyPr/>
        <a:lstStyle/>
        <a:p>
          <a:endParaRPr lang="en-US"/>
        </a:p>
      </dgm:t>
    </dgm:pt>
    <dgm:pt modelId="{1DE0575A-497B-4836-BB1C-6B35BCB4020B}" type="sibTrans" cxnId="{214E8CD5-29BA-4F48-8AC9-E125E0AF8AB9}">
      <dgm:prSet/>
      <dgm:spPr/>
      <dgm:t>
        <a:bodyPr/>
        <a:lstStyle/>
        <a:p>
          <a:endParaRPr lang="en-US"/>
        </a:p>
      </dgm:t>
    </dgm:pt>
    <dgm:pt modelId="{9A8CCD1F-6C33-4F0D-8C34-219FCD8F739C}">
      <dgm:prSet phldrT="[Text]"/>
      <dgm:spPr/>
      <dgm:t>
        <a:bodyPr/>
        <a:lstStyle/>
        <a:p>
          <a:r>
            <a:rPr lang="en-US" dirty="0" smtClean="0"/>
            <a:t>A cover page – a transmittal form*</a:t>
          </a:r>
          <a:endParaRPr lang="en-US" dirty="0"/>
        </a:p>
      </dgm:t>
    </dgm:pt>
    <dgm:pt modelId="{BDCCDB42-F140-49D9-B46B-A816762495C4}" type="parTrans" cxnId="{C27F8CCC-8292-4640-9380-34E81A0E3B49}">
      <dgm:prSet/>
      <dgm:spPr/>
      <dgm:t>
        <a:bodyPr/>
        <a:lstStyle/>
        <a:p>
          <a:endParaRPr lang="en-US"/>
        </a:p>
      </dgm:t>
    </dgm:pt>
    <dgm:pt modelId="{AA7B24B0-4DC1-4830-B775-B9D63458281E}" type="sibTrans" cxnId="{C27F8CCC-8292-4640-9380-34E81A0E3B49}">
      <dgm:prSet/>
      <dgm:spPr/>
      <dgm:t>
        <a:bodyPr/>
        <a:lstStyle/>
        <a:p>
          <a:endParaRPr lang="en-US"/>
        </a:p>
      </dgm:t>
    </dgm:pt>
    <dgm:pt modelId="{712CD173-BFBE-4973-994E-179A91B1CA3B}">
      <dgm:prSet phldrT="[Text]"/>
      <dgm:spPr/>
      <dgm:t>
        <a:bodyPr/>
        <a:lstStyle/>
        <a:p>
          <a:r>
            <a:rPr lang="en-US" dirty="0" smtClean="0"/>
            <a:t>“5”</a:t>
          </a:r>
          <a:endParaRPr lang="en-US" dirty="0"/>
        </a:p>
      </dgm:t>
    </dgm:pt>
    <dgm:pt modelId="{59234B81-9A35-4D08-AE8D-3A7FAFFA5517}" type="parTrans" cxnId="{F0EDBE3A-2727-4A87-B317-767CE890F10B}">
      <dgm:prSet/>
      <dgm:spPr/>
      <dgm:t>
        <a:bodyPr/>
        <a:lstStyle/>
        <a:p>
          <a:endParaRPr lang="en-US"/>
        </a:p>
      </dgm:t>
    </dgm:pt>
    <dgm:pt modelId="{943975A7-DE08-4A2B-A7DA-B91B2A714FCB}" type="sibTrans" cxnId="{F0EDBE3A-2727-4A87-B317-767CE890F10B}">
      <dgm:prSet/>
      <dgm:spPr/>
      <dgm:t>
        <a:bodyPr/>
        <a:lstStyle/>
        <a:p>
          <a:endParaRPr lang="en-US"/>
        </a:p>
      </dgm:t>
    </dgm:pt>
    <dgm:pt modelId="{3A9F7310-5597-4F33-A2EA-3A05B915AC91}">
      <dgm:prSet phldrT="[Text]"/>
      <dgm:spPr/>
      <dgm:t>
        <a:bodyPr/>
        <a:lstStyle/>
        <a:p>
          <a:r>
            <a:rPr lang="en-US" dirty="0" smtClean="0"/>
            <a:t>The “guts” – the information being reported</a:t>
          </a:r>
          <a:endParaRPr lang="en-US" dirty="0"/>
        </a:p>
      </dgm:t>
    </dgm:pt>
    <dgm:pt modelId="{A0D555F3-A971-4DD0-881C-823F24B27FA1}" type="parTrans" cxnId="{526E56AC-06DE-4297-B371-B7A038C76FE2}">
      <dgm:prSet/>
      <dgm:spPr/>
      <dgm:t>
        <a:bodyPr/>
        <a:lstStyle/>
        <a:p>
          <a:endParaRPr lang="en-US"/>
        </a:p>
      </dgm:t>
    </dgm:pt>
    <dgm:pt modelId="{D995EAB1-C527-43C1-86FB-5382BEECEC23}" type="sibTrans" cxnId="{526E56AC-06DE-4297-B371-B7A038C76FE2}">
      <dgm:prSet/>
      <dgm:spPr/>
      <dgm:t>
        <a:bodyPr/>
        <a:lstStyle/>
        <a:p>
          <a:endParaRPr lang="en-US"/>
        </a:p>
      </dgm:t>
    </dgm:pt>
    <dgm:pt modelId="{01544698-F626-430E-960D-4519E1824065}">
      <dgm:prSet phldrT="[Text]"/>
      <dgm:spPr/>
      <dgm:t>
        <a:bodyPr/>
        <a:lstStyle/>
        <a:p>
          <a:r>
            <a:rPr lang="en-US" dirty="0" smtClean="0"/>
            <a:t>“B”</a:t>
          </a:r>
          <a:endParaRPr lang="en-US" dirty="0"/>
        </a:p>
      </dgm:t>
    </dgm:pt>
    <dgm:pt modelId="{CFE6A219-7892-4E32-A960-EFDCA2949671}" type="parTrans" cxnId="{45175EE7-9DB0-439B-9467-82B49E400703}">
      <dgm:prSet/>
      <dgm:spPr/>
      <dgm:t>
        <a:bodyPr/>
        <a:lstStyle/>
        <a:p>
          <a:endParaRPr lang="en-US"/>
        </a:p>
      </dgm:t>
    </dgm:pt>
    <dgm:pt modelId="{4CE278BA-54E0-4B42-A6ED-3B2627266DC3}" type="sibTrans" cxnId="{45175EE7-9DB0-439B-9467-82B49E400703}">
      <dgm:prSet/>
      <dgm:spPr/>
      <dgm:t>
        <a:bodyPr/>
        <a:lstStyle/>
        <a:p>
          <a:endParaRPr lang="en-US"/>
        </a:p>
      </dgm:t>
    </dgm:pt>
    <dgm:pt modelId="{44AB2B34-D6A7-48D9-BB5E-953287B027CC}">
      <dgm:prSet phldrT="[Text]"/>
      <dgm:spPr/>
      <dgm:t>
        <a:bodyPr/>
        <a:lstStyle/>
        <a:p>
          <a:r>
            <a:rPr lang="en-US" dirty="0" smtClean="0"/>
            <a:t>Insurance carriers: Fully insured individual mandate information</a:t>
          </a:r>
          <a:endParaRPr lang="en-US" dirty="0"/>
        </a:p>
      </dgm:t>
    </dgm:pt>
    <dgm:pt modelId="{1CC09DEC-5648-4832-9217-7EA30160C288}" type="parTrans" cxnId="{CE68ADDB-756E-48DF-A7DC-DD5485166795}">
      <dgm:prSet/>
      <dgm:spPr/>
      <dgm:t>
        <a:bodyPr/>
        <a:lstStyle/>
        <a:p>
          <a:endParaRPr lang="en-US"/>
        </a:p>
      </dgm:t>
    </dgm:pt>
    <dgm:pt modelId="{94670CF6-B061-4488-90BA-8F51DE93494D}" type="sibTrans" cxnId="{CE68ADDB-756E-48DF-A7DC-DD5485166795}">
      <dgm:prSet/>
      <dgm:spPr/>
      <dgm:t>
        <a:bodyPr/>
        <a:lstStyle/>
        <a:p>
          <a:endParaRPr lang="en-US"/>
        </a:p>
      </dgm:t>
    </dgm:pt>
    <dgm:pt modelId="{F42DEFCB-CF0F-45B3-BA6D-9AF5D5C33E7F}" type="pres">
      <dgm:prSet presAssocID="{4C13A58C-9F84-4843-A2C4-101A194B9C79}" presName="Name0" presStyleCnt="0">
        <dgm:presLayoutVars>
          <dgm:dir/>
          <dgm:animLvl val="lvl"/>
          <dgm:resizeHandles val="exact"/>
        </dgm:presLayoutVars>
      </dgm:prSet>
      <dgm:spPr/>
      <dgm:t>
        <a:bodyPr/>
        <a:lstStyle/>
        <a:p>
          <a:endParaRPr lang="en-US"/>
        </a:p>
      </dgm:t>
    </dgm:pt>
    <dgm:pt modelId="{1F9B85A4-F649-4FFB-965A-59BAABE78461}" type="pres">
      <dgm:prSet presAssocID="{9228999B-1F1C-4A5F-A72C-EBA6F79AD7BD}" presName="linNode" presStyleCnt="0"/>
      <dgm:spPr/>
    </dgm:pt>
    <dgm:pt modelId="{6396C595-89F9-45BD-9CD1-1B6DF63A4149}" type="pres">
      <dgm:prSet presAssocID="{9228999B-1F1C-4A5F-A72C-EBA6F79AD7BD}" presName="parentText" presStyleLbl="node1" presStyleIdx="0" presStyleCnt="3" custScaleX="102067" custLinFactNeighborX="-491" custLinFactNeighborY="-152">
        <dgm:presLayoutVars>
          <dgm:chMax val="1"/>
          <dgm:bulletEnabled val="1"/>
        </dgm:presLayoutVars>
      </dgm:prSet>
      <dgm:spPr/>
      <dgm:t>
        <a:bodyPr/>
        <a:lstStyle/>
        <a:p>
          <a:endParaRPr lang="en-US"/>
        </a:p>
      </dgm:t>
    </dgm:pt>
    <dgm:pt modelId="{7FF6CF98-6F55-4CC8-840F-4BE2AA0151E3}" type="pres">
      <dgm:prSet presAssocID="{9228999B-1F1C-4A5F-A72C-EBA6F79AD7BD}" presName="descendantText" presStyleLbl="alignAccFollowNode1" presStyleIdx="0" presStyleCnt="3">
        <dgm:presLayoutVars>
          <dgm:bulletEnabled val="1"/>
        </dgm:presLayoutVars>
      </dgm:prSet>
      <dgm:spPr/>
      <dgm:t>
        <a:bodyPr/>
        <a:lstStyle/>
        <a:p>
          <a:endParaRPr lang="en-US"/>
        </a:p>
      </dgm:t>
    </dgm:pt>
    <dgm:pt modelId="{97817187-282F-4C22-B17D-50362A02A77A}" type="pres">
      <dgm:prSet presAssocID="{1DE0575A-497B-4836-BB1C-6B35BCB4020B}" presName="sp" presStyleCnt="0"/>
      <dgm:spPr/>
    </dgm:pt>
    <dgm:pt modelId="{D65AA580-76C4-4090-83E5-E1D33EF311FD}" type="pres">
      <dgm:prSet presAssocID="{712CD173-BFBE-4973-994E-179A91B1CA3B}" presName="linNode" presStyleCnt="0"/>
      <dgm:spPr/>
    </dgm:pt>
    <dgm:pt modelId="{3B587E6A-83FE-4203-A17E-AD77089A72CC}" type="pres">
      <dgm:prSet presAssocID="{712CD173-BFBE-4973-994E-179A91B1CA3B}" presName="parentText" presStyleLbl="node1" presStyleIdx="1" presStyleCnt="3">
        <dgm:presLayoutVars>
          <dgm:chMax val="1"/>
          <dgm:bulletEnabled val="1"/>
        </dgm:presLayoutVars>
      </dgm:prSet>
      <dgm:spPr/>
      <dgm:t>
        <a:bodyPr/>
        <a:lstStyle/>
        <a:p>
          <a:endParaRPr lang="en-US"/>
        </a:p>
      </dgm:t>
    </dgm:pt>
    <dgm:pt modelId="{5C3E9BE7-840E-44B5-87F5-66753E967905}" type="pres">
      <dgm:prSet presAssocID="{712CD173-BFBE-4973-994E-179A91B1CA3B}" presName="descendantText" presStyleLbl="alignAccFollowNode1" presStyleIdx="1" presStyleCnt="3">
        <dgm:presLayoutVars>
          <dgm:bulletEnabled val="1"/>
        </dgm:presLayoutVars>
      </dgm:prSet>
      <dgm:spPr/>
      <dgm:t>
        <a:bodyPr/>
        <a:lstStyle/>
        <a:p>
          <a:endParaRPr lang="en-US"/>
        </a:p>
      </dgm:t>
    </dgm:pt>
    <dgm:pt modelId="{F3446210-CEC2-470B-B40F-107809DFD9E2}" type="pres">
      <dgm:prSet presAssocID="{943975A7-DE08-4A2B-A7DA-B91B2A714FCB}" presName="sp" presStyleCnt="0"/>
      <dgm:spPr/>
    </dgm:pt>
    <dgm:pt modelId="{4197CD6F-C683-4B53-99B8-679997446615}" type="pres">
      <dgm:prSet presAssocID="{01544698-F626-430E-960D-4519E1824065}" presName="linNode" presStyleCnt="0"/>
      <dgm:spPr/>
    </dgm:pt>
    <dgm:pt modelId="{AB890CEF-B26B-4D9B-9C9B-C35B1CF83E32}" type="pres">
      <dgm:prSet presAssocID="{01544698-F626-430E-960D-4519E1824065}" presName="parentText" presStyleLbl="node1" presStyleIdx="2" presStyleCnt="3">
        <dgm:presLayoutVars>
          <dgm:chMax val="1"/>
          <dgm:bulletEnabled val="1"/>
        </dgm:presLayoutVars>
      </dgm:prSet>
      <dgm:spPr/>
      <dgm:t>
        <a:bodyPr/>
        <a:lstStyle/>
        <a:p>
          <a:endParaRPr lang="en-US"/>
        </a:p>
      </dgm:t>
    </dgm:pt>
    <dgm:pt modelId="{06938FCE-89A2-492D-A11E-9FA6BCEEA889}" type="pres">
      <dgm:prSet presAssocID="{01544698-F626-430E-960D-4519E1824065}" presName="descendantText" presStyleLbl="alignAccFollowNode1" presStyleIdx="2" presStyleCnt="3">
        <dgm:presLayoutVars>
          <dgm:bulletEnabled val="1"/>
        </dgm:presLayoutVars>
      </dgm:prSet>
      <dgm:spPr/>
      <dgm:t>
        <a:bodyPr/>
        <a:lstStyle/>
        <a:p>
          <a:endParaRPr lang="en-US"/>
        </a:p>
      </dgm:t>
    </dgm:pt>
  </dgm:ptLst>
  <dgm:cxnLst>
    <dgm:cxn modelId="{0278B9FD-B2E6-48BF-8449-982F710DE31D}" type="presOf" srcId="{3A9F7310-5597-4F33-A2EA-3A05B915AC91}" destId="{5C3E9BE7-840E-44B5-87F5-66753E967905}" srcOrd="0" destOrd="0" presId="urn:microsoft.com/office/officeart/2005/8/layout/vList5"/>
    <dgm:cxn modelId="{9837F623-5320-4F26-9231-2E92A33E1686}" type="presOf" srcId="{4C13A58C-9F84-4843-A2C4-101A194B9C79}" destId="{F42DEFCB-CF0F-45B3-BA6D-9AF5D5C33E7F}" srcOrd="0" destOrd="0" presId="urn:microsoft.com/office/officeart/2005/8/layout/vList5"/>
    <dgm:cxn modelId="{34D13ADE-CA0A-4655-958D-08B421D16D16}" type="presOf" srcId="{44AB2B34-D6A7-48D9-BB5E-953287B027CC}" destId="{06938FCE-89A2-492D-A11E-9FA6BCEEA889}" srcOrd="0" destOrd="0" presId="urn:microsoft.com/office/officeart/2005/8/layout/vList5"/>
    <dgm:cxn modelId="{F66FF026-E84C-4CE1-AF93-EF74A8A51BCD}" type="presOf" srcId="{9A8CCD1F-6C33-4F0D-8C34-219FCD8F739C}" destId="{7FF6CF98-6F55-4CC8-840F-4BE2AA0151E3}" srcOrd="0" destOrd="0" presId="urn:microsoft.com/office/officeart/2005/8/layout/vList5"/>
    <dgm:cxn modelId="{23328437-A9D2-4309-A03F-257BE808E4AB}" type="presOf" srcId="{712CD173-BFBE-4973-994E-179A91B1CA3B}" destId="{3B587E6A-83FE-4203-A17E-AD77089A72CC}" srcOrd="0" destOrd="0" presId="urn:microsoft.com/office/officeart/2005/8/layout/vList5"/>
    <dgm:cxn modelId="{45175EE7-9DB0-439B-9467-82B49E400703}" srcId="{4C13A58C-9F84-4843-A2C4-101A194B9C79}" destId="{01544698-F626-430E-960D-4519E1824065}" srcOrd="2" destOrd="0" parTransId="{CFE6A219-7892-4E32-A960-EFDCA2949671}" sibTransId="{4CE278BA-54E0-4B42-A6ED-3B2627266DC3}"/>
    <dgm:cxn modelId="{CE68ADDB-756E-48DF-A7DC-DD5485166795}" srcId="{01544698-F626-430E-960D-4519E1824065}" destId="{44AB2B34-D6A7-48D9-BB5E-953287B027CC}" srcOrd="0" destOrd="0" parTransId="{1CC09DEC-5648-4832-9217-7EA30160C288}" sibTransId="{94670CF6-B061-4488-90BA-8F51DE93494D}"/>
    <dgm:cxn modelId="{6725B6F2-FB59-4CB5-B38E-C3D250AA0FB7}" type="presOf" srcId="{9228999B-1F1C-4A5F-A72C-EBA6F79AD7BD}" destId="{6396C595-89F9-45BD-9CD1-1B6DF63A4149}" srcOrd="0" destOrd="0" presId="urn:microsoft.com/office/officeart/2005/8/layout/vList5"/>
    <dgm:cxn modelId="{214E8CD5-29BA-4F48-8AC9-E125E0AF8AB9}" srcId="{4C13A58C-9F84-4843-A2C4-101A194B9C79}" destId="{9228999B-1F1C-4A5F-A72C-EBA6F79AD7BD}" srcOrd="0" destOrd="0" parTransId="{59F6B189-C0D2-4C28-9ECD-8A79CDFBF0E5}" sibTransId="{1DE0575A-497B-4836-BB1C-6B35BCB4020B}"/>
    <dgm:cxn modelId="{682C70B0-496F-4726-A690-B1BFA74B8B06}" type="presOf" srcId="{01544698-F626-430E-960D-4519E1824065}" destId="{AB890CEF-B26B-4D9B-9C9B-C35B1CF83E32}" srcOrd="0" destOrd="0" presId="urn:microsoft.com/office/officeart/2005/8/layout/vList5"/>
    <dgm:cxn modelId="{F0EDBE3A-2727-4A87-B317-767CE890F10B}" srcId="{4C13A58C-9F84-4843-A2C4-101A194B9C79}" destId="{712CD173-BFBE-4973-994E-179A91B1CA3B}" srcOrd="1" destOrd="0" parTransId="{59234B81-9A35-4D08-AE8D-3A7FAFFA5517}" sibTransId="{943975A7-DE08-4A2B-A7DA-B91B2A714FCB}"/>
    <dgm:cxn modelId="{C27F8CCC-8292-4640-9380-34E81A0E3B49}" srcId="{9228999B-1F1C-4A5F-A72C-EBA6F79AD7BD}" destId="{9A8CCD1F-6C33-4F0D-8C34-219FCD8F739C}" srcOrd="0" destOrd="0" parTransId="{BDCCDB42-F140-49D9-B46B-A816762495C4}" sibTransId="{AA7B24B0-4DC1-4830-B775-B9D63458281E}"/>
    <dgm:cxn modelId="{526E56AC-06DE-4297-B371-B7A038C76FE2}" srcId="{712CD173-BFBE-4973-994E-179A91B1CA3B}" destId="{3A9F7310-5597-4F33-A2EA-3A05B915AC91}" srcOrd="0" destOrd="0" parTransId="{A0D555F3-A971-4DD0-881C-823F24B27FA1}" sibTransId="{D995EAB1-C527-43C1-86FB-5382BEECEC23}"/>
    <dgm:cxn modelId="{B680EE5E-5660-462E-AA29-B6A618593813}" type="presParOf" srcId="{F42DEFCB-CF0F-45B3-BA6D-9AF5D5C33E7F}" destId="{1F9B85A4-F649-4FFB-965A-59BAABE78461}" srcOrd="0" destOrd="0" presId="urn:microsoft.com/office/officeart/2005/8/layout/vList5"/>
    <dgm:cxn modelId="{802C1633-C08C-40F1-ABF4-2A53758AAAC8}" type="presParOf" srcId="{1F9B85A4-F649-4FFB-965A-59BAABE78461}" destId="{6396C595-89F9-45BD-9CD1-1B6DF63A4149}" srcOrd="0" destOrd="0" presId="urn:microsoft.com/office/officeart/2005/8/layout/vList5"/>
    <dgm:cxn modelId="{0FD35922-D8E8-456F-8B15-89CFCC71DAA0}" type="presParOf" srcId="{1F9B85A4-F649-4FFB-965A-59BAABE78461}" destId="{7FF6CF98-6F55-4CC8-840F-4BE2AA0151E3}" srcOrd="1" destOrd="0" presId="urn:microsoft.com/office/officeart/2005/8/layout/vList5"/>
    <dgm:cxn modelId="{54CEE1F0-6676-4EF8-9966-9956797095DA}" type="presParOf" srcId="{F42DEFCB-CF0F-45B3-BA6D-9AF5D5C33E7F}" destId="{97817187-282F-4C22-B17D-50362A02A77A}" srcOrd="1" destOrd="0" presId="urn:microsoft.com/office/officeart/2005/8/layout/vList5"/>
    <dgm:cxn modelId="{F66D76EA-0D6D-430A-A532-3AA264234BE3}" type="presParOf" srcId="{F42DEFCB-CF0F-45B3-BA6D-9AF5D5C33E7F}" destId="{D65AA580-76C4-4090-83E5-E1D33EF311FD}" srcOrd="2" destOrd="0" presId="urn:microsoft.com/office/officeart/2005/8/layout/vList5"/>
    <dgm:cxn modelId="{0AE6F7C2-65BC-4278-9495-D783C35B69F9}" type="presParOf" srcId="{D65AA580-76C4-4090-83E5-E1D33EF311FD}" destId="{3B587E6A-83FE-4203-A17E-AD77089A72CC}" srcOrd="0" destOrd="0" presId="urn:microsoft.com/office/officeart/2005/8/layout/vList5"/>
    <dgm:cxn modelId="{A1F3E905-93AC-4252-A1D8-B404853F8816}" type="presParOf" srcId="{D65AA580-76C4-4090-83E5-E1D33EF311FD}" destId="{5C3E9BE7-840E-44B5-87F5-66753E967905}" srcOrd="1" destOrd="0" presId="urn:microsoft.com/office/officeart/2005/8/layout/vList5"/>
    <dgm:cxn modelId="{810218F9-9C77-48F9-B24B-74D51229D437}" type="presParOf" srcId="{F42DEFCB-CF0F-45B3-BA6D-9AF5D5C33E7F}" destId="{F3446210-CEC2-470B-B40F-107809DFD9E2}" srcOrd="3" destOrd="0" presId="urn:microsoft.com/office/officeart/2005/8/layout/vList5"/>
    <dgm:cxn modelId="{BF6589BF-ECC6-4E8B-BD08-5455DD67364A}" type="presParOf" srcId="{F42DEFCB-CF0F-45B3-BA6D-9AF5D5C33E7F}" destId="{4197CD6F-C683-4B53-99B8-679997446615}" srcOrd="4" destOrd="0" presId="urn:microsoft.com/office/officeart/2005/8/layout/vList5"/>
    <dgm:cxn modelId="{2DE39073-0B27-44E2-9C0D-B8504128A628}" type="presParOf" srcId="{4197CD6F-C683-4B53-99B8-679997446615}" destId="{AB890CEF-B26B-4D9B-9C9B-C35B1CF83E32}" srcOrd="0" destOrd="0" presId="urn:microsoft.com/office/officeart/2005/8/layout/vList5"/>
    <dgm:cxn modelId="{A084EDB4-F69E-4BC9-B80F-592180813D8D}" type="presParOf" srcId="{4197CD6F-C683-4B53-99B8-679997446615}" destId="{06938FCE-89A2-492D-A11E-9FA6BCEEA88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C13A58C-9F84-4843-A2C4-101A194B9C79}"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9228999B-1F1C-4A5F-A72C-EBA6F79AD7BD}">
      <dgm:prSet phldrT="[Text]"/>
      <dgm:spPr/>
      <dgm:t>
        <a:bodyPr/>
        <a:lstStyle/>
        <a:p>
          <a:r>
            <a:rPr lang="en-US" dirty="0" smtClean="0"/>
            <a:t>“C” </a:t>
          </a:r>
          <a:endParaRPr lang="en-US" dirty="0"/>
        </a:p>
      </dgm:t>
    </dgm:pt>
    <dgm:pt modelId="{59F6B189-C0D2-4C28-9ECD-8A79CDFBF0E5}" type="parTrans" cxnId="{214E8CD5-29BA-4F48-8AC9-E125E0AF8AB9}">
      <dgm:prSet/>
      <dgm:spPr/>
      <dgm:t>
        <a:bodyPr/>
        <a:lstStyle/>
        <a:p>
          <a:endParaRPr lang="en-US"/>
        </a:p>
      </dgm:t>
    </dgm:pt>
    <dgm:pt modelId="{1DE0575A-497B-4836-BB1C-6B35BCB4020B}" type="sibTrans" cxnId="{214E8CD5-29BA-4F48-8AC9-E125E0AF8AB9}">
      <dgm:prSet/>
      <dgm:spPr/>
      <dgm:t>
        <a:bodyPr/>
        <a:lstStyle/>
        <a:p>
          <a:endParaRPr lang="en-US"/>
        </a:p>
      </dgm:t>
    </dgm:pt>
    <dgm:pt modelId="{9A8CCD1F-6C33-4F0D-8C34-219FCD8F739C}">
      <dgm:prSet phldrT="[Text]"/>
      <dgm:spPr/>
      <dgm:t>
        <a:bodyPr/>
        <a:lstStyle/>
        <a:p>
          <a:r>
            <a:rPr lang="en-US" dirty="0" smtClean="0"/>
            <a:t>ALEs: Employer mandate and premium tax credit information </a:t>
          </a:r>
          <a:endParaRPr lang="en-US" dirty="0"/>
        </a:p>
      </dgm:t>
    </dgm:pt>
    <dgm:pt modelId="{BDCCDB42-F140-49D9-B46B-A816762495C4}" type="parTrans" cxnId="{C27F8CCC-8292-4640-9380-34E81A0E3B49}">
      <dgm:prSet/>
      <dgm:spPr/>
      <dgm:t>
        <a:bodyPr/>
        <a:lstStyle/>
        <a:p>
          <a:endParaRPr lang="en-US"/>
        </a:p>
      </dgm:t>
    </dgm:pt>
    <dgm:pt modelId="{AA7B24B0-4DC1-4830-B775-B9D63458281E}" type="sibTrans" cxnId="{C27F8CCC-8292-4640-9380-34E81A0E3B49}">
      <dgm:prSet/>
      <dgm:spPr/>
      <dgm:t>
        <a:bodyPr/>
        <a:lstStyle/>
        <a:p>
          <a:endParaRPr lang="en-US"/>
        </a:p>
      </dgm:t>
    </dgm:pt>
    <dgm:pt modelId="{F42DEFCB-CF0F-45B3-BA6D-9AF5D5C33E7F}" type="pres">
      <dgm:prSet presAssocID="{4C13A58C-9F84-4843-A2C4-101A194B9C79}" presName="Name0" presStyleCnt="0">
        <dgm:presLayoutVars>
          <dgm:dir/>
          <dgm:animLvl val="lvl"/>
          <dgm:resizeHandles val="exact"/>
        </dgm:presLayoutVars>
      </dgm:prSet>
      <dgm:spPr/>
      <dgm:t>
        <a:bodyPr/>
        <a:lstStyle/>
        <a:p>
          <a:endParaRPr lang="en-US"/>
        </a:p>
      </dgm:t>
    </dgm:pt>
    <dgm:pt modelId="{1F9B85A4-F649-4FFB-965A-59BAABE78461}" type="pres">
      <dgm:prSet presAssocID="{9228999B-1F1C-4A5F-A72C-EBA6F79AD7BD}" presName="linNode" presStyleCnt="0"/>
      <dgm:spPr/>
    </dgm:pt>
    <dgm:pt modelId="{6396C595-89F9-45BD-9CD1-1B6DF63A4149}" type="pres">
      <dgm:prSet presAssocID="{9228999B-1F1C-4A5F-A72C-EBA6F79AD7BD}" presName="parentText" presStyleLbl="node1" presStyleIdx="0" presStyleCnt="1">
        <dgm:presLayoutVars>
          <dgm:chMax val="1"/>
          <dgm:bulletEnabled val="1"/>
        </dgm:presLayoutVars>
      </dgm:prSet>
      <dgm:spPr/>
      <dgm:t>
        <a:bodyPr/>
        <a:lstStyle/>
        <a:p>
          <a:endParaRPr lang="en-US"/>
        </a:p>
      </dgm:t>
    </dgm:pt>
    <dgm:pt modelId="{7FF6CF98-6F55-4CC8-840F-4BE2AA0151E3}" type="pres">
      <dgm:prSet presAssocID="{9228999B-1F1C-4A5F-A72C-EBA6F79AD7BD}" presName="descendantText" presStyleLbl="alignAccFollowNode1" presStyleIdx="0" presStyleCnt="1">
        <dgm:presLayoutVars>
          <dgm:bulletEnabled val="1"/>
        </dgm:presLayoutVars>
      </dgm:prSet>
      <dgm:spPr/>
      <dgm:t>
        <a:bodyPr/>
        <a:lstStyle/>
        <a:p>
          <a:endParaRPr lang="en-US"/>
        </a:p>
      </dgm:t>
    </dgm:pt>
  </dgm:ptLst>
  <dgm:cxnLst>
    <dgm:cxn modelId="{C27F8CCC-8292-4640-9380-34E81A0E3B49}" srcId="{9228999B-1F1C-4A5F-A72C-EBA6F79AD7BD}" destId="{9A8CCD1F-6C33-4F0D-8C34-219FCD8F739C}" srcOrd="0" destOrd="0" parTransId="{BDCCDB42-F140-49D9-B46B-A816762495C4}" sibTransId="{AA7B24B0-4DC1-4830-B775-B9D63458281E}"/>
    <dgm:cxn modelId="{02D19792-38C8-46D9-9C4E-E0F2438C0525}" type="presOf" srcId="{4C13A58C-9F84-4843-A2C4-101A194B9C79}" destId="{F42DEFCB-CF0F-45B3-BA6D-9AF5D5C33E7F}" srcOrd="0" destOrd="0" presId="urn:microsoft.com/office/officeart/2005/8/layout/vList5"/>
    <dgm:cxn modelId="{214E8CD5-29BA-4F48-8AC9-E125E0AF8AB9}" srcId="{4C13A58C-9F84-4843-A2C4-101A194B9C79}" destId="{9228999B-1F1C-4A5F-A72C-EBA6F79AD7BD}" srcOrd="0" destOrd="0" parTransId="{59F6B189-C0D2-4C28-9ECD-8A79CDFBF0E5}" sibTransId="{1DE0575A-497B-4836-BB1C-6B35BCB4020B}"/>
    <dgm:cxn modelId="{648794EE-AB47-4400-A079-1B9109975037}" type="presOf" srcId="{9228999B-1F1C-4A5F-A72C-EBA6F79AD7BD}" destId="{6396C595-89F9-45BD-9CD1-1B6DF63A4149}" srcOrd="0" destOrd="0" presId="urn:microsoft.com/office/officeart/2005/8/layout/vList5"/>
    <dgm:cxn modelId="{D0806A4D-172E-4E4D-946D-F2C40567BAE7}" type="presOf" srcId="{9A8CCD1F-6C33-4F0D-8C34-219FCD8F739C}" destId="{7FF6CF98-6F55-4CC8-840F-4BE2AA0151E3}" srcOrd="0" destOrd="0" presId="urn:microsoft.com/office/officeart/2005/8/layout/vList5"/>
    <dgm:cxn modelId="{CF1CB176-86B3-475A-9F80-BE772FDC65B2}" type="presParOf" srcId="{F42DEFCB-CF0F-45B3-BA6D-9AF5D5C33E7F}" destId="{1F9B85A4-F649-4FFB-965A-59BAABE78461}" srcOrd="0" destOrd="0" presId="urn:microsoft.com/office/officeart/2005/8/layout/vList5"/>
    <dgm:cxn modelId="{1E16DC9D-D003-4EC2-88C5-D05773CEEFB1}" type="presParOf" srcId="{1F9B85A4-F649-4FFB-965A-59BAABE78461}" destId="{6396C595-89F9-45BD-9CD1-1B6DF63A4149}" srcOrd="0" destOrd="0" presId="urn:microsoft.com/office/officeart/2005/8/layout/vList5"/>
    <dgm:cxn modelId="{5B9D51B4-2F67-49CB-B298-43A4F0AC933B}" type="presParOf" srcId="{1F9B85A4-F649-4FFB-965A-59BAABE78461}" destId="{7FF6CF98-6F55-4CC8-840F-4BE2AA0151E3}"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C13A58C-9F84-4843-A2C4-101A194B9C79}" type="doc">
      <dgm:prSet loTypeId="urn:microsoft.com/office/officeart/2005/8/layout/vList5" loCatId="list" qsTypeId="urn:microsoft.com/office/officeart/2005/8/quickstyle/simple1" qsCatId="simple" csTypeId="urn:microsoft.com/office/officeart/2005/8/colors/colorful1#2" csCatId="colorful" phldr="1"/>
      <dgm:spPr/>
      <dgm:t>
        <a:bodyPr/>
        <a:lstStyle/>
        <a:p>
          <a:endParaRPr lang="en-US"/>
        </a:p>
      </dgm:t>
    </dgm:pt>
    <dgm:pt modelId="{9228999B-1F1C-4A5F-A72C-EBA6F79AD7BD}">
      <dgm:prSet phldrT="[Text]"/>
      <dgm:spPr/>
      <dgm:t>
        <a:bodyPr/>
        <a:lstStyle/>
        <a:p>
          <a:r>
            <a:rPr lang="en-US" dirty="0" smtClean="0"/>
            <a:t>“Part III of C” </a:t>
          </a:r>
          <a:endParaRPr lang="en-US" dirty="0"/>
        </a:p>
      </dgm:t>
    </dgm:pt>
    <dgm:pt modelId="{59F6B189-C0D2-4C28-9ECD-8A79CDFBF0E5}" type="parTrans" cxnId="{214E8CD5-29BA-4F48-8AC9-E125E0AF8AB9}">
      <dgm:prSet/>
      <dgm:spPr/>
      <dgm:t>
        <a:bodyPr/>
        <a:lstStyle/>
        <a:p>
          <a:endParaRPr lang="en-US"/>
        </a:p>
      </dgm:t>
    </dgm:pt>
    <dgm:pt modelId="{1DE0575A-497B-4836-BB1C-6B35BCB4020B}" type="sibTrans" cxnId="{214E8CD5-29BA-4F48-8AC9-E125E0AF8AB9}">
      <dgm:prSet/>
      <dgm:spPr/>
      <dgm:t>
        <a:bodyPr/>
        <a:lstStyle/>
        <a:p>
          <a:endParaRPr lang="en-US"/>
        </a:p>
      </dgm:t>
    </dgm:pt>
    <dgm:pt modelId="{9A8CCD1F-6C33-4F0D-8C34-219FCD8F739C}">
      <dgm:prSet phldrT="[Text]"/>
      <dgm:spPr/>
      <dgm:t>
        <a:bodyPr/>
        <a:lstStyle/>
        <a:p>
          <a:r>
            <a:rPr lang="en-US" dirty="0" smtClean="0"/>
            <a:t>ALEs: Self-funded individual mandate information </a:t>
          </a:r>
          <a:endParaRPr lang="en-US" dirty="0"/>
        </a:p>
      </dgm:t>
    </dgm:pt>
    <dgm:pt modelId="{BDCCDB42-F140-49D9-B46B-A816762495C4}" type="parTrans" cxnId="{C27F8CCC-8292-4640-9380-34E81A0E3B49}">
      <dgm:prSet/>
      <dgm:spPr/>
      <dgm:t>
        <a:bodyPr/>
        <a:lstStyle/>
        <a:p>
          <a:endParaRPr lang="en-US"/>
        </a:p>
      </dgm:t>
    </dgm:pt>
    <dgm:pt modelId="{AA7B24B0-4DC1-4830-B775-B9D63458281E}" type="sibTrans" cxnId="{C27F8CCC-8292-4640-9380-34E81A0E3B49}">
      <dgm:prSet/>
      <dgm:spPr/>
      <dgm:t>
        <a:bodyPr/>
        <a:lstStyle/>
        <a:p>
          <a:endParaRPr lang="en-US"/>
        </a:p>
      </dgm:t>
    </dgm:pt>
    <dgm:pt modelId="{F42DEFCB-CF0F-45B3-BA6D-9AF5D5C33E7F}" type="pres">
      <dgm:prSet presAssocID="{4C13A58C-9F84-4843-A2C4-101A194B9C79}" presName="Name0" presStyleCnt="0">
        <dgm:presLayoutVars>
          <dgm:dir/>
          <dgm:animLvl val="lvl"/>
          <dgm:resizeHandles val="exact"/>
        </dgm:presLayoutVars>
      </dgm:prSet>
      <dgm:spPr/>
      <dgm:t>
        <a:bodyPr/>
        <a:lstStyle/>
        <a:p>
          <a:endParaRPr lang="en-US"/>
        </a:p>
      </dgm:t>
    </dgm:pt>
    <dgm:pt modelId="{1F9B85A4-F649-4FFB-965A-59BAABE78461}" type="pres">
      <dgm:prSet presAssocID="{9228999B-1F1C-4A5F-A72C-EBA6F79AD7BD}" presName="linNode" presStyleCnt="0"/>
      <dgm:spPr/>
    </dgm:pt>
    <dgm:pt modelId="{6396C595-89F9-45BD-9CD1-1B6DF63A4149}" type="pres">
      <dgm:prSet presAssocID="{9228999B-1F1C-4A5F-A72C-EBA6F79AD7BD}" presName="parentText" presStyleLbl="node1" presStyleIdx="0" presStyleCnt="1" custLinFactNeighborX="0">
        <dgm:presLayoutVars>
          <dgm:chMax val="1"/>
          <dgm:bulletEnabled val="1"/>
        </dgm:presLayoutVars>
      </dgm:prSet>
      <dgm:spPr/>
      <dgm:t>
        <a:bodyPr/>
        <a:lstStyle/>
        <a:p>
          <a:endParaRPr lang="en-US"/>
        </a:p>
      </dgm:t>
    </dgm:pt>
    <dgm:pt modelId="{7FF6CF98-6F55-4CC8-840F-4BE2AA0151E3}" type="pres">
      <dgm:prSet presAssocID="{9228999B-1F1C-4A5F-A72C-EBA6F79AD7BD}" presName="descendantText" presStyleLbl="alignAccFollowNode1" presStyleIdx="0" presStyleCnt="1">
        <dgm:presLayoutVars>
          <dgm:bulletEnabled val="1"/>
        </dgm:presLayoutVars>
      </dgm:prSet>
      <dgm:spPr/>
      <dgm:t>
        <a:bodyPr/>
        <a:lstStyle/>
        <a:p>
          <a:endParaRPr lang="en-US"/>
        </a:p>
      </dgm:t>
    </dgm:pt>
  </dgm:ptLst>
  <dgm:cxnLst>
    <dgm:cxn modelId="{C27F8CCC-8292-4640-9380-34E81A0E3B49}" srcId="{9228999B-1F1C-4A5F-A72C-EBA6F79AD7BD}" destId="{9A8CCD1F-6C33-4F0D-8C34-219FCD8F739C}" srcOrd="0" destOrd="0" parTransId="{BDCCDB42-F140-49D9-B46B-A816762495C4}" sibTransId="{AA7B24B0-4DC1-4830-B775-B9D63458281E}"/>
    <dgm:cxn modelId="{659B3D7C-B541-4C8A-ADD2-49CE2AEE33FE}" type="presOf" srcId="{9228999B-1F1C-4A5F-A72C-EBA6F79AD7BD}" destId="{6396C595-89F9-45BD-9CD1-1B6DF63A4149}" srcOrd="0" destOrd="0" presId="urn:microsoft.com/office/officeart/2005/8/layout/vList5"/>
    <dgm:cxn modelId="{214E8CD5-29BA-4F48-8AC9-E125E0AF8AB9}" srcId="{4C13A58C-9F84-4843-A2C4-101A194B9C79}" destId="{9228999B-1F1C-4A5F-A72C-EBA6F79AD7BD}" srcOrd="0" destOrd="0" parTransId="{59F6B189-C0D2-4C28-9ECD-8A79CDFBF0E5}" sibTransId="{1DE0575A-497B-4836-BB1C-6B35BCB4020B}"/>
    <dgm:cxn modelId="{65432043-2E0A-4F27-BFEB-BE02B332A359}" type="presOf" srcId="{9A8CCD1F-6C33-4F0D-8C34-219FCD8F739C}" destId="{7FF6CF98-6F55-4CC8-840F-4BE2AA0151E3}" srcOrd="0" destOrd="0" presId="urn:microsoft.com/office/officeart/2005/8/layout/vList5"/>
    <dgm:cxn modelId="{FA1EC925-64CE-4546-ADF0-56CC4E1B47B5}" type="presOf" srcId="{4C13A58C-9F84-4843-A2C4-101A194B9C79}" destId="{F42DEFCB-CF0F-45B3-BA6D-9AF5D5C33E7F}" srcOrd="0" destOrd="0" presId="urn:microsoft.com/office/officeart/2005/8/layout/vList5"/>
    <dgm:cxn modelId="{4F23DAD3-9207-4D1B-892C-AAAF230B87F2}" type="presParOf" srcId="{F42DEFCB-CF0F-45B3-BA6D-9AF5D5C33E7F}" destId="{1F9B85A4-F649-4FFB-965A-59BAABE78461}" srcOrd="0" destOrd="0" presId="urn:microsoft.com/office/officeart/2005/8/layout/vList5"/>
    <dgm:cxn modelId="{E88FE616-A7EF-41B1-A13E-8B2FBEC833D2}" type="presParOf" srcId="{1F9B85A4-F649-4FFB-965A-59BAABE78461}" destId="{6396C595-89F9-45BD-9CD1-1B6DF63A4149}" srcOrd="0" destOrd="0" presId="urn:microsoft.com/office/officeart/2005/8/layout/vList5"/>
    <dgm:cxn modelId="{13F2C4A0-306C-4E02-B2B2-2C35146A4D55}" type="presParOf" srcId="{1F9B85A4-F649-4FFB-965A-59BAABE78461}" destId="{7FF6CF98-6F55-4CC8-840F-4BE2AA0151E3}" srcOrd="1"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D3EF501-E08E-4339-B72F-DADB8F40B817}" type="doc">
      <dgm:prSet loTypeId="urn:microsoft.com/office/officeart/2005/8/layout/bProcess4" loCatId="process" qsTypeId="urn:microsoft.com/office/officeart/2005/8/quickstyle/simple2" qsCatId="simple" csTypeId="urn:microsoft.com/office/officeart/2005/8/colors/colorful4" csCatId="colorful" phldr="1"/>
      <dgm:spPr/>
      <dgm:t>
        <a:bodyPr/>
        <a:lstStyle/>
        <a:p>
          <a:endParaRPr lang="en-US"/>
        </a:p>
      </dgm:t>
    </dgm:pt>
    <dgm:pt modelId="{7558B59E-421C-42E0-AD48-D4520E10CD2E}">
      <dgm:prSet/>
      <dgm:spPr/>
      <dgm:t>
        <a:bodyPr/>
        <a:lstStyle/>
        <a:p>
          <a:r>
            <a:rPr lang="en-US" dirty="0" smtClean="0"/>
            <a:t>Name, address, &amp; EIN of employer plan sponsor</a:t>
          </a:r>
        </a:p>
      </dgm:t>
    </dgm:pt>
    <dgm:pt modelId="{EF1BBDC8-C1A2-4A35-A8A9-71B98B50C4E5}" type="parTrans" cxnId="{6462C34C-F352-4E2D-B032-0A891EC64000}">
      <dgm:prSet/>
      <dgm:spPr/>
      <dgm:t>
        <a:bodyPr/>
        <a:lstStyle/>
        <a:p>
          <a:endParaRPr lang="en-US"/>
        </a:p>
      </dgm:t>
    </dgm:pt>
    <dgm:pt modelId="{0253B193-2C70-4E00-A20B-41BC01D31A93}" type="sibTrans" cxnId="{6462C34C-F352-4E2D-B032-0A891EC64000}">
      <dgm:prSet/>
      <dgm:spPr/>
      <dgm:t>
        <a:bodyPr/>
        <a:lstStyle/>
        <a:p>
          <a:endParaRPr lang="en-US"/>
        </a:p>
      </dgm:t>
    </dgm:pt>
    <dgm:pt modelId="{B486AB80-0F21-4D4D-A6DA-1CAF1C59A187}">
      <dgm:prSet/>
      <dgm:spPr/>
      <dgm:t>
        <a:bodyPr/>
        <a:lstStyle/>
        <a:p>
          <a:r>
            <a:rPr lang="en-US" dirty="0" smtClean="0"/>
            <a:t>Name, address, &amp; EIN of reporting entity</a:t>
          </a:r>
        </a:p>
      </dgm:t>
    </dgm:pt>
    <dgm:pt modelId="{1A00240F-8476-4E94-A6C9-EA9689A01A23}" type="parTrans" cxnId="{2A0034AA-F329-4A92-BE0A-C4B8FB19E8E7}">
      <dgm:prSet/>
      <dgm:spPr/>
      <dgm:t>
        <a:bodyPr/>
        <a:lstStyle/>
        <a:p>
          <a:endParaRPr lang="en-US"/>
        </a:p>
      </dgm:t>
    </dgm:pt>
    <dgm:pt modelId="{E43EAD1E-B37F-450E-9638-6F95D2C517CC}" type="sibTrans" cxnId="{2A0034AA-F329-4A92-BE0A-C4B8FB19E8E7}">
      <dgm:prSet/>
      <dgm:spPr/>
      <dgm:t>
        <a:bodyPr/>
        <a:lstStyle/>
        <a:p>
          <a:endParaRPr lang="en-US"/>
        </a:p>
      </dgm:t>
    </dgm:pt>
    <dgm:pt modelId="{76D63E40-1795-4692-A87B-C4B2B34A753C}">
      <dgm:prSet/>
      <dgm:spPr/>
      <dgm:t>
        <a:bodyPr/>
        <a:lstStyle/>
        <a:p>
          <a:r>
            <a:rPr lang="en-US" dirty="0" smtClean="0"/>
            <a:t>Name, address, &amp; TIN for each eligible employee enrolled in MEC</a:t>
          </a:r>
        </a:p>
      </dgm:t>
    </dgm:pt>
    <dgm:pt modelId="{BA99E99B-0923-490B-8EE0-5A73BA15FC44}" type="parTrans" cxnId="{02F8AC5F-D4CF-4795-BABB-73EC6FC73762}">
      <dgm:prSet/>
      <dgm:spPr/>
      <dgm:t>
        <a:bodyPr/>
        <a:lstStyle/>
        <a:p>
          <a:endParaRPr lang="en-US"/>
        </a:p>
      </dgm:t>
    </dgm:pt>
    <dgm:pt modelId="{672FFD57-D4FD-4285-A96A-37982DDE54D3}" type="sibTrans" cxnId="{02F8AC5F-D4CF-4795-BABB-73EC6FC73762}">
      <dgm:prSet/>
      <dgm:spPr/>
      <dgm:t>
        <a:bodyPr/>
        <a:lstStyle/>
        <a:p>
          <a:endParaRPr lang="en-US"/>
        </a:p>
      </dgm:t>
    </dgm:pt>
    <dgm:pt modelId="{7377AB41-26CA-4FF8-A4FB-BFF02259F5C4}">
      <dgm:prSet/>
      <dgm:spPr/>
      <dgm:t>
        <a:bodyPr/>
        <a:lstStyle/>
        <a:p>
          <a:r>
            <a:rPr lang="en-US" dirty="0" smtClean="0"/>
            <a:t>Name &amp; TIN of covered spouses and dependents</a:t>
          </a:r>
        </a:p>
      </dgm:t>
    </dgm:pt>
    <dgm:pt modelId="{78DEF379-C76F-4849-AF97-0E565A248FAE}" type="parTrans" cxnId="{660CF7C7-BF92-485C-97C3-175458BADCEF}">
      <dgm:prSet/>
      <dgm:spPr/>
      <dgm:t>
        <a:bodyPr/>
        <a:lstStyle/>
        <a:p>
          <a:endParaRPr lang="en-US"/>
        </a:p>
      </dgm:t>
    </dgm:pt>
    <dgm:pt modelId="{CABE16B0-D16F-4526-B587-9493A52C0ECF}" type="sibTrans" cxnId="{660CF7C7-BF92-485C-97C3-175458BADCEF}">
      <dgm:prSet/>
      <dgm:spPr/>
      <dgm:t>
        <a:bodyPr/>
        <a:lstStyle/>
        <a:p>
          <a:endParaRPr lang="en-US"/>
        </a:p>
      </dgm:t>
    </dgm:pt>
    <dgm:pt modelId="{1EC79423-5A84-4797-AF3A-8B7EB97566AB}">
      <dgm:prSet/>
      <dgm:spPr/>
      <dgm:t>
        <a:bodyPr/>
        <a:lstStyle/>
        <a:p>
          <a:r>
            <a:rPr lang="en-US" dirty="0" smtClean="0"/>
            <a:t>Months covered</a:t>
          </a:r>
        </a:p>
      </dgm:t>
    </dgm:pt>
    <dgm:pt modelId="{9D4A7D38-5132-47B6-9BC4-097FF601018B}" type="parTrans" cxnId="{89F0851D-79F3-496B-B0A8-6DDA5FCBC18B}">
      <dgm:prSet/>
      <dgm:spPr/>
      <dgm:t>
        <a:bodyPr/>
        <a:lstStyle/>
        <a:p>
          <a:endParaRPr lang="en-US"/>
        </a:p>
      </dgm:t>
    </dgm:pt>
    <dgm:pt modelId="{FCC38B1F-D131-45BA-A7AA-7A137934B6EB}" type="sibTrans" cxnId="{89F0851D-79F3-496B-B0A8-6DDA5FCBC18B}">
      <dgm:prSet/>
      <dgm:spPr/>
      <dgm:t>
        <a:bodyPr/>
        <a:lstStyle/>
        <a:p>
          <a:endParaRPr lang="en-US"/>
        </a:p>
      </dgm:t>
    </dgm:pt>
    <dgm:pt modelId="{3167FE39-3717-403B-989F-F73D0B6F5501}" type="pres">
      <dgm:prSet presAssocID="{FD3EF501-E08E-4339-B72F-DADB8F40B817}" presName="Name0" presStyleCnt="0">
        <dgm:presLayoutVars>
          <dgm:dir/>
          <dgm:resizeHandles/>
        </dgm:presLayoutVars>
      </dgm:prSet>
      <dgm:spPr/>
      <dgm:t>
        <a:bodyPr/>
        <a:lstStyle/>
        <a:p>
          <a:endParaRPr lang="en-US"/>
        </a:p>
      </dgm:t>
    </dgm:pt>
    <dgm:pt modelId="{0B2FCA1E-381E-4182-A892-DA0F92D12973}" type="pres">
      <dgm:prSet presAssocID="{7558B59E-421C-42E0-AD48-D4520E10CD2E}" presName="compNode" presStyleCnt="0"/>
      <dgm:spPr/>
      <dgm:t>
        <a:bodyPr/>
        <a:lstStyle/>
        <a:p>
          <a:endParaRPr lang="en-US"/>
        </a:p>
      </dgm:t>
    </dgm:pt>
    <dgm:pt modelId="{260B01B8-876E-473F-9024-793564FB8B13}" type="pres">
      <dgm:prSet presAssocID="{7558B59E-421C-42E0-AD48-D4520E10CD2E}" presName="dummyConnPt" presStyleCnt="0"/>
      <dgm:spPr/>
      <dgm:t>
        <a:bodyPr/>
        <a:lstStyle/>
        <a:p>
          <a:endParaRPr lang="en-US"/>
        </a:p>
      </dgm:t>
    </dgm:pt>
    <dgm:pt modelId="{C6FA5685-442B-4DDC-BEF3-BCBBC9CE0810}" type="pres">
      <dgm:prSet presAssocID="{7558B59E-421C-42E0-AD48-D4520E10CD2E}" presName="node" presStyleLbl="node1" presStyleIdx="0" presStyleCnt="5">
        <dgm:presLayoutVars>
          <dgm:bulletEnabled val="1"/>
        </dgm:presLayoutVars>
      </dgm:prSet>
      <dgm:spPr/>
      <dgm:t>
        <a:bodyPr/>
        <a:lstStyle/>
        <a:p>
          <a:endParaRPr lang="en-US"/>
        </a:p>
      </dgm:t>
    </dgm:pt>
    <dgm:pt modelId="{4EACEFF5-494D-4A20-AE4D-3DF8CFD10632}" type="pres">
      <dgm:prSet presAssocID="{0253B193-2C70-4E00-A20B-41BC01D31A93}" presName="sibTrans" presStyleLbl="bgSibTrans2D1" presStyleIdx="0" presStyleCnt="4"/>
      <dgm:spPr/>
      <dgm:t>
        <a:bodyPr/>
        <a:lstStyle/>
        <a:p>
          <a:endParaRPr lang="en-US"/>
        </a:p>
      </dgm:t>
    </dgm:pt>
    <dgm:pt modelId="{786B38DF-BEEE-4194-99EF-33673922E916}" type="pres">
      <dgm:prSet presAssocID="{B486AB80-0F21-4D4D-A6DA-1CAF1C59A187}" presName="compNode" presStyleCnt="0"/>
      <dgm:spPr/>
      <dgm:t>
        <a:bodyPr/>
        <a:lstStyle/>
        <a:p>
          <a:endParaRPr lang="en-US"/>
        </a:p>
      </dgm:t>
    </dgm:pt>
    <dgm:pt modelId="{11D96071-C4F5-4C7E-B80A-4244ED8CBE72}" type="pres">
      <dgm:prSet presAssocID="{B486AB80-0F21-4D4D-A6DA-1CAF1C59A187}" presName="dummyConnPt" presStyleCnt="0"/>
      <dgm:spPr/>
      <dgm:t>
        <a:bodyPr/>
        <a:lstStyle/>
        <a:p>
          <a:endParaRPr lang="en-US"/>
        </a:p>
      </dgm:t>
    </dgm:pt>
    <dgm:pt modelId="{97B21185-FE8C-497F-88C1-FCB29A5D3AD6}" type="pres">
      <dgm:prSet presAssocID="{B486AB80-0F21-4D4D-A6DA-1CAF1C59A187}" presName="node" presStyleLbl="node1" presStyleIdx="1" presStyleCnt="5">
        <dgm:presLayoutVars>
          <dgm:bulletEnabled val="1"/>
        </dgm:presLayoutVars>
      </dgm:prSet>
      <dgm:spPr/>
      <dgm:t>
        <a:bodyPr/>
        <a:lstStyle/>
        <a:p>
          <a:endParaRPr lang="en-US"/>
        </a:p>
      </dgm:t>
    </dgm:pt>
    <dgm:pt modelId="{7BD67CBC-234D-429A-9E59-3B7FD892ACCA}" type="pres">
      <dgm:prSet presAssocID="{E43EAD1E-B37F-450E-9638-6F95D2C517CC}" presName="sibTrans" presStyleLbl="bgSibTrans2D1" presStyleIdx="1" presStyleCnt="4"/>
      <dgm:spPr/>
      <dgm:t>
        <a:bodyPr/>
        <a:lstStyle/>
        <a:p>
          <a:endParaRPr lang="en-US"/>
        </a:p>
      </dgm:t>
    </dgm:pt>
    <dgm:pt modelId="{0D2D7759-86DB-47C3-B99C-BC5863F85463}" type="pres">
      <dgm:prSet presAssocID="{76D63E40-1795-4692-A87B-C4B2B34A753C}" presName="compNode" presStyleCnt="0"/>
      <dgm:spPr/>
      <dgm:t>
        <a:bodyPr/>
        <a:lstStyle/>
        <a:p>
          <a:endParaRPr lang="en-US"/>
        </a:p>
      </dgm:t>
    </dgm:pt>
    <dgm:pt modelId="{9077F10C-260A-442C-B16F-A3028BA8DCBB}" type="pres">
      <dgm:prSet presAssocID="{76D63E40-1795-4692-A87B-C4B2B34A753C}" presName="dummyConnPt" presStyleCnt="0"/>
      <dgm:spPr/>
      <dgm:t>
        <a:bodyPr/>
        <a:lstStyle/>
        <a:p>
          <a:endParaRPr lang="en-US"/>
        </a:p>
      </dgm:t>
    </dgm:pt>
    <dgm:pt modelId="{BD031F57-E955-44CE-85C2-D43525330F95}" type="pres">
      <dgm:prSet presAssocID="{76D63E40-1795-4692-A87B-C4B2B34A753C}" presName="node" presStyleLbl="node1" presStyleIdx="2" presStyleCnt="5">
        <dgm:presLayoutVars>
          <dgm:bulletEnabled val="1"/>
        </dgm:presLayoutVars>
      </dgm:prSet>
      <dgm:spPr/>
      <dgm:t>
        <a:bodyPr/>
        <a:lstStyle/>
        <a:p>
          <a:endParaRPr lang="en-US"/>
        </a:p>
      </dgm:t>
    </dgm:pt>
    <dgm:pt modelId="{3A21F1D2-AC39-4C2E-8280-C516D68FBCCA}" type="pres">
      <dgm:prSet presAssocID="{672FFD57-D4FD-4285-A96A-37982DDE54D3}" presName="sibTrans" presStyleLbl="bgSibTrans2D1" presStyleIdx="2" presStyleCnt="4"/>
      <dgm:spPr/>
      <dgm:t>
        <a:bodyPr/>
        <a:lstStyle/>
        <a:p>
          <a:endParaRPr lang="en-US"/>
        </a:p>
      </dgm:t>
    </dgm:pt>
    <dgm:pt modelId="{5BFE4462-666C-441D-AC55-BF2E044AC66B}" type="pres">
      <dgm:prSet presAssocID="{7377AB41-26CA-4FF8-A4FB-BFF02259F5C4}" presName="compNode" presStyleCnt="0"/>
      <dgm:spPr/>
      <dgm:t>
        <a:bodyPr/>
        <a:lstStyle/>
        <a:p>
          <a:endParaRPr lang="en-US"/>
        </a:p>
      </dgm:t>
    </dgm:pt>
    <dgm:pt modelId="{A8A0B810-80C5-4E7F-A000-697E89F84216}" type="pres">
      <dgm:prSet presAssocID="{7377AB41-26CA-4FF8-A4FB-BFF02259F5C4}" presName="dummyConnPt" presStyleCnt="0"/>
      <dgm:spPr/>
      <dgm:t>
        <a:bodyPr/>
        <a:lstStyle/>
        <a:p>
          <a:endParaRPr lang="en-US"/>
        </a:p>
      </dgm:t>
    </dgm:pt>
    <dgm:pt modelId="{6C6A65C6-324E-463D-BA26-13A62A4112CB}" type="pres">
      <dgm:prSet presAssocID="{7377AB41-26CA-4FF8-A4FB-BFF02259F5C4}" presName="node" presStyleLbl="node1" presStyleIdx="3" presStyleCnt="5">
        <dgm:presLayoutVars>
          <dgm:bulletEnabled val="1"/>
        </dgm:presLayoutVars>
      </dgm:prSet>
      <dgm:spPr/>
      <dgm:t>
        <a:bodyPr/>
        <a:lstStyle/>
        <a:p>
          <a:endParaRPr lang="en-US"/>
        </a:p>
      </dgm:t>
    </dgm:pt>
    <dgm:pt modelId="{B03E0680-C405-43A4-ADFD-E819CF480FC8}" type="pres">
      <dgm:prSet presAssocID="{CABE16B0-D16F-4526-B587-9493A52C0ECF}" presName="sibTrans" presStyleLbl="bgSibTrans2D1" presStyleIdx="3" presStyleCnt="4"/>
      <dgm:spPr/>
      <dgm:t>
        <a:bodyPr/>
        <a:lstStyle/>
        <a:p>
          <a:endParaRPr lang="en-US"/>
        </a:p>
      </dgm:t>
    </dgm:pt>
    <dgm:pt modelId="{C3C23C6E-86F3-4567-8892-BC6939276F8D}" type="pres">
      <dgm:prSet presAssocID="{1EC79423-5A84-4797-AF3A-8B7EB97566AB}" presName="compNode" presStyleCnt="0"/>
      <dgm:spPr/>
      <dgm:t>
        <a:bodyPr/>
        <a:lstStyle/>
        <a:p>
          <a:endParaRPr lang="en-US"/>
        </a:p>
      </dgm:t>
    </dgm:pt>
    <dgm:pt modelId="{CD39AA4A-0F06-4D4E-950F-F9D6F1DE720D}" type="pres">
      <dgm:prSet presAssocID="{1EC79423-5A84-4797-AF3A-8B7EB97566AB}" presName="dummyConnPt" presStyleCnt="0"/>
      <dgm:spPr/>
      <dgm:t>
        <a:bodyPr/>
        <a:lstStyle/>
        <a:p>
          <a:endParaRPr lang="en-US"/>
        </a:p>
      </dgm:t>
    </dgm:pt>
    <dgm:pt modelId="{E967043F-2920-4008-B3DC-E986C825C942}" type="pres">
      <dgm:prSet presAssocID="{1EC79423-5A84-4797-AF3A-8B7EB97566AB}" presName="node" presStyleLbl="node1" presStyleIdx="4" presStyleCnt="5">
        <dgm:presLayoutVars>
          <dgm:bulletEnabled val="1"/>
        </dgm:presLayoutVars>
      </dgm:prSet>
      <dgm:spPr/>
      <dgm:t>
        <a:bodyPr/>
        <a:lstStyle/>
        <a:p>
          <a:endParaRPr lang="en-US"/>
        </a:p>
      </dgm:t>
    </dgm:pt>
  </dgm:ptLst>
  <dgm:cxnLst>
    <dgm:cxn modelId="{6462C34C-F352-4E2D-B032-0A891EC64000}" srcId="{FD3EF501-E08E-4339-B72F-DADB8F40B817}" destId="{7558B59E-421C-42E0-AD48-D4520E10CD2E}" srcOrd="0" destOrd="0" parTransId="{EF1BBDC8-C1A2-4A35-A8A9-71B98B50C4E5}" sibTransId="{0253B193-2C70-4E00-A20B-41BC01D31A93}"/>
    <dgm:cxn modelId="{A9295853-71AA-4DB3-AE0B-5B575ED3598C}" type="presOf" srcId="{76D63E40-1795-4692-A87B-C4B2B34A753C}" destId="{BD031F57-E955-44CE-85C2-D43525330F95}" srcOrd="0" destOrd="0" presId="urn:microsoft.com/office/officeart/2005/8/layout/bProcess4"/>
    <dgm:cxn modelId="{660CF7C7-BF92-485C-97C3-175458BADCEF}" srcId="{FD3EF501-E08E-4339-B72F-DADB8F40B817}" destId="{7377AB41-26CA-4FF8-A4FB-BFF02259F5C4}" srcOrd="3" destOrd="0" parTransId="{78DEF379-C76F-4849-AF97-0E565A248FAE}" sibTransId="{CABE16B0-D16F-4526-B587-9493A52C0ECF}"/>
    <dgm:cxn modelId="{78C8277A-8622-48BC-86F8-CCDD8F7A1683}" type="presOf" srcId="{E43EAD1E-B37F-450E-9638-6F95D2C517CC}" destId="{7BD67CBC-234D-429A-9E59-3B7FD892ACCA}" srcOrd="0" destOrd="0" presId="urn:microsoft.com/office/officeart/2005/8/layout/bProcess4"/>
    <dgm:cxn modelId="{89F0851D-79F3-496B-B0A8-6DDA5FCBC18B}" srcId="{FD3EF501-E08E-4339-B72F-DADB8F40B817}" destId="{1EC79423-5A84-4797-AF3A-8B7EB97566AB}" srcOrd="4" destOrd="0" parTransId="{9D4A7D38-5132-47B6-9BC4-097FF601018B}" sibTransId="{FCC38B1F-D131-45BA-A7AA-7A137934B6EB}"/>
    <dgm:cxn modelId="{6D7B18E7-C0AB-49D4-AD0F-2737120F44F6}" type="presOf" srcId="{1EC79423-5A84-4797-AF3A-8B7EB97566AB}" destId="{E967043F-2920-4008-B3DC-E986C825C942}" srcOrd="0" destOrd="0" presId="urn:microsoft.com/office/officeart/2005/8/layout/bProcess4"/>
    <dgm:cxn modelId="{CC6A293D-4390-4A1D-8C88-4C356A531002}" type="presOf" srcId="{0253B193-2C70-4E00-A20B-41BC01D31A93}" destId="{4EACEFF5-494D-4A20-AE4D-3DF8CFD10632}" srcOrd="0" destOrd="0" presId="urn:microsoft.com/office/officeart/2005/8/layout/bProcess4"/>
    <dgm:cxn modelId="{A9DD6459-6709-47B8-8D61-0D5177C7A677}" type="presOf" srcId="{B486AB80-0F21-4D4D-A6DA-1CAF1C59A187}" destId="{97B21185-FE8C-497F-88C1-FCB29A5D3AD6}" srcOrd="0" destOrd="0" presId="urn:microsoft.com/office/officeart/2005/8/layout/bProcess4"/>
    <dgm:cxn modelId="{2A0034AA-F329-4A92-BE0A-C4B8FB19E8E7}" srcId="{FD3EF501-E08E-4339-B72F-DADB8F40B817}" destId="{B486AB80-0F21-4D4D-A6DA-1CAF1C59A187}" srcOrd="1" destOrd="0" parTransId="{1A00240F-8476-4E94-A6C9-EA9689A01A23}" sibTransId="{E43EAD1E-B37F-450E-9638-6F95D2C517CC}"/>
    <dgm:cxn modelId="{DFF42E1F-5CB5-4470-A326-304DB9193467}" type="presOf" srcId="{7558B59E-421C-42E0-AD48-D4520E10CD2E}" destId="{C6FA5685-442B-4DDC-BEF3-BCBBC9CE0810}" srcOrd="0" destOrd="0" presId="urn:microsoft.com/office/officeart/2005/8/layout/bProcess4"/>
    <dgm:cxn modelId="{C749399F-5DFE-4A0C-912F-FD8F00A830E8}" type="presOf" srcId="{FD3EF501-E08E-4339-B72F-DADB8F40B817}" destId="{3167FE39-3717-403B-989F-F73D0B6F5501}" srcOrd="0" destOrd="0" presId="urn:microsoft.com/office/officeart/2005/8/layout/bProcess4"/>
    <dgm:cxn modelId="{8C73E01A-8AAF-4602-A332-4DF1966A7DCC}" type="presOf" srcId="{CABE16B0-D16F-4526-B587-9493A52C0ECF}" destId="{B03E0680-C405-43A4-ADFD-E819CF480FC8}" srcOrd="0" destOrd="0" presId="urn:microsoft.com/office/officeart/2005/8/layout/bProcess4"/>
    <dgm:cxn modelId="{1F6FBC59-C726-42D7-9799-A0FDBFEDBABF}" type="presOf" srcId="{7377AB41-26CA-4FF8-A4FB-BFF02259F5C4}" destId="{6C6A65C6-324E-463D-BA26-13A62A4112CB}" srcOrd="0" destOrd="0" presId="urn:microsoft.com/office/officeart/2005/8/layout/bProcess4"/>
    <dgm:cxn modelId="{02F8AC5F-D4CF-4795-BABB-73EC6FC73762}" srcId="{FD3EF501-E08E-4339-B72F-DADB8F40B817}" destId="{76D63E40-1795-4692-A87B-C4B2B34A753C}" srcOrd="2" destOrd="0" parTransId="{BA99E99B-0923-490B-8EE0-5A73BA15FC44}" sibTransId="{672FFD57-D4FD-4285-A96A-37982DDE54D3}"/>
    <dgm:cxn modelId="{680ED276-FEE3-4801-B771-7AF30C44D75F}" type="presOf" srcId="{672FFD57-D4FD-4285-A96A-37982DDE54D3}" destId="{3A21F1D2-AC39-4C2E-8280-C516D68FBCCA}" srcOrd="0" destOrd="0" presId="urn:microsoft.com/office/officeart/2005/8/layout/bProcess4"/>
    <dgm:cxn modelId="{39C5FB21-CC6F-4144-9D3E-1DFDB29AED5F}" type="presParOf" srcId="{3167FE39-3717-403B-989F-F73D0B6F5501}" destId="{0B2FCA1E-381E-4182-A892-DA0F92D12973}" srcOrd="0" destOrd="0" presId="urn:microsoft.com/office/officeart/2005/8/layout/bProcess4"/>
    <dgm:cxn modelId="{A625FA03-CA7D-48F9-A1C0-A872E4C1DDC7}" type="presParOf" srcId="{0B2FCA1E-381E-4182-A892-DA0F92D12973}" destId="{260B01B8-876E-473F-9024-793564FB8B13}" srcOrd="0" destOrd="0" presId="urn:microsoft.com/office/officeart/2005/8/layout/bProcess4"/>
    <dgm:cxn modelId="{6AE958B6-4488-400B-AD32-9A5ABCC535EF}" type="presParOf" srcId="{0B2FCA1E-381E-4182-A892-DA0F92D12973}" destId="{C6FA5685-442B-4DDC-BEF3-BCBBC9CE0810}" srcOrd="1" destOrd="0" presId="urn:microsoft.com/office/officeart/2005/8/layout/bProcess4"/>
    <dgm:cxn modelId="{4DC04304-4904-46BE-9F13-ADA93B82B179}" type="presParOf" srcId="{3167FE39-3717-403B-989F-F73D0B6F5501}" destId="{4EACEFF5-494D-4A20-AE4D-3DF8CFD10632}" srcOrd="1" destOrd="0" presId="urn:microsoft.com/office/officeart/2005/8/layout/bProcess4"/>
    <dgm:cxn modelId="{E11D3C0B-4D7A-4675-A698-EA20E21F5696}" type="presParOf" srcId="{3167FE39-3717-403B-989F-F73D0B6F5501}" destId="{786B38DF-BEEE-4194-99EF-33673922E916}" srcOrd="2" destOrd="0" presId="urn:microsoft.com/office/officeart/2005/8/layout/bProcess4"/>
    <dgm:cxn modelId="{6EDEDA3D-2E52-4581-B976-26169983B01A}" type="presParOf" srcId="{786B38DF-BEEE-4194-99EF-33673922E916}" destId="{11D96071-C4F5-4C7E-B80A-4244ED8CBE72}" srcOrd="0" destOrd="0" presId="urn:microsoft.com/office/officeart/2005/8/layout/bProcess4"/>
    <dgm:cxn modelId="{949BAD2B-ED00-49F3-94FA-5CD02EB39886}" type="presParOf" srcId="{786B38DF-BEEE-4194-99EF-33673922E916}" destId="{97B21185-FE8C-497F-88C1-FCB29A5D3AD6}" srcOrd="1" destOrd="0" presId="urn:microsoft.com/office/officeart/2005/8/layout/bProcess4"/>
    <dgm:cxn modelId="{826570A3-B2CE-4EF8-8956-ABC3FF1ABDFB}" type="presParOf" srcId="{3167FE39-3717-403B-989F-F73D0B6F5501}" destId="{7BD67CBC-234D-429A-9E59-3B7FD892ACCA}" srcOrd="3" destOrd="0" presId="urn:microsoft.com/office/officeart/2005/8/layout/bProcess4"/>
    <dgm:cxn modelId="{65C5031C-2AD0-46F1-B6D4-205DA1B253E6}" type="presParOf" srcId="{3167FE39-3717-403B-989F-F73D0B6F5501}" destId="{0D2D7759-86DB-47C3-B99C-BC5863F85463}" srcOrd="4" destOrd="0" presId="urn:microsoft.com/office/officeart/2005/8/layout/bProcess4"/>
    <dgm:cxn modelId="{31869137-3221-492F-8CC5-0BFF6C1CFC99}" type="presParOf" srcId="{0D2D7759-86DB-47C3-B99C-BC5863F85463}" destId="{9077F10C-260A-442C-B16F-A3028BA8DCBB}" srcOrd="0" destOrd="0" presId="urn:microsoft.com/office/officeart/2005/8/layout/bProcess4"/>
    <dgm:cxn modelId="{D202EA44-B1AD-438A-8F98-94F486E851D9}" type="presParOf" srcId="{0D2D7759-86DB-47C3-B99C-BC5863F85463}" destId="{BD031F57-E955-44CE-85C2-D43525330F95}" srcOrd="1" destOrd="0" presId="urn:microsoft.com/office/officeart/2005/8/layout/bProcess4"/>
    <dgm:cxn modelId="{95964E93-3530-4EB9-BA5D-52747C9BAAD5}" type="presParOf" srcId="{3167FE39-3717-403B-989F-F73D0B6F5501}" destId="{3A21F1D2-AC39-4C2E-8280-C516D68FBCCA}" srcOrd="5" destOrd="0" presId="urn:microsoft.com/office/officeart/2005/8/layout/bProcess4"/>
    <dgm:cxn modelId="{092EDCE1-8D17-46C4-9943-42CFC4446E18}" type="presParOf" srcId="{3167FE39-3717-403B-989F-F73D0B6F5501}" destId="{5BFE4462-666C-441D-AC55-BF2E044AC66B}" srcOrd="6" destOrd="0" presId="urn:microsoft.com/office/officeart/2005/8/layout/bProcess4"/>
    <dgm:cxn modelId="{E7A0D541-0021-40DB-922A-E741DF268C29}" type="presParOf" srcId="{5BFE4462-666C-441D-AC55-BF2E044AC66B}" destId="{A8A0B810-80C5-4E7F-A000-697E89F84216}" srcOrd="0" destOrd="0" presId="urn:microsoft.com/office/officeart/2005/8/layout/bProcess4"/>
    <dgm:cxn modelId="{F610A2FD-0556-4261-BA24-46DAF2FCB0C5}" type="presParOf" srcId="{5BFE4462-666C-441D-AC55-BF2E044AC66B}" destId="{6C6A65C6-324E-463D-BA26-13A62A4112CB}" srcOrd="1" destOrd="0" presId="urn:microsoft.com/office/officeart/2005/8/layout/bProcess4"/>
    <dgm:cxn modelId="{70757553-25DA-444F-88B7-28644B4808C9}" type="presParOf" srcId="{3167FE39-3717-403B-989F-F73D0B6F5501}" destId="{B03E0680-C405-43A4-ADFD-E819CF480FC8}" srcOrd="7" destOrd="0" presId="urn:microsoft.com/office/officeart/2005/8/layout/bProcess4"/>
    <dgm:cxn modelId="{48DA2085-54B8-4611-9CB2-4232A4ED55D3}" type="presParOf" srcId="{3167FE39-3717-403B-989F-F73D0B6F5501}" destId="{C3C23C6E-86F3-4567-8892-BC6939276F8D}" srcOrd="8" destOrd="0" presId="urn:microsoft.com/office/officeart/2005/8/layout/bProcess4"/>
    <dgm:cxn modelId="{B3597CFB-C0C0-4D92-8932-FDC013A4C93A}" type="presParOf" srcId="{C3C23C6E-86F3-4567-8892-BC6939276F8D}" destId="{CD39AA4A-0F06-4D4E-950F-F9D6F1DE720D}" srcOrd="0" destOrd="0" presId="urn:microsoft.com/office/officeart/2005/8/layout/bProcess4"/>
    <dgm:cxn modelId="{DFB2775C-B0AE-4970-BA87-00F80DB5E74B}" type="presParOf" srcId="{C3C23C6E-86F3-4567-8892-BC6939276F8D}" destId="{E967043F-2920-4008-B3DC-E986C825C942}"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D3EF501-E08E-4339-B72F-DADB8F40B817}" type="doc">
      <dgm:prSet loTypeId="urn:microsoft.com/office/officeart/2005/8/layout/bProcess4" loCatId="process" qsTypeId="urn:microsoft.com/office/officeart/2005/8/quickstyle/simple2" qsCatId="simple" csTypeId="urn:microsoft.com/office/officeart/2005/8/colors/colorful5" csCatId="colorful" phldr="1"/>
      <dgm:spPr/>
      <dgm:t>
        <a:bodyPr/>
        <a:lstStyle/>
        <a:p>
          <a:endParaRPr lang="en-US"/>
        </a:p>
      </dgm:t>
    </dgm:pt>
    <dgm:pt modelId="{75507C84-6BE5-45C6-9CB2-2A9C0C5D1769}">
      <dgm:prSet phldrT="[Text]"/>
      <dgm:spPr/>
      <dgm:t>
        <a:bodyPr/>
        <a:lstStyle/>
        <a:p>
          <a:r>
            <a:rPr lang="en-US" dirty="0" smtClean="0"/>
            <a:t>Name, address and TIN For each full-time employee</a:t>
          </a:r>
          <a:endParaRPr lang="en-US" dirty="0"/>
        </a:p>
      </dgm:t>
    </dgm:pt>
    <dgm:pt modelId="{7BBBE222-F3AA-433B-B443-C4E46176450B}" type="parTrans" cxnId="{05355348-DC5F-44B9-AA0C-419FA617EB81}">
      <dgm:prSet/>
      <dgm:spPr/>
      <dgm:t>
        <a:bodyPr/>
        <a:lstStyle/>
        <a:p>
          <a:endParaRPr lang="en-US"/>
        </a:p>
      </dgm:t>
    </dgm:pt>
    <dgm:pt modelId="{192B59FA-2418-4ED9-9D28-074416060FBB}" type="sibTrans" cxnId="{05355348-DC5F-44B9-AA0C-419FA617EB81}">
      <dgm:prSet/>
      <dgm:spPr/>
      <dgm:t>
        <a:bodyPr/>
        <a:lstStyle/>
        <a:p>
          <a:endParaRPr lang="en-US"/>
        </a:p>
      </dgm:t>
    </dgm:pt>
    <dgm:pt modelId="{7558B59E-421C-42E0-AD48-D4520E10CD2E}">
      <dgm:prSet/>
      <dgm:spPr/>
      <dgm:t>
        <a:bodyPr/>
        <a:lstStyle/>
        <a:p>
          <a:r>
            <a:rPr lang="en-US" dirty="0" smtClean="0"/>
            <a:t>Name, address and EIN of ALE</a:t>
          </a:r>
        </a:p>
      </dgm:t>
    </dgm:pt>
    <dgm:pt modelId="{EF1BBDC8-C1A2-4A35-A8A9-71B98B50C4E5}" type="parTrans" cxnId="{6462C34C-F352-4E2D-B032-0A891EC64000}">
      <dgm:prSet/>
      <dgm:spPr/>
      <dgm:t>
        <a:bodyPr/>
        <a:lstStyle/>
        <a:p>
          <a:endParaRPr lang="en-US"/>
        </a:p>
      </dgm:t>
    </dgm:pt>
    <dgm:pt modelId="{0253B193-2C70-4E00-A20B-41BC01D31A93}" type="sibTrans" cxnId="{6462C34C-F352-4E2D-B032-0A891EC64000}">
      <dgm:prSet/>
      <dgm:spPr/>
      <dgm:t>
        <a:bodyPr/>
        <a:lstStyle/>
        <a:p>
          <a:endParaRPr lang="en-US"/>
        </a:p>
      </dgm:t>
    </dgm:pt>
    <dgm:pt modelId="{5C982461-12B9-4567-9C95-17495623815F}">
      <dgm:prSet/>
      <dgm:spPr/>
      <dgm:t>
        <a:bodyPr/>
        <a:lstStyle/>
        <a:p>
          <a:r>
            <a:rPr lang="en-US" dirty="0" smtClean="0"/>
            <a:t>Name and phone of contact</a:t>
          </a:r>
        </a:p>
      </dgm:t>
    </dgm:pt>
    <dgm:pt modelId="{BCB72F21-8593-4499-86DC-EE67D951AAC1}" type="parTrans" cxnId="{7AE48C69-8137-468E-8FBE-A4F83B8797EC}">
      <dgm:prSet/>
      <dgm:spPr/>
      <dgm:t>
        <a:bodyPr/>
        <a:lstStyle/>
        <a:p>
          <a:endParaRPr lang="en-US"/>
        </a:p>
      </dgm:t>
    </dgm:pt>
    <dgm:pt modelId="{D3AA3A73-6E27-47F7-BBB1-137CBEE7282B}" type="sibTrans" cxnId="{7AE48C69-8137-468E-8FBE-A4F83B8797EC}">
      <dgm:prSet/>
      <dgm:spPr/>
      <dgm:t>
        <a:bodyPr/>
        <a:lstStyle/>
        <a:p>
          <a:endParaRPr lang="en-US"/>
        </a:p>
      </dgm:t>
    </dgm:pt>
    <dgm:pt modelId="{B486AB80-0F21-4D4D-A6DA-1CAF1C59A187}">
      <dgm:prSet/>
      <dgm:spPr/>
      <dgm:t>
        <a:bodyPr/>
        <a:lstStyle/>
        <a:p>
          <a:r>
            <a:rPr lang="en-US" dirty="0" smtClean="0"/>
            <a:t>Year of the return</a:t>
          </a:r>
        </a:p>
      </dgm:t>
    </dgm:pt>
    <dgm:pt modelId="{1A00240F-8476-4E94-A6C9-EA9689A01A23}" type="parTrans" cxnId="{2A0034AA-F329-4A92-BE0A-C4B8FB19E8E7}">
      <dgm:prSet/>
      <dgm:spPr/>
      <dgm:t>
        <a:bodyPr/>
        <a:lstStyle/>
        <a:p>
          <a:endParaRPr lang="en-US"/>
        </a:p>
      </dgm:t>
    </dgm:pt>
    <dgm:pt modelId="{E43EAD1E-B37F-450E-9638-6F95D2C517CC}" type="sibTrans" cxnId="{2A0034AA-F329-4A92-BE0A-C4B8FB19E8E7}">
      <dgm:prSet/>
      <dgm:spPr/>
      <dgm:t>
        <a:bodyPr/>
        <a:lstStyle/>
        <a:p>
          <a:endParaRPr lang="en-US"/>
        </a:p>
      </dgm:t>
    </dgm:pt>
    <dgm:pt modelId="{76D63E40-1795-4692-A87B-C4B2B34A753C}">
      <dgm:prSet/>
      <dgm:spPr/>
      <dgm:t>
        <a:bodyPr/>
        <a:lstStyle/>
        <a:p>
          <a:r>
            <a:rPr lang="en-US" dirty="0" smtClean="0"/>
            <a:t>Certification of Offer</a:t>
          </a:r>
        </a:p>
      </dgm:t>
    </dgm:pt>
    <dgm:pt modelId="{BA99E99B-0923-490B-8EE0-5A73BA15FC44}" type="parTrans" cxnId="{02F8AC5F-D4CF-4795-BABB-73EC6FC73762}">
      <dgm:prSet/>
      <dgm:spPr/>
      <dgm:t>
        <a:bodyPr/>
        <a:lstStyle/>
        <a:p>
          <a:endParaRPr lang="en-US"/>
        </a:p>
      </dgm:t>
    </dgm:pt>
    <dgm:pt modelId="{672FFD57-D4FD-4285-A96A-37982DDE54D3}" type="sibTrans" cxnId="{02F8AC5F-D4CF-4795-BABB-73EC6FC73762}">
      <dgm:prSet/>
      <dgm:spPr/>
      <dgm:t>
        <a:bodyPr/>
        <a:lstStyle/>
        <a:p>
          <a:endParaRPr lang="en-US"/>
        </a:p>
      </dgm:t>
    </dgm:pt>
    <dgm:pt modelId="{7377AB41-26CA-4FF8-A4FB-BFF02259F5C4}">
      <dgm:prSet/>
      <dgm:spPr/>
      <dgm:t>
        <a:bodyPr/>
        <a:lstStyle/>
        <a:p>
          <a:r>
            <a:rPr lang="en-US" dirty="0" smtClean="0"/>
            <a:t>Months of availability</a:t>
          </a:r>
        </a:p>
      </dgm:t>
    </dgm:pt>
    <dgm:pt modelId="{78DEF379-C76F-4849-AF97-0E565A248FAE}" type="parTrans" cxnId="{660CF7C7-BF92-485C-97C3-175458BADCEF}">
      <dgm:prSet/>
      <dgm:spPr/>
      <dgm:t>
        <a:bodyPr/>
        <a:lstStyle/>
        <a:p>
          <a:endParaRPr lang="en-US"/>
        </a:p>
      </dgm:t>
    </dgm:pt>
    <dgm:pt modelId="{CABE16B0-D16F-4526-B587-9493A52C0ECF}" type="sibTrans" cxnId="{660CF7C7-BF92-485C-97C3-175458BADCEF}">
      <dgm:prSet/>
      <dgm:spPr/>
      <dgm:t>
        <a:bodyPr/>
        <a:lstStyle/>
        <a:p>
          <a:endParaRPr lang="en-US"/>
        </a:p>
      </dgm:t>
    </dgm:pt>
    <dgm:pt modelId="{1EC79423-5A84-4797-AF3A-8B7EB97566AB}">
      <dgm:prSet/>
      <dgm:spPr/>
      <dgm:t>
        <a:bodyPr/>
        <a:lstStyle/>
        <a:p>
          <a:r>
            <a:rPr lang="en-US" dirty="0" smtClean="0"/>
            <a:t>Monthly premium for self only lowest cost MEC</a:t>
          </a:r>
        </a:p>
      </dgm:t>
    </dgm:pt>
    <dgm:pt modelId="{9D4A7D38-5132-47B6-9BC4-097FF601018B}" type="parTrans" cxnId="{89F0851D-79F3-496B-B0A8-6DDA5FCBC18B}">
      <dgm:prSet/>
      <dgm:spPr/>
      <dgm:t>
        <a:bodyPr/>
        <a:lstStyle/>
        <a:p>
          <a:endParaRPr lang="en-US"/>
        </a:p>
      </dgm:t>
    </dgm:pt>
    <dgm:pt modelId="{FCC38B1F-D131-45BA-A7AA-7A137934B6EB}" type="sibTrans" cxnId="{89F0851D-79F3-496B-B0A8-6DDA5FCBC18B}">
      <dgm:prSet/>
      <dgm:spPr/>
      <dgm:t>
        <a:bodyPr/>
        <a:lstStyle/>
        <a:p>
          <a:endParaRPr lang="en-US"/>
        </a:p>
      </dgm:t>
    </dgm:pt>
    <dgm:pt modelId="{652F9E77-8CDC-45B7-9C51-8D043F8AF734}">
      <dgm:prSet/>
      <dgm:spPr/>
      <dgm:t>
        <a:bodyPr/>
        <a:lstStyle/>
        <a:p>
          <a:r>
            <a:rPr lang="en-US" dirty="0" smtClean="0"/>
            <a:t>Number of FT for each month</a:t>
          </a:r>
        </a:p>
      </dgm:t>
    </dgm:pt>
    <dgm:pt modelId="{95440C7F-638C-4D64-9ECE-0502389AF502}" type="parTrans" cxnId="{B5D8DE29-4333-4BE2-BC85-26386DB609F6}">
      <dgm:prSet/>
      <dgm:spPr/>
      <dgm:t>
        <a:bodyPr/>
        <a:lstStyle/>
        <a:p>
          <a:endParaRPr lang="en-US"/>
        </a:p>
      </dgm:t>
    </dgm:pt>
    <dgm:pt modelId="{156880D2-CA33-4EE3-BCDB-ED65D0AD322B}" type="sibTrans" cxnId="{B5D8DE29-4333-4BE2-BC85-26386DB609F6}">
      <dgm:prSet/>
      <dgm:spPr/>
      <dgm:t>
        <a:bodyPr/>
        <a:lstStyle/>
        <a:p>
          <a:endParaRPr lang="en-US"/>
        </a:p>
      </dgm:t>
    </dgm:pt>
    <dgm:pt modelId="{23B21FE5-3C3A-492D-81A4-C9B45C29D0B1}">
      <dgm:prSet/>
      <dgm:spPr/>
      <dgm:t>
        <a:bodyPr/>
        <a:lstStyle/>
        <a:p>
          <a:r>
            <a:rPr lang="en-US" dirty="0" smtClean="0">
              <a:solidFill>
                <a:schemeClr val="tx1"/>
              </a:solidFill>
            </a:rPr>
            <a:t>Months covered</a:t>
          </a:r>
        </a:p>
      </dgm:t>
    </dgm:pt>
    <dgm:pt modelId="{31FA095C-67E0-4EB2-AAC1-EEF3869D3719}" type="parTrans" cxnId="{AC397673-0D0D-4F8D-8E19-FAA617C50514}">
      <dgm:prSet/>
      <dgm:spPr/>
      <dgm:t>
        <a:bodyPr/>
        <a:lstStyle/>
        <a:p>
          <a:endParaRPr lang="en-US"/>
        </a:p>
      </dgm:t>
    </dgm:pt>
    <dgm:pt modelId="{C3431133-642E-4C9D-89DE-1A72B3531BD6}" type="sibTrans" cxnId="{AC397673-0D0D-4F8D-8E19-FAA617C50514}">
      <dgm:prSet/>
      <dgm:spPr/>
      <dgm:t>
        <a:bodyPr/>
        <a:lstStyle/>
        <a:p>
          <a:endParaRPr lang="en-US"/>
        </a:p>
      </dgm:t>
    </dgm:pt>
    <dgm:pt modelId="{5199E0A8-A30D-4561-B0DD-15A1FADD0492}">
      <dgm:prSet/>
      <dgm:spPr/>
      <dgm:t>
        <a:bodyPr/>
        <a:lstStyle/>
        <a:p>
          <a:r>
            <a:rPr lang="en-US" dirty="0" smtClean="0"/>
            <a:t>Indicator codes  (i.e. minimum value, spouse coverage, etc.)</a:t>
          </a:r>
        </a:p>
      </dgm:t>
    </dgm:pt>
    <dgm:pt modelId="{4E7EF9B9-0BE0-405D-AD5B-046F2BDCB032}" type="parTrans" cxnId="{7C5218C7-57E6-4B2A-ACC8-DA637470A04C}">
      <dgm:prSet/>
      <dgm:spPr/>
      <dgm:t>
        <a:bodyPr/>
        <a:lstStyle/>
        <a:p>
          <a:endParaRPr lang="en-US"/>
        </a:p>
      </dgm:t>
    </dgm:pt>
    <dgm:pt modelId="{C673FEB9-60E3-4394-BB2B-1E4C8E094E53}" type="sibTrans" cxnId="{7C5218C7-57E6-4B2A-ACC8-DA637470A04C}">
      <dgm:prSet/>
      <dgm:spPr/>
      <dgm:t>
        <a:bodyPr/>
        <a:lstStyle/>
        <a:p>
          <a:endParaRPr lang="en-US"/>
        </a:p>
      </dgm:t>
    </dgm:pt>
    <dgm:pt modelId="{3167FE39-3717-403B-989F-F73D0B6F5501}" type="pres">
      <dgm:prSet presAssocID="{FD3EF501-E08E-4339-B72F-DADB8F40B817}" presName="Name0" presStyleCnt="0">
        <dgm:presLayoutVars>
          <dgm:dir/>
          <dgm:resizeHandles/>
        </dgm:presLayoutVars>
      </dgm:prSet>
      <dgm:spPr/>
      <dgm:t>
        <a:bodyPr/>
        <a:lstStyle/>
        <a:p>
          <a:endParaRPr lang="en-US"/>
        </a:p>
      </dgm:t>
    </dgm:pt>
    <dgm:pt modelId="{0B2FCA1E-381E-4182-A892-DA0F92D12973}" type="pres">
      <dgm:prSet presAssocID="{7558B59E-421C-42E0-AD48-D4520E10CD2E}" presName="compNode" presStyleCnt="0"/>
      <dgm:spPr/>
      <dgm:t>
        <a:bodyPr/>
        <a:lstStyle/>
        <a:p>
          <a:endParaRPr lang="en-US"/>
        </a:p>
      </dgm:t>
    </dgm:pt>
    <dgm:pt modelId="{260B01B8-876E-473F-9024-793564FB8B13}" type="pres">
      <dgm:prSet presAssocID="{7558B59E-421C-42E0-AD48-D4520E10CD2E}" presName="dummyConnPt" presStyleCnt="0"/>
      <dgm:spPr/>
      <dgm:t>
        <a:bodyPr/>
        <a:lstStyle/>
        <a:p>
          <a:endParaRPr lang="en-US"/>
        </a:p>
      </dgm:t>
    </dgm:pt>
    <dgm:pt modelId="{C6FA5685-442B-4DDC-BEF3-BCBBC9CE0810}" type="pres">
      <dgm:prSet presAssocID="{7558B59E-421C-42E0-AD48-D4520E10CD2E}" presName="node" presStyleLbl="node1" presStyleIdx="0" presStyleCnt="10">
        <dgm:presLayoutVars>
          <dgm:bulletEnabled val="1"/>
        </dgm:presLayoutVars>
      </dgm:prSet>
      <dgm:spPr/>
      <dgm:t>
        <a:bodyPr/>
        <a:lstStyle/>
        <a:p>
          <a:endParaRPr lang="en-US"/>
        </a:p>
      </dgm:t>
    </dgm:pt>
    <dgm:pt modelId="{4EACEFF5-494D-4A20-AE4D-3DF8CFD10632}" type="pres">
      <dgm:prSet presAssocID="{0253B193-2C70-4E00-A20B-41BC01D31A93}" presName="sibTrans" presStyleLbl="bgSibTrans2D1" presStyleIdx="0" presStyleCnt="9"/>
      <dgm:spPr/>
      <dgm:t>
        <a:bodyPr/>
        <a:lstStyle/>
        <a:p>
          <a:endParaRPr lang="en-US"/>
        </a:p>
      </dgm:t>
    </dgm:pt>
    <dgm:pt modelId="{79F90C25-C9C1-44B2-BCA3-347CB5F21286}" type="pres">
      <dgm:prSet presAssocID="{5C982461-12B9-4567-9C95-17495623815F}" presName="compNode" presStyleCnt="0"/>
      <dgm:spPr/>
      <dgm:t>
        <a:bodyPr/>
        <a:lstStyle/>
        <a:p>
          <a:endParaRPr lang="en-US"/>
        </a:p>
      </dgm:t>
    </dgm:pt>
    <dgm:pt modelId="{9B944A60-60AE-4E86-9496-119361C1EB35}" type="pres">
      <dgm:prSet presAssocID="{5C982461-12B9-4567-9C95-17495623815F}" presName="dummyConnPt" presStyleCnt="0"/>
      <dgm:spPr/>
      <dgm:t>
        <a:bodyPr/>
        <a:lstStyle/>
        <a:p>
          <a:endParaRPr lang="en-US"/>
        </a:p>
      </dgm:t>
    </dgm:pt>
    <dgm:pt modelId="{8333B31C-316D-4015-B8C3-6F09A8DE75BE}" type="pres">
      <dgm:prSet presAssocID="{5C982461-12B9-4567-9C95-17495623815F}" presName="node" presStyleLbl="node1" presStyleIdx="1" presStyleCnt="10">
        <dgm:presLayoutVars>
          <dgm:bulletEnabled val="1"/>
        </dgm:presLayoutVars>
      </dgm:prSet>
      <dgm:spPr/>
      <dgm:t>
        <a:bodyPr/>
        <a:lstStyle/>
        <a:p>
          <a:endParaRPr lang="en-US"/>
        </a:p>
      </dgm:t>
    </dgm:pt>
    <dgm:pt modelId="{166741E1-7AEF-4CE7-906B-1FFA91503C7C}" type="pres">
      <dgm:prSet presAssocID="{D3AA3A73-6E27-47F7-BBB1-137CBEE7282B}" presName="sibTrans" presStyleLbl="bgSibTrans2D1" presStyleIdx="1" presStyleCnt="9"/>
      <dgm:spPr/>
      <dgm:t>
        <a:bodyPr/>
        <a:lstStyle/>
        <a:p>
          <a:endParaRPr lang="en-US"/>
        </a:p>
      </dgm:t>
    </dgm:pt>
    <dgm:pt modelId="{786B38DF-BEEE-4194-99EF-33673922E916}" type="pres">
      <dgm:prSet presAssocID="{B486AB80-0F21-4D4D-A6DA-1CAF1C59A187}" presName="compNode" presStyleCnt="0"/>
      <dgm:spPr/>
      <dgm:t>
        <a:bodyPr/>
        <a:lstStyle/>
        <a:p>
          <a:endParaRPr lang="en-US"/>
        </a:p>
      </dgm:t>
    </dgm:pt>
    <dgm:pt modelId="{11D96071-C4F5-4C7E-B80A-4244ED8CBE72}" type="pres">
      <dgm:prSet presAssocID="{B486AB80-0F21-4D4D-A6DA-1CAF1C59A187}" presName="dummyConnPt" presStyleCnt="0"/>
      <dgm:spPr/>
      <dgm:t>
        <a:bodyPr/>
        <a:lstStyle/>
        <a:p>
          <a:endParaRPr lang="en-US"/>
        </a:p>
      </dgm:t>
    </dgm:pt>
    <dgm:pt modelId="{97B21185-FE8C-497F-88C1-FCB29A5D3AD6}" type="pres">
      <dgm:prSet presAssocID="{B486AB80-0F21-4D4D-A6DA-1CAF1C59A187}" presName="node" presStyleLbl="node1" presStyleIdx="2" presStyleCnt="10">
        <dgm:presLayoutVars>
          <dgm:bulletEnabled val="1"/>
        </dgm:presLayoutVars>
      </dgm:prSet>
      <dgm:spPr/>
      <dgm:t>
        <a:bodyPr/>
        <a:lstStyle/>
        <a:p>
          <a:endParaRPr lang="en-US"/>
        </a:p>
      </dgm:t>
    </dgm:pt>
    <dgm:pt modelId="{7BD67CBC-234D-429A-9E59-3B7FD892ACCA}" type="pres">
      <dgm:prSet presAssocID="{E43EAD1E-B37F-450E-9638-6F95D2C517CC}" presName="sibTrans" presStyleLbl="bgSibTrans2D1" presStyleIdx="2" presStyleCnt="9"/>
      <dgm:spPr/>
      <dgm:t>
        <a:bodyPr/>
        <a:lstStyle/>
        <a:p>
          <a:endParaRPr lang="en-US"/>
        </a:p>
      </dgm:t>
    </dgm:pt>
    <dgm:pt modelId="{0D2D7759-86DB-47C3-B99C-BC5863F85463}" type="pres">
      <dgm:prSet presAssocID="{76D63E40-1795-4692-A87B-C4B2B34A753C}" presName="compNode" presStyleCnt="0"/>
      <dgm:spPr/>
      <dgm:t>
        <a:bodyPr/>
        <a:lstStyle/>
        <a:p>
          <a:endParaRPr lang="en-US"/>
        </a:p>
      </dgm:t>
    </dgm:pt>
    <dgm:pt modelId="{9077F10C-260A-442C-B16F-A3028BA8DCBB}" type="pres">
      <dgm:prSet presAssocID="{76D63E40-1795-4692-A87B-C4B2B34A753C}" presName="dummyConnPt" presStyleCnt="0"/>
      <dgm:spPr/>
      <dgm:t>
        <a:bodyPr/>
        <a:lstStyle/>
        <a:p>
          <a:endParaRPr lang="en-US"/>
        </a:p>
      </dgm:t>
    </dgm:pt>
    <dgm:pt modelId="{BD031F57-E955-44CE-85C2-D43525330F95}" type="pres">
      <dgm:prSet presAssocID="{76D63E40-1795-4692-A87B-C4B2B34A753C}" presName="node" presStyleLbl="node1" presStyleIdx="3" presStyleCnt="10">
        <dgm:presLayoutVars>
          <dgm:bulletEnabled val="1"/>
        </dgm:presLayoutVars>
      </dgm:prSet>
      <dgm:spPr/>
      <dgm:t>
        <a:bodyPr/>
        <a:lstStyle/>
        <a:p>
          <a:endParaRPr lang="en-US"/>
        </a:p>
      </dgm:t>
    </dgm:pt>
    <dgm:pt modelId="{3A21F1D2-AC39-4C2E-8280-C516D68FBCCA}" type="pres">
      <dgm:prSet presAssocID="{672FFD57-D4FD-4285-A96A-37982DDE54D3}" presName="sibTrans" presStyleLbl="bgSibTrans2D1" presStyleIdx="3" presStyleCnt="9"/>
      <dgm:spPr/>
      <dgm:t>
        <a:bodyPr/>
        <a:lstStyle/>
        <a:p>
          <a:endParaRPr lang="en-US"/>
        </a:p>
      </dgm:t>
    </dgm:pt>
    <dgm:pt modelId="{5BFE4462-666C-441D-AC55-BF2E044AC66B}" type="pres">
      <dgm:prSet presAssocID="{7377AB41-26CA-4FF8-A4FB-BFF02259F5C4}" presName="compNode" presStyleCnt="0"/>
      <dgm:spPr/>
      <dgm:t>
        <a:bodyPr/>
        <a:lstStyle/>
        <a:p>
          <a:endParaRPr lang="en-US"/>
        </a:p>
      </dgm:t>
    </dgm:pt>
    <dgm:pt modelId="{A8A0B810-80C5-4E7F-A000-697E89F84216}" type="pres">
      <dgm:prSet presAssocID="{7377AB41-26CA-4FF8-A4FB-BFF02259F5C4}" presName="dummyConnPt" presStyleCnt="0"/>
      <dgm:spPr/>
      <dgm:t>
        <a:bodyPr/>
        <a:lstStyle/>
        <a:p>
          <a:endParaRPr lang="en-US"/>
        </a:p>
      </dgm:t>
    </dgm:pt>
    <dgm:pt modelId="{6C6A65C6-324E-463D-BA26-13A62A4112CB}" type="pres">
      <dgm:prSet presAssocID="{7377AB41-26CA-4FF8-A4FB-BFF02259F5C4}" presName="node" presStyleLbl="node1" presStyleIdx="4" presStyleCnt="10">
        <dgm:presLayoutVars>
          <dgm:bulletEnabled val="1"/>
        </dgm:presLayoutVars>
      </dgm:prSet>
      <dgm:spPr/>
      <dgm:t>
        <a:bodyPr/>
        <a:lstStyle/>
        <a:p>
          <a:endParaRPr lang="en-US"/>
        </a:p>
      </dgm:t>
    </dgm:pt>
    <dgm:pt modelId="{B03E0680-C405-43A4-ADFD-E819CF480FC8}" type="pres">
      <dgm:prSet presAssocID="{CABE16B0-D16F-4526-B587-9493A52C0ECF}" presName="sibTrans" presStyleLbl="bgSibTrans2D1" presStyleIdx="4" presStyleCnt="9"/>
      <dgm:spPr/>
      <dgm:t>
        <a:bodyPr/>
        <a:lstStyle/>
        <a:p>
          <a:endParaRPr lang="en-US"/>
        </a:p>
      </dgm:t>
    </dgm:pt>
    <dgm:pt modelId="{C3C23C6E-86F3-4567-8892-BC6939276F8D}" type="pres">
      <dgm:prSet presAssocID="{1EC79423-5A84-4797-AF3A-8B7EB97566AB}" presName="compNode" presStyleCnt="0"/>
      <dgm:spPr/>
      <dgm:t>
        <a:bodyPr/>
        <a:lstStyle/>
        <a:p>
          <a:endParaRPr lang="en-US"/>
        </a:p>
      </dgm:t>
    </dgm:pt>
    <dgm:pt modelId="{CD39AA4A-0F06-4D4E-950F-F9D6F1DE720D}" type="pres">
      <dgm:prSet presAssocID="{1EC79423-5A84-4797-AF3A-8B7EB97566AB}" presName="dummyConnPt" presStyleCnt="0"/>
      <dgm:spPr/>
      <dgm:t>
        <a:bodyPr/>
        <a:lstStyle/>
        <a:p>
          <a:endParaRPr lang="en-US"/>
        </a:p>
      </dgm:t>
    </dgm:pt>
    <dgm:pt modelId="{E967043F-2920-4008-B3DC-E986C825C942}" type="pres">
      <dgm:prSet presAssocID="{1EC79423-5A84-4797-AF3A-8B7EB97566AB}" presName="node" presStyleLbl="node1" presStyleIdx="5" presStyleCnt="10">
        <dgm:presLayoutVars>
          <dgm:bulletEnabled val="1"/>
        </dgm:presLayoutVars>
      </dgm:prSet>
      <dgm:spPr/>
      <dgm:t>
        <a:bodyPr/>
        <a:lstStyle/>
        <a:p>
          <a:endParaRPr lang="en-US"/>
        </a:p>
      </dgm:t>
    </dgm:pt>
    <dgm:pt modelId="{34ED210F-4287-4C5F-BB35-C5689A05A269}" type="pres">
      <dgm:prSet presAssocID="{FCC38B1F-D131-45BA-A7AA-7A137934B6EB}" presName="sibTrans" presStyleLbl="bgSibTrans2D1" presStyleIdx="5" presStyleCnt="9"/>
      <dgm:spPr/>
      <dgm:t>
        <a:bodyPr/>
        <a:lstStyle/>
        <a:p>
          <a:endParaRPr lang="en-US"/>
        </a:p>
      </dgm:t>
    </dgm:pt>
    <dgm:pt modelId="{BE412BCF-2E24-4C32-A8A6-DF453487AD80}" type="pres">
      <dgm:prSet presAssocID="{652F9E77-8CDC-45B7-9C51-8D043F8AF734}" presName="compNode" presStyleCnt="0"/>
      <dgm:spPr/>
      <dgm:t>
        <a:bodyPr/>
        <a:lstStyle/>
        <a:p>
          <a:endParaRPr lang="en-US"/>
        </a:p>
      </dgm:t>
    </dgm:pt>
    <dgm:pt modelId="{113F83AB-0706-4E93-A800-6646DFDFA914}" type="pres">
      <dgm:prSet presAssocID="{652F9E77-8CDC-45B7-9C51-8D043F8AF734}" presName="dummyConnPt" presStyleCnt="0"/>
      <dgm:spPr/>
      <dgm:t>
        <a:bodyPr/>
        <a:lstStyle/>
        <a:p>
          <a:endParaRPr lang="en-US"/>
        </a:p>
      </dgm:t>
    </dgm:pt>
    <dgm:pt modelId="{E43B3F7F-80C3-42CB-B3CE-BCC74D216EC0}" type="pres">
      <dgm:prSet presAssocID="{652F9E77-8CDC-45B7-9C51-8D043F8AF734}" presName="node" presStyleLbl="node1" presStyleIdx="6" presStyleCnt="10">
        <dgm:presLayoutVars>
          <dgm:bulletEnabled val="1"/>
        </dgm:presLayoutVars>
      </dgm:prSet>
      <dgm:spPr/>
      <dgm:t>
        <a:bodyPr/>
        <a:lstStyle/>
        <a:p>
          <a:endParaRPr lang="en-US"/>
        </a:p>
      </dgm:t>
    </dgm:pt>
    <dgm:pt modelId="{FE5EB61B-8CB6-4E21-9A6A-DE7BF7D949AF}" type="pres">
      <dgm:prSet presAssocID="{156880D2-CA33-4EE3-BCDB-ED65D0AD322B}" presName="sibTrans" presStyleLbl="bgSibTrans2D1" presStyleIdx="6" presStyleCnt="9"/>
      <dgm:spPr/>
      <dgm:t>
        <a:bodyPr/>
        <a:lstStyle/>
        <a:p>
          <a:endParaRPr lang="en-US"/>
        </a:p>
      </dgm:t>
    </dgm:pt>
    <dgm:pt modelId="{3D348680-6D32-4622-AD3A-E4FFB0071B76}" type="pres">
      <dgm:prSet presAssocID="{75507C84-6BE5-45C6-9CB2-2A9C0C5D1769}" presName="compNode" presStyleCnt="0"/>
      <dgm:spPr/>
      <dgm:t>
        <a:bodyPr/>
        <a:lstStyle/>
        <a:p>
          <a:endParaRPr lang="en-US"/>
        </a:p>
      </dgm:t>
    </dgm:pt>
    <dgm:pt modelId="{01A806FB-C03B-43C1-A76C-0E063CDCC881}" type="pres">
      <dgm:prSet presAssocID="{75507C84-6BE5-45C6-9CB2-2A9C0C5D1769}" presName="dummyConnPt" presStyleCnt="0"/>
      <dgm:spPr/>
      <dgm:t>
        <a:bodyPr/>
        <a:lstStyle/>
        <a:p>
          <a:endParaRPr lang="en-US"/>
        </a:p>
      </dgm:t>
    </dgm:pt>
    <dgm:pt modelId="{0ABB87E8-28DB-493C-87A6-3D953C4850D9}" type="pres">
      <dgm:prSet presAssocID="{75507C84-6BE5-45C6-9CB2-2A9C0C5D1769}" presName="node" presStyleLbl="node1" presStyleIdx="7" presStyleCnt="10">
        <dgm:presLayoutVars>
          <dgm:bulletEnabled val="1"/>
        </dgm:presLayoutVars>
      </dgm:prSet>
      <dgm:spPr/>
      <dgm:t>
        <a:bodyPr/>
        <a:lstStyle/>
        <a:p>
          <a:endParaRPr lang="en-US"/>
        </a:p>
      </dgm:t>
    </dgm:pt>
    <dgm:pt modelId="{1FD1F00E-31C8-4C25-8405-3807C4A8D883}" type="pres">
      <dgm:prSet presAssocID="{192B59FA-2418-4ED9-9D28-074416060FBB}" presName="sibTrans" presStyleLbl="bgSibTrans2D1" presStyleIdx="7" presStyleCnt="9"/>
      <dgm:spPr/>
      <dgm:t>
        <a:bodyPr/>
        <a:lstStyle/>
        <a:p>
          <a:endParaRPr lang="en-US"/>
        </a:p>
      </dgm:t>
    </dgm:pt>
    <dgm:pt modelId="{69948DF9-3F8D-4CE8-8B5D-5F2FC3ACFE83}" type="pres">
      <dgm:prSet presAssocID="{23B21FE5-3C3A-492D-81A4-C9B45C29D0B1}" presName="compNode" presStyleCnt="0"/>
      <dgm:spPr/>
      <dgm:t>
        <a:bodyPr/>
        <a:lstStyle/>
        <a:p>
          <a:endParaRPr lang="en-US"/>
        </a:p>
      </dgm:t>
    </dgm:pt>
    <dgm:pt modelId="{F9C110EE-6722-4812-A3EF-0A8C0737A646}" type="pres">
      <dgm:prSet presAssocID="{23B21FE5-3C3A-492D-81A4-C9B45C29D0B1}" presName="dummyConnPt" presStyleCnt="0"/>
      <dgm:spPr/>
      <dgm:t>
        <a:bodyPr/>
        <a:lstStyle/>
        <a:p>
          <a:endParaRPr lang="en-US"/>
        </a:p>
      </dgm:t>
    </dgm:pt>
    <dgm:pt modelId="{EA4D5FBD-E5D9-4093-BC0F-4920E068AA9C}" type="pres">
      <dgm:prSet presAssocID="{23B21FE5-3C3A-492D-81A4-C9B45C29D0B1}" presName="node" presStyleLbl="node1" presStyleIdx="8" presStyleCnt="10">
        <dgm:presLayoutVars>
          <dgm:bulletEnabled val="1"/>
        </dgm:presLayoutVars>
      </dgm:prSet>
      <dgm:spPr/>
      <dgm:t>
        <a:bodyPr/>
        <a:lstStyle/>
        <a:p>
          <a:endParaRPr lang="en-US"/>
        </a:p>
      </dgm:t>
    </dgm:pt>
    <dgm:pt modelId="{03BAD24C-3558-4FEA-8DC7-5E007F18A16A}" type="pres">
      <dgm:prSet presAssocID="{C3431133-642E-4C9D-89DE-1A72B3531BD6}" presName="sibTrans" presStyleLbl="bgSibTrans2D1" presStyleIdx="8" presStyleCnt="9"/>
      <dgm:spPr/>
      <dgm:t>
        <a:bodyPr/>
        <a:lstStyle/>
        <a:p>
          <a:endParaRPr lang="en-US"/>
        </a:p>
      </dgm:t>
    </dgm:pt>
    <dgm:pt modelId="{97C9051D-04E6-4D01-ABA5-9B3766F3C6D8}" type="pres">
      <dgm:prSet presAssocID="{5199E0A8-A30D-4561-B0DD-15A1FADD0492}" presName="compNode" presStyleCnt="0"/>
      <dgm:spPr/>
      <dgm:t>
        <a:bodyPr/>
        <a:lstStyle/>
        <a:p>
          <a:endParaRPr lang="en-US"/>
        </a:p>
      </dgm:t>
    </dgm:pt>
    <dgm:pt modelId="{80454F06-6E6F-4250-847D-3F590FE394C0}" type="pres">
      <dgm:prSet presAssocID="{5199E0A8-A30D-4561-B0DD-15A1FADD0492}" presName="dummyConnPt" presStyleCnt="0"/>
      <dgm:spPr/>
      <dgm:t>
        <a:bodyPr/>
        <a:lstStyle/>
        <a:p>
          <a:endParaRPr lang="en-US"/>
        </a:p>
      </dgm:t>
    </dgm:pt>
    <dgm:pt modelId="{46CBAF2E-CFB3-42A0-86D8-45CC271288BD}" type="pres">
      <dgm:prSet presAssocID="{5199E0A8-A30D-4561-B0DD-15A1FADD0492}" presName="node" presStyleLbl="node1" presStyleIdx="9" presStyleCnt="10">
        <dgm:presLayoutVars>
          <dgm:bulletEnabled val="1"/>
        </dgm:presLayoutVars>
      </dgm:prSet>
      <dgm:spPr/>
      <dgm:t>
        <a:bodyPr/>
        <a:lstStyle/>
        <a:p>
          <a:endParaRPr lang="en-US"/>
        </a:p>
      </dgm:t>
    </dgm:pt>
  </dgm:ptLst>
  <dgm:cxnLst>
    <dgm:cxn modelId="{8EB43113-495E-4B15-82D3-467D3F0385F4}" type="presOf" srcId="{0253B193-2C70-4E00-A20B-41BC01D31A93}" destId="{4EACEFF5-494D-4A20-AE4D-3DF8CFD10632}" srcOrd="0" destOrd="0" presId="urn:microsoft.com/office/officeart/2005/8/layout/bProcess4"/>
    <dgm:cxn modelId="{CD52FA95-5994-4BC6-9383-4F266508DF5A}" type="presOf" srcId="{156880D2-CA33-4EE3-BCDB-ED65D0AD322B}" destId="{FE5EB61B-8CB6-4E21-9A6A-DE7BF7D949AF}" srcOrd="0" destOrd="0" presId="urn:microsoft.com/office/officeart/2005/8/layout/bProcess4"/>
    <dgm:cxn modelId="{E44EA82B-3B18-4F05-866A-BAE1AC48B4FC}" type="presOf" srcId="{FD3EF501-E08E-4339-B72F-DADB8F40B817}" destId="{3167FE39-3717-403B-989F-F73D0B6F5501}" srcOrd="0" destOrd="0" presId="urn:microsoft.com/office/officeart/2005/8/layout/bProcess4"/>
    <dgm:cxn modelId="{BBFB443C-D750-49A0-8FD7-5CB541288504}" type="presOf" srcId="{FCC38B1F-D131-45BA-A7AA-7A137934B6EB}" destId="{34ED210F-4287-4C5F-BB35-C5689A05A269}" srcOrd="0" destOrd="0" presId="urn:microsoft.com/office/officeart/2005/8/layout/bProcess4"/>
    <dgm:cxn modelId="{598EBFDF-BA6B-4BF7-8075-24750E89830C}" type="presOf" srcId="{1EC79423-5A84-4797-AF3A-8B7EB97566AB}" destId="{E967043F-2920-4008-B3DC-E986C825C942}" srcOrd="0" destOrd="0" presId="urn:microsoft.com/office/officeart/2005/8/layout/bProcess4"/>
    <dgm:cxn modelId="{9DA67F07-C6A5-47FD-85B9-F20055CA6D50}" type="presOf" srcId="{192B59FA-2418-4ED9-9D28-074416060FBB}" destId="{1FD1F00E-31C8-4C25-8405-3807C4A8D883}" srcOrd="0" destOrd="0" presId="urn:microsoft.com/office/officeart/2005/8/layout/bProcess4"/>
    <dgm:cxn modelId="{49510673-9D6B-41C6-ADA9-BA1D5D47DB56}" type="presOf" srcId="{D3AA3A73-6E27-47F7-BBB1-137CBEE7282B}" destId="{166741E1-7AEF-4CE7-906B-1FFA91503C7C}" srcOrd="0" destOrd="0" presId="urn:microsoft.com/office/officeart/2005/8/layout/bProcess4"/>
    <dgm:cxn modelId="{6AD4A7E0-24B8-4579-A447-B5DEA767BCF9}" type="presOf" srcId="{7558B59E-421C-42E0-AD48-D4520E10CD2E}" destId="{C6FA5685-442B-4DDC-BEF3-BCBBC9CE0810}" srcOrd="0" destOrd="0" presId="urn:microsoft.com/office/officeart/2005/8/layout/bProcess4"/>
    <dgm:cxn modelId="{78D13B35-519F-4142-8BEE-BB8EB8ACCF6A}" type="presOf" srcId="{E43EAD1E-B37F-450E-9638-6F95D2C517CC}" destId="{7BD67CBC-234D-429A-9E59-3B7FD892ACCA}" srcOrd="0" destOrd="0" presId="urn:microsoft.com/office/officeart/2005/8/layout/bProcess4"/>
    <dgm:cxn modelId="{7A73F9D0-F250-41DC-9CF7-C05187F5D900}" type="presOf" srcId="{C3431133-642E-4C9D-89DE-1A72B3531BD6}" destId="{03BAD24C-3558-4FEA-8DC7-5E007F18A16A}" srcOrd="0" destOrd="0" presId="urn:microsoft.com/office/officeart/2005/8/layout/bProcess4"/>
    <dgm:cxn modelId="{26E337FA-3075-4186-975B-6A860068375B}" type="presOf" srcId="{5C982461-12B9-4567-9C95-17495623815F}" destId="{8333B31C-316D-4015-B8C3-6F09A8DE75BE}" srcOrd="0" destOrd="0" presId="urn:microsoft.com/office/officeart/2005/8/layout/bProcess4"/>
    <dgm:cxn modelId="{C00973EF-9692-4D48-BB56-D993D2BD609E}" type="presOf" srcId="{5199E0A8-A30D-4561-B0DD-15A1FADD0492}" destId="{46CBAF2E-CFB3-42A0-86D8-45CC271288BD}" srcOrd="0" destOrd="0" presId="urn:microsoft.com/office/officeart/2005/8/layout/bProcess4"/>
    <dgm:cxn modelId="{B5D8DE29-4333-4BE2-BC85-26386DB609F6}" srcId="{FD3EF501-E08E-4339-B72F-DADB8F40B817}" destId="{652F9E77-8CDC-45B7-9C51-8D043F8AF734}" srcOrd="6" destOrd="0" parTransId="{95440C7F-638C-4D64-9ECE-0502389AF502}" sibTransId="{156880D2-CA33-4EE3-BCDB-ED65D0AD322B}"/>
    <dgm:cxn modelId="{E6D0F9DD-AD52-487E-A57A-A6E03BE82FB5}" type="presOf" srcId="{CABE16B0-D16F-4526-B587-9493A52C0ECF}" destId="{B03E0680-C405-43A4-ADFD-E819CF480FC8}" srcOrd="0" destOrd="0" presId="urn:microsoft.com/office/officeart/2005/8/layout/bProcess4"/>
    <dgm:cxn modelId="{7AE48C69-8137-468E-8FBE-A4F83B8797EC}" srcId="{FD3EF501-E08E-4339-B72F-DADB8F40B817}" destId="{5C982461-12B9-4567-9C95-17495623815F}" srcOrd="1" destOrd="0" parTransId="{BCB72F21-8593-4499-86DC-EE67D951AAC1}" sibTransId="{D3AA3A73-6E27-47F7-BBB1-137CBEE7282B}"/>
    <dgm:cxn modelId="{05355348-DC5F-44B9-AA0C-419FA617EB81}" srcId="{FD3EF501-E08E-4339-B72F-DADB8F40B817}" destId="{75507C84-6BE5-45C6-9CB2-2A9C0C5D1769}" srcOrd="7" destOrd="0" parTransId="{7BBBE222-F3AA-433B-B443-C4E46176450B}" sibTransId="{192B59FA-2418-4ED9-9D28-074416060FBB}"/>
    <dgm:cxn modelId="{7C5218C7-57E6-4B2A-ACC8-DA637470A04C}" srcId="{FD3EF501-E08E-4339-B72F-DADB8F40B817}" destId="{5199E0A8-A30D-4561-B0DD-15A1FADD0492}" srcOrd="9" destOrd="0" parTransId="{4E7EF9B9-0BE0-405D-AD5B-046F2BDCB032}" sibTransId="{C673FEB9-60E3-4394-BB2B-1E4C8E094E53}"/>
    <dgm:cxn modelId="{89F0851D-79F3-496B-B0A8-6DDA5FCBC18B}" srcId="{FD3EF501-E08E-4339-B72F-DADB8F40B817}" destId="{1EC79423-5A84-4797-AF3A-8B7EB97566AB}" srcOrd="5" destOrd="0" parTransId="{9D4A7D38-5132-47B6-9BC4-097FF601018B}" sibTransId="{FCC38B1F-D131-45BA-A7AA-7A137934B6EB}"/>
    <dgm:cxn modelId="{660CF7C7-BF92-485C-97C3-175458BADCEF}" srcId="{FD3EF501-E08E-4339-B72F-DADB8F40B817}" destId="{7377AB41-26CA-4FF8-A4FB-BFF02259F5C4}" srcOrd="4" destOrd="0" parTransId="{78DEF379-C76F-4849-AF97-0E565A248FAE}" sibTransId="{CABE16B0-D16F-4526-B587-9493A52C0ECF}"/>
    <dgm:cxn modelId="{02F8AC5F-D4CF-4795-BABB-73EC6FC73762}" srcId="{FD3EF501-E08E-4339-B72F-DADB8F40B817}" destId="{76D63E40-1795-4692-A87B-C4B2B34A753C}" srcOrd="3" destOrd="0" parTransId="{BA99E99B-0923-490B-8EE0-5A73BA15FC44}" sibTransId="{672FFD57-D4FD-4285-A96A-37982DDE54D3}"/>
    <dgm:cxn modelId="{48963AE0-C0F4-4392-ACDC-F90FCF951FCE}" type="presOf" srcId="{7377AB41-26CA-4FF8-A4FB-BFF02259F5C4}" destId="{6C6A65C6-324E-463D-BA26-13A62A4112CB}" srcOrd="0" destOrd="0" presId="urn:microsoft.com/office/officeart/2005/8/layout/bProcess4"/>
    <dgm:cxn modelId="{AC397673-0D0D-4F8D-8E19-FAA617C50514}" srcId="{FD3EF501-E08E-4339-B72F-DADB8F40B817}" destId="{23B21FE5-3C3A-492D-81A4-C9B45C29D0B1}" srcOrd="8" destOrd="0" parTransId="{31FA095C-67E0-4EB2-AAC1-EEF3869D3719}" sibTransId="{C3431133-642E-4C9D-89DE-1A72B3531BD6}"/>
    <dgm:cxn modelId="{2A0034AA-F329-4A92-BE0A-C4B8FB19E8E7}" srcId="{FD3EF501-E08E-4339-B72F-DADB8F40B817}" destId="{B486AB80-0F21-4D4D-A6DA-1CAF1C59A187}" srcOrd="2" destOrd="0" parTransId="{1A00240F-8476-4E94-A6C9-EA9689A01A23}" sibTransId="{E43EAD1E-B37F-450E-9638-6F95D2C517CC}"/>
    <dgm:cxn modelId="{6462C34C-F352-4E2D-B032-0A891EC64000}" srcId="{FD3EF501-E08E-4339-B72F-DADB8F40B817}" destId="{7558B59E-421C-42E0-AD48-D4520E10CD2E}" srcOrd="0" destOrd="0" parTransId="{EF1BBDC8-C1A2-4A35-A8A9-71B98B50C4E5}" sibTransId="{0253B193-2C70-4E00-A20B-41BC01D31A93}"/>
    <dgm:cxn modelId="{A8D6D193-5029-4CF5-B3D3-A3E1B168DF77}" type="presOf" srcId="{B486AB80-0F21-4D4D-A6DA-1CAF1C59A187}" destId="{97B21185-FE8C-497F-88C1-FCB29A5D3AD6}" srcOrd="0" destOrd="0" presId="urn:microsoft.com/office/officeart/2005/8/layout/bProcess4"/>
    <dgm:cxn modelId="{5D868D66-6EE1-4F5E-A3AC-B7DECE4A791C}" type="presOf" srcId="{75507C84-6BE5-45C6-9CB2-2A9C0C5D1769}" destId="{0ABB87E8-28DB-493C-87A6-3D953C4850D9}" srcOrd="0" destOrd="0" presId="urn:microsoft.com/office/officeart/2005/8/layout/bProcess4"/>
    <dgm:cxn modelId="{ED1516A2-2D4C-4598-BAF9-DEB37FF1FFC0}" type="presOf" srcId="{652F9E77-8CDC-45B7-9C51-8D043F8AF734}" destId="{E43B3F7F-80C3-42CB-B3CE-BCC74D216EC0}" srcOrd="0" destOrd="0" presId="urn:microsoft.com/office/officeart/2005/8/layout/bProcess4"/>
    <dgm:cxn modelId="{88095A52-B7CF-43FD-99C5-CF54A70D941B}" type="presOf" srcId="{672FFD57-D4FD-4285-A96A-37982DDE54D3}" destId="{3A21F1D2-AC39-4C2E-8280-C516D68FBCCA}" srcOrd="0" destOrd="0" presId="urn:microsoft.com/office/officeart/2005/8/layout/bProcess4"/>
    <dgm:cxn modelId="{CE8A13AF-99AB-49D0-AE54-6885B4F1C21F}" type="presOf" srcId="{23B21FE5-3C3A-492D-81A4-C9B45C29D0B1}" destId="{EA4D5FBD-E5D9-4093-BC0F-4920E068AA9C}" srcOrd="0" destOrd="0" presId="urn:microsoft.com/office/officeart/2005/8/layout/bProcess4"/>
    <dgm:cxn modelId="{C1CE570E-D58E-44B5-B3CC-55C4F2C894D6}" type="presOf" srcId="{76D63E40-1795-4692-A87B-C4B2B34A753C}" destId="{BD031F57-E955-44CE-85C2-D43525330F95}" srcOrd="0" destOrd="0" presId="urn:microsoft.com/office/officeart/2005/8/layout/bProcess4"/>
    <dgm:cxn modelId="{62080253-2A98-4D58-93F3-4AF89B61C555}" type="presParOf" srcId="{3167FE39-3717-403B-989F-F73D0B6F5501}" destId="{0B2FCA1E-381E-4182-A892-DA0F92D12973}" srcOrd="0" destOrd="0" presId="urn:microsoft.com/office/officeart/2005/8/layout/bProcess4"/>
    <dgm:cxn modelId="{86945C69-2588-4C39-8493-63F2FF2D6BC7}" type="presParOf" srcId="{0B2FCA1E-381E-4182-A892-DA0F92D12973}" destId="{260B01B8-876E-473F-9024-793564FB8B13}" srcOrd="0" destOrd="0" presId="urn:microsoft.com/office/officeart/2005/8/layout/bProcess4"/>
    <dgm:cxn modelId="{3B7A7438-35E5-48B6-A230-10A60EE2C770}" type="presParOf" srcId="{0B2FCA1E-381E-4182-A892-DA0F92D12973}" destId="{C6FA5685-442B-4DDC-BEF3-BCBBC9CE0810}" srcOrd="1" destOrd="0" presId="urn:microsoft.com/office/officeart/2005/8/layout/bProcess4"/>
    <dgm:cxn modelId="{DB659076-D553-45A7-BC61-767AE486A1E3}" type="presParOf" srcId="{3167FE39-3717-403B-989F-F73D0B6F5501}" destId="{4EACEFF5-494D-4A20-AE4D-3DF8CFD10632}" srcOrd="1" destOrd="0" presId="urn:microsoft.com/office/officeart/2005/8/layout/bProcess4"/>
    <dgm:cxn modelId="{6B227637-6D4B-4E77-A787-B55856DC332E}" type="presParOf" srcId="{3167FE39-3717-403B-989F-F73D0B6F5501}" destId="{79F90C25-C9C1-44B2-BCA3-347CB5F21286}" srcOrd="2" destOrd="0" presId="urn:microsoft.com/office/officeart/2005/8/layout/bProcess4"/>
    <dgm:cxn modelId="{45CC115E-DD57-477F-8604-3710EAC5D89A}" type="presParOf" srcId="{79F90C25-C9C1-44B2-BCA3-347CB5F21286}" destId="{9B944A60-60AE-4E86-9496-119361C1EB35}" srcOrd="0" destOrd="0" presId="urn:microsoft.com/office/officeart/2005/8/layout/bProcess4"/>
    <dgm:cxn modelId="{719D5A0B-2460-4972-92A6-2D17A7B666B9}" type="presParOf" srcId="{79F90C25-C9C1-44B2-BCA3-347CB5F21286}" destId="{8333B31C-316D-4015-B8C3-6F09A8DE75BE}" srcOrd="1" destOrd="0" presId="urn:microsoft.com/office/officeart/2005/8/layout/bProcess4"/>
    <dgm:cxn modelId="{CDFFA6E4-C34F-4A9D-8FC3-E4353C3C667C}" type="presParOf" srcId="{3167FE39-3717-403B-989F-F73D0B6F5501}" destId="{166741E1-7AEF-4CE7-906B-1FFA91503C7C}" srcOrd="3" destOrd="0" presId="urn:microsoft.com/office/officeart/2005/8/layout/bProcess4"/>
    <dgm:cxn modelId="{2B281334-8BD9-4442-931C-4E121A45B7BB}" type="presParOf" srcId="{3167FE39-3717-403B-989F-F73D0B6F5501}" destId="{786B38DF-BEEE-4194-99EF-33673922E916}" srcOrd="4" destOrd="0" presId="urn:microsoft.com/office/officeart/2005/8/layout/bProcess4"/>
    <dgm:cxn modelId="{F310A7EC-E863-4E21-838A-A3A54C62BE1A}" type="presParOf" srcId="{786B38DF-BEEE-4194-99EF-33673922E916}" destId="{11D96071-C4F5-4C7E-B80A-4244ED8CBE72}" srcOrd="0" destOrd="0" presId="urn:microsoft.com/office/officeart/2005/8/layout/bProcess4"/>
    <dgm:cxn modelId="{855B5F31-A737-4FF2-B404-0AEAE85FA9DC}" type="presParOf" srcId="{786B38DF-BEEE-4194-99EF-33673922E916}" destId="{97B21185-FE8C-497F-88C1-FCB29A5D3AD6}" srcOrd="1" destOrd="0" presId="urn:microsoft.com/office/officeart/2005/8/layout/bProcess4"/>
    <dgm:cxn modelId="{014A6447-0C3B-4060-B36C-19DDC9059075}" type="presParOf" srcId="{3167FE39-3717-403B-989F-F73D0B6F5501}" destId="{7BD67CBC-234D-429A-9E59-3B7FD892ACCA}" srcOrd="5" destOrd="0" presId="urn:microsoft.com/office/officeart/2005/8/layout/bProcess4"/>
    <dgm:cxn modelId="{4D7F4B20-6D1F-46A1-8DD1-05A40AE831AD}" type="presParOf" srcId="{3167FE39-3717-403B-989F-F73D0B6F5501}" destId="{0D2D7759-86DB-47C3-B99C-BC5863F85463}" srcOrd="6" destOrd="0" presId="urn:microsoft.com/office/officeart/2005/8/layout/bProcess4"/>
    <dgm:cxn modelId="{760BB3E7-C53E-4366-9F69-C737355E65BD}" type="presParOf" srcId="{0D2D7759-86DB-47C3-B99C-BC5863F85463}" destId="{9077F10C-260A-442C-B16F-A3028BA8DCBB}" srcOrd="0" destOrd="0" presId="urn:microsoft.com/office/officeart/2005/8/layout/bProcess4"/>
    <dgm:cxn modelId="{FC942955-EE92-4032-A850-D8524664EBD8}" type="presParOf" srcId="{0D2D7759-86DB-47C3-B99C-BC5863F85463}" destId="{BD031F57-E955-44CE-85C2-D43525330F95}" srcOrd="1" destOrd="0" presId="urn:microsoft.com/office/officeart/2005/8/layout/bProcess4"/>
    <dgm:cxn modelId="{C5A828D9-6B4A-4EFF-AB76-D34BF9E956EF}" type="presParOf" srcId="{3167FE39-3717-403B-989F-F73D0B6F5501}" destId="{3A21F1D2-AC39-4C2E-8280-C516D68FBCCA}" srcOrd="7" destOrd="0" presId="urn:microsoft.com/office/officeart/2005/8/layout/bProcess4"/>
    <dgm:cxn modelId="{331582BF-3107-4C61-BE00-BC10ED0066AC}" type="presParOf" srcId="{3167FE39-3717-403B-989F-F73D0B6F5501}" destId="{5BFE4462-666C-441D-AC55-BF2E044AC66B}" srcOrd="8" destOrd="0" presId="urn:microsoft.com/office/officeart/2005/8/layout/bProcess4"/>
    <dgm:cxn modelId="{BF925F25-114D-47D7-9B22-8D4744826D51}" type="presParOf" srcId="{5BFE4462-666C-441D-AC55-BF2E044AC66B}" destId="{A8A0B810-80C5-4E7F-A000-697E89F84216}" srcOrd="0" destOrd="0" presId="urn:microsoft.com/office/officeart/2005/8/layout/bProcess4"/>
    <dgm:cxn modelId="{1D727F8E-2D3F-4880-B9A6-71F7B5F510FB}" type="presParOf" srcId="{5BFE4462-666C-441D-AC55-BF2E044AC66B}" destId="{6C6A65C6-324E-463D-BA26-13A62A4112CB}" srcOrd="1" destOrd="0" presId="urn:microsoft.com/office/officeart/2005/8/layout/bProcess4"/>
    <dgm:cxn modelId="{322649D9-B840-4478-AD79-6D7979787B83}" type="presParOf" srcId="{3167FE39-3717-403B-989F-F73D0B6F5501}" destId="{B03E0680-C405-43A4-ADFD-E819CF480FC8}" srcOrd="9" destOrd="0" presId="urn:microsoft.com/office/officeart/2005/8/layout/bProcess4"/>
    <dgm:cxn modelId="{E03099E2-B9E9-4713-BC6D-23CDAC7BA91D}" type="presParOf" srcId="{3167FE39-3717-403B-989F-F73D0B6F5501}" destId="{C3C23C6E-86F3-4567-8892-BC6939276F8D}" srcOrd="10" destOrd="0" presId="urn:microsoft.com/office/officeart/2005/8/layout/bProcess4"/>
    <dgm:cxn modelId="{4482BE43-17BA-4D7B-AA27-FD690FC58202}" type="presParOf" srcId="{C3C23C6E-86F3-4567-8892-BC6939276F8D}" destId="{CD39AA4A-0F06-4D4E-950F-F9D6F1DE720D}" srcOrd="0" destOrd="0" presId="urn:microsoft.com/office/officeart/2005/8/layout/bProcess4"/>
    <dgm:cxn modelId="{AF0E38B7-7EDE-45B0-BA35-DEEEC7640D64}" type="presParOf" srcId="{C3C23C6E-86F3-4567-8892-BC6939276F8D}" destId="{E967043F-2920-4008-B3DC-E986C825C942}" srcOrd="1" destOrd="0" presId="urn:microsoft.com/office/officeart/2005/8/layout/bProcess4"/>
    <dgm:cxn modelId="{581BCF50-B5C1-4C88-B127-1608E269D9A2}" type="presParOf" srcId="{3167FE39-3717-403B-989F-F73D0B6F5501}" destId="{34ED210F-4287-4C5F-BB35-C5689A05A269}" srcOrd="11" destOrd="0" presId="urn:microsoft.com/office/officeart/2005/8/layout/bProcess4"/>
    <dgm:cxn modelId="{8E9D0A5F-52C2-48FA-8F6E-2F299B97BB42}" type="presParOf" srcId="{3167FE39-3717-403B-989F-F73D0B6F5501}" destId="{BE412BCF-2E24-4C32-A8A6-DF453487AD80}" srcOrd="12" destOrd="0" presId="urn:microsoft.com/office/officeart/2005/8/layout/bProcess4"/>
    <dgm:cxn modelId="{DF25D450-95A5-40D4-AA77-59C2F5AF8F26}" type="presParOf" srcId="{BE412BCF-2E24-4C32-A8A6-DF453487AD80}" destId="{113F83AB-0706-4E93-A800-6646DFDFA914}" srcOrd="0" destOrd="0" presId="urn:microsoft.com/office/officeart/2005/8/layout/bProcess4"/>
    <dgm:cxn modelId="{82DA5643-B069-437E-BD4B-11C0771E8992}" type="presParOf" srcId="{BE412BCF-2E24-4C32-A8A6-DF453487AD80}" destId="{E43B3F7F-80C3-42CB-B3CE-BCC74D216EC0}" srcOrd="1" destOrd="0" presId="urn:microsoft.com/office/officeart/2005/8/layout/bProcess4"/>
    <dgm:cxn modelId="{8836F416-29FD-41A7-9689-0C6439EC6C8C}" type="presParOf" srcId="{3167FE39-3717-403B-989F-F73D0B6F5501}" destId="{FE5EB61B-8CB6-4E21-9A6A-DE7BF7D949AF}" srcOrd="13" destOrd="0" presId="urn:microsoft.com/office/officeart/2005/8/layout/bProcess4"/>
    <dgm:cxn modelId="{3FB9A354-4CFF-4919-9AB7-69A76C50B069}" type="presParOf" srcId="{3167FE39-3717-403B-989F-F73D0B6F5501}" destId="{3D348680-6D32-4622-AD3A-E4FFB0071B76}" srcOrd="14" destOrd="0" presId="urn:microsoft.com/office/officeart/2005/8/layout/bProcess4"/>
    <dgm:cxn modelId="{6E3330DA-563A-41C6-985E-5F8E289B0C76}" type="presParOf" srcId="{3D348680-6D32-4622-AD3A-E4FFB0071B76}" destId="{01A806FB-C03B-43C1-A76C-0E063CDCC881}" srcOrd="0" destOrd="0" presId="urn:microsoft.com/office/officeart/2005/8/layout/bProcess4"/>
    <dgm:cxn modelId="{DFEE8EA1-47A0-48D0-AE58-C1A199E096BA}" type="presParOf" srcId="{3D348680-6D32-4622-AD3A-E4FFB0071B76}" destId="{0ABB87E8-28DB-493C-87A6-3D953C4850D9}" srcOrd="1" destOrd="0" presId="urn:microsoft.com/office/officeart/2005/8/layout/bProcess4"/>
    <dgm:cxn modelId="{A3223D4E-A7E5-436F-BD57-DDF427E255D5}" type="presParOf" srcId="{3167FE39-3717-403B-989F-F73D0B6F5501}" destId="{1FD1F00E-31C8-4C25-8405-3807C4A8D883}" srcOrd="15" destOrd="0" presId="urn:microsoft.com/office/officeart/2005/8/layout/bProcess4"/>
    <dgm:cxn modelId="{FE77EB95-2F5A-44FB-97E2-E2A2A8FEAC20}" type="presParOf" srcId="{3167FE39-3717-403B-989F-F73D0B6F5501}" destId="{69948DF9-3F8D-4CE8-8B5D-5F2FC3ACFE83}" srcOrd="16" destOrd="0" presId="urn:microsoft.com/office/officeart/2005/8/layout/bProcess4"/>
    <dgm:cxn modelId="{2F710BCB-893E-4B18-AB57-F6BD07009E21}" type="presParOf" srcId="{69948DF9-3F8D-4CE8-8B5D-5F2FC3ACFE83}" destId="{F9C110EE-6722-4812-A3EF-0A8C0737A646}" srcOrd="0" destOrd="0" presId="urn:microsoft.com/office/officeart/2005/8/layout/bProcess4"/>
    <dgm:cxn modelId="{5643C094-F036-4050-886D-CB878B1D5CCF}" type="presParOf" srcId="{69948DF9-3F8D-4CE8-8B5D-5F2FC3ACFE83}" destId="{EA4D5FBD-E5D9-4093-BC0F-4920E068AA9C}" srcOrd="1" destOrd="0" presId="urn:microsoft.com/office/officeart/2005/8/layout/bProcess4"/>
    <dgm:cxn modelId="{842A52FC-A762-4AFD-A939-77A7FFB8D24C}" type="presParOf" srcId="{3167FE39-3717-403B-989F-F73D0B6F5501}" destId="{03BAD24C-3558-4FEA-8DC7-5E007F18A16A}" srcOrd="17" destOrd="0" presId="urn:microsoft.com/office/officeart/2005/8/layout/bProcess4"/>
    <dgm:cxn modelId="{9093FA8B-9709-48CC-A9C4-F3AB19CA89EA}" type="presParOf" srcId="{3167FE39-3717-403B-989F-F73D0B6F5501}" destId="{97C9051D-04E6-4D01-ABA5-9B3766F3C6D8}" srcOrd="18" destOrd="0" presId="urn:microsoft.com/office/officeart/2005/8/layout/bProcess4"/>
    <dgm:cxn modelId="{E53871BC-CE8E-4902-BB85-D02D2A39025E}" type="presParOf" srcId="{97C9051D-04E6-4D01-ABA5-9B3766F3C6D8}" destId="{80454F06-6E6F-4250-847D-3F590FE394C0}" srcOrd="0" destOrd="0" presId="urn:microsoft.com/office/officeart/2005/8/layout/bProcess4"/>
    <dgm:cxn modelId="{2484065A-8F67-4145-9918-52C1E84127DF}" type="presParOf" srcId="{97C9051D-04E6-4D01-ABA5-9B3766F3C6D8}" destId="{46CBAF2E-CFB3-42A0-86D8-45CC271288BD}"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1570621-650C-424C-B12B-35E4F1A46848}" type="doc">
      <dgm:prSet loTypeId="urn:microsoft.com/office/officeart/2005/8/layout/lProcess1" loCatId="process" qsTypeId="urn:microsoft.com/office/officeart/2005/8/quickstyle/simple1" qsCatId="simple" csTypeId="urn:microsoft.com/office/officeart/2005/8/colors/colorful3" csCatId="colorful" phldr="1"/>
      <dgm:spPr/>
      <dgm:t>
        <a:bodyPr/>
        <a:lstStyle/>
        <a:p>
          <a:endParaRPr lang="en-US"/>
        </a:p>
      </dgm:t>
    </dgm:pt>
    <dgm:pt modelId="{99DE4547-4475-4B11-BD41-AB2EE289B28D}">
      <dgm:prSet phldrT="[Text]"/>
      <dgm:spPr>
        <a:solidFill>
          <a:schemeClr val="tx1">
            <a:lumMod val="90000"/>
            <a:lumOff val="10000"/>
          </a:schemeClr>
        </a:solidFill>
      </dgm:spPr>
      <dgm:t>
        <a:bodyPr/>
        <a:lstStyle/>
        <a:p>
          <a:r>
            <a:rPr lang="en-US" dirty="0" smtClean="0"/>
            <a:t>Offer of Coverage</a:t>
          </a:r>
        </a:p>
        <a:p>
          <a:r>
            <a:rPr lang="en-US" dirty="0" smtClean="0"/>
            <a:t> Line 14</a:t>
          </a:r>
          <a:endParaRPr lang="en-US" dirty="0"/>
        </a:p>
      </dgm:t>
    </dgm:pt>
    <dgm:pt modelId="{96E394D4-8A15-47FB-B7E2-0AEC0C09EB5F}" type="parTrans" cxnId="{4DD4B104-B8B5-4B9C-A4C6-2B9B2D227196}">
      <dgm:prSet/>
      <dgm:spPr/>
      <dgm:t>
        <a:bodyPr/>
        <a:lstStyle/>
        <a:p>
          <a:endParaRPr lang="en-US"/>
        </a:p>
      </dgm:t>
    </dgm:pt>
    <dgm:pt modelId="{66921572-7BAA-483C-8047-0B1981512E1A}" type="sibTrans" cxnId="{4DD4B104-B8B5-4B9C-A4C6-2B9B2D227196}">
      <dgm:prSet/>
      <dgm:spPr/>
      <dgm:t>
        <a:bodyPr/>
        <a:lstStyle/>
        <a:p>
          <a:endParaRPr lang="en-US"/>
        </a:p>
      </dgm:t>
    </dgm:pt>
    <dgm:pt modelId="{4AC1A525-EFC2-4AF1-A8CE-D1141FBEBD76}">
      <dgm:prSet phldrT="[Text]"/>
      <dgm:spPr>
        <a:solidFill>
          <a:srgbClr val="BFDCF7">
            <a:alpha val="89804"/>
          </a:srgbClr>
        </a:solidFill>
        <a:ln>
          <a:solidFill>
            <a:srgbClr val="1768B3">
              <a:alpha val="90000"/>
            </a:srgbClr>
          </a:solidFill>
        </a:ln>
      </dgm:spPr>
      <dgm:t>
        <a:bodyPr/>
        <a:lstStyle/>
        <a:p>
          <a:r>
            <a:rPr lang="en-US" dirty="0" smtClean="0">
              <a:solidFill>
                <a:schemeClr val="tx1"/>
              </a:solidFill>
            </a:rPr>
            <a:t>1A - only if using federal poverty level safe harbor OR employee premium is less than $93 per month</a:t>
          </a:r>
          <a:endParaRPr lang="en-US" dirty="0">
            <a:solidFill>
              <a:schemeClr val="tx1"/>
            </a:solidFill>
          </a:endParaRPr>
        </a:p>
      </dgm:t>
    </dgm:pt>
    <dgm:pt modelId="{13482EB3-0959-4E8A-9D53-56E6C5438B71}" type="parTrans" cxnId="{A43E6125-A484-450F-84D2-63929E411CEB}">
      <dgm:prSet/>
      <dgm:spPr>
        <a:solidFill>
          <a:srgbClr val="261BA8"/>
        </a:solidFill>
      </dgm:spPr>
      <dgm:t>
        <a:bodyPr/>
        <a:lstStyle/>
        <a:p>
          <a:endParaRPr lang="en-US"/>
        </a:p>
      </dgm:t>
    </dgm:pt>
    <dgm:pt modelId="{F0E84DEF-88A0-4A23-AAC7-1BA69AB4FCB4}" type="sibTrans" cxnId="{A43E6125-A484-450F-84D2-63929E411CEB}">
      <dgm:prSet/>
      <dgm:spPr>
        <a:solidFill>
          <a:srgbClr val="1768B3"/>
        </a:solidFill>
      </dgm:spPr>
      <dgm:t>
        <a:bodyPr/>
        <a:lstStyle/>
        <a:p>
          <a:endParaRPr lang="en-US"/>
        </a:p>
      </dgm:t>
    </dgm:pt>
    <dgm:pt modelId="{A05F4B62-B84F-4617-B434-745E68B50F86}">
      <dgm:prSet phldrT="[Text]"/>
      <dgm:spPr>
        <a:solidFill>
          <a:schemeClr val="tx1">
            <a:lumMod val="90000"/>
            <a:lumOff val="10000"/>
          </a:schemeClr>
        </a:solidFill>
      </dgm:spPr>
      <dgm:t>
        <a:bodyPr/>
        <a:lstStyle/>
        <a:p>
          <a:r>
            <a:rPr lang="en-US" dirty="0" smtClean="0"/>
            <a:t>Affordability Safe Harbor Line 16</a:t>
          </a:r>
          <a:endParaRPr lang="en-US" dirty="0"/>
        </a:p>
      </dgm:t>
    </dgm:pt>
    <dgm:pt modelId="{CBEC61DD-2790-4FA6-BD7D-E43292AF49C9}" type="parTrans" cxnId="{3AC68ABB-F92C-4028-9371-41AEDB4A6145}">
      <dgm:prSet/>
      <dgm:spPr/>
      <dgm:t>
        <a:bodyPr/>
        <a:lstStyle/>
        <a:p>
          <a:endParaRPr lang="en-US"/>
        </a:p>
      </dgm:t>
    </dgm:pt>
    <dgm:pt modelId="{B01B9AFA-5DDB-43C5-A3A1-B33AB9D3F6C3}" type="sibTrans" cxnId="{3AC68ABB-F92C-4028-9371-41AEDB4A6145}">
      <dgm:prSet/>
      <dgm:spPr/>
      <dgm:t>
        <a:bodyPr/>
        <a:lstStyle/>
        <a:p>
          <a:endParaRPr lang="en-US"/>
        </a:p>
      </dgm:t>
    </dgm:pt>
    <dgm:pt modelId="{425391FB-8654-4F6E-9BF8-E45FB7FC872E}">
      <dgm:prSet phldrT="[Text]"/>
      <dgm:spPr>
        <a:solidFill>
          <a:srgbClr val="BCDAF6">
            <a:alpha val="89804"/>
          </a:srgbClr>
        </a:solidFill>
        <a:ln>
          <a:solidFill>
            <a:srgbClr val="1768B3">
              <a:alpha val="89804"/>
            </a:srgbClr>
          </a:solidFill>
        </a:ln>
      </dgm:spPr>
      <dgm:t>
        <a:bodyPr/>
        <a:lstStyle/>
        <a:p>
          <a:r>
            <a:rPr lang="en-US" dirty="0" smtClean="0"/>
            <a:t>2A – not an employee for the month (new hires) </a:t>
          </a:r>
          <a:endParaRPr lang="en-US" dirty="0"/>
        </a:p>
      </dgm:t>
    </dgm:pt>
    <dgm:pt modelId="{50287A4A-E8D2-4C22-A0B0-A69A82E3B6D3}" type="parTrans" cxnId="{BBA5D184-BEE3-4300-B0ED-7E52FBABC0D2}">
      <dgm:prSet/>
      <dgm:spPr>
        <a:solidFill>
          <a:srgbClr val="261BA8"/>
        </a:solidFill>
      </dgm:spPr>
      <dgm:t>
        <a:bodyPr/>
        <a:lstStyle/>
        <a:p>
          <a:endParaRPr lang="en-US"/>
        </a:p>
      </dgm:t>
    </dgm:pt>
    <dgm:pt modelId="{2F0FD75F-09D5-4E76-BE40-E1880EBE51F1}" type="sibTrans" cxnId="{BBA5D184-BEE3-4300-B0ED-7E52FBABC0D2}">
      <dgm:prSet/>
      <dgm:spPr>
        <a:solidFill>
          <a:srgbClr val="1768B3"/>
        </a:solidFill>
      </dgm:spPr>
      <dgm:t>
        <a:bodyPr/>
        <a:lstStyle/>
        <a:p>
          <a:endParaRPr lang="en-US"/>
        </a:p>
      </dgm:t>
    </dgm:pt>
    <dgm:pt modelId="{F1759F73-02D0-4106-B278-271E2D0B59D8}">
      <dgm:prSet phldrT="[Text]"/>
      <dgm:spPr>
        <a:solidFill>
          <a:srgbClr val="B3F7EF">
            <a:alpha val="89804"/>
          </a:srgbClr>
        </a:solidFill>
        <a:ln>
          <a:solidFill>
            <a:srgbClr val="13BEAA">
              <a:alpha val="89804"/>
            </a:srgbClr>
          </a:solidFill>
        </a:ln>
      </dgm:spPr>
      <dgm:t>
        <a:bodyPr/>
        <a:lstStyle/>
        <a:p>
          <a:r>
            <a:rPr lang="en-US" dirty="0" smtClean="0"/>
            <a:t>2C – employee enrolled in coverage offered by employer</a:t>
          </a:r>
        </a:p>
      </dgm:t>
    </dgm:pt>
    <dgm:pt modelId="{A628B2C0-17DC-47D0-8802-BEEEECD4FA38}" type="parTrans" cxnId="{D3259F66-B489-4F4E-9975-DDD28A6F57F6}">
      <dgm:prSet/>
      <dgm:spPr/>
      <dgm:t>
        <a:bodyPr/>
        <a:lstStyle/>
        <a:p>
          <a:endParaRPr lang="en-US"/>
        </a:p>
      </dgm:t>
    </dgm:pt>
    <dgm:pt modelId="{E31D9136-02AD-4135-8D1F-32718D2E0E45}" type="sibTrans" cxnId="{D3259F66-B489-4F4E-9975-DDD28A6F57F6}">
      <dgm:prSet/>
      <dgm:spPr>
        <a:ln>
          <a:solidFill>
            <a:srgbClr val="13BEAA"/>
          </a:solidFill>
        </a:ln>
      </dgm:spPr>
      <dgm:t>
        <a:bodyPr/>
        <a:lstStyle/>
        <a:p>
          <a:endParaRPr lang="en-US"/>
        </a:p>
      </dgm:t>
    </dgm:pt>
    <dgm:pt modelId="{B1E206CE-6FF0-4BF5-A7F7-02B7C818D834}">
      <dgm:prSet phldrT="[Text]"/>
      <dgm:spPr>
        <a:solidFill>
          <a:srgbClr val="B3F7EF">
            <a:alpha val="89804"/>
          </a:srgbClr>
        </a:solidFill>
        <a:ln>
          <a:solidFill>
            <a:srgbClr val="13BEAA">
              <a:alpha val="90000"/>
            </a:srgbClr>
          </a:solidFill>
        </a:ln>
      </dgm:spPr>
      <dgm:t>
        <a:bodyPr/>
        <a:lstStyle/>
        <a:p>
          <a:r>
            <a:rPr lang="en-US" dirty="0" smtClean="0">
              <a:solidFill>
                <a:schemeClr val="tx1"/>
              </a:solidFill>
            </a:rPr>
            <a:t>1E -  if offer employee and dependent minimum value and minimum essential coverage</a:t>
          </a:r>
          <a:endParaRPr lang="en-US" dirty="0">
            <a:solidFill>
              <a:schemeClr val="tx1"/>
            </a:solidFill>
          </a:endParaRPr>
        </a:p>
      </dgm:t>
    </dgm:pt>
    <dgm:pt modelId="{22A6A51B-7255-42DE-9FCC-00A4BE3760B1}" type="parTrans" cxnId="{D67598DE-9FD1-41BD-B3D1-605CA7673E79}">
      <dgm:prSet/>
      <dgm:spPr/>
      <dgm:t>
        <a:bodyPr/>
        <a:lstStyle/>
        <a:p>
          <a:endParaRPr lang="en-US"/>
        </a:p>
      </dgm:t>
    </dgm:pt>
    <dgm:pt modelId="{C9E41265-7C13-4F98-9CE9-0920D1932648}" type="sibTrans" cxnId="{D67598DE-9FD1-41BD-B3D1-605CA7673E79}">
      <dgm:prSet/>
      <dgm:spPr/>
      <dgm:t>
        <a:bodyPr/>
        <a:lstStyle/>
        <a:p>
          <a:endParaRPr lang="en-US"/>
        </a:p>
      </dgm:t>
    </dgm:pt>
    <dgm:pt modelId="{A0629D03-0FE2-4D4B-95C9-BDE9C0A702BD}">
      <dgm:prSet phldrT="[Text]"/>
      <dgm:spPr>
        <a:solidFill>
          <a:srgbClr val="C5FBD4">
            <a:alpha val="89804"/>
          </a:srgbClr>
        </a:solidFill>
        <a:ln>
          <a:solidFill>
            <a:srgbClr val="0FC945">
              <a:alpha val="89804"/>
            </a:srgbClr>
          </a:solidFill>
        </a:ln>
      </dgm:spPr>
      <dgm:t>
        <a:bodyPr/>
        <a:lstStyle/>
        <a:p>
          <a:r>
            <a:rPr lang="en-US" dirty="0" smtClean="0"/>
            <a:t>2D – limited non-assessment period (look back period, waiting period, etc.)</a:t>
          </a:r>
        </a:p>
      </dgm:t>
    </dgm:pt>
    <dgm:pt modelId="{DC3A3A25-9C2A-49BE-9A42-F16FD1372C57}" type="parTrans" cxnId="{A1FE0091-BB03-4F45-8CFF-C7F50C0BBC5D}">
      <dgm:prSet/>
      <dgm:spPr/>
      <dgm:t>
        <a:bodyPr/>
        <a:lstStyle/>
        <a:p>
          <a:endParaRPr lang="en-US"/>
        </a:p>
      </dgm:t>
    </dgm:pt>
    <dgm:pt modelId="{2CE6AF17-F742-48DA-B180-9AC9FA55660B}" type="sibTrans" cxnId="{A1FE0091-BB03-4F45-8CFF-C7F50C0BBC5D}">
      <dgm:prSet/>
      <dgm:spPr>
        <a:solidFill>
          <a:srgbClr val="0FC945"/>
        </a:solidFill>
      </dgm:spPr>
      <dgm:t>
        <a:bodyPr/>
        <a:lstStyle/>
        <a:p>
          <a:endParaRPr lang="en-US"/>
        </a:p>
      </dgm:t>
    </dgm:pt>
    <dgm:pt modelId="{3AD438CE-8A39-4921-B3E0-CAABE0AAFA36}">
      <dgm:prSet phldrT="[Text]"/>
      <dgm:spPr>
        <a:solidFill>
          <a:srgbClr val="DAFDCB">
            <a:alpha val="89804"/>
          </a:srgbClr>
        </a:solidFill>
        <a:ln>
          <a:solidFill>
            <a:srgbClr val="48D50A">
              <a:alpha val="89804"/>
            </a:srgbClr>
          </a:solidFill>
        </a:ln>
      </dgm:spPr>
      <dgm:t>
        <a:bodyPr/>
        <a:lstStyle/>
        <a:p>
          <a:r>
            <a:rPr lang="en-US" dirty="0" smtClean="0"/>
            <a:t>2F – 2H – employee waived but affordable based upon the proper safe-harbor </a:t>
          </a:r>
        </a:p>
      </dgm:t>
    </dgm:pt>
    <dgm:pt modelId="{10214098-3A70-43CC-88C0-35B6EBF04549}" type="parTrans" cxnId="{A26FFCA7-D1AD-41DF-8C5E-F57A4AD69C77}">
      <dgm:prSet/>
      <dgm:spPr/>
      <dgm:t>
        <a:bodyPr/>
        <a:lstStyle/>
        <a:p>
          <a:endParaRPr lang="en-US"/>
        </a:p>
      </dgm:t>
    </dgm:pt>
    <dgm:pt modelId="{FCF35D7D-123A-432B-BF84-8541940C576E}" type="sibTrans" cxnId="{A26FFCA7-D1AD-41DF-8C5E-F57A4AD69C77}">
      <dgm:prSet/>
      <dgm:spPr/>
      <dgm:t>
        <a:bodyPr/>
        <a:lstStyle/>
        <a:p>
          <a:endParaRPr lang="en-US"/>
        </a:p>
      </dgm:t>
    </dgm:pt>
    <dgm:pt modelId="{14C360B1-2525-4F5D-8757-8231C7AB9E5A}" type="pres">
      <dgm:prSet presAssocID="{81570621-650C-424C-B12B-35E4F1A46848}" presName="Name0" presStyleCnt="0">
        <dgm:presLayoutVars>
          <dgm:dir/>
          <dgm:animLvl val="lvl"/>
          <dgm:resizeHandles val="exact"/>
        </dgm:presLayoutVars>
      </dgm:prSet>
      <dgm:spPr/>
      <dgm:t>
        <a:bodyPr/>
        <a:lstStyle/>
        <a:p>
          <a:endParaRPr lang="en-US"/>
        </a:p>
      </dgm:t>
    </dgm:pt>
    <dgm:pt modelId="{6F939CD0-243B-4311-ABF4-95FD031975E4}" type="pres">
      <dgm:prSet presAssocID="{99DE4547-4475-4B11-BD41-AB2EE289B28D}" presName="vertFlow" presStyleCnt="0"/>
      <dgm:spPr/>
      <dgm:t>
        <a:bodyPr/>
        <a:lstStyle/>
        <a:p>
          <a:endParaRPr lang="en-US"/>
        </a:p>
      </dgm:t>
    </dgm:pt>
    <dgm:pt modelId="{18E14F25-0F4D-4581-8565-6F90C062AF53}" type="pres">
      <dgm:prSet presAssocID="{99DE4547-4475-4B11-BD41-AB2EE289B28D}" presName="header" presStyleLbl="node1" presStyleIdx="0" presStyleCnt="2"/>
      <dgm:spPr/>
      <dgm:t>
        <a:bodyPr/>
        <a:lstStyle/>
        <a:p>
          <a:endParaRPr lang="en-US"/>
        </a:p>
      </dgm:t>
    </dgm:pt>
    <dgm:pt modelId="{5A564060-E419-42D0-998B-46C42B31AAC4}" type="pres">
      <dgm:prSet presAssocID="{13482EB3-0959-4E8A-9D53-56E6C5438B71}" presName="parTrans" presStyleLbl="sibTrans2D1" presStyleIdx="0" presStyleCnt="6"/>
      <dgm:spPr/>
      <dgm:t>
        <a:bodyPr/>
        <a:lstStyle/>
        <a:p>
          <a:endParaRPr lang="en-US"/>
        </a:p>
      </dgm:t>
    </dgm:pt>
    <dgm:pt modelId="{6C084C7A-D73A-480F-AA7F-B3C114D84F88}" type="pres">
      <dgm:prSet presAssocID="{4AC1A525-EFC2-4AF1-A8CE-D1141FBEBD76}" presName="child" presStyleLbl="alignAccFollowNode1" presStyleIdx="0" presStyleCnt="6">
        <dgm:presLayoutVars>
          <dgm:chMax val="0"/>
          <dgm:bulletEnabled val="1"/>
        </dgm:presLayoutVars>
      </dgm:prSet>
      <dgm:spPr/>
      <dgm:t>
        <a:bodyPr/>
        <a:lstStyle/>
        <a:p>
          <a:endParaRPr lang="en-US"/>
        </a:p>
      </dgm:t>
    </dgm:pt>
    <dgm:pt modelId="{011CEA8E-807A-4381-AF20-D4284924686E}" type="pres">
      <dgm:prSet presAssocID="{F0E84DEF-88A0-4A23-AAC7-1BA69AB4FCB4}" presName="sibTrans" presStyleLbl="sibTrans2D1" presStyleIdx="1" presStyleCnt="6"/>
      <dgm:spPr/>
      <dgm:t>
        <a:bodyPr/>
        <a:lstStyle/>
        <a:p>
          <a:endParaRPr lang="en-US"/>
        </a:p>
      </dgm:t>
    </dgm:pt>
    <dgm:pt modelId="{9A4C1955-EB75-464C-803B-9DB56D85EC4A}" type="pres">
      <dgm:prSet presAssocID="{B1E206CE-6FF0-4BF5-A7F7-02B7C818D834}" presName="child" presStyleLbl="alignAccFollowNode1" presStyleIdx="1" presStyleCnt="6">
        <dgm:presLayoutVars>
          <dgm:chMax val="0"/>
          <dgm:bulletEnabled val="1"/>
        </dgm:presLayoutVars>
      </dgm:prSet>
      <dgm:spPr/>
      <dgm:t>
        <a:bodyPr/>
        <a:lstStyle/>
        <a:p>
          <a:endParaRPr lang="en-US"/>
        </a:p>
      </dgm:t>
    </dgm:pt>
    <dgm:pt modelId="{49A9C44A-A4CE-43D7-8CB8-15AC288B4648}" type="pres">
      <dgm:prSet presAssocID="{99DE4547-4475-4B11-BD41-AB2EE289B28D}" presName="hSp" presStyleCnt="0"/>
      <dgm:spPr/>
      <dgm:t>
        <a:bodyPr/>
        <a:lstStyle/>
        <a:p>
          <a:endParaRPr lang="en-US"/>
        </a:p>
      </dgm:t>
    </dgm:pt>
    <dgm:pt modelId="{7A0452EB-669E-4DD6-8945-75F9420425FB}" type="pres">
      <dgm:prSet presAssocID="{A05F4B62-B84F-4617-B434-745E68B50F86}" presName="vertFlow" presStyleCnt="0"/>
      <dgm:spPr/>
      <dgm:t>
        <a:bodyPr/>
        <a:lstStyle/>
        <a:p>
          <a:endParaRPr lang="en-US"/>
        </a:p>
      </dgm:t>
    </dgm:pt>
    <dgm:pt modelId="{12060AC0-69E8-47D5-B4EA-E3450166534A}" type="pres">
      <dgm:prSet presAssocID="{A05F4B62-B84F-4617-B434-745E68B50F86}" presName="header" presStyleLbl="node1" presStyleIdx="1" presStyleCnt="2"/>
      <dgm:spPr/>
      <dgm:t>
        <a:bodyPr/>
        <a:lstStyle/>
        <a:p>
          <a:endParaRPr lang="en-US"/>
        </a:p>
      </dgm:t>
    </dgm:pt>
    <dgm:pt modelId="{EF30E2AF-F2DF-40F2-98DC-43F6DAEF6C57}" type="pres">
      <dgm:prSet presAssocID="{50287A4A-E8D2-4C22-A0B0-A69A82E3B6D3}" presName="parTrans" presStyleLbl="sibTrans2D1" presStyleIdx="2" presStyleCnt="6"/>
      <dgm:spPr/>
      <dgm:t>
        <a:bodyPr/>
        <a:lstStyle/>
        <a:p>
          <a:endParaRPr lang="en-US"/>
        </a:p>
      </dgm:t>
    </dgm:pt>
    <dgm:pt modelId="{D146F1B3-21F9-49D6-B10F-5CD770A2758A}" type="pres">
      <dgm:prSet presAssocID="{425391FB-8654-4F6E-9BF8-E45FB7FC872E}" presName="child" presStyleLbl="alignAccFollowNode1" presStyleIdx="2" presStyleCnt="6">
        <dgm:presLayoutVars>
          <dgm:chMax val="0"/>
          <dgm:bulletEnabled val="1"/>
        </dgm:presLayoutVars>
      </dgm:prSet>
      <dgm:spPr/>
      <dgm:t>
        <a:bodyPr/>
        <a:lstStyle/>
        <a:p>
          <a:endParaRPr lang="en-US"/>
        </a:p>
      </dgm:t>
    </dgm:pt>
    <dgm:pt modelId="{51EB0D12-6E57-41F2-93C4-44B159FBBF4F}" type="pres">
      <dgm:prSet presAssocID="{2F0FD75F-09D5-4E76-BE40-E1880EBE51F1}" presName="sibTrans" presStyleLbl="sibTrans2D1" presStyleIdx="3" presStyleCnt="6"/>
      <dgm:spPr/>
      <dgm:t>
        <a:bodyPr/>
        <a:lstStyle/>
        <a:p>
          <a:endParaRPr lang="en-US"/>
        </a:p>
      </dgm:t>
    </dgm:pt>
    <dgm:pt modelId="{D6CD9E19-6A91-45D1-B3AC-B2BCB5BF572C}" type="pres">
      <dgm:prSet presAssocID="{F1759F73-02D0-4106-B278-271E2D0B59D8}" presName="child" presStyleLbl="alignAccFollowNode1" presStyleIdx="3" presStyleCnt="6">
        <dgm:presLayoutVars>
          <dgm:chMax val="0"/>
          <dgm:bulletEnabled val="1"/>
        </dgm:presLayoutVars>
      </dgm:prSet>
      <dgm:spPr/>
      <dgm:t>
        <a:bodyPr/>
        <a:lstStyle/>
        <a:p>
          <a:endParaRPr lang="en-US"/>
        </a:p>
      </dgm:t>
    </dgm:pt>
    <dgm:pt modelId="{F66A8A02-0EB0-4E42-BC5E-B96FAEFBD9BC}" type="pres">
      <dgm:prSet presAssocID="{E31D9136-02AD-4135-8D1F-32718D2E0E45}" presName="sibTrans" presStyleLbl="sibTrans2D1" presStyleIdx="4" presStyleCnt="6"/>
      <dgm:spPr/>
      <dgm:t>
        <a:bodyPr/>
        <a:lstStyle/>
        <a:p>
          <a:endParaRPr lang="en-US"/>
        </a:p>
      </dgm:t>
    </dgm:pt>
    <dgm:pt modelId="{560A5DFA-F088-45BD-B974-F14184AD7B80}" type="pres">
      <dgm:prSet presAssocID="{A0629D03-0FE2-4D4B-95C9-BDE9C0A702BD}" presName="child" presStyleLbl="alignAccFollowNode1" presStyleIdx="4" presStyleCnt="6">
        <dgm:presLayoutVars>
          <dgm:chMax val="0"/>
          <dgm:bulletEnabled val="1"/>
        </dgm:presLayoutVars>
      </dgm:prSet>
      <dgm:spPr/>
      <dgm:t>
        <a:bodyPr/>
        <a:lstStyle/>
        <a:p>
          <a:endParaRPr lang="en-US"/>
        </a:p>
      </dgm:t>
    </dgm:pt>
    <dgm:pt modelId="{2234BC84-7DDE-4E9A-86DE-C0DCB3FF713D}" type="pres">
      <dgm:prSet presAssocID="{2CE6AF17-F742-48DA-B180-9AC9FA55660B}" presName="sibTrans" presStyleLbl="sibTrans2D1" presStyleIdx="5" presStyleCnt="6"/>
      <dgm:spPr/>
      <dgm:t>
        <a:bodyPr/>
        <a:lstStyle/>
        <a:p>
          <a:endParaRPr lang="en-US"/>
        </a:p>
      </dgm:t>
    </dgm:pt>
    <dgm:pt modelId="{379EEDFF-8C7B-4E02-A836-0E9C91B133E4}" type="pres">
      <dgm:prSet presAssocID="{3AD438CE-8A39-4921-B3E0-CAABE0AAFA36}" presName="child" presStyleLbl="alignAccFollowNode1" presStyleIdx="5" presStyleCnt="6">
        <dgm:presLayoutVars>
          <dgm:chMax val="0"/>
          <dgm:bulletEnabled val="1"/>
        </dgm:presLayoutVars>
      </dgm:prSet>
      <dgm:spPr/>
      <dgm:t>
        <a:bodyPr/>
        <a:lstStyle/>
        <a:p>
          <a:endParaRPr lang="en-US"/>
        </a:p>
      </dgm:t>
    </dgm:pt>
  </dgm:ptLst>
  <dgm:cxnLst>
    <dgm:cxn modelId="{A26FFCA7-D1AD-41DF-8C5E-F57A4AD69C77}" srcId="{A05F4B62-B84F-4617-B434-745E68B50F86}" destId="{3AD438CE-8A39-4921-B3E0-CAABE0AAFA36}" srcOrd="3" destOrd="0" parTransId="{10214098-3A70-43CC-88C0-35B6EBF04549}" sibTransId="{FCF35D7D-123A-432B-BF84-8541940C576E}"/>
    <dgm:cxn modelId="{D84AFD9D-2403-41FD-8E06-6C7FE6D94371}" type="presOf" srcId="{2F0FD75F-09D5-4E76-BE40-E1880EBE51F1}" destId="{51EB0D12-6E57-41F2-93C4-44B159FBBF4F}" srcOrd="0" destOrd="0" presId="urn:microsoft.com/office/officeart/2005/8/layout/lProcess1"/>
    <dgm:cxn modelId="{AF511EB1-3C11-4423-9FDC-D6298672AEDA}" type="presOf" srcId="{13482EB3-0959-4E8A-9D53-56E6C5438B71}" destId="{5A564060-E419-42D0-998B-46C42B31AAC4}" srcOrd="0" destOrd="0" presId="urn:microsoft.com/office/officeart/2005/8/layout/lProcess1"/>
    <dgm:cxn modelId="{4DD4B104-B8B5-4B9C-A4C6-2B9B2D227196}" srcId="{81570621-650C-424C-B12B-35E4F1A46848}" destId="{99DE4547-4475-4B11-BD41-AB2EE289B28D}" srcOrd="0" destOrd="0" parTransId="{96E394D4-8A15-47FB-B7E2-0AEC0C09EB5F}" sibTransId="{66921572-7BAA-483C-8047-0B1981512E1A}"/>
    <dgm:cxn modelId="{BBA5D184-BEE3-4300-B0ED-7E52FBABC0D2}" srcId="{A05F4B62-B84F-4617-B434-745E68B50F86}" destId="{425391FB-8654-4F6E-9BF8-E45FB7FC872E}" srcOrd="0" destOrd="0" parTransId="{50287A4A-E8D2-4C22-A0B0-A69A82E3B6D3}" sibTransId="{2F0FD75F-09D5-4E76-BE40-E1880EBE51F1}"/>
    <dgm:cxn modelId="{440A81DC-CF85-4D24-8246-0910C1E431E0}" type="presOf" srcId="{2CE6AF17-F742-48DA-B180-9AC9FA55660B}" destId="{2234BC84-7DDE-4E9A-86DE-C0DCB3FF713D}" srcOrd="0" destOrd="0" presId="urn:microsoft.com/office/officeart/2005/8/layout/lProcess1"/>
    <dgm:cxn modelId="{35856173-9765-4375-A27E-AD65552D3CC2}" type="presOf" srcId="{A05F4B62-B84F-4617-B434-745E68B50F86}" destId="{12060AC0-69E8-47D5-B4EA-E3450166534A}" srcOrd="0" destOrd="0" presId="urn:microsoft.com/office/officeart/2005/8/layout/lProcess1"/>
    <dgm:cxn modelId="{A1FE0091-BB03-4F45-8CFF-C7F50C0BBC5D}" srcId="{A05F4B62-B84F-4617-B434-745E68B50F86}" destId="{A0629D03-0FE2-4D4B-95C9-BDE9C0A702BD}" srcOrd="2" destOrd="0" parTransId="{DC3A3A25-9C2A-49BE-9A42-F16FD1372C57}" sibTransId="{2CE6AF17-F742-48DA-B180-9AC9FA55660B}"/>
    <dgm:cxn modelId="{0FE8D294-1D82-4BF3-8CF4-820F15F069B8}" type="presOf" srcId="{50287A4A-E8D2-4C22-A0B0-A69A82E3B6D3}" destId="{EF30E2AF-F2DF-40F2-98DC-43F6DAEF6C57}" srcOrd="0" destOrd="0" presId="urn:microsoft.com/office/officeart/2005/8/layout/lProcess1"/>
    <dgm:cxn modelId="{9673A80E-5476-4552-AD02-24CA97A6F8E4}" type="presOf" srcId="{3AD438CE-8A39-4921-B3E0-CAABE0AAFA36}" destId="{379EEDFF-8C7B-4E02-A836-0E9C91B133E4}" srcOrd="0" destOrd="0" presId="urn:microsoft.com/office/officeart/2005/8/layout/lProcess1"/>
    <dgm:cxn modelId="{97A2D058-B58D-4C8F-BB2F-F6018CF98978}" type="presOf" srcId="{E31D9136-02AD-4135-8D1F-32718D2E0E45}" destId="{F66A8A02-0EB0-4E42-BC5E-B96FAEFBD9BC}" srcOrd="0" destOrd="0" presId="urn:microsoft.com/office/officeart/2005/8/layout/lProcess1"/>
    <dgm:cxn modelId="{E2827831-E559-4410-9FA4-E59CD7D33568}" type="presOf" srcId="{A0629D03-0FE2-4D4B-95C9-BDE9C0A702BD}" destId="{560A5DFA-F088-45BD-B974-F14184AD7B80}" srcOrd="0" destOrd="0" presId="urn:microsoft.com/office/officeart/2005/8/layout/lProcess1"/>
    <dgm:cxn modelId="{9ADF9816-AF5B-4CB1-9106-0A233CE43778}" type="presOf" srcId="{81570621-650C-424C-B12B-35E4F1A46848}" destId="{14C360B1-2525-4F5D-8757-8231C7AB9E5A}" srcOrd="0" destOrd="0" presId="urn:microsoft.com/office/officeart/2005/8/layout/lProcess1"/>
    <dgm:cxn modelId="{25869876-D2EE-452D-BC35-BEA136016C15}" type="presOf" srcId="{4AC1A525-EFC2-4AF1-A8CE-D1141FBEBD76}" destId="{6C084C7A-D73A-480F-AA7F-B3C114D84F88}" srcOrd="0" destOrd="0" presId="urn:microsoft.com/office/officeart/2005/8/layout/lProcess1"/>
    <dgm:cxn modelId="{DABC4F36-037A-49E1-B9E1-CEE3B1ED8CD7}" type="presOf" srcId="{99DE4547-4475-4B11-BD41-AB2EE289B28D}" destId="{18E14F25-0F4D-4581-8565-6F90C062AF53}" srcOrd="0" destOrd="0" presId="urn:microsoft.com/office/officeart/2005/8/layout/lProcess1"/>
    <dgm:cxn modelId="{D3259F66-B489-4F4E-9975-DDD28A6F57F6}" srcId="{A05F4B62-B84F-4617-B434-745E68B50F86}" destId="{F1759F73-02D0-4106-B278-271E2D0B59D8}" srcOrd="1" destOrd="0" parTransId="{A628B2C0-17DC-47D0-8802-BEEEECD4FA38}" sibTransId="{E31D9136-02AD-4135-8D1F-32718D2E0E45}"/>
    <dgm:cxn modelId="{7B8D958D-803F-49A6-AF60-94B899143EF8}" type="presOf" srcId="{F1759F73-02D0-4106-B278-271E2D0B59D8}" destId="{D6CD9E19-6A91-45D1-B3AC-B2BCB5BF572C}" srcOrd="0" destOrd="0" presId="urn:microsoft.com/office/officeart/2005/8/layout/lProcess1"/>
    <dgm:cxn modelId="{B2D508B2-774F-45BA-880C-F28443C52E16}" type="presOf" srcId="{425391FB-8654-4F6E-9BF8-E45FB7FC872E}" destId="{D146F1B3-21F9-49D6-B10F-5CD770A2758A}" srcOrd="0" destOrd="0" presId="urn:microsoft.com/office/officeart/2005/8/layout/lProcess1"/>
    <dgm:cxn modelId="{7FE90056-9C49-4F29-A81F-B8D04680A933}" type="presOf" srcId="{B1E206CE-6FF0-4BF5-A7F7-02B7C818D834}" destId="{9A4C1955-EB75-464C-803B-9DB56D85EC4A}" srcOrd="0" destOrd="0" presId="urn:microsoft.com/office/officeart/2005/8/layout/lProcess1"/>
    <dgm:cxn modelId="{A43E6125-A484-450F-84D2-63929E411CEB}" srcId="{99DE4547-4475-4B11-BD41-AB2EE289B28D}" destId="{4AC1A525-EFC2-4AF1-A8CE-D1141FBEBD76}" srcOrd="0" destOrd="0" parTransId="{13482EB3-0959-4E8A-9D53-56E6C5438B71}" sibTransId="{F0E84DEF-88A0-4A23-AAC7-1BA69AB4FCB4}"/>
    <dgm:cxn modelId="{56437660-7107-461D-8840-454820A621DE}" type="presOf" srcId="{F0E84DEF-88A0-4A23-AAC7-1BA69AB4FCB4}" destId="{011CEA8E-807A-4381-AF20-D4284924686E}" srcOrd="0" destOrd="0" presId="urn:microsoft.com/office/officeart/2005/8/layout/lProcess1"/>
    <dgm:cxn modelId="{D67598DE-9FD1-41BD-B3D1-605CA7673E79}" srcId="{99DE4547-4475-4B11-BD41-AB2EE289B28D}" destId="{B1E206CE-6FF0-4BF5-A7F7-02B7C818D834}" srcOrd="1" destOrd="0" parTransId="{22A6A51B-7255-42DE-9FCC-00A4BE3760B1}" sibTransId="{C9E41265-7C13-4F98-9CE9-0920D1932648}"/>
    <dgm:cxn modelId="{3AC68ABB-F92C-4028-9371-41AEDB4A6145}" srcId="{81570621-650C-424C-B12B-35E4F1A46848}" destId="{A05F4B62-B84F-4617-B434-745E68B50F86}" srcOrd="1" destOrd="0" parTransId="{CBEC61DD-2790-4FA6-BD7D-E43292AF49C9}" sibTransId="{B01B9AFA-5DDB-43C5-A3A1-B33AB9D3F6C3}"/>
    <dgm:cxn modelId="{D3181790-B0CA-4E56-8351-E38EC76581E0}" type="presParOf" srcId="{14C360B1-2525-4F5D-8757-8231C7AB9E5A}" destId="{6F939CD0-243B-4311-ABF4-95FD031975E4}" srcOrd="0" destOrd="0" presId="urn:microsoft.com/office/officeart/2005/8/layout/lProcess1"/>
    <dgm:cxn modelId="{BFFF4FEE-0C8A-4CF9-A9DD-05E533DCE09B}" type="presParOf" srcId="{6F939CD0-243B-4311-ABF4-95FD031975E4}" destId="{18E14F25-0F4D-4581-8565-6F90C062AF53}" srcOrd="0" destOrd="0" presId="urn:microsoft.com/office/officeart/2005/8/layout/lProcess1"/>
    <dgm:cxn modelId="{34CDBAF8-9E09-4182-8842-84103999B334}" type="presParOf" srcId="{6F939CD0-243B-4311-ABF4-95FD031975E4}" destId="{5A564060-E419-42D0-998B-46C42B31AAC4}" srcOrd="1" destOrd="0" presId="urn:microsoft.com/office/officeart/2005/8/layout/lProcess1"/>
    <dgm:cxn modelId="{82174A86-C214-4B5C-9C35-7CB00A7B89C8}" type="presParOf" srcId="{6F939CD0-243B-4311-ABF4-95FD031975E4}" destId="{6C084C7A-D73A-480F-AA7F-B3C114D84F88}" srcOrd="2" destOrd="0" presId="urn:microsoft.com/office/officeart/2005/8/layout/lProcess1"/>
    <dgm:cxn modelId="{4F0D79CB-E508-46E6-8E3F-6334EB5CB5D4}" type="presParOf" srcId="{6F939CD0-243B-4311-ABF4-95FD031975E4}" destId="{011CEA8E-807A-4381-AF20-D4284924686E}" srcOrd="3" destOrd="0" presId="urn:microsoft.com/office/officeart/2005/8/layout/lProcess1"/>
    <dgm:cxn modelId="{7E8F637C-26EE-466A-9FD2-54073FB69C10}" type="presParOf" srcId="{6F939CD0-243B-4311-ABF4-95FD031975E4}" destId="{9A4C1955-EB75-464C-803B-9DB56D85EC4A}" srcOrd="4" destOrd="0" presId="urn:microsoft.com/office/officeart/2005/8/layout/lProcess1"/>
    <dgm:cxn modelId="{A5DBBB19-06AF-4F80-A221-65E7F3664A8C}" type="presParOf" srcId="{14C360B1-2525-4F5D-8757-8231C7AB9E5A}" destId="{49A9C44A-A4CE-43D7-8CB8-15AC288B4648}" srcOrd="1" destOrd="0" presId="urn:microsoft.com/office/officeart/2005/8/layout/lProcess1"/>
    <dgm:cxn modelId="{3713FBAB-1C9C-4DEB-B48F-B92F619D7DBA}" type="presParOf" srcId="{14C360B1-2525-4F5D-8757-8231C7AB9E5A}" destId="{7A0452EB-669E-4DD6-8945-75F9420425FB}" srcOrd="2" destOrd="0" presId="urn:microsoft.com/office/officeart/2005/8/layout/lProcess1"/>
    <dgm:cxn modelId="{CCC47792-6CF7-48CA-A49D-BCCE179A1DF6}" type="presParOf" srcId="{7A0452EB-669E-4DD6-8945-75F9420425FB}" destId="{12060AC0-69E8-47D5-B4EA-E3450166534A}" srcOrd="0" destOrd="0" presId="urn:microsoft.com/office/officeart/2005/8/layout/lProcess1"/>
    <dgm:cxn modelId="{E692500C-6960-4E2B-BDF9-418988C8D82B}" type="presParOf" srcId="{7A0452EB-669E-4DD6-8945-75F9420425FB}" destId="{EF30E2AF-F2DF-40F2-98DC-43F6DAEF6C57}" srcOrd="1" destOrd="0" presId="urn:microsoft.com/office/officeart/2005/8/layout/lProcess1"/>
    <dgm:cxn modelId="{8940E17E-774D-4BCE-97AE-A74FB81AF5B2}" type="presParOf" srcId="{7A0452EB-669E-4DD6-8945-75F9420425FB}" destId="{D146F1B3-21F9-49D6-B10F-5CD770A2758A}" srcOrd="2" destOrd="0" presId="urn:microsoft.com/office/officeart/2005/8/layout/lProcess1"/>
    <dgm:cxn modelId="{C1B953BE-199F-4DBB-AB67-F62C04A3B2C2}" type="presParOf" srcId="{7A0452EB-669E-4DD6-8945-75F9420425FB}" destId="{51EB0D12-6E57-41F2-93C4-44B159FBBF4F}" srcOrd="3" destOrd="0" presId="urn:microsoft.com/office/officeart/2005/8/layout/lProcess1"/>
    <dgm:cxn modelId="{8B10E026-70F5-4DDB-B6C7-77E5226C37DF}" type="presParOf" srcId="{7A0452EB-669E-4DD6-8945-75F9420425FB}" destId="{D6CD9E19-6A91-45D1-B3AC-B2BCB5BF572C}" srcOrd="4" destOrd="0" presId="urn:microsoft.com/office/officeart/2005/8/layout/lProcess1"/>
    <dgm:cxn modelId="{86F638D5-8CD0-4FBD-B1D7-A518339F6E84}" type="presParOf" srcId="{7A0452EB-669E-4DD6-8945-75F9420425FB}" destId="{F66A8A02-0EB0-4E42-BC5E-B96FAEFBD9BC}" srcOrd="5" destOrd="0" presId="urn:microsoft.com/office/officeart/2005/8/layout/lProcess1"/>
    <dgm:cxn modelId="{D4ABB7F4-A92B-4FEB-86AD-5E8EC0845AD3}" type="presParOf" srcId="{7A0452EB-669E-4DD6-8945-75F9420425FB}" destId="{560A5DFA-F088-45BD-B974-F14184AD7B80}" srcOrd="6" destOrd="0" presId="urn:microsoft.com/office/officeart/2005/8/layout/lProcess1"/>
    <dgm:cxn modelId="{1B7A9410-11A2-4193-8C4E-7E7EC54DA333}" type="presParOf" srcId="{7A0452EB-669E-4DD6-8945-75F9420425FB}" destId="{2234BC84-7DDE-4E9A-86DE-C0DCB3FF713D}" srcOrd="7" destOrd="0" presId="urn:microsoft.com/office/officeart/2005/8/layout/lProcess1"/>
    <dgm:cxn modelId="{9F9F9FC9-BDD3-4E17-A426-266CA4825E6C}" type="presParOf" srcId="{7A0452EB-669E-4DD6-8945-75F9420425FB}" destId="{379EEDFF-8C7B-4E02-A836-0E9C91B133E4}" srcOrd="8"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4D85F5-A53E-4945-84B0-5FE9021E1056}"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en-US"/>
        </a:p>
      </dgm:t>
    </dgm:pt>
    <dgm:pt modelId="{9C76D2F6-9CD2-45E5-B626-3ECBB6AA0735}">
      <dgm:prSet phldrT="[Text]" custT="1"/>
      <dgm:spPr/>
      <dgm:t>
        <a:bodyPr/>
        <a:lstStyle/>
        <a:p>
          <a:r>
            <a:rPr lang="en-US" sz="2000" dirty="0" smtClean="0"/>
            <a:t>Transitional Relief Information</a:t>
          </a:r>
          <a:endParaRPr lang="en-US" sz="2000" dirty="0"/>
        </a:p>
      </dgm:t>
    </dgm:pt>
    <dgm:pt modelId="{C75B92A1-F3C0-4C71-A8DE-74403D3486ED}" type="parTrans" cxnId="{F85BDD14-D61D-459E-A3F8-4FFA06AFDD07}">
      <dgm:prSet/>
      <dgm:spPr/>
      <dgm:t>
        <a:bodyPr/>
        <a:lstStyle/>
        <a:p>
          <a:endParaRPr lang="en-US"/>
        </a:p>
      </dgm:t>
    </dgm:pt>
    <dgm:pt modelId="{80822CB1-9AFA-4D2A-99DB-0ED81217B653}" type="sibTrans" cxnId="{F85BDD14-D61D-459E-A3F8-4FFA06AFDD07}">
      <dgm:prSet/>
      <dgm:spPr/>
      <dgm:t>
        <a:bodyPr/>
        <a:lstStyle/>
        <a:p>
          <a:endParaRPr lang="en-US"/>
        </a:p>
      </dgm:t>
    </dgm:pt>
    <dgm:pt modelId="{B7DF6E08-B323-48D6-B021-78C967C1C987}">
      <dgm:prSet phldrT="[Text]" custT="1"/>
      <dgm:spPr/>
      <dgm:t>
        <a:bodyPr/>
        <a:lstStyle/>
        <a:p>
          <a:pPr algn="l"/>
          <a:r>
            <a:rPr lang="en-US" sz="1600" dirty="0" smtClean="0"/>
            <a:t>* Claiming</a:t>
          </a:r>
        </a:p>
        <a:p>
          <a:pPr algn="l"/>
          <a:r>
            <a:rPr lang="en-US" sz="1600" dirty="0" smtClean="0"/>
            <a:t>* Qualify </a:t>
          </a:r>
        </a:p>
        <a:p>
          <a:pPr algn="l"/>
          <a:r>
            <a:rPr lang="en-US" sz="1600" dirty="0" smtClean="0"/>
            <a:t>* 50–99 FTEs</a:t>
          </a:r>
        </a:p>
        <a:p>
          <a:pPr algn="l"/>
          <a:r>
            <a:rPr lang="en-US" sz="1600" dirty="0" smtClean="0"/>
            <a:t>* 80 freebies</a:t>
          </a:r>
          <a:endParaRPr lang="en-US" sz="1600" dirty="0"/>
        </a:p>
      </dgm:t>
    </dgm:pt>
    <dgm:pt modelId="{E4376263-9E24-418E-AE71-518408873A37}" type="parTrans" cxnId="{91923E29-DDF6-4BCC-8F44-EBB219C1CAF4}">
      <dgm:prSet/>
      <dgm:spPr/>
      <dgm:t>
        <a:bodyPr/>
        <a:lstStyle/>
        <a:p>
          <a:endParaRPr lang="en-US"/>
        </a:p>
      </dgm:t>
    </dgm:pt>
    <dgm:pt modelId="{CAB38FC6-4603-450C-829B-A080CF8CFAAE}" type="sibTrans" cxnId="{91923E29-DDF6-4BCC-8F44-EBB219C1CAF4}">
      <dgm:prSet/>
      <dgm:spPr/>
      <dgm:t>
        <a:bodyPr/>
        <a:lstStyle/>
        <a:p>
          <a:endParaRPr lang="en-US"/>
        </a:p>
      </dgm:t>
    </dgm:pt>
    <dgm:pt modelId="{1F03D0F6-116E-480B-8350-1BA16F378174}" type="pres">
      <dgm:prSet presAssocID="{354D85F5-A53E-4945-84B0-5FE9021E1056}" presName="theList" presStyleCnt="0">
        <dgm:presLayoutVars>
          <dgm:dir/>
          <dgm:animLvl val="lvl"/>
          <dgm:resizeHandles val="exact"/>
        </dgm:presLayoutVars>
      </dgm:prSet>
      <dgm:spPr/>
      <dgm:t>
        <a:bodyPr/>
        <a:lstStyle/>
        <a:p>
          <a:endParaRPr lang="en-US"/>
        </a:p>
      </dgm:t>
    </dgm:pt>
    <dgm:pt modelId="{9372745B-C64F-4BA5-B948-8B51EEC8B14E}" type="pres">
      <dgm:prSet presAssocID="{9C76D2F6-9CD2-45E5-B626-3ECBB6AA0735}" presName="compNode" presStyleCnt="0"/>
      <dgm:spPr/>
    </dgm:pt>
    <dgm:pt modelId="{4F2BFDA1-A3DC-4349-95BD-E9552CE2273F}" type="pres">
      <dgm:prSet presAssocID="{9C76D2F6-9CD2-45E5-B626-3ECBB6AA0735}" presName="aNode" presStyleLbl="bgShp" presStyleIdx="0" presStyleCnt="1"/>
      <dgm:spPr/>
      <dgm:t>
        <a:bodyPr/>
        <a:lstStyle/>
        <a:p>
          <a:endParaRPr lang="en-US"/>
        </a:p>
      </dgm:t>
    </dgm:pt>
    <dgm:pt modelId="{2D34C42F-494B-480D-A562-B2A613B599DC}" type="pres">
      <dgm:prSet presAssocID="{9C76D2F6-9CD2-45E5-B626-3ECBB6AA0735}" presName="textNode" presStyleLbl="bgShp" presStyleIdx="0" presStyleCnt="1"/>
      <dgm:spPr/>
      <dgm:t>
        <a:bodyPr/>
        <a:lstStyle/>
        <a:p>
          <a:endParaRPr lang="en-US"/>
        </a:p>
      </dgm:t>
    </dgm:pt>
    <dgm:pt modelId="{332E4416-46F1-4B12-B6A8-021A7DE7F726}" type="pres">
      <dgm:prSet presAssocID="{9C76D2F6-9CD2-45E5-B626-3ECBB6AA0735}" presName="compChildNode" presStyleCnt="0"/>
      <dgm:spPr/>
    </dgm:pt>
    <dgm:pt modelId="{87A27AF8-6994-4615-BB66-737A9E880CAA}" type="pres">
      <dgm:prSet presAssocID="{9C76D2F6-9CD2-45E5-B626-3ECBB6AA0735}" presName="theInnerList" presStyleCnt="0"/>
      <dgm:spPr/>
    </dgm:pt>
    <dgm:pt modelId="{20BE0E19-60CC-4968-AF9C-49CF6B1771AA}" type="pres">
      <dgm:prSet presAssocID="{B7DF6E08-B323-48D6-B021-78C967C1C987}" presName="childNode" presStyleLbl="node1" presStyleIdx="0" presStyleCnt="1">
        <dgm:presLayoutVars>
          <dgm:bulletEnabled val="1"/>
        </dgm:presLayoutVars>
      </dgm:prSet>
      <dgm:spPr/>
      <dgm:t>
        <a:bodyPr/>
        <a:lstStyle/>
        <a:p>
          <a:endParaRPr lang="en-US"/>
        </a:p>
      </dgm:t>
    </dgm:pt>
  </dgm:ptLst>
  <dgm:cxnLst>
    <dgm:cxn modelId="{48DDB777-065E-4A75-8479-670AAAB1AAF5}" type="presOf" srcId="{B7DF6E08-B323-48D6-B021-78C967C1C987}" destId="{20BE0E19-60CC-4968-AF9C-49CF6B1771AA}" srcOrd="0" destOrd="0" presId="urn:microsoft.com/office/officeart/2005/8/layout/lProcess2"/>
    <dgm:cxn modelId="{F81D96AD-53FE-42B2-8CA9-72196AC700B8}" type="presOf" srcId="{9C76D2F6-9CD2-45E5-B626-3ECBB6AA0735}" destId="{2D34C42F-494B-480D-A562-B2A613B599DC}" srcOrd="1" destOrd="0" presId="urn:microsoft.com/office/officeart/2005/8/layout/lProcess2"/>
    <dgm:cxn modelId="{3A948DDA-67A7-48A0-9B6A-BDE051E9C46C}" type="presOf" srcId="{354D85F5-A53E-4945-84B0-5FE9021E1056}" destId="{1F03D0F6-116E-480B-8350-1BA16F378174}" srcOrd="0" destOrd="0" presId="urn:microsoft.com/office/officeart/2005/8/layout/lProcess2"/>
    <dgm:cxn modelId="{F85BDD14-D61D-459E-A3F8-4FFA06AFDD07}" srcId="{354D85F5-A53E-4945-84B0-5FE9021E1056}" destId="{9C76D2F6-9CD2-45E5-B626-3ECBB6AA0735}" srcOrd="0" destOrd="0" parTransId="{C75B92A1-F3C0-4C71-A8DE-74403D3486ED}" sibTransId="{80822CB1-9AFA-4D2A-99DB-0ED81217B653}"/>
    <dgm:cxn modelId="{91923E29-DDF6-4BCC-8F44-EBB219C1CAF4}" srcId="{9C76D2F6-9CD2-45E5-B626-3ECBB6AA0735}" destId="{B7DF6E08-B323-48D6-B021-78C967C1C987}" srcOrd="0" destOrd="0" parTransId="{E4376263-9E24-418E-AE71-518408873A37}" sibTransId="{CAB38FC6-4603-450C-829B-A080CF8CFAAE}"/>
    <dgm:cxn modelId="{BE858096-0CC8-4AF2-A73E-A6144146343A}" type="presOf" srcId="{9C76D2F6-9CD2-45E5-B626-3ECBB6AA0735}" destId="{4F2BFDA1-A3DC-4349-95BD-E9552CE2273F}" srcOrd="0" destOrd="0" presId="urn:microsoft.com/office/officeart/2005/8/layout/lProcess2"/>
    <dgm:cxn modelId="{6CA7F7CB-CFB3-4929-81B0-E46B32BBD71A}" type="presParOf" srcId="{1F03D0F6-116E-480B-8350-1BA16F378174}" destId="{9372745B-C64F-4BA5-B948-8B51EEC8B14E}" srcOrd="0" destOrd="0" presId="urn:microsoft.com/office/officeart/2005/8/layout/lProcess2"/>
    <dgm:cxn modelId="{5D6CBC5D-BD0C-4B0C-8669-3639129E60E1}" type="presParOf" srcId="{9372745B-C64F-4BA5-B948-8B51EEC8B14E}" destId="{4F2BFDA1-A3DC-4349-95BD-E9552CE2273F}" srcOrd="0" destOrd="0" presId="urn:microsoft.com/office/officeart/2005/8/layout/lProcess2"/>
    <dgm:cxn modelId="{228B61D6-9938-4A8D-B89A-47ECFB2CAB41}" type="presParOf" srcId="{9372745B-C64F-4BA5-B948-8B51EEC8B14E}" destId="{2D34C42F-494B-480D-A562-B2A613B599DC}" srcOrd="1" destOrd="0" presId="urn:microsoft.com/office/officeart/2005/8/layout/lProcess2"/>
    <dgm:cxn modelId="{CA3D7580-3942-4B09-9A8D-48BAB5B32DA8}" type="presParOf" srcId="{9372745B-C64F-4BA5-B948-8B51EEC8B14E}" destId="{332E4416-46F1-4B12-B6A8-021A7DE7F726}" srcOrd="2" destOrd="0" presId="urn:microsoft.com/office/officeart/2005/8/layout/lProcess2"/>
    <dgm:cxn modelId="{744AAA07-B0D7-4EA8-86EE-891BB4714127}" type="presParOf" srcId="{332E4416-46F1-4B12-B6A8-021A7DE7F726}" destId="{87A27AF8-6994-4615-BB66-737A9E880CAA}" srcOrd="0" destOrd="0" presId="urn:microsoft.com/office/officeart/2005/8/layout/lProcess2"/>
    <dgm:cxn modelId="{7F7BD440-E0C6-4FAC-A5E8-19115DED396F}" type="presParOf" srcId="{87A27AF8-6994-4615-BB66-737A9E880CAA}" destId="{20BE0E19-60CC-4968-AF9C-49CF6B1771AA}"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CECAD9-A12A-4FAE-88FE-78EA0F38C14D}" type="doc">
      <dgm:prSet loTypeId="urn:microsoft.com/office/officeart/2005/8/layout/cycle6" loCatId="cycle" qsTypeId="urn:microsoft.com/office/officeart/2005/8/quickstyle/simple2" qsCatId="simple" csTypeId="urn:microsoft.com/office/officeart/2005/8/colors/colorful3" csCatId="colorful" phldr="1"/>
      <dgm:spPr/>
      <dgm:t>
        <a:bodyPr/>
        <a:lstStyle/>
        <a:p>
          <a:endParaRPr lang="en-US"/>
        </a:p>
      </dgm:t>
    </dgm:pt>
    <dgm:pt modelId="{CD528577-A0C1-4982-867D-E0A7635615BD}">
      <dgm:prSet/>
      <dgm:spPr/>
      <dgm:t>
        <a:bodyPr/>
        <a:lstStyle/>
        <a:p>
          <a:r>
            <a:rPr lang="en-US" dirty="0" smtClean="0"/>
            <a:t>From Employer via Forms 1094 and 1095</a:t>
          </a:r>
        </a:p>
      </dgm:t>
    </dgm:pt>
    <dgm:pt modelId="{8CC37846-1F74-4015-AC44-294D83609B5A}" type="parTrans" cxnId="{C7EA2909-1D31-416F-83EB-C90283C79200}">
      <dgm:prSet/>
      <dgm:spPr/>
      <dgm:t>
        <a:bodyPr/>
        <a:lstStyle/>
        <a:p>
          <a:endParaRPr lang="en-US"/>
        </a:p>
      </dgm:t>
    </dgm:pt>
    <dgm:pt modelId="{D92CD0DD-C12E-44EA-A365-2B71AEEC86ED}" type="sibTrans" cxnId="{C7EA2909-1D31-416F-83EB-C90283C79200}">
      <dgm:prSet/>
      <dgm:spPr/>
      <dgm:t>
        <a:bodyPr/>
        <a:lstStyle/>
        <a:p>
          <a:endParaRPr lang="en-US"/>
        </a:p>
      </dgm:t>
    </dgm:pt>
    <dgm:pt modelId="{2A0BA1AB-CE5B-4BBF-A945-DF9858EBBC3C}">
      <dgm:prSet/>
      <dgm:spPr/>
      <dgm:t>
        <a:bodyPr/>
        <a:lstStyle/>
        <a:p>
          <a:r>
            <a:rPr lang="en-US" dirty="0" smtClean="0"/>
            <a:t>From Insurer via Forms </a:t>
          </a:r>
          <a:r>
            <a:rPr lang="en-US" smtClean="0"/>
            <a:t>1094 and </a:t>
          </a:r>
          <a:r>
            <a:rPr lang="en-US" dirty="0" smtClean="0"/>
            <a:t>1095</a:t>
          </a:r>
          <a:endParaRPr lang="en-US" dirty="0"/>
        </a:p>
      </dgm:t>
    </dgm:pt>
    <dgm:pt modelId="{1420B114-37E3-4457-9DF7-579A559446F4}" type="parTrans" cxnId="{58DC41C9-CA29-45D2-9BEB-DA57F99FAF7A}">
      <dgm:prSet/>
      <dgm:spPr/>
      <dgm:t>
        <a:bodyPr/>
        <a:lstStyle/>
        <a:p>
          <a:endParaRPr lang="en-US"/>
        </a:p>
      </dgm:t>
    </dgm:pt>
    <dgm:pt modelId="{47BF25D3-2B40-432B-B26E-4FAF4DCBC2AF}" type="sibTrans" cxnId="{58DC41C9-CA29-45D2-9BEB-DA57F99FAF7A}">
      <dgm:prSet/>
      <dgm:spPr/>
      <dgm:t>
        <a:bodyPr/>
        <a:lstStyle/>
        <a:p>
          <a:endParaRPr lang="en-US"/>
        </a:p>
      </dgm:t>
    </dgm:pt>
    <dgm:pt modelId="{745D3198-812F-4585-8A99-59FD373502E3}">
      <dgm:prSet/>
      <dgm:spPr/>
      <dgm:t>
        <a:bodyPr/>
        <a:lstStyle/>
        <a:p>
          <a:r>
            <a:rPr lang="en-US" dirty="0" smtClean="0"/>
            <a:t>From Employee via Income Tax Return</a:t>
          </a:r>
        </a:p>
      </dgm:t>
    </dgm:pt>
    <dgm:pt modelId="{72EE81F3-A841-48F1-9B96-6E76669A3AFB}" type="sibTrans" cxnId="{275B8041-6981-4C33-97D7-2871F682D3F2}">
      <dgm:prSet/>
      <dgm:spPr/>
      <dgm:t>
        <a:bodyPr/>
        <a:lstStyle/>
        <a:p>
          <a:endParaRPr lang="en-US"/>
        </a:p>
      </dgm:t>
    </dgm:pt>
    <dgm:pt modelId="{8E446857-7CFB-43CF-BA64-3F77544A1530}" type="parTrans" cxnId="{275B8041-6981-4C33-97D7-2871F682D3F2}">
      <dgm:prSet/>
      <dgm:spPr/>
      <dgm:t>
        <a:bodyPr/>
        <a:lstStyle/>
        <a:p>
          <a:endParaRPr lang="en-US"/>
        </a:p>
      </dgm:t>
    </dgm:pt>
    <dgm:pt modelId="{9A698D95-84C4-44E3-84B7-A053A8515D85}" type="pres">
      <dgm:prSet presAssocID="{D4CECAD9-A12A-4FAE-88FE-78EA0F38C14D}" presName="cycle" presStyleCnt="0">
        <dgm:presLayoutVars>
          <dgm:dir/>
          <dgm:resizeHandles val="exact"/>
        </dgm:presLayoutVars>
      </dgm:prSet>
      <dgm:spPr/>
      <dgm:t>
        <a:bodyPr/>
        <a:lstStyle/>
        <a:p>
          <a:endParaRPr lang="en-US"/>
        </a:p>
      </dgm:t>
    </dgm:pt>
    <dgm:pt modelId="{30FE0C8F-28D3-4458-B228-A074F74D7C82}" type="pres">
      <dgm:prSet presAssocID="{745D3198-812F-4585-8A99-59FD373502E3}" presName="node" presStyleLbl="node1" presStyleIdx="0" presStyleCnt="3" custScaleX="98439" custScaleY="79356" custRadScaleRad="96511" custRadScaleInc="6242">
        <dgm:presLayoutVars>
          <dgm:bulletEnabled val="1"/>
        </dgm:presLayoutVars>
      </dgm:prSet>
      <dgm:spPr/>
      <dgm:t>
        <a:bodyPr/>
        <a:lstStyle/>
        <a:p>
          <a:endParaRPr lang="en-US"/>
        </a:p>
      </dgm:t>
    </dgm:pt>
    <dgm:pt modelId="{7DCBC786-383C-42DB-9ADF-74E22A7C4681}" type="pres">
      <dgm:prSet presAssocID="{745D3198-812F-4585-8A99-59FD373502E3}" presName="spNode" presStyleCnt="0"/>
      <dgm:spPr/>
      <dgm:t>
        <a:bodyPr/>
        <a:lstStyle/>
        <a:p>
          <a:endParaRPr lang="en-US"/>
        </a:p>
      </dgm:t>
    </dgm:pt>
    <dgm:pt modelId="{45C86FE1-6730-4515-A1AD-F8889FC02A7B}" type="pres">
      <dgm:prSet presAssocID="{72EE81F3-A841-48F1-9B96-6E76669A3AFB}" presName="sibTrans" presStyleLbl="sibTrans1D1" presStyleIdx="0" presStyleCnt="3"/>
      <dgm:spPr/>
      <dgm:t>
        <a:bodyPr/>
        <a:lstStyle/>
        <a:p>
          <a:endParaRPr lang="en-US"/>
        </a:p>
      </dgm:t>
    </dgm:pt>
    <dgm:pt modelId="{870D5262-C7AB-4414-9CBF-A10CCE41E5AF}" type="pres">
      <dgm:prSet presAssocID="{CD528577-A0C1-4982-867D-E0A7635615BD}" presName="node" presStyleLbl="node1" presStyleIdx="1" presStyleCnt="3" custScaleX="102132" custScaleY="84583">
        <dgm:presLayoutVars>
          <dgm:bulletEnabled val="1"/>
        </dgm:presLayoutVars>
      </dgm:prSet>
      <dgm:spPr/>
      <dgm:t>
        <a:bodyPr/>
        <a:lstStyle/>
        <a:p>
          <a:endParaRPr lang="en-US"/>
        </a:p>
      </dgm:t>
    </dgm:pt>
    <dgm:pt modelId="{80E42A59-A10F-4269-914B-0F510466C81B}" type="pres">
      <dgm:prSet presAssocID="{CD528577-A0C1-4982-867D-E0A7635615BD}" presName="spNode" presStyleCnt="0"/>
      <dgm:spPr/>
      <dgm:t>
        <a:bodyPr/>
        <a:lstStyle/>
        <a:p>
          <a:endParaRPr lang="en-US"/>
        </a:p>
      </dgm:t>
    </dgm:pt>
    <dgm:pt modelId="{C6CB0669-2CAC-4549-9171-A8710F6B8BA3}" type="pres">
      <dgm:prSet presAssocID="{D92CD0DD-C12E-44EA-A365-2B71AEEC86ED}" presName="sibTrans" presStyleLbl="sibTrans1D1" presStyleIdx="1" presStyleCnt="3"/>
      <dgm:spPr/>
      <dgm:t>
        <a:bodyPr/>
        <a:lstStyle/>
        <a:p>
          <a:endParaRPr lang="en-US"/>
        </a:p>
      </dgm:t>
    </dgm:pt>
    <dgm:pt modelId="{C5422803-E4E3-4705-8ACF-AD34EEB4AE3B}" type="pres">
      <dgm:prSet presAssocID="{2A0BA1AB-CE5B-4BBF-A945-DF9858EBBC3C}" presName="node" presStyleLbl="node1" presStyleIdx="2" presStyleCnt="3" custScaleX="89700" custScaleY="87188" custRadScaleRad="101334" custRadScaleInc="-505">
        <dgm:presLayoutVars>
          <dgm:bulletEnabled val="1"/>
        </dgm:presLayoutVars>
      </dgm:prSet>
      <dgm:spPr/>
      <dgm:t>
        <a:bodyPr/>
        <a:lstStyle/>
        <a:p>
          <a:endParaRPr lang="en-US"/>
        </a:p>
      </dgm:t>
    </dgm:pt>
    <dgm:pt modelId="{89EACB10-F7F7-4239-9E4B-F494786B811F}" type="pres">
      <dgm:prSet presAssocID="{2A0BA1AB-CE5B-4BBF-A945-DF9858EBBC3C}" presName="spNode" presStyleCnt="0"/>
      <dgm:spPr/>
      <dgm:t>
        <a:bodyPr/>
        <a:lstStyle/>
        <a:p>
          <a:endParaRPr lang="en-US"/>
        </a:p>
      </dgm:t>
    </dgm:pt>
    <dgm:pt modelId="{8748D9BD-54A6-440C-A70C-ABB88F38F1B5}" type="pres">
      <dgm:prSet presAssocID="{47BF25D3-2B40-432B-B26E-4FAF4DCBC2AF}" presName="sibTrans" presStyleLbl="sibTrans1D1" presStyleIdx="2" presStyleCnt="3"/>
      <dgm:spPr/>
      <dgm:t>
        <a:bodyPr/>
        <a:lstStyle/>
        <a:p>
          <a:endParaRPr lang="en-US"/>
        </a:p>
      </dgm:t>
    </dgm:pt>
  </dgm:ptLst>
  <dgm:cxnLst>
    <dgm:cxn modelId="{C7EA2909-1D31-416F-83EB-C90283C79200}" srcId="{D4CECAD9-A12A-4FAE-88FE-78EA0F38C14D}" destId="{CD528577-A0C1-4982-867D-E0A7635615BD}" srcOrd="1" destOrd="0" parTransId="{8CC37846-1F74-4015-AC44-294D83609B5A}" sibTransId="{D92CD0DD-C12E-44EA-A365-2B71AEEC86ED}"/>
    <dgm:cxn modelId="{3DE35E48-87C3-40A0-844A-ED304E027C5A}" type="presOf" srcId="{47BF25D3-2B40-432B-B26E-4FAF4DCBC2AF}" destId="{8748D9BD-54A6-440C-A70C-ABB88F38F1B5}" srcOrd="0" destOrd="0" presId="urn:microsoft.com/office/officeart/2005/8/layout/cycle6"/>
    <dgm:cxn modelId="{B49B9497-55C7-46B0-A752-EA3813521504}" type="presOf" srcId="{D4CECAD9-A12A-4FAE-88FE-78EA0F38C14D}" destId="{9A698D95-84C4-44E3-84B7-A053A8515D85}" srcOrd="0" destOrd="0" presId="urn:microsoft.com/office/officeart/2005/8/layout/cycle6"/>
    <dgm:cxn modelId="{B1289373-1E55-4831-9492-0E925970267E}" type="presOf" srcId="{745D3198-812F-4585-8A99-59FD373502E3}" destId="{30FE0C8F-28D3-4458-B228-A074F74D7C82}" srcOrd="0" destOrd="0" presId="urn:microsoft.com/office/officeart/2005/8/layout/cycle6"/>
    <dgm:cxn modelId="{3F3503F0-09F5-41F0-AD12-D85F82D6CA8D}" type="presOf" srcId="{2A0BA1AB-CE5B-4BBF-A945-DF9858EBBC3C}" destId="{C5422803-E4E3-4705-8ACF-AD34EEB4AE3B}" srcOrd="0" destOrd="0" presId="urn:microsoft.com/office/officeart/2005/8/layout/cycle6"/>
    <dgm:cxn modelId="{58DC41C9-CA29-45D2-9BEB-DA57F99FAF7A}" srcId="{D4CECAD9-A12A-4FAE-88FE-78EA0F38C14D}" destId="{2A0BA1AB-CE5B-4BBF-A945-DF9858EBBC3C}" srcOrd="2" destOrd="0" parTransId="{1420B114-37E3-4457-9DF7-579A559446F4}" sibTransId="{47BF25D3-2B40-432B-B26E-4FAF4DCBC2AF}"/>
    <dgm:cxn modelId="{275B8041-6981-4C33-97D7-2871F682D3F2}" srcId="{D4CECAD9-A12A-4FAE-88FE-78EA0F38C14D}" destId="{745D3198-812F-4585-8A99-59FD373502E3}" srcOrd="0" destOrd="0" parTransId="{8E446857-7CFB-43CF-BA64-3F77544A1530}" sibTransId="{72EE81F3-A841-48F1-9B96-6E76669A3AFB}"/>
    <dgm:cxn modelId="{F3F86011-280E-4D62-B32D-227C1883FB98}" type="presOf" srcId="{CD528577-A0C1-4982-867D-E0A7635615BD}" destId="{870D5262-C7AB-4414-9CBF-A10CCE41E5AF}" srcOrd="0" destOrd="0" presId="urn:microsoft.com/office/officeart/2005/8/layout/cycle6"/>
    <dgm:cxn modelId="{27174358-680A-4BB9-B352-E6F1972446BB}" type="presOf" srcId="{72EE81F3-A841-48F1-9B96-6E76669A3AFB}" destId="{45C86FE1-6730-4515-A1AD-F8889FC02A7B}" srcOrd="0" destOrd="0" presId="urn:microsoft.com/office/officeart/2005/8/layout/cycle6"/>
    <dgm:cxn modelId="{2231A058-746C-42EB-9FB7-D49A84672C0E}" type="presOf" srcId="{D92CD0DD-C12E-44EA-A365-2B71AEEC86ED}" destId="{C6CB0669-2CAC-4549-9171-A8710F6B8BA3}" srcOrd="0" destOrd="0" presId="urn:microsoft.com/office/officeart/2005/8/layout/cycle6"/>
    <dgm:cxn modelId="{388A2F72-5D1C-4211-940B-2AC3866808D4}" type="presParOf" srcId="{9A698D95-84C4-44E3-84B7-A053A8515D85}" destId="{30FE0C8F-28D3-4458-B228-A074F74D7C82}" srcOrd="0" destOrd="0" presId="urn:microsoft.com/office/officeart/2005/8/layout/cycle6"/>
    <dgm:cxn modelId="{A5068C0F-2E05-4E26-BD2D-E626C08B6149}" type="presParOf" srcId="{9A698D95-84C4-44E3-84B7-A053A8515D85}" destId="{7DCBC786-383C-42DB-9ADF-74E22A7C4681}" srcOrd="1" destOrd="0" presId="urn:microsoft.com/office/officeart/2005/8/layout/cycle6"/>
    <dgm:cxn modelId="{9FA881D8-8288-4796-BEC1-2D5AACF5B2C6}" type="presParOf" srcId="{9A698D95-84C4-44E3-84B7-A053A8515D85}" destId="{45C86FE1-6730-4515-A1AD-F8889FC02A7B}" srcOrd="2" destOrd="0" presId="urn:microsoft.com/office/officeart/2005/8/layout/cycle6"/>
    <dgm:cxn modelId="{82C4A88F-E6DA-45B2-915F-756D7418671B}" type="presParOf" srcId="{9A698D95-84C4-44E3-84B7-A053A8515D85}" destId="{870D5262-C7AB-4414-9CBF-A10CCE41E5AF}" srcOrd="3" destOrd="0" presId="urn:microsoft.com/office/officeart/2005/8/layout/cycle6"/>
    <dgm:cxn modelId="{3C8007B0-636E-4285-AF30-C756C44AB79E}" type="presParOf" srcId="{9A698D95-84C4-44E3-84B7-A053A8515D85}" destId="{80E42A59-A10F-4269-914B-0F510466C81B}" srcOrd="4" destOrd="0" presId="urn:microsoft.com/office/officeart/2005/8/layout/cycle6"/>
    <dgm:cxn modelId="{00180A09-2769-4677-B670-44E309948D72}" type="presParOf" srcId="{9A698D95-84C4-44E3-84B7-A053A8515D85}" destId="{C6CB0669-2CAC-4549-9171-A8710F6B8BA3}" srcOrd="5" destOrd="0" presId="urn:microsoft.com/office/officeart/2005/8/layout/cycle6"/>
    <dgm:cxn modelId="{85E39C1A-4962-4B4E-9C22-3CA62FE62BE6}" type="presParOf" srcId="{9A698D95-84C4-44E3-84B7-A053A8515D85}" destId="{C5422803-E4E3-4705-8ACF-AD34EEB4AE3B}" srcOrd="6" destOrd="0" presId="urn:microsoft.com/office/officeart/2005/8/layout/cycle6"/>
    <dgm:cxn modelId="{274B43A9-4F57-4701-ABD0-1AFAD6D17F2D}" type="presParOf" srcId="{9A698D95-84C4-44E3-84B7-A053A8515D85}" destId="{89EACB10-F7F7-4239-9E4B-F494786B811F}" srcOrd="7" destOrd="0" presId="urn:microsoft.com/office/officeart/2005/8/layout/cycle6"/>
    <dgm:cxn modelId="{4E15F51B-3E0D-430F-AB5E-05AD153478D6}" type="presParOf" srcId="{9A698D95-84C4-44E3-84B7-A053A8515D85}" destId="{8748D9BD-54A6-440C-A70C-ABB88F38F1B5}"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CECAD9-A12A-4FAE-88FE-78EA0F38C14D}" type="doc">
      <dgm:prSet loTypeId="urn:microsoft.com/office/officeart/2005/8/layout/cycle6" loCatId="cycle" qsTypeId="urn:microsoft.com/office/officeart/2005/8/quickstyle/simple1" qsCatId="simple" csTypeId="urn:microsoft.com/office/officeart/2005/8/colors/colorful4" csCatId="colorful" phldr="1"/>
      <dgm:spPr/>
      <dgm:t>
        <a:bodyPr/>
        <a:lstStyle/>
        <a:p>
          <a:endParaRPr lang="en-US"/>
        </a:p>
      </dgm:t>
    </dgm:pt>
    <dgm:pt modelId="{CD528577-A0C1-4982-867D-E0A7635615BD}">
      <dgm:prSet/>
      <dgm:spPr>
        <a:solidFill>
          <a:srgbClr val="00AFAB"/>
        </a:solidFill>
      </dgm:spPr>
      <dgm:t>
        <a:bodyPr/>
        <a:lstStyle/>
        <a:p>
          <a:r>
            <a:rPr lang="en-US" dirty="0" smtClean="0"/>
            <a:t>From Employer: Documented Proofs</a:t>
          </a:r>
        </a:p>
      </dgm:t>
    </dgm:pt>
    <dgm:pt modelId="{8CC37846-1F74-4015-AC44-294D83609B5A}" type="parTrans" cxnId="{C7EA2909-1D31-416F-83EB-C90283C79200}">
      <dgm:prSet/>
      <dgm:spPr/>
      <dgm:t>
        <a:bodyPr/>
        <a:lstStyle/>
        <a:p>
          <a:endParaRPr lang="en-US"/>
        </a:p>
      </dgm:t>
    </dgm:pt>
    <dgm:pt modelId="{D92CD0DD-C12E-44EA-A365-2B71AEEC86ED}" type="sibTrans" cxnId="{C7EA2909-1D31-416F-83EB-C90283C79200}">
      <dgm:prSet/>
      <dgm:spPr/>
      <dgm:t>
        <a:bodyPr/>
        <a:lstStyle/>
        <a:p>
          <a:endParaRPr lang="en-US"/>
        </a:p>
      </dgm:t>
    </dgm:pt>
    <dgm:pt modelId="{9A698D95-84C4-44E3-84B7-A053A8515D85}" type="pres">
      <dgm:prSet presAssocID="{D4CECAD9-A12A-4FAE-88FE-78EA0F38C14D}" presName="cycle" presStyleCnt="0">
        <dgm:presLayoutVars>
          <dgm:dir/>
          <dgm:resizeHandles val="exact"/>
        </dgm:presLayoutVars>
      </dgm:prSet>
      <dgm:spPr/>
      <dgm:t>
        <a:bodyPr/>
        <a:lstStyle/>
        <a:p>
          <a:endParaRPr lang="en-US"/>
        </a:p>
      </dgm:t>
    </dgm:pt>
    <dgm:pt modelId="{870D5262-C7AB-4414-9CBF-A10CCE41E5AF}" type="pres">
      <dgm:prSet presAssocID="{CD528577-A0C1-4982-867D-E0A7635615BD}" presName="node" presStyleLbl="node1" presStyleIdx="0" presStyleCnt="1" custScaleX="36102" custScaleY="33714" custRadScaleRad="85003" custRadScaleInc="1876">
        <dgm:presLayoutVars>
          <dgm:bulletEnabled val="1"/>
        </dgm:presLayoutVars>
      </dgm:prSet>
      <dgm:spPr/>
      <dgm:t>
        <a:bodyPr/>
        <a:lstStyle/>
        <a:p>
          <a:endParaRPr lang="en-US"/>
        </a:p>
      </dgm:t>
    </dgm:pt>
  </dgm:ptLst>
  <dgm:cxnLst>
    <dgm:cxn modelId="{C7EA2909-1D31-416F-83EB-C90283C79200}" srcId="{D4CECAD9-A12A-4FAE-88FE-78EA0F38C14D}" destId="{CD528577-A0C1-4982-867D-E0A7635615BD}" srcOrd="0" destOrd="0" parTransId="{8CC37846-1F74-4015-AC44-294D83609B5A}" sibTransId="{D92CD0DD-C12E-44EA-A365-2B71AEEC86ED}"/>
    <dgm:cxn modelId="{F6D30680-91E5-4D7E-A7F3-E9A60E6766D4}" type="presOf" srcId="{D4CECAD9-A12A-4FAE-88FE-78EA0F38C14D}" destId="{9A698D95-84C4-44E3-84B7-A053A8515D85}" srcOrd="0" destOrd="0" presId="urn:microsoft.com/office/officeart/2005/8/layout/cycle6"/>
    <dgm:cxn modelId="{534C3FA9-39FB-4C52-B828-F16521A5E20C}" type="presOf" srcId="{CD528577-A0C1-4982-867D-E0A7635615BD}" destId="{870D5262-C7AB-4414-9CBF-A10CCE41E5AF}" srcOrd="0" destOrd="0" presId="urn:microsoft.com/office/officeart/2005/8/layout/cycle6"/>
    <dgm:cxn modelId="{CA6D8AFF-077F-4648-B52D-1A3C14F59C99}" type="presParOf" srcId="{9A698D95-84C4-44E3-84B7-A053A8515D85}" destId="{870D5262-C7AB-4414-9CBF-A10CCE41E5AF}" srcOrd="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29033F-B9FD-4A19-8B4E-8DC4DE084F73}"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n-US"/>
        </a:p>
      </dgm:t>
    </dgm:pt>
    <dgm:pt modelId="{079E2EB8-1004-45B9-A439-5C11371854D7}">
      <dgm:prSet phldrT="[Text]"/>
      <dgm:spPr/>
      <dgm:t>
        <a:bodyPr/>
        <a:lstStyle/>
        <a:p>
          <a:r>
            <a:rPr lang="en-US" dirty="0" smtClean="0"/>
            <a:t>Individual Mandate  Section 6055</a:t>
          </a:r>
          <a:endParaRPr lang="en-US" dirty="0"/>
        </a:p>
      </dgm:t>
    </dgm:pt>
    <dgm:pt modelId="{B428F129-B850-444B-8630-83629A18609E}" type="parTrans" cxnId="{85C3A1B9-8D73-42E2-A4EE-F1CA164E7C37}">
      <dgm:prSet/>
      <dgm:spPr/>
      <dgm:t>
        <a:bodyPr/>
        <a:lstStyle/>
        <a:p>
          <a:endParaRPr lang="en-US"/>
        </a:p>
      </dgm:t>
    </dgm:pt>
    <dgm:pt modelId="{78E5834F-2500-44FC-8540-4BD2B9CFC718}" type="sibTrans" cxnId="{85C3A1B9-8D73-42E2-A4EE-F1CA164E7C37}">
      <dgm:prSet/>
      <dgm:spPr/>
      <dgm:t>
        <a:bodyPr/>
        <a:lstStyle/>
        <a:p>
          <a:endParaRPr lang="en-US"/>
        </a:p>
      </dgm:t>
    </dgm:pt>
    <dgm:pt modelId="{E107F7D2-78B4-4CA6-BCEC-381934CB91DA}">
      <dgm:prSet phldrT="[Text]"/>
      <dgm:spPr/>
      <dgm:t>
        <a:bodyPr/>
        <a:lstStyle/>
        <a:p>
          <a:r>
            <a:rPr lang="en-US" dirty="0" smtClean="0"/>
            <a:t>Individuals must have MEC</a:t>
          </a:r>
          <a:endParaRPr lang="en-US" dirty="0"/>
        </a:p>
      </dgm:t>
    </dgm:pt>
    <dgm:pt modelId="{72A70932-5FDD-438A-BA1A-BCE1B461CD9A}" type="parTrans" cxnId="{B26F5DA6-B80F-4647-A7EF-4E7C1A4EEB3A}">
      <dgm:prSet/>
      <dgm:spPr/>
      <dgm:t>
        <a:bodyPr/>
        <a:lstStyle/>
        <a:p>
          <a:endParaRPr lang="en-US"/>
        </a:p>
      </dgm:t>
    </dgm:pt>
    <dgm:pt modelId="{ACAC29D4-C58A-428A-AE52-92AF71576632}" type="sibTrans" cxnId="{B26F5DA6-B80F-4647-A7EF-4E7C1A4EEB3A}">
      <dgm:prSet/>
      <dgm:spPr/>
      <dgm:t>
        <a:bodyPr/>
        <a:lstStyle/>
        <a:p>
          <a:endParaRPr lang="en-US"/>
        </a:p>
      </dgm:t>
    </dgm:pt>
    <dgm:pt modelId="{18BC95F2-14AD-40C9-BA4D-1555763E7161}">
      <dgm:prSet phldrT="[Text]"/>
      <dgm:spPr/>
      <dgm:t>
        <a:bodyPr/>
        <a:lstStyle/>
        <a:p>
          <a:r>
            <a:rPr lang="en-US" dirty="0" smtClean="0"/>
            <a:t>Report shows who has coverage (including non-employees like spouses, dependents, COBRA, retirees)</a:t>
          </a:r>
          <a:endParaRPr lang="en-US" dirty="0"/>
        </a:p>
      </dgm:t>
    </dgm:pt>
    <dgm:pt modelId="{8E8102A3-F462-4B9A-8196-53ECD5D142DF}" type="parTrans" cxnId="{2CEDB096-20F2-45EB-B68B-B2A75AB42AD9}">
      <dgm:prSet/>
      <dgm:spPr/>
      <dgm:t>
        <a:bodyPr/>
        <a:lstStyle/>
        <a:p>
          <a:endParaRPr lang="en-US"/>
        </a:p>
      </dgm:t>
    </dgm:pt>
    <dgm:pt modelId="{A2FC7CD5-7A1B-41B0-A08C-583F92BE3C6D}" type="sibTrans" cxnId="{2CEDB096-20F2-45EB-B68B-B2A75AB42AD9}">
      <dgm:prSet/>
      <dgm:spPr/>
      <dgm:t>
        <a:bodyPr/>
        <a:lstStyle/>
        <a:p>
          <a:endParaRPr lang="en-US"/>
        </a:p>
      </dgm:t>
    </dgm:pt>
    <dgm:pt modelId="{FB01A41B-854F-4AD1-8F53-F37EE6ABB8D8}">
      <dgm:prSet phldrT="[Text]"/>
      <dgm:spPr/>
      <dgm:t>
        <a:bodyPr/>
        <a:lstStyle/>
        <a:p>
          <a:r>
            <a:rPr lang="en-US" dirty="0" smtClean="0"/>
            <a:t>Employer Mandate Section 6056</a:t>
          </a:r>
          <a:endParaRPr lang="en-US" dirty="0"/>
        </a:p>
      </dgm:t>
    </dgm:pt>
    <dgm:pt modelId="{B65EFDA3-9305-4814-AA30-D70A09C98489}" type="parTrans" cxnId="{712E4EB4-8883-4FD4-AE5B-2EB2116D089A}">
      <dgm:prSet/>
      <dgm:spPr/>
      <dgm:t>
        <a:bodyPr/>
        <a:lstStyle/>
        <a:p>
          <a:endParaRPr lang="en-US"/>
        </a:p>
      </dgm:t>
    </dgm:pt>
    <dgm:pt modelId="{86894BF8-0FE2-435E-AD16-36578EC39CC2}" type="sibTrans" cxnId="{712E4EB4-8883-4FD4-AE5B-2EB2116D089A}">
      <dgm:prSet/>
      <dgm:spPr/>
      <dgm:t>
        <a:bodyPr/>
        <a:lstStyle/>
        <a:p>
          <a:endParaRPr lang="en-US"/>
        </a:p>
      </dgm:t>
    </dgm:pt>
    <dgm:pt modelId="{C6A59CC0-811B-4EEF-9DB3-24F089BAA18D}">
      <dgm:prSet phldrT="[Text]"/>
      <dgm:spPr/>
      <dgm:t>
        <a:bodyPr/>
        <a:lstStyle/>
        <a:p>
          <a:r>
            <a:rPr lang="en-US" dirty="0" smtClean="0"/>
            <a:t>ALEs must make offers of affordable, minimum value coverage to 95% of FT employees</a:t>
          </a:r>
          <a:endParaRPr lang="en-US" dirty="0"/>
        </a:p>
      </dgm:t>
    </dgm:pt>
    <dgm:pt modelId="{C720E58C-C282-4795-9D4D-8A0504F170FF}" type="parTrans" cxnId="{C06B2B54-E6A2-4C4A-8317-BDF0C98102F2}">
      <dgm:prSet/>
      <dgm:spPr/>
      <dgm:t>
        <a:bodyPr/>
        <a:lstStyle/>
        <a:p>
          <a:endParaRPr lang="en-US"/>
        </a:p>
      </dgm:t>
    </dgm:pt>
    <dgm:pt modelId="{FBBBA1EE-7EEB-4A57-BADD-FF81A095F9D2}" type="sibTrans" cxnId="{C06B2B54-E6A2-4C4A-8317-BDF0C98102F2}">
      <dgm:prSet/>
      <dgm:spPr/>
      <dgm:t>
        <a:bodyPr/>
        <a:lstStyle/>
        <a:p>
          <a:endParaRPr lang="en-US"/>
        </a:p>
      </dgm:t>
    </dgm:pt>
    <dgm:pt modelId="{84E3A32F-7553-4BA5-9D17-8A746F60B473}">
      <dgm:prSet phldrT="[Text]"/>
      <dgm:spPr/>
      <dgm:t>
        <a:bodyPr/>
        <a:lstStyle/>
        <a:p>
          <a:r>
            <a:rPr lang="en-US" dirty="0" smtClean="0"/>
            <a:t>Report shows which FT employees received appropriate offers</a:t>
          </a:r>
          <a:endParaRPr lang="en-US" dirty="0"/>
        </a:p>
      </dgm:t>
    </dgm:pt>
    <dgm:pt modelId="{AECB1125-031C-4BEA-9BE7-93F50A96625D}" type="parTrans" cxnId="{7FE6EB87-BEDE-4492-861E-0D221648638D}">
      <dgm:prSet/>
      <dgm:spPr/>
      <dgm:t>
        <a:bodyPr/>
        <a:lstStyle/>
        <a:p>
          <a:endParaRPr lang="en-US"/>
        </a:p>
      </dgm:t>
    </dgm:pt>
    <dgm:pt modelId="{B7FA3B40-F0C4-431D-9BDB-C79CD53F0D97}" type="sibTrans" cxnId="{7FE6EB87-BEDE-4492-861E-0D221648638D}">
      <dgm:prSet/>
      <dgm:spPr/>
      <dgm:t>
        <a:bodyPr/>
        <a:lstStyle/>
        <a:p>
          <a:endParaRPr lang="en-US"/>
        </a:p>
      </dgm:t>
    </dgm:pt>
    <dgm:pt modelId="{52ACD6E5-67FD-401D-9DA9-3A7CD51749D7}">
      <dgm:prSet phldrT="[Text]"/>
      <dgm:spPr/>
      <dgm:t>
        <a:bodyPr/>
        <a:lstStyle/>
        <a:p>
          <a:r>
            <a:rPr lang="en-US" dirty="0" smtClean="0"/>
            <a:t>Premium Tax Credit  Section 36B </a:t>
          </a:r>
          <a:endParaRPr lang="en-US" dirty="0"/>
        </a:p>
      </dgm:t>
    </dgm:pt>
    <dgm:pt modelId="{0925012C-796F-4365-8CCA-17BAB72DF6DF}" type="parTrans" cxnId="{7E747ABB-59D0-4D2F-A2D6-FA2F1306ABA7}">
      <dgm:prSet/>
      <dgm:spPr/>
      <dgm:t>
        <a:bodyPr/>
        <a:lstStyle/>
        <a:p>
          <a:endParaRPr lang="en-US"/>
        </a:p>
      </dgm:t>
    </dgm:pt>
    <dgm:pt modelId="{70471F89-2D34-4A49-9DE0-0929F513C22E}" type="sibTrans" cxnId="{7E747ABB-59D0-4D2F-A2D6-FA2F1306ABA7}">
      <dgm:prSet/>
      <dgm:spPr/>
      <dgm:t>
        <a:bodyPr/>
        <a:lstStyle/>
        <a:p>
          <a:endParaRPr lang="en-US"/>
        </a:p>
      </dgm:t>
    </dgm:pt>
    <dgm:pt modelId="{CBC6ED6C-F824-43DC-8590-9107548DAF8D}">
      <dgm:prSet phldrT="[Text]"/>
      <dgm:spPr/>
      <dgm:t>
        <a:bodyPr/>
        <a:lstStyle/>
        <a:p>
          <a:r>
            <a:rPr lang="en-US" dirty="0" smtClean="0"/>
            <a:t>Individuals must not have received an offer of affordable minimum value coverage and must meet certain income thresholds</a:t>
          </a:r>
          <a:endParaRPr lang="en-US" dirty="0"/>
        </a:p>
      </dgm:t>
    </dgm:pt>
    <dgm:pt modelId="{62B0A266-A1F6-46CA-931B-F87E02C286AA}" type="parTrans" cxnId="{7CB1E252-E56F-43CE-BBCD-7B2D32BA679A}">
      <dgm:prSet/>
      <dgm:spPr/>
      <dgm:t>
        <a:bodyPr/>
        <a:lstStyle/>
        <a:p>
          <a:endParaRPr lang="en-US"/>
        </a:p>
      </dgm:t>
    </dgm:pt>
    <dgm:pt modelId="{5AFC5D54-3580-48DF-961E-7A604251B75C}" type="sibTrans" cxnId="{7CB1E252-E56F-43CE-BBCD-7B2D32BA679A}">
      <dgm:prSet/>
      <dgm:spPr/>
      <dgm:t>
        <a:bodyPr/>
        <a:lstStyle/>
        <a:p>
          <a:endParaRPr lang="en-US"/>
        </a:p>
      </dgm:t>
    </dgm:pt>
    <dgm:pt modelId="{377918E3-69D0-47D1-9842-9E77700A814A}">
      <dgm:prSet phldrT="[Text]"/>
      <dgm:spPr/>
      <dgm:t>
        <a:bodyPr/>
        <a:lstStyle/>
        <a:p>
          <a:r>
            <a:rPr lang="en-US" dirty="0" smtClean="0"/>
            <a:t>Report shows which person is entitled, based on information the employer has, to a premium tax credit</a:t>
          </a:r>
          <a:endParaRPr lang="en-US" dirty="0"/>
        </a:p>
      </dgm:t>
    </dgm:pt>
    <dgm:pt modelId="{049C19E1-3618-4D48-AA5E-9D71E941EC10}" type="parTrans" cxnId="{95A731E1-92E4-434D-86C5-BAF680747860}">
      <dgm:prSet/>
      <dgm:spPr/>
      <dgm:t>
        <a:bodyPr/>
        <a:lstStyle/>
        <a:p>
          <a:endParaRPr lang="en-US"/>
        </a:p>
      </dgm:t>
    </dgm:pt>
    <dgm:pt modelId="{2F38902B-AD23-4708-A9E9-5EC869A1AE04}" type="sibTrans" cxnId="{95A731E1-92E4-434D-86C5-BAF680747860}">
      <dgm:prSet/>
      <dgm:spPr/>
      <dgm:t>
        <a:bodyPr/>
        <a:lstStyle/>
        <a:p>
          <a:endParaRPr lang="en-US"/>
        </a:p>
      </dgm:t>
    </dgm:pt>
    <dgm:pt modelId="{40F6CF98-913C-44DA-931D-4C7F5B1744D5}" type="pres">
      <dgm:prSet presAssocID="{7229033F-B9FD-4A19-8B4E-8DC4DE084F73}" presName="theList" presStyleCnt="0">
        <dgm:presLayoutVars>
          <dgm:dir/>
          <dgm:animLvl val="lvl"/>
          <dgm:resizeHandles val="exact"/>
        </dgm:presLayoutVars>
      </dgm:prSet>
      <dgm:spPr/>
      <dgm:t>
        <a:bodyPr/>
        <a:lstStyle/>
        <a:p>
          <a:endParaRPr lang="en-US"/>
        </a:p>
      </dgm:t>
    </dgm:pt>
    <dgm:pt modelId="{A73A7CF2-448B-45E5-B5C4-610C227E442F}" type="pres">
      <dgm:prSet presAssocID="{079E2EB8-1004-45B9-A439-5C11371854D7}" presName="compNode" presStyleCnt="0"/>
      <dgm:spPr/>
    </dgm:pt>
    <dgm:pt modelId="{BF98C60E-CC2E-4C9C-97C3-E0546396A9B2}" type="pres">
      <dgm:prSet presAssocID="{079E2EB8-1004-45B9-A439-5C11371854D7}" presName="aNode" presStyleLbl="bgShp" presStyleIdx="0" presStyleCnt="3"/>
      <dgm:spPr/>
      <dgm:t>
        <a:bodyPr/>
        <a:lstStyle/>
        <a:p>
          <a:endParaRPr lang="en-US"/>
        </a:p>
      </dgm:t>
    </dgm:pt>
    <dgm:pt modelId="{A18227E9-635A-4CA5-AEDE-4D35B2E23709}" type="pres">
      <dgm:prSet presAssocID="{079E2EB8-1004-45B9-A439-5C11371854D7}" presName="textNode" presStyleLbl="bgShp" presStyleIdx="0" presStyleCnt="3"/>
      <dgm:spPr/>
      <dgm:t>
        <a:bodyPr/>
        <a:lstStyle/>
        <a:p>
          <a:endParaRPr lang="en-US"/>
        </a:p>
      </dgm:t>
    </dgm:pt>
    <dgm:pt modelId="{5A6FE4E7-9174-4CE7-B483-910225A5775F}" type="pres">
      <dgm:prSet presAssocID="{079E2EB8-1004-45B9-A439-5C11371854D7}" presName="compChildNode" presStyleCnt="0"/>
      <dgm:spPr/>
    </dgm:pt>
    <dgm:pt modelId="{E11EE70C-F7BA-409C-85ED-72317C9172AD}" type="pres">
      <dgm:prSet presAssocID="{079E2EB8-1004-45B9-A439-5C11371854D7}" presName="theInnerList" presStyleCnt="0"/>
      <dgm:spPr/>
    </dgm:pt>
    <dgm:pt modelId="{1B8CAE97-00EC-4461-A1E5-87E885F8C23A}" type="pres">
      <dgm:prSet presAssocID="{E107F7D2-78B4-4CA6-BCEC-381934CB91DA}" presName="childNode" presStyleLbl="node1" presStyleIdx="0" presStyleCnt="6">
        <dgm:presLayoutVars>
          <dgm:bulletEnabled val="1"/>
        </dgm:presLayoutVars>
      </dgm:prSet>
      <dgm:spPr/>
      <dgm:t>
        <a:bodyPr/>
        <a:lstStyle/>
        <a:p>
          <a:endParaRPr lang="en-US"/>
        </a:p>
      </dgm:t>
    </dgm:pt>
    <dgm:pt modelId="{9A79A1EF-F98E-4680-936B-A88BB2E30847}" type="pres">
      <dgm:prSet presAssocID="{E107F7D2-78B4-4CA6-BCEC-381934CB91DA}" presName="aSpace2" presStyleCnt="0"/>
      <dgm:spPr/>
    </dgm:pt>
    <dgm:pt modelId="{545FCD25-EF84-4499-9FF9-9F0D8E3D3055}" type="pres">
      <dgm:prSet presAssocID="{18BC95F2-14AD-40C9-BA4D-1555763E7161}" presName="childNode" presStyleLbl="node1" presStyleIdx="1" presStyleCnt="6">
        <dgm:presLayoutVars>
          <dgm:bulletEnabled val="1"/>
        </dgm:presLayoutVars>
      </dgm:prSet>
      <dgm:spPr/>
      <dgm:t>
        <a:bodyPr/>
        <a:lstStyle/>
        <a:p>
          <a:endParaRPr lang="en-US"/>
        </a:p>
      </dgm:t>
    </dgm:pt>
    <dgm:pt modelId="{31DABF00-7B1E-4059-9978-24DBA2DBD934}" type="pres">
      <dgm:prSet presAssocID="{079E2EB8-1004-45B9-A439-5C11371854D7}" presName="aSpace" presStyleCnt="0"/>
      <dgm:spPr/>
    </dgm:pt>
    <dgm:pt modelId="{1FF55E53-0FAA-4A30-B43A-9BBC48287C85}" type="pres">
      <dgm:prSet presAssocID="{FB01A41B-854F-4AD1-8F53-F37EE6ABB8D8}" presName="compNode" presStyleCnt="0"/>
      <dgm:spPr/>
    </dgm:pt>
    <dgm:pt modelId="{C6AE5CDF-316E-4191-B482-72B5E028A004}" type="pres">
      <dgm:prSet presAssocID="{FB01A41B-854F-4AD1-8F53-F37EE6ABB8D8}" presName="aNode" presStyleLbl="bgShp" presStyleIdx="1" presStyleCnt="3"/>
      <dgm:spPr/>
      <dgm:t>
        <a:bodyPr/>
        <a:lstStyle/>
        <a:p>
          <a:endParaRPr lang="en-US"/>
        </a:p>
      </dgm:t>
    </dgm:pt>
    <dgm:pt modelId="{F511A9A3-4365-4931-A6E6-4377D0E1B917}" type="pres">
      <dgm:prSet presAssocID="{FB01A41B-854F-4AD1-8F53-F37EE6ABB8D8}" presName="textNode" presStyleLbl="bgShp" presStyleIdx="1" presStyleCnt="3"/>
      <dgm:spPr/>
      <dgm:t>
        <a:bodyPr/>
        <a:lstStyle/>
        <a:p>
          <a:endParaRPr lang="en-US"/>
        </a:p>
      </dgm:t>
    </dgm:pt>
    <dgm:pt modelId="{9AAD441E-11D6-4B83-854B-0B8894AC20D2}" type="pres">
      <dgm:prSet presAssocID="{FB01A41B-854F-4AD1-8F53-F37EE6ABB8D8}" presName="compChildNode" presStyleCnt="0"/>
      <dgm:spPr/>
    </dgm:pt>
    <dgm:pt modelId="{F583A065-275F-46F6-892A-67D2320C0E0D}" type="pres">
      <dgm:prSet presAssocID="{FB01A41B-854F-4AD1-8F53-F37EE6ABB8D8}" presName="theInnerList" presStyleCnt="0"/>
      <dgm:spPr/>
    </dgm:pt>
    <dgm:pt modelId="{D7113940-02B4-4F10-9555-2384F27F3960}" type="pres">
      <dgm:prSet presAssocID="{C6A59CC0-811B-4EEF-9DB3-24F089BAA18D}" presName="childNode" presStyleLbl="node1" presStyleIdx="2" presStyleCnt="6">
        <dgm:presLayoutVars>
          <dgm:bulletEnabled val="1"/>
        </dgm:presLayoutVars>
      </dgm:prSet>
      <dgm:spPr/>
      <dgm:t>
        <a:bodyPr/>
        <a:lstStyle/>
        <a:p>
          <a:endParaRPr lang="en-US"/>
        </a:p>
      </dgm:t>
    </dgm:pt>
    <dgm:pt modelId="{6BEB5480-59D1-4932-A8B4-BB3C9E260095}" type="pres">
      <dgm:prSet presAssocID="{C6A59CC0-811B-4EEF-9DB3-24F089BAA18D}" presName="aSpace2" presStyleCnt="0"/>
      <dgm:spPr/>
    </dgm:pt>
    <dgm:pt modelId="{FC75FC5A-09F8-44A5-B80E-569168371EA9}" type="pres">
      <dgm:prSet presAssocID="{84E3A32F-7553-4BA5-9D17-8A746F60B473}" presName="childNode" presStyleLbl="node1" presStyleIdx="3" presStyleCnt="6">
        <dgm:presLayoutVars>
          <dgm:bulletEnabled val="1"/>
        </dgm:presLayoutVars>
      </dgm:prSet>
      <dgm:spPr/>
      <dgm:t>
        <a:bodyPr/>
        <a:lstStyle/>
        <a:p>
          <a:endParaRPr lang="en-US"/>
        </a:p>
      </dgm:t>
    </dgm:pt>
    <dgm:pt modelId="{5782B3A5-FA39-43D2-8E4A-FCA7AA16E4A3}" type="pres">
      <dgm:prSet presAssocID="{FB01A41B-854F-4AD1-8F53-F37EE6ABB8D8}" presName="aSpace" presStyleCnt="0"/>
      <dgm:spPr/>
    </dgm:pt>
    <dgm:pt modelId="{91D07F07-1496-4AE9-9AB5-FA938C43AF61}" type="pres">
      <dgm:prSet presAssocID="{52ACD6E5-67FD-401D-9DA9-3A7CD51749D7}" presName="compNode" presStyleCnt="0"/>
      <dgm:spPr/>
    </dgm:pt>
    <dgm:pt modelId="{BB2C0CB4-82FA-4B1B-B272-8ED0CF9AF1F6}" type="pres">
      <dgm:prSet presAssocID="{52ACD6E5-67FD-401D-9DA9-3A7CD51749D7}" presName="aNode" presStyleLbl="bgShp" presStyleIdx="2" presStyleCnt="3" custLinFactNeighborX="39" custLinFactNeighborY="-59"/>
      <dgm:spPr/>
      <dgm:t>
        <a:bodyPr/>
        <a:lstStyle/>
        <a:p>
          <a:endParaRPr lang="en-US"/>
        </a:p>
      </dgm:t>
    </dgm:pt>
    <dgm:pt modelId="{A58F1FD2-20EC-45FA-9B44-DCAC5B3C4913}" type="pres">
      <dgm:prSet presAssocID="{52ACD6E5-67FD-401D-9DA9-3A7CD51749D7}" presName="textNode" presStyleLbl="bgShp" presStyleIdx="2" presStyleCnt="3"/>
      <dgm:spPr/>
      <dgm:t>
        <a:bodyPr/>
        <a:lstStyle/>
        <a:p>
          <a:endParaRPr lang="en-US"/>
        </a:p>
      </dgm:t>
    </dgm:pt>
    <dgm:pt modelId="{D8605E1E-04E3-4658-8B2B-B96731CCB3B9}" type="pres">
      <dgm:prSet presAssocID="{52ACD6E5-67FD-401D-9DA9-3A7CD51749D7}" presName="compChildNode" presStyleCnt="0"/>
      <dgm:spPr/>
    </dgm:pt>
    <dgm:pt modelId="{9E0CEC2C-F56B-420E-BCFF-E77DD7E2C7AF}" type="pres">
      <dgm:prSet presAssocID="{52ACD6E5-67FD-401D-9DA9-3A7CD51749D7}" presName="theInnerList" presStyleCnt="0"/>
      <dgm:spPr/>
    </dgm:pt>
    <dgm:pt modelId="{110E2FD0-B2CD-49D4-90AE-EEFF5D7C6D13}" type="pres">
      <dgm:prSet presAssocID="{CBC6ED6C-F824-43DC-8590-9107548DAF8D}" presName="childNode" presStyleLbl="node1" presStyleIdx="4" presStyleCnt="6">
        <dgm:presLayoutVars>
          <dgm:bulletEnabled val="1"/>
        </dgm:presLayoutVars>
      </dgm:prSet>
      <dgm:spPr/>
      <dgm:t>
        <a:bodyPr/>
        <a:lstStyle/>
        <a:p>
          <a:endParaRPr lang="en-US"/>
        </a:p>
      </dgm:t>
    </dgm:pt>
    <dgm:pt modelId="{E0076242-5EAA-421F-A4F5-5181A37AA7A6}" type="pres">
      <dgm:prSet presAssocID="{CBC6ED6C-F824-43DC-8590-9107548DAF8D}" presName="aSpace2" presStyleCnt="0"/>
      <dgm:spPr/>
    </dgm:pt>
    <dgm:pt modelId="{05D46021-2B25-4987-A4EA-6D65758D1894}" type="pres">
      <dgm:prSet presAssocID="{377918E3-69D0-47D1-9842-9E77700A814A}" presName="childNode" presStyleLbl="node1" presStyleIdx="5" presStyleCnt="6">
        <dgm:presLayoutVars>
          <dgm:bulletEnabled val="1"/>
        </dgm:presLayoutVars>
      </dgm:prSet>
      <dgm:spPr/>
      <dgm:t>
        <a:bodyPr/>
        <a:lstStyle/>
        <a:p>
          <a:endParaRPr lang="en-US"/>
        </a:p>
      </dgm:t>
    </dgm:pt>
  </dgm:ptLst>
  <dgm:cxnLst>
    <dgm:cxn modelId="{85C3A1B9-8D73-42E2-A4EE-F1CA164E7C37}" srcId="{7229033F-B9FD-4A19-8B4E-8DC4DE084F73}" destId="{079E2EB8-1004-45B9-A439-5C11371854D7}" srcOrd="0" destOrd="0" parTransId="{B428F129-B850-444B-8630-83629A18609E}" sibTransId="{78E5834F-2500-44FC-8540-4BD2B9CFC718}"/>
    <dgm:cxn modelId="{200FFC73-D810-49B2-8132-5DBB2E240A44}" type="presOf" srcId="{CBC6ED6C-F824-43DC-8590-9107548DAF8D}" destId="{110E2FD0-B2CD-49D4-90AE-EEFF5D7C6D13}" srcOrd="0" destOrd="0" presId="urn:microsoft.com/office/officeart/2005/8/layout/lProcess2"/>
    <dgm:cxn modelId="{712E4EB4-8883-4FD4-AE5B-2EB2116D089A}" srcId="{7229033F-B9FD-4A19-8B4E-8DC4DE084F73}" destId="{FB01A41B-854F-4AD1-8F53-F37EE6ABB8D8}" srcOrd="1" destOrd="0" parTransId="{B65EFDA3-9305-4814-AA30-D70A09C98489}" sibTransId="{86894BF8-0FE2-435E-AD16-36578EC39CC2}"/>
    <dgm:cxn modelId="{49B25E90-35DA-47AC-AEAE-1AF7E5ED9C00}" type="presOf" srcId="{84E3A32F-7553-4BA5-9D17-8A746F60B473}" destId="{FC75FC5A-09F8-44A5-B80E-569168371EA9}" srcOrd="0" destOrd="0" presId="urn:microsoft.com/office/officeart/2005/8/layout/lProcess2"/>
    <dgm:cxn modelId="{3DA9EC10-58F5-4434-9C1D-43D09634AC43}" type="presOf" srcId="{52ACD6E5-67FD-401D-9DA9-3A7CD51749D7}" destId="{BB2C0CB4-82FA-4B1B-B272-8ED0CF9AF1F6}" srcOrd="0" destOrd="0" presId="urn:microsoft.com/office/officeart/2005/8/layout/lProcess2"/>
    <dgm:cxn modelId="{4022718D-EE06-439A-8826-E055F54E20C8}" type="presOf" srcId="{E107F7D2-78B4-4CA6-BCEC-381934CB91DA}" destId="{1B8CAE97-00EC-4461-A1E5-87E885F8C23A}" srcOrd="0" destOrd="0" presId="urn:microsoft.com/office/officeart/2005/8/layout/lProcess2"/>
    <dgm:cxn modelId="{948A5850-C51D-4E95-B5A4-9D8415828EB7}" type="presOf" srcId="{C6A59CC0-811B-4EEF-9DB3-24F089BAA18D}" destId="{D7113940-02B4-4F10-9555-2384F27F3960}" srcOrd="0" destOrd="0" presId="urn:microsoft.com/office/officeart/2005/8/layout/lProcess2"/>
    <dgm:cxn modelId="{C9A9824F-C762-4C92-803C-AFD276051E5B}" type="presOf" srcId="{377918E3-69D0-47D1-9842-9E77700A814A}" destId="{05D46021-2B25-4987-A4EA-6D65758D1894}" srcOrd="0" destOrd="0" presId="urn:microsoft.com/office/officeart/2005/8/layout/lProcess2"/>
    <dgm:cxn modelId="{DDDE2B11-16BC-44FE-92AA-2D91FDBDC2E7}" type="presOf" srcId="{18BC95F2-14AD-40C9-BA4D-1555763E7161}" destId="{545FCD25-EF84-4499-9FF9-9F0D8E3D3055}" srcOrd="0" destOrd="0" presId="urn:microsoft.com/office/officeart/2005/8/layout/lProcess2"/>
    <dgm:cxn modelId="{DAD6FB0F-F84C-483A-A4B9-D31A5BB61F56}" type="presOf" srcId="{7229033F-B9FD-4A19-8B4E-8DC4DE084F73}" destId="{40F6CF98-913C-44DA-931D-4C7F5B1744D5}" srcOrd="0" destOrd="0" presId="urn:microsoft.com/office/officeart/2005/8/layout/lProcess2"/>
    <dgm:cxn modelId="{7E747ABB-59D0-4D2F-A2D6-FA2F1306ABA7}" srcId="{7229033F-B9FD-4A19-8B4E-8DC4DE084F73}" destId="{52ACD6E5-67FD-401D-9DA9-3A7CD51749D7}" srcOrd="2" destOrd="0" parTransId="{0925012C-796F-4365-8CCA-17BAB72DF6DF}" sibTransId="{70471F89-2D34-4A49-9DE0-0929F513C22E}"/>
    <dgm:cxn modelId="{C8F237B9-1B67-476D-A22A-E622ADE3DEED}" type="presOf" srcId="{079E2EB8-1004-45B9-A439-5C11371854D7}" destId="{BF98C60E-CC2E-4C9C-97C3-E0546396A9B2}" srcOrd="0" destOrd="0" presId="urn:microsoft.com/office/officeart/2005/8/layout/lProcess2"/>
    <dgm:cxn modelId="{3A0B64DE-0DAB-463C-9012-FD25E1955AFA}" type="presOf" srcId="{079E2EB8-1004-45B9-A439-5C11371854D7}" destId="{A18227E9-635A-4CA5-AEDE-4D35B2E23709}" srcOrd="1" destOrd="0" presId="urn:microsoft.com/office/officeart/2005/8/layout/lProcess2"/>
    <dgm:cxn modelId="{C06B2B54-E6A2-4C4A-8317-BDF0C98102F2}" srcId="{FB01A41B-854F-4AD1-8F53-F37EE6ABB8D8}" destId="{C6A59CC0-811B-4EEF-9DB3-24F089BAA18D}" srcOrd="0" destOrd="0" parTransId="{C720E58C-C282-4795-9D4D-8A0504F170FF}" sibTransId="{FBBBA1EE-7EEB-4A57-BADD-FF81A095F9D2}"/>
    <dgm:cxn modelId="{95A731E1-92E4-434D-86C5-BAF680747860}" srcId="{52ACD6E5-67FD-401D-9DA9-3A7CD51749D7}" destId="{377918E3-69D0-47D1-9842-9E77700A814A}" srcOrd="1" destOrd="0" parTransId="{049C19E1-3618-4D48-AA5E-9D71E941EC10}" sibTransId="{2F38902B-AD23-4708-A9E9-5EC869A1AE04}"/>
    <dgm:cxn modelId="{2CEDB096-20F2-45EB-B68B-B2A75AB42AD9}" srcId="{079E2EB8-1004-45B9-A439-5C11371854D7}" destId="{18BC95F2-14AD-40C9-BA4D-1555763E7161}" srcOrd="1" destOrd="0" parTransId="{8E8102A3-F462-4B9A-8196-53ECD5D142DF}" sibTransId="{A2FC7CD5-7A1B-41B0-A08C-583F92BE3C6D}"/>
    <dgm:cxn modelId="{7FE6EB87-BEDE-4492-861E-0D221648638D}" srcId="{FB01A41B-854F-4AD1-8F53-F37EE6ABB8D8}" destId="{84E3A32F-7553-4BA5-9D17-8A746F60B473}" srcOrd="1" destOrd="0" parTransId="{AECB1125-031C-4BEA-9BE7-93F50A96625D}" sibTransId="{B7FA3B40-F0C4-431D-9BDB-C79CD53F0D97}"/>
    <dgm:cxn modelId="{291B29A0-6344-44BB-B05D-0EC90AB8D56A}" type="presOf" srcId="{FB01A41B-854F-4AD1-8F53-F37EE6ABB8D8}" destId="{F511A9A3-4365-4931-A6E6-4377D0E1B917}" srcOrd="1" destOrd="0" presId="urn:microsoft.com/office/officeart/2005/8/layout/lProcess2"/>
    <dgm:cxn modelId="{B26F5DA6-B80F-4647-A7EF-4E7C1A4EEB3A}" srcId="{079E2EB8-1004-45B9-A439-5C11371854D7}" destId="{E107F7D2-78B4-4CA6-BCEC-381934CB91DA}" srcOrd="0" destOrd="0" parTransId="{72A70932-5FDD-438A-BA1A-BCE1B461CD9A}" sibTransId="{ACAC29D4-C58A-428A-AE52-92AF71576632}"/>
    <dgm:cxn modelId="{7CB1E252-E56F-43CE-BBCD-7B2D32BA679A}" srcId="{52ACD6E5-67FD-401D-9DA9-3A7CD51749D7}" destId="{CBC6ED6C-F824-43DC-8590-9107548DAF8D}" srcOrd="0" destOrd="0" parTransId="{62B0A266-A1F6-46CA-931B-F87E02C286AA}" sibTransId="{5AFC5D54-3580-48DF-961E-7A604251B75C}"/>
    <dgm:cxn modelId="{54FE5A01-DFCE-4C86-ABDE-1BC41BD8DE93}" type="presOf" srcId="{FB01A41B-854F-4AD1-8F53-F37EE6ABB8D8}" destId="{C6AE5CDF-316E-4191-B482-72B5E028A004}" srcOrd="0" destOrd="0" presId="urn:microsoft.com/office/officeart/2005/8/layout/lProcess2"/>
    <dgm:cxn modelId="{8AEF55BC-21FA-447A-8FA1-0F6549BAD8A5}" type="presOf" srcId="{52ACD6E5-67FD-401D-9DA9-3A7CD51749D7}" destId="{A58F1FD2-20EC-45FA-9B44-DCAC5B3C4913}" srcOrd="1" destOrd="0" presId="urn:microsoft.com/office/officeart/2005/8/layout/lProcess2"/>
    <dgm:cxn modelId="{1FAAB788-A841-4FE8-BC5A-778EF526E258}" type="presParOf" srcId="{40F6CF98-913C-44DA-931D-4C7F5B1744D5}" destId="{A73A7CF2-448B-45E5-B5C4-610C227E442F}" srcOrd="0" destOrd="0" presId="urn:microsoft.com/office/officeart/2005/8/layout/lProcess2"/>
    <dgm:cxn modelId="{248D0A6A-CAE7-4074-86D1-B6CE8A6A6C50}" type="presParOf" srcId="{A73A7CF2-448B-45E5-B5C4-610C227E442F}" destId="{BF98C60E-CC2E-4C9C-97C3-E0546396A9B2}" srcOrd="0" destOrd="0" presId="urn:microsoft.com/office/officeart/2005/8/layout/lProcess2"/>
    <dgm:cxn modelId="{B61C2DA5-C885-4E1F-B79B-FE7DBA2AE282}" type="presParOf" srcId="{A73A7CF2-448B-45E5-B5C4-610C227E442F}" destId="{A18227E9-635A-4CA5-AEDE-4D35B2E23709}" srcOrd="1" destOrd="0" presId="urn:microsoft.com/office/officeart/2005/8/layout/lProcess2"/>
    <dgm:cxn modelId="{BF90AAD9-ACE2-4F5C-976A-3D2A94A0C691}" type="presParOf" srcId="{A73A7CF2-448B-45E5-B5C4-610C227E442F}" destId="{5A6FE4E7-9174-4CE7-B483-910225A5775F}" srcOrd="2" destOrd="0" presId="urn:microsoft.com/office/officeart/2005/8/layout/lProcess2"/>
    <dgm:cxn modelId="{C996F3E7-700C-4DC2-B7FF-7DC72072052F}" type="presParOf" srcId="{5A6FE4E7-9174-4CE7-B483-910225A5775F}" destId="{E11EE70C-F7BA-409C-85ED-72317C9172AD}" srcOrd="0" destOrd="0" presId="urn:microsoft.com/office/officeart/2005/8/layout/lProcess2"/>
    <dgm:cxn modelId="{9CA8CA3E-D91D-47DC-B03B-CDDF2D7FC1F0}" type="presParOf" srcId="{E11EE70C-F7BA-409C-85ED-72317C9172AD}" destId="{1B8CAE97-00EC-4461-A1E5-87E885F8C23A}" srcOrd="0" destOrd="0" presId="urn:microsoft.com/office/officeart/2005/8/layout/lProcess2"/>
    <dgm:cxn modelId="{248C6A33-50C2-4069-BD1B-9093D6DD9D54}" type="presParOf" srcId="{E11EE70C-F7BA-409C-85ED-72317C9172AD}" destId="{9A79A1EF-F98E-4680-936B-A88BB2E30847}" srcOrd="1" destOrd="0" presId="urn:microsoft.com/office/officeart/2005/8/layout/lProcess2"/>
    <dgm:cxn modelId="{5657A52B-52C1-44BD-BB1D-BBC13896AE77}" type="presParOf" srcId="{E11EE70C-F7BA-409C-85ED-72317C9172AD}" destId="{545FCD25-EF84-4499-9FF9-9F0D8E3D3055}" srcOrd="2" destOrd="0" presId="urn:microsoft.com/office/officeart/2005/8/layout/lProcess2"/>
    <dgm:cxn modelId="{829AF8A6-944E-4E31-88B3-4232ACE31BD9}" type="presParOf" srcId="{40F6CF98-913C-44DA-931D-4C7F5B1744D5}" destId="{31DABF00-7B1E-4059-9978-24DBA2DBD934}" srcOrd="1" destOrd="0" presId="urn:microsoft.com/office/officeart/2005/8/layout/lProcess2"/>
    <dgm:cxn modelId="{91E01F8B-3853-45B1-B2E7-72C2F15F90FA}" type="presParOf" srcId="{40F6CF98-913C-44DA-931D-4C7F5B1744D5}" destId="{1FF55E53-0FAA-4A30-B43A-9BBC48287C85}" srcOrd="2" destOrd="0" presId="urn:microsoft.com/office/officeart/2005/8/layout/lProcess2"/>
    <dgm:cxn modelId="{CC455BE2-FEA6-4244-8EF5-9E9A4F0AF0FD}" type="presParOf" srcId="{1FF55E53-0FAA-4A30-B43A-9BBC48287C85}" destId="{C6AE5CDF-316E-4191-B482-72B5E028A004}" srcOrd="0" destOrd="0" presId="urn:microsoft.com/office/officeart/2005/8/layout/lProcess2"/>
    <dgm:cxn modelId="{761C0AAC-115A-4ECB-A482-F62C904C6655}" type="presParOf" srcId="{1FF55E53-0FAA-4A30-B43A-9BBC48287C85}" destId="{F511A9A3-4365-4931-A6E6-4377D0E1B917}" srcOrd="1" destOrd="0" presId="urn:microsoft.com/office/officeart/2005/8/layout/lProcess2"/>
    <dgm:cxn modelId="{3EADF0C3-16ED-465C-B81B-BDB726090FA2}" type="presParOf" srcId="{1FF55E53-0FAA-4A30-B43A-9BBC48287C85}" destId="{9AAD441E-11D6-4B83-854B-0B8894AC20D2}" srcOrd="2" destOrd="0" presId="urn:microsoft.com/office/officeart/2005/8/layout/lProcess2"/>
    <dgm:cxn modelId="{6C8D41D6-6A36-4632-A6AB-B959E5B56BA7}" type="presParOf" srcId="{9AAD441E-11D6-4B83-854B-0B8894AC20D2}" destId="{F583A065-275F-46F6-892A-67D2320C0E0D}" srcOrd="0" destOrd="0" presId="urn:microsoft.com/office/officeart/2005/8/layout/lProcess2"/>
    <dgm:cxn modelId="{C73DB817-F072-484B-8864-D87FEEE7D772}" type="presParOf" srcId="{F583A065-275F-46F6-892A-67D2320C0E0D}" destId="{D7113940-02B4-4F10-9555-2384F27F3960}" srcOrd="0" destOrd="0" presId="urn:microsoft.com/office/officeart/2005/8/layout/lProcess2"/>
    <dgm:cxn modelId="{603C0EF5-30B2-4F89-AC28-6DAE3D559D41}" type="presParOf" srcId="{F583A065-275F-46F6-892A-67D2320C0E0D}" destId="{6BEB5480-59D1-4932-A8B4-BB3C9E260095}" srcOrd="1" destOrd="0" presId="urn:microsoft.com/office/officeart/2005/8/layout/lProcess2"/>
    <dgm:cxn modelId="{3B8D8AA8-D1AB-46B6-BAB5-C4C7892C35F9}" type="presParOf" srcId="{F583A065-275F-46F6-892A-67D2320C0E0D}" destId="{FC75FC5A-09F8-44A5-B80E-569168371EA9}" srcOrd="2" destOrd="0" presId="urn:microsoft.com/office/officeart/2005/8/layout/lProcess2"/>
    <dgm:cxn modelId="{A7869389-55F2-42F6-B78B-8E6FA7AEAD54}" type="presParOf" srcId="{40F6CF98-913C-44DA-931D-4C7F5B1744D5}" destId="{5782B3A5-FA39-43D2-8E4A-FCA7AA16E4A3}" srcOrd="3" destOrd="0" presId="urn:microsoft.com/office/officeart/2005/8/layout/lProcess2"/>
    <dgm:cxn modelId="{FF64D7EA-38CE-4104-995A-A4B05A432D1B}" type="presParOf" srcId="{40F6CF98-913C-44DA-931D-4C7F5B1744D5}" destId="{91D07F07-1496-4AE9-9AB5-FA938C43AF61}" srcOrd="4" destOrd="0" presId="urn:microsoft.com/office/officeart/2005/8/layout/lProcess2"/>
    <dgm:cxn modelId="{170D63EE-13AF-41DA-B049-53647B3D0B43}" type="presParOf" srcId="{91D07F07-1496-4AE9-9AB5-FA938C43AF61}" destId="{BB2C0CB4-82FA-4B1B-B272-8ED0CF9AF1F6}" srcOrd="0" destOrd="0" presId="urn:microsoft.com/office/officeart/2005/8/layout/lProcess2"/>
    <dgm:cxn modelId="{FFD2BCEE-C3B5-4DE5-920A-7E9089F682E0}" type="presParOf" srcId="{91D07F07-1496-4AE9-9AB5-FA938C43AF61}" destId="{A58F1FD2-20EC-45FA-9B44-DCAC5B3C4913}" srcOrd="1" destOrd="0" presId="urn:microsoft.com/office/officeart/2005/8/layout/lProcess2"/>
    <dgm:cxn modelId="{4E9DA075-AF18-45F3-B9A5-DE540928C34B}" type="presParOf" srcId="{91D07F07-1496-4AE9-9AB5-FA938C43AF61}" destId="{D8605E1E-04E3-4658-8B2B-B96731CCB3B9}" srcOrd="2" destOrd="0" presId="urn:microsoft.com/office/officeart/2005/8/layout/lProcess2"/>
    <dgm:cxn modelId="{14ED8E57-CE7E-4911-8182-CB3140B905A2}" type="presParOf" srcId="{D8605E1E-04E3-4658-8B2B-B96731CCB3B9}" destId="{9E0CEC2C-F56B-420E-BCFF-E77DD7E2C7AF}" srcOrd="0" destOrd="0" presId="urn:microsoft.com/office/officeart/2005/8/layout/lProcess2"/>
    <dgm:cxn modelId="{68A2F5F9-659A-459D-86FF-211D27A79618}" type="presParOf" srcId="{9E0CEC2C-F56B-420E-BCFF-E77DD7E2C7AF}" destId="{110E2FD0-B2CD-49D4-90AE-EEFF5D7C6D13}" srcOrd="0" destOrd="0" presId="urn:microsoft.com/office/officeart/2005/8/layout/lProcess2"/>
    <dgm:cxn modelId="{48D85076-BFAF-44C3-8BBE-910CCB67C601}" type="presParOf" srcId="{9E0CEC2C-F56B-420E-BCFF-E77DD7E2C7AF}" destId="{E0076242-5EAA-421F-A4F5-5181A37AA7A6}" srcOrd="1" destOrd="0" presId="urn:microsoft.com/office/officeart/2005/8/layout/lProcess2"/>
    <dgm:cxn modelId="{8B2D7803-094B-45C6-9EEA-CB61681526CA}" type="presParOf" srcId="{9E0CEC2C-F56B-420E-BCFF-E77DD7E2C7AF}" destId="{05D46021-2B25-4987-A4EA-6D65758D1894}"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7CA41D-0A5E-4487-BB53-41048495C693}"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DBF9348B-D015-4EA4-ACA8-A91F95B65553}">
      <dgm:prSet phldrT="[Text]"/>
      <dgm:spPr/>
      <dgm:t>
        <a:bodyPr/>
        <a:lstStyle/>
        <a:p>
          <a:r>
            <a:rPr lang="en-US" dirty="0" smtClean="0"/>
            <a:t>FT Employees</a:t>
          </a:r>
          <a:endParaRPr lang="en-US" dirty="0"/>
        </a:p>
      </dgm:t>
    </dgm:pt>
    <dgm:pt modelId="{C9129296-310C-4082-80AB-2F903B2C1D1B}" type="parTrans" cxnId="{7E23F0AE-EDE3-4EC7-8829-449A203A1C3C}">
      <dgm:prSet/>
      <dgm:spPr/>
      <dgm:t>
        <a:bodyPr/>
        <a:lstStyle/>
        <a:p>
          <a:endParaRPr lang="en-US"/>
        </a:p>
      </dgm:t>
    </dgm:pt>
    <dgm:pt modelId="{F8E33E8F-6FF6-4BED-ADA2-C8C0257755D6}" type="sibTrans" cxnId="{7E23F0AE-EDE3-4EC7-8829-449A203A1C3C}">
      <dgm:prSet/>
      <dgm:spPr/>
      <dgm:t>
        <a:bodyPr/>
        <a:lstStyle/>
        <a:p>
          <a:endParaRPr lang="en-US"/>
        </a:p>
      </dgm:t>
    </dgm:pt>
    <dgm:pt modelId="{E38E97EF-3495-4B95-AAEA-CF598BC48CEF}">
      <dgm:prSet phldrT="[Text]" custT="1"/>
      <dgm:spPr/>
      <dgm:t>
        <a:bodyPr/>
        <a:lstStyle/>
        <a:p>
          <a:r>
            <a:rPr lang="en-US" sz="1600" dirty="0" smtClean="0"/>
            <a:t>Individual Mandate</a:t>
          </a:r>
          <a:endParaRPr lang="en-US" sz="1600" dirty="0"/>
        </a:p>
      </dgm:t>
    </dgm:pt>
    <dgm:pt modelId="{31B429FE-74E6-4930-A3C9-C4C20FAEEE43}" type="parTrans" cxnId="{2A72B276-C5AD-4D3C-9DC1-B7E990A1B95D}">
      <dgm:prSet/>
      <dgm:spPr/>
      <dgm:t>
        <a:bodyPr/>
        <a:lstStyle/>
        <a:p>
          <a:endParaRPr lang="en-US"/>
        </a:p>
      </dgm:t>
    </dgm:pt>
    <dgm:pt modelId="{9AF28DBD-41B5-471A-A8FE-B16808B0E633}" type="sibTrans" cxnId="{2A72B276-C5AD-4D3C-9DC1-B7E990A1B95D}">
      <dgm:prSet/>
      <dgm:spPr/>
      <dgm:t>
        <a:bodyPr/>
        <a:lstStyle/>
        <a:p>
          <a:endParaRPr lang="en-US"/>
        </a:p>
      </dgm:t>
    </dgm:pt>
    <dgm:pt modelId="{9CCE5636-D5B7-42A7-8E23-03765D0D5E9C}">
      <dgm:prSet phldrT="[Text]"/>
      <dgm:spPr/>
      <dgm:t>
        <a:bodyPr/>
        <a:lstStyle/>
        <a:p>
          <a:r>
            <a:rPr lang="en-US" dirty="0" smtClean="0"/>
            <a:t>Covered Employees, including PT</a:t>
          </a:r>
          <a:endParaRPr lang="en-US" dirty="0"/>
        </a:p>
      </dgm:t>
    </dgm:pt>
    <dgm:pt modelId="{51004008-7E7D-4A31-84FF-6FB9D491B7A3}" type="parTrans" cxnId="{93B6BA9C-B02F-4A92-95F6-D2AC5C3E2281}">
      <dgm:prSet/>
      <dgm:spPr/>
      <dgm:t>
        <a:bodyPr/>
        <a:lstStyle/>
        <a:p>
          <a:endParaRPr lang="en-US"/>
        </a:p>
      </dgm:t>
    </dgm:pt>
    <dgm:pt modelId="{628CD517-BD47-48F9-B0E3-33D7532398F8}" type="sibTrans" cxnId="{93B6BA9C-B02F-4A92-95F6-D2AC5C3E2281}">
      <dgm:prSet/>
      <dgm:spPr/>
      <dgm:t>
        <a:bodyPr/>
        <a:lstStyle/>
        <a:p>
          <a:endParaRPr lang="en-US"/>
        </a:p>
      </dgm:t>
    </dgm:pt>
    <dgm:pt modelId="{2656874A-892F-4497-80E8-C1FCC552C000}">
      <dgm:prSet phldrT="[Text]" custT="1"/>
      <dgm:spPr/>
      <dgm:t>
        <a:bodyPr/>
        <a:lstStyle/>
        <a:p>
          <a:r>
            <a:rPr lang="en-US" sz="1600" dirty="0" smtClean="0"/>
            <a:t>Individual Mandate</a:t>
          </a:r>
          <a:endParaRPr lang="en-US" sz="1600" dirty="0"/>
        </a:p>
      </dgm:t>
    </dgm:pt>
    <dgm:pt modelId="{9E36408E-8928-4586-A8DB-7173DE3AF5FF}" type="parTrans" cxnId="{818F4B7D-A97B-4C33-BCEF-AC564DD763FE}">
      <dgm:prSet/>
      <dgm:spPr/>
      <dgm:t>
        <a:bodyPr/>
        <a:lstStyle/>
        <a:p>
          <a:endParaRPr lang="en-US"/>
        </a:p>
      </dgm:t>
    </dgm:pt>
    <dgm:pt modelId="{FD37D571-EA92-4199-B332-49C59916B6CA}" type="sibTrans" cxnId="{818F4B7D-A97B-4C33-BCEF-AC564DD763FE}">
      <dgm:prSet/>
      <dgm:spPr/>
      <dgm:t>
        <a:bodyPr/>
        <a:lstStyle/>
        <a:p>
          <a:endParaRPr lang="en-US"/>
        </a:p>
      </dgm:t>
    </dgm:pt>
    <dgm:pt modelId="{83A32F37-D5C7-40DA-9901-6C28AEFA7BB3}">
      <dgm:prSet phldrT="[Text]" custT="1"/>
      <dgm:spPr/>
      <dgm:t>
        <a:bodyPr/>
        <a:lstStyle/>
        <a:p>
          <a:r>
            <a:rPr lang="en-US" sz="1600" dirty="0" smtClean="0"/>
            <a:t>Premium Tax Credit Eligibility</a:t>
          </a:r>
          <a:endParaRPr lang="en-US" sz="1600" dirty="0"/>
        </a:p>
      </dgm:t>
    </dgm:pt>
    <dgm:pt modelId="{FB2947BF-D3DC-478D-BC53-7FC6C63885BE}" type="parTrans" cxnId="{50CF2DC0-E752-48DB-BDB3-CE31D74972CC}">
      <dgm:prSet/>
      <dgm:spPr/>
      <dgm:t>
        <a:bodyPr/>
        <a:lstStyle/>
        <a:p>
          <a:endParaRPr lang="en-US"/>
        </a:p>
      </dgm:t>
    </dgm:pt>
    <dgm:pt modelId="{A2DF5634-AC3A-465D-A0FD-79629CB54EFB}" type="sibTrans" cxnId="{50CF2DC0-E752-48DB-BDB3-CE31D74972CC}">
      <dgm:prSet/>
      <dgm:spPr/>
      <dgm:t>
        <a:bodyPr/>
        <a:lstStyle/>
        <a:p>
          <a:endParaRPr lang="en-US"/>
        </a:p>
      </dgm:t>
    </dgm:pt>
    <dgm:pt modelId="{907EB606-465A-4D33-8C25-744F8B2B208B}">
      <dgm:prSet phldrT="[Text]" custT="1"/>
      <dgm:spPr/>
      <dgm:t>
        <a:bodyPr/>
        <a:lstStyle/>
        <a:p>
          <a:r>
            <a:rPr lang="en-US" sz="1600" dirty="0" smtClean="0"/>
            <a:t>Premium Tax Credit Eligibility</a:t>
          </a:r>
          <a:endParaRPr lang="en-US" sz="1600" dirty="0"/>
        </a:p>
      </dgm:t>
    </dgm:pt>
    <dgm:pt modelId="{43728650-0A80-4051-B0CF-5AFA553B3D18}" type="parTrans" cxnId="{0081781B-2335-4B6B-AF36-319082795275}">
      <dgm:prSet/>
      <dgm:spPr/>
      <dgm:t>
        <a:bodyPr/>
        <a:lstStyle/>
        <a:p>
          <a:endParaRPr lang="en-US"/>
        </a:p>
      </dgm:t>
    </dgm:pt>
    <dgm:pt modelId="{3E0C3D0F-BEB8-45AF-BC7C-431BC1F9D1B9}" type="sibTrans" cxnId="{0081781B-2335-4B6B-AF36-319082795275}">
      <dgm:prSet/>
      <dgm:spPr/>
      <dgm:t>
        <a:bodyPr/>
        <a:lstStyle/>
        <a:p>
          <a:endParaRPr lang="en-US"/>
        </a:p>
      </dgm:t>
    </dgm:pt>
    <dgm:pt modelId="{976054FF-E529-40D7-8BAE-B9C62B2AF8D4}">
      <dgm:prSet phldrT="[Text]" custT="1"/>
      <dgm:spPr/>
      <dgm:t>
        <a:bodyPr/>
        <a:lstStyle/>
        <a:p>
          <a:r>
            <a:rPr lang="en-US" sz="1600" dirty="0" smtClean="0"/>
            <a:t>Employer Mandate</a:t>
          </a:r>
          <a:endParaRPr lang="en-US" sz="1600" dirty="0"/>
        </a:p>
      </dgm:t>
    </dgm:pt>
    <dgm:pt modelId="{8EA57823-2964-4680-893C-D75E70798216}" type="parTrans" cxnId="{64751619-B6C1-48F7-9132-B76C0AD8885C}">
      <dgm:prSet/>
      <dgm:spPr/>
      <dgm:t>
        <a:bodyPr/>
        <a:lstStyle/>
        <a:p>
          <a:endParaRPr lang="en-US"/>
        </a:p>
      </dgm:t>
    </dgm:pt>
    <dgm:pt modelId="{34A654F2-DC4C-459E-8F9A-BC22ADA0283C}" type="sibTrans" cxnId="{64751619-B6C1-48F7-9132-B76C0AD8885C}">
      <dgm:prSet/>
      <dgm:spPr/>
      <dgm:t>
        <a:bodyPr/>
        <a:lstStyle/>
        <a:p>
          <a:endParaRPr lang="en-US"/>
        </a:p>
      </dgm:t>
    </dgm:pt>
    <dgm:pt modelId="{CFB0A26F-0D98-4CD3-A7B3-A0C37E0A8DB3}" type="pres">
      <dgm:prSet presAssocID="{ED7CA41D-0A5E-4487-BB53-41048495C693}" presName="Name0" presStyleCnt="0">
        <dgm:presLayoutVars>
          <dgm:dir/>
          <dgm:animLvl val="lvl"/>
          <dgm:resizeHandles val="exact"/>
        </dgm:presLayoutVars>
      </dgm:prSet>
      <dgm:spPr/>
      <dgm:t>
        <a:bodyPr/>
        <a:lstStyle/>
        <a:p>
          <a:endParaRPr lang="en-US"/>
        </a:p>
      </dgm:t>
    </dgm:pt>
    <dgm:pt modelId="{B376EEDE-0311-4B58-9D32-F8D4D364C173}" type="pres">
      <dgm:prSet presAssocID="{DBF9348B-D015-4EA4-ACA8-A91F95B65553}" presName="linNode" presStyleCnt="0"/>
      <dgm:spPr/>
    </dgm:pt>
    <dgm:pt modelId="{F433EA5F-489D-4137-8A2C-AD1213841B9A}" type="pres">
      <dgm:prSet presAssocID="{DBF9348B-D015-4EA4-ACA8-A91F95B65553}" presName="parentText" presStyleLbl="node1" presStyleIdx="0" presStyleCnt="2">
        <dgm:presLayoutVars>
          <dgm:chMax val="1"/>
          <dgm:bulletEnabled val="1"/>
        </dgm:presLayoutVars>
      </dgm:prSet>
      <dgm:spPr/>
      <dgm:t>
        <a:bodyPr/>
        <a:lstStyle/>
        <a:p>
          <a:endParaRPr lang="en-US"/>
        </a:p>
      </dgm:t>
    </dgm:pt>
    <dgm:pt modelId="{9C22DEBF-12E1-42B8-815E-F55D925AF216}" type="pres">
      <dgm:prSet presAssocID="{DBF9348B-D015-4EA4-ACA8-A91F95B65553}" presName="descendantText" presStyleLbl="alignAccFollowNode1" presStyleIdx="0" presStyleCnt="2">
        <dgm:presLayoutVars>
          <dgm:bulletEnabled val="1"/>
        </dgm:presLayoutVars>
      </dgm:prSet>
      <dgm:spPr/>
      <dgm:t>
        <a:bodyPr/>
        <a:lstStyle/>
        <a:p>
          <a:endParaRPr lang="en-US"/>
        </a:p>
      </dgm:t>
    </dgm:pt>
    <dgm:pt modelId="{15A69316-F01A-49F8-8502-4FCA703E5953}" type="pres">
      <dgm:prSet presAssocID="{F8E33E8F-6FF6-4BED-ADA2-C8C0257755D6}" presName="sp" presStyleCnt="0"/>
      <dgm:spPr/>
    </dgm:pt>
    <dgm:pt modelId="{262F074C-2B0A-4EC9-82D8-A0479FC0309F}" type="pres">
      <dgm:prSet presAssocID="{9CCE5636-D5B7-42A7-8E23-03765D0D5E9C}" presName="linNode" presStyleCnt="0"/>
      <dgm:spPr/>
    </dgm:pt>
    <dgm:pt modelId="{BB3BB876-74F3-4896-B4FF-AB91E30DD2E3}" type="pres">
      <dgm:prSet presAssocID="{9CCE5636-D5B7-42A7-8E23-03765D0D5E9C}" presName="parentText" presStyleLbl="node1" presStyleIdx="1" presStyleCnt="2">
        <dgm:presLayoutVars>
          <dgm:chMax val="1"/>
          <dgm:bulletEnabled val="1"/>
        </dgm:presLayoutVars>
      </dgm:prSet>
      <dgm:spPr/>
      <dgm:t>
        <a:bodyPr/>
        <a:lstStyle/>
        <a:p>
          <a:endParaRPr lang="en-US"/>
        </a:p>
      </dgm:t>
    </dgm:pt>
    <dgm:pt modelId="{EC998B4C-412A-489B-96CA-4B1374CC9E53}" type="pres">
      <dgm:prSet presAssocID="{9CCE5636-D5B7-42A7-8E23-03765D0D5E9C}" presName="descendantText" presStyleLbl="alignAccFollowNode1" presStyleIdx="1" presStyleCnt="2">
        <dgm:presLayoutVars>
          <dgm:bulletEnabled val="1"/>
        </dgm:presLayoutVars>
      </dgm:prSet>
      <dgm:spPr/>
      <dgm:t>
        <a:bodyPr/>
        <a:lstStyle/>
        <a:p>
          <a:endParaRPr lang="en-US"/>
        </a:p>
      </dgm:t>
    </dgm:pt>
  </dgm:ptLst>
  <dgm:cxnLst>
    <dgm:cxn modelId="{CC75FDA6-96F9-49EF-BB04-13E410E3D617}" type="presOf" srcId="{907EB606-465A-4D33-8C25-744F8B2B208B}" destId="{EC998B4C-412A-489B-96CA-4B1374CC9E53}" srcOrd="0" destOrd="1" presId="urn:microsoft.com/office/officeart/2005/8/layout/vList5"/>
    <dgm:cxn modelId="{C179BC3E-C1CD-4147-96ED-1507AE80C04B}" type="presOf" srcId="{DBF9348B-D015-4EA4-ACA8-A91F95B65553}" destId="{F433EA5F-489D-4137-8A2C-AD1213841B9A}" srcOrd="0" destOrd="0" presId="urn:microsoft.com/office/officeart/2005/8/layout/vList5"/>
    <dgm:cxn modelId="{0081781B-2335-4B6B-AF36-319082795275}" srcId="{9CCE5636-D5B7-42A7-8E23-03765D0D5E9C}" destId="{907EB606-465A-4D33-8C25-744F8B2B208B}" srcOrd="1" destOrd="0" parTransId="{43728650-0A80-4051-B0CF-5AFA553B3D18}" sibTransId="{3E0C3D0F-BEB8-45AF-BC7C-431BC1F9D1B9}"/>
    <dgm:cxn modelId="{34908879-BDC5-405B-894C-70D243DE1AED}" type="presOf" srcId="{ED7CA41D-0A5E-4487-BB53-41048495C693}" destId="{CFB0A26F-0D98-4CD3-A7B3-A0C37E0A8DB3}" srcOrd="0" destOrd="0" presId="urn:microsoft.com/office/officeart/2005/8/layout/vList5"/>
    <dgm:cxn modelId="{2A72B276-C5AD-4D3C-9DC1-B7E990A1B95D}" srcId="{DBF9348B-D015-4EA4-ACA8-A91F95B65553}" destId="{E38E97EF-3495-4B95-AAEA-CF598BC48CEF}" srcOrd="1" destOrd="0" parTransId="{31B429FE-74E6-4930-A3C9-C4C20FAEEE43}" sibTransId="{9AF28DBD-41B5-471A-A8FE-B16808B0E633}"/>
    <dgm:cxn modelId="{908CD1A6-BDD7-47B3-8FC8-F8338EBE1C98}" type="presOf" srcId="{E38E97EF-3495-4B95-AAEA-CF598BC48CEF}" destId="{9C22DEBF-12E1-42B8-815E-F55D925AF216}" srcOrd="0" destOrd="1" presId="urn:microsoft.com/office/officeart/2005/8/layout/vList5"/>
    <dgm:cxn modelId="{E4D41FEF-B933-4355-85CB-C87971787FA5}" type="presOf" srcId="{976054FF-E529-40D7-8BAE-B9C62B2AF8D4}" destId="{9C22DEBF-12E1-42B8-815E-F55D925AF216}" srcOrd="0" destOrd="0" presId="urn:microsoft.com/office/officeart/2005/8/layout/vList5"/>
    <dgm:cxn modelId="{93B6BA9C-B02F-4A92-95F6-D2AC5C3E2281}" srcId="{ED7CA41D-0A5E-4487-BB53-41048495C693}" destId="{9CCE5636-D5B7-42A7-8E23-03765D0D5E9C}" srcOrd="1" destOrd="0" parTransId="{51004008-7E7D-4A31-84FF-6FB9D491B7A3}" sibTransId="{628CD517-BD47-48F9-B0E3-33D7532398F8}"/>
    <dgm:cxn modelId="{2F14B47A-E20F-4C35-BE0C-CEE78E31A49F}" type="presOf" srcId="{9CCE5636-D5B7-42A7-8E23-03765D0D5E9C}" destId="{BB3BB876-74F3-4896-B4FF-AB91E30DD2E3}" srcOrd="0" destOrd="0" presId="urn:microsoft.com/office/officeart/2005/8/layout/vList5"/>
    <dgm:cxn modelId="{1771CFD7-610B-443C-8FE0-2E77B8EC7D3D}" type="presOf" srcId="{2656874A-892F-4497-80E8-C1FCC552C000}" destId="{EC998B4C-412A-489B-96CA-4B1374CC9E53}" srcOrd="0" destOrd="0" presId="urn:microsoft.com/office/officeart/2005/8/layout/vList5"/>
    <dgm:cxn modelId="{7E23F0AE-EDE3-4EC7-8829-449A203A1C3C}" srcId="{ED7CA41D-0A5E-4487-BB53-41048495C693}" destId="{DBF9348B-D015-4EA4-ACA8-A91F95B65553}" srcOrd="0" destOrd="0" parTransId="{C9129296-310C-4082-80AB-2F903B2C1D1B}" sibTransId="{F8E33E8F-6FF6-4BED-ADA2-C8C0257755D6}"/>
    <dgm:cxn modelId="{818F4B7D-A97B-4C33-BCEF-AC564DD763FE}" srcId="{9CCE5636-D5B7-42A7-8E23-03765D0D5E9C}" destId="{2656874A-892F-4497-80E8-C1FCC552C000}" srcOrd="0" destOrd="0" parTransId="{9E36408E-8928-4586-A8DB-7173DE3AF5FF}" sibTransId="{FD37D571-EA92-4199-B332-49C59916B6CA}"/>
    <dgm:cxn modelId="{50CF2DC0-E752-48DB-BDB3-CE31D74972CC}" srcId="{DBF9348B-D015-4EA4-ACA8-A91F95B65553}" destId="{83A32F37-D5C7-40DA-9901-6C28AEFA7BB3}" srcOrd="2" destOrd="0" parTransId="{FB2947BF-D3DC-478D-BC53-7FC6C63885BE}" sibTransId="{A2DF5634-AC3A-465D-A0FD-79629CB54EFB}"/>
    <dgm:cxn modelId="{91AFCA26-2F7E-43B9-9555-7B4DC6BB29CB}" type="presOf" srcId="{83A32F37-D5C7-40DA-9901-6C28AEFA7BB3}" destId="{9C22DEBF-12E1-42B8-815E-F55D925AF216}" srcOrd="0" destOrd="2" presId="urn:microsoft.com/office/officeart/2005/8/layout/vList5"/>
    <dgm:cxn modelId="{64751619-B6C1-48F7-9132-B76C0AD8885C}" srcId="{DBF9348B-D015-4EA4-ACA8-A91F95B65553}" destId="{976054FF-E529-40D7-8BAE-B9C62B2AF8D4}" srcOrd="0" destOrd="0" parTransId="{8EA57823-2964-4680-893C-D75E70798216}" sibTransId="{34A654F2-DC4C-459E-8F9A-BC22ADA0283C}"/>
    <dgm:cxn modelId="{5A606EF5-60D8-4253-9FD2-6DA5324AE4B0}" type="presParOf" srcId="{CFB0A26F-0D98-4CD3-A7B3-A0C37E0A8DB3}" destId="{B376EEDE-0311-4B58-9D32-F8D4D364C173}" srcOrd="0" destOrd="0" presId="urn:microsoft.com/office/officeart/2005/8/layout/vList5"/>
    <dgm:cxn modelId="{1C287B08-854F-4697-9F60-51709FE2EC77}" type="presParOf" srcId="{B376EEDE-0311-4B58-9D32-F8D4D364C173}" destId="{F433EA5F-489D-4137-8A2C-AD1213841B9A}" srcOrd="0" destOrd="0" presId="urn:microsoft.com/office/officeart/2005/8/layout/vList5"/>
    <dgm:cxn modelId="{145EEB86-2CD3-405A-AE3F-E31AD6D454C8}" type="presParOf" srcId="{B376EEDE-0311-4B58-9D32-F8D4D364C173}" destId="{9C22DEBF-12E1-42B8-815E-F55D925AF216}" srcOrd="1" destOrd="0" presId="urn:microsoft.com/office/officeart/2005/8/layout/vList5"/>
    <dgm:cxn modelId="{9A561CCA-7DB6-41E4-914C-E15CC5D90571}" type="presParOf" srcId="{CFB0A26F-0D98-4CD3-A7B3-A0C37E0A8DB3}" destId="{15A69316-F01A-49F8-8502-4FCA703E5953}" srcOrd="1" destOrd="0" presId="urn:microsoft.com/office/officeart/2005/8/layout/vList5"/>
    <dgm:cxn modelId="{5A7978BB-1F25-4E3F-8A1D-E802DADB3583}" type="presParOf" srcId="{CFB0A26F-0D98-4CD3-A7B3-A0C37E0A8DB3}" destId="{262F074C-2B0A-4EC9-82D8-A0479FC0309F}" srcOrd="2" destOrd="0" presId="urn:microsoft.com/office/officeart/2005/8/layout/vList5"/>
    <dgm:cxn modelId="{FA2CA0B8-57A0-4FE5-B949-6ADE672C399C}" type="presParOf" srcId="{262F074C-2B0A-4EC9-82D8-A0479FC0309F}" destId="{BB3BB876-74F3-4896-B4FF-AB91E30DD2E3}" srcOrd="0" destOrd="0" presId="urn:microsoft.com/office/officeart/2005/8/layout/vList5"/>
    <dgm:cxn modelId="{39397550-6A06-40D3-9C16-475A86A4EFC8}" type="presParOf" srcId="{262F074C-2B0A-4EC9-82D8-A0479FC0309F}" destId="{EC998B4C-412A-489B-96CA-4B1374CC9E5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7CA41D-0A5E-4487-BB53-41048495C693}"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DBF9348B-D015-4EA4-ACA8-A91F95B65553}">
      <dgm:prSet phldrT="[Text]"/>
      <dgm:spPr/>
      <dgm:t>
        <a:bodyPr/>
        <a:lstStyle/>
        <a:p>
          <a:r>
            <a:rPr lang="en-US" dirty="0" smtClean="0"/>
            <a:t>Employees Tracked for Eligibility*</a:t>
          </a:r>
          <a:endParaRPr lang="en-US" dirty="0"/>
        </a:p>
      </dgm:t>
    </dgm:pt>
    <dgm:pt modelId="{C9129296-310C-4082-80AB-2F903B2C1D1B}" type="parTrans" cxnId="{7E23F0AE-EDE3-4EC7-8829-449A203A1C3C}">
      <dgm:prSet/>
      <dgm:spPr/>
      <dgm:t>
        <a:bodyPr/>
        <a:lstStyle/>
        <a:p>
          <a:endParaRPr lang="en-US"/>
        </a:p>
      </dgm:t>
    </dgm:pt>
    <dgm:pt modelId="{F8E33E8F-6FF6-4BED-ADA2-C8C0257755D6}" type="sibTrans" cxnId="{7E23F0AE-EDE3-4EC7-8829-449A203A1C3C}">
      <dgm:prSet/>
      <dgm:spPr/>
      <dgm:t>
        <a:bodyPr/>
        <a:lstStyle/>
        <a:p>
          <a:endParaRPr lang="en-US"/>
        </a:p>
      </dgm:t>
    </dgm:pt>
    <dgm:pt modelId="{E38E97EF-3495-4B95-AAEA-CF598BC48CEF}">
      <dgm:prSet phldrT="[Text]" custT="1"/>
      <dgm:spPr/>
      <dgm:t>
        <a:bodyPr/>
        <a:lstStyle/>
        <a:p>
          <a:r>
            <a:rPr lang="en-US" sz="1600" dirty="0" smtClean="0"/>
            <a:t>Employer Mandate</a:t>
          </a:r>
          <a:endParaRPr lang="en-US" sz="1600" dirty="0"/>
        </a:p>
      </dgm:t>
    </dgm:pt>
    <dgm:pt modelId="{31B429FE-74E6-4930-A3C9-C4C20FAEEE43}" type="parTrans" cxnId="{2A72B276-C5AD-4D3C-9DC1-B7E990A1B95D}">
      <dgm:prSet/>
      <dgm:spPr/>
      <dgm:t>
        <a:bodyPr/>
        <a:lstStyle/>
        <a:p>
          <a:endParaRPr lang="en-US"/>
        </a:p>
      </dgm:t>
    </dgm:pt>
    <dgm:pt modelId="{9AF28DBD-41B5-471A-A8FE-B16808B0E633}" type="sibTrans" cxnId="{2A72B276-C5AD-4D3C-9DC1-B7E990A1B95D}">
      <dgm:prSet/>
      <dgm:spPr/>
      <dgm:t>
        <a:bodyPr/>
        <a:lstStyle/>
        <a:p>
          <a:endParaRPr lang="en-US"/>
        </a:p>
      </dgm:t>
    </dgm:pt>
    <dgm:pt modelId="{9CCE5636-D5B7-42A7-8E23-03765D0D5E9C}">
      <dgm:prSet phldrT="[Text]"/>
      <dgm:spPr/>
      <dgm:t>
        <a:bodyPr/>
        <a:lstStyle/>
        <a:p>
          <a:r>
            <a:rPr lang="en-US" dirty="0" smtClean="0"/>
            <a:t>Covered Spouses, Dependents, and Non-</a:t>
          </a:r>
          <a:r>
            <a:rPr lang="en-US" dirty="0" err="1" smtClean="0"/>
            <a:t>Ees</a:t>
          </a:r>
          <a:endParaRPr lang="en-US" dirty="0"/>
        </a:p>
      </dgm:t>
    </dgm:pt>
    <dgm:pt modelId="{51004008-7E7D-4A31-84FF-6FB9D491B7A3}" type="parTrans" cxnId="{93B6BA9C-B02F-4A92-95F6-D2AC5C3E2281}">
      <dgm:prSet/>
      <dgm:spPr/>
      <dgm:t>
        <a:bodyPr/>
        <a:lstStyle/>
        <a:p>
          <a:endParaRPr lang="en-US"/>
        </a:p>
      </dgm:t>
    </dgm:pt>
    <dgm:pt modelId="{628CD517-BD47-48F9-B0E3-33D7532398F8}" type="sibTrans" cxnId="{93B6BA9C-B02F-4A92-95F6-D2AC5C3E2281}">
      <dgm:prSet/>
      <dgm:spPr/>
      <dgm:t>
        <a:bodyPr/>
        <a:lstStyle/>
        <a:p>
          <a:endParaRPr lang="en-US"/>
        </a:p>
      </dgm:t>
    </dgm:pt>
    <dgm:pt modelId="{2656874A-892F-4497-80E8-C1FCC552C000}">
      <dgm:prSet phldrT="[Text]" custT="1"/>
      <dgm:spPr/>
      <dgm:t>
        <a:bodyPr/>
        <a:lstStyle/>
        <a:p>
          <a:r>
            <a:rPr lang="en-US" sz="1600" dirty="0" smtClean="0"/>
            <a:t>Individual Mandate</a:t>
          </a:r>
          <a:endParaRPr lang="en-US" sz="1600" dirty="0"/>
        </a:p>
      </dgm:t>
    </dgm:pt>
    <dgm:pt modelId="{9E36408E-8928-4586-A8DB-7173DE3AF5FF}" type="parTrans" cxnId="{818F4B7D-A97B-4C33-BCEF-AC564DD763FE}">
      <dgm:prSet/>
      <dgm:spPr/>
      <dgm:t>
        <a:bodyPr/>
        <a:lstStyle/>
        <a:p>
          <a:endParaRPr lang="en-US"/>
        </a:p>
      </dgm:t>
    </dgm:pt>
    <dgm:pt modelId="{FD37D571-EA92-4199-B332-49C59916B6CA}" type="sibTrans" cxnId="{818F4B7D-A97B-4C33-BCEF-AC564DD763FE}">
      <dgm:prSet/>
      <dgm:spPr/>
      <dgm:t>
        <a:bodyPr/>
        <a:lstStyle/>
        <a:p>
          <a:endParaRPr lang="en-US"/>
        </a:p>
      </dgm:t>
    </dgm:pt>
    <dgm:pt modelId="{0E07D23B-8698-4304-9ED4-55F1EC9549B2}">
      <dgm:prSet phldrT="[Text]" custT="1"/>
      <dgm:spPr/>
      <dgm:t>
        <a:bodyPr/>
        <a:lstStyle/>
        <a:p>
          <a:r>
            <a:rPr lang="en-US" sz="1600" dirty="0" smtClean="0"/>
            <a:t>Premium Tax Credit Eligibility </a:t>
          </a:r>
          <a:endParaRPr lang="en-US" sz="1600" dirty="0"/>
        </a:p>
      </dgm:t>
    </dgm:pt>
    <dgm:pt modelId="{778034DB-A740-46EF-91CC-A30E18D617DB}" type="parTrans" cxnId="{5798F740-F399-4D53-A019-E8799DBB84F5}">
      <dgm:prSet/>
      <dgm:spPr/>
      <dgm:t>
        <a:bodyPr/>
        <a:lstStyle/>
        <a:p>
          <a:endParaRPr lang="en-US"/>
        </a:p>
      </dgm:t>
    </dgm:pt>
    <dgm:pt modelId="{7ADF05F0-50CD-43C5-9126-AE8F95F076C4}" type="sibTrans" cxnId="{5798F740-F399-4D53-A019-E8799DBB84F5}">
      <dgm:prSet/>
      <dgm:spPr/>
      <dgm:t>
        <a:bodyPr/>
        <a:lstStyle/>
        <a:p>
          <a:endParaRPr lang="en-US"/>
        </a:p>
      </dgm:t>
    </dgm:pt>
    <dgm:pt modelId="{FC96C558-5491-4BB2-8782-C56892D56308}">
      <dgm:prSet custT="1"/>
      <dgm:spPr/>
      <dgm:t>
        <a:bodyPr/>
        <a:lstStyle/>
        <a:p>
          <a:r>
            <a:rPr lang="en-US" sz="1600" dirty="0" smtClean="0"/>
            <a:t>Premium Tax Credit Eligibility </a:t>
          </a:r>
          <a:endParaRPr lang="en-US" sz="1600" dirty="0"/>
        </a:p>
      </dgm:t>
    </dgm:pt>
    <dgm:pt modelId="{DFF20238-8534-47D4-B5A8-08F20308407D}" type="parTrans" cxnId="{6C7E2E2C-0C3E-4FDF-8622-5EB019770784}">
      <dgm:prSet/>
      <dgm:spPr/>
      <dgm:t>
        <a:bodyPr/>
        <a:lstStyle/>
        <a:p>
          <a:endParaRPr lang="en-US"/>
        </a:p>
      </dgm:t>
    </dgm:pt>
    <dgm:pt modelId="{A9EB6B60-ED2C-49C5-9273-6CA9A43AA229}" type="sibTrans" cxnId="{6C7E2E2C-0C3E-4FDF-8622-5EB019770784}">
      <dgm:prSet/>
      <dgm:spPr/>
      <dgm:t>
        <a:bodyPr/>
        <a:lstStyle/>
        <a:p>
          <a:endParaRPr lang="en-US"/>
        </a:p>
      </dgm:t>
    </dgm:pt>
    <dgm:pt modelId="{07FD6BF6-D546-4E25-A7D0-880872F63D57}">
      <dgm:prSet phldrT="[Text]" custT="1"/>
      <dgm:spPr/>
      <dgm:t>
        <a:bodyPr/>
        <a:lstStyle/>
        <a:p>
          <a:r>
            <a:rPr lang="en-US" sz="1600" dirty="0" smtClean="0"/>
            <a:t>Individual Mandate</a:t>
          </a:r>
          <a:endParaRPr lang="en-US" sz="1600" dirty="0"/>
        </a:p>
      </dgm:t>
    </dgm:pt>
    <dgm:pt modelId="{7FC00227-4CE1-4226-8A9D-7B7C23179A79}" type="parTrans" cxnId="{85BA5AA3-5F83-40DA-A66E-14568040243B}">
      <dgm:prSet/>
      <dgm:spPr/>
      <dgm:t>
        <a:bodyPr/>
        <a:lstStyle/>
        <a:p>
          <a:endParaRPr lang="en-US"/>
        </a:p>
      </dgm:t>
    </dgm:pt>
    <dgm:pt modelId="{DC2FB3EE-FA79-45AE-81BB-9F5FBC579D1C}" type="sibTrans" cxnId="{85BA5AA3-5F83-40DA-A66E-14568040243B}">
      <dgm:prSet/>
      <dgm:spPr/>
      <dgm:t>
        <a:bodyPr/>
        <a:lstStyle/>
        <a:p>
          <a:endParaRPr lang="en-US"/>
        </a:p>
      </dgm:t>
    </dgm:pt>
    <dgm:pt modelId="{CFB0A26F-0D98-4CD3-A7B3-A0C37E0A8DB3}" type="pres">
      <dgm:prSet presAssocID="{ED7CA41D-0A5E-4487-BB53-41048495C693}" presName="Name0" presStyleCnt="0">
        <dgm:presLayoutVars>
          <dgm:dir/>
          <dgm:animLvl val="lvl"/>
          <dgm:resizeHandles val="exact"/>
        </dgm:presLayoutVars>
      </dgm:prSet>
      <dgm:spPr/>
      <dgm:t>
        <a:bodyPr/>
        <a:lstStyle/>
        <a:p>
          <a:endParaRPr lang="en-US"/>
        </a:p>
      </dgm:t>
    </dgm:pt>
    <dgm:pt modelId="{B376EEDE-0311-4B58-9D32-F8D4D364C173}" type="pres">
      <dgm:prSet presAssocID="{DBF9348B-D015-4EA4-ACA8-A91F95B65553}" presName="linNode" presStyleCnt="0"/>
      <dgm:spPr/>
    </dgm:pt>
    <dgm:pt modelId="{F433EA5F-489D-4137-8A2C-AD1213841B9A}" type="pres">
      <dgm:prSet presAssocID="{DBF9348B-D015-4EA4-ACA8-A91F95B65553}" presName="parentText" presStyleLbl="node1" presStyleIdx="0" presStyleCnt="2">
        <dgm:presLayoutVars>
          <dgm:chMax val="1"/>
          <dgm:bulletEnabled val="1"/>
        </dgm:presLayoutVars>
      </dgm:prSet>
      <dgm:spPr/>
      <dgm:t>
        <a:bodyPr/>
        <a:lstStyle/>
        <a:p>
          <a:endParaRPr lang="en-US"/>
        </a:p>
      </dgm:t>
    </dgm:pt>
    <dgm:pt modelId="{9C22DEBF-12E1-42B8-815E-F55D925AF216}" type="pres">
      <dgm:prSet presAssocID="{DBF9348B-D015-4EA4-ACA8-A91F95B65553}" presName="descendantText" presStyleLbl="alignAccFollowNode1" presStyleIdx="0" presStyleCnt="2">
        <dgm:presLayoutVars>
          <dgm:bulletEnabled val="1"/>
        </dgm:presLayoutVars>
      </dgm:prSet>
      <dgm:spPr/>
      <dgm:t>
        <a:bodyPr/>
        <a:lstStyle/>
        <a:p>
          <a:endParaRPr lang="en-US"/>
        </a:p>
      </dgm:t>
    </dgm:pt>
    <dgm:pt modelId="{15A69316-F01A-49F8-8502-4FCA703E5953}" type="pres">
      <dgm:prSet presAssocID="{F8E33E8F-6FF6-4BED-ADA2-C8C0257755D6}" presName="sp" presStyleCnt="0"/>
      <dgm:spPr/>
    </dgm:pt>
    <dgm:pt modelId="{262F074C-2B0A-4EC9-82D8-A0479FC0309F}" type="pres">
      <dgm:prSet presAssocID="{9CCE5636-D5B7-42A7-8E23-03765D0D5E9C}" presName="linNode" presStyleCnt="0"/>
      <dgm:spPr/>
    </dgm:pt>
    <dgm:pt modelId="{BB3BB876-74F3-4896-B4FF-AB91E30DD2E3}" type="pres">
      <dgm:prSet presAssocID="{9CCE5636-D5B7-42A7-8E23-03765D0D5E9C}" presName="parentText" presStyleLbl="node1" presStyleIdx="1" presStyleCnt="2">
        <dgm:presLayoutVars>
          <dgm:chMax val="1"/>
          <dgm:bulletEnabled val="1"/>
        </dgm:presLayoutVars>
      </dgm:prSet>
      <dgm:spPr/>
      <dgm:t>
        <a:bodyPr/>
        <a:lstStyle/>
        <a:p>
          <a:endParaRPr lang="en-US"/>
        </a:p>
      </dgm:t>
    </dgm:pt>
    <dgm:pt modelId="{EC998B4C-412A-489B-96CA-4B1374CC9E53}" type="pres">
      <dgm:prSet presAssocID="{9CCE5636-D5B7-42A7-8E23-03765D0D5E9C}" presName="descendantText" presStyleLbl="alignAccFollowNode1" presStyleIdx="1" presStyleCnt="2">
        <dgm:presLayoutVars>
          <dgm:bulletEnabled val="1"/>
        </dgm:presLayoutVars>
      </dgm:prSet>
      <dgm:spPr/>
      <dgm:t>
        <a:bodyPr/>
        <a:lstStyle/>
        <a:p>
          <a:endParaRPr lang="en-US"/>
        </a:p>
      </dgm:t>
    </dgm:pt>
  </dgm:ptLst>
  <dgm:cxnLst>
    <dgm:cxn modelId="{E57BA1E2-3F9C-4C5E-AEF8-384343A6CDD4}" type="presOf" srcId="{ED7CA41D-0A5E-4487-BB53-41048495C693}" destId="{CFB0A26F-0D98-4CD3-A7B3-A0C37E0A8DB3}" srcOrd="0" destOrd="0" presId="urn:microsoft.com/office/officeart/2005/8/layout/vList5"/>
    <dgm:cxn modelId="{38811809-6553-44F4-BD32-660D999D4D65}" type="presOf" srcId="{9CCE5636-D5B7-42A7-8E23-03765D0D5E9C}" destId="{BB3BB876-74F3-4896-B4FF-AB91E30DD2E3}" srcOrd="0" destOrd="0" presId="urn:microsoft.com/office/officeart/2005/8/layout/vList5"/>
    <dgm:cxn modelId="{A1A62B47-1D41-4558-A823-5AADA9FACB10}" type="presOf" srcId="{0E07D23B-8698-4304-9ED4-55F1EC9549B2}" destId="{9C22DEBF-12E1-42B8-815E-F55D925AF216}" srcOrd="0" destOrd="2" presId="urn:microsoft.com/office/officeart/2005/8/layout/vList5"/>
    <dgm:cxn modelId="{85BA5AA3-5F83-40DA-A66E-14568040243B}" srcId="{DBF9348B-D015-4EA4-ACA8-A91F95B65553}" destId="{07FD6BF6-D546-4E25-A7D0-880872F63D57}" srcOrd="1" destOrd="0" parTransId="{7FC00227-4CE1-4226-8A9D-7B7C23179A79}" sibTransId="{DC2FB3EE-FA79-45AE-81BB-9F5FBC579D1C}"/>
    <dgm:cxn modelId="{9FBCBED2-B0E3-4BDF-9C2A-35B7C0195E1B}" type="presOf" srcId="{07FD6BF6-D546-4E25-A7D0-880872F63D57}" destId="{9C22DEBF-12E1-42B8-815E-F55D925AF216}" srcOrd="0" destOrd="1" presId="urn:microsoft.com/office/officeart/2005/8/layout/vList5"/>
    <dgm:cxn modelId="{615303A0-A73B-4702-B683-9F90284396C4}" type="presOf" srcId="{E38E97EF-3495-4B95-AAEA-CF598BC48CEF}" destId="{9C22DEBF-12E1-42B8-815E-F55D925AF216}" srcOrd="0" destOrd="0" presId="urn:microsoft.com/office/officeart/2005/8/layout/vList5"/>
    <dgm:cxn modelId="{93B6BA9C-B02F-4A92-95F6-D2AC5C3E2281}" srcId="{ED7CA41D-0A5E-4487-BB53-41048495C693}" destId="{9CCE5636-D5B7-42A7-8E23-03765D0D5E9C}" srcOrd="1" destOrd="0" parTransId="{51004008-7E7D-4A31-84FF-6FB9D491B7A3}" sibTransId="{628CD517-BD47-48F9-B0E3-33D7532398F8}"/>
    <dgm:cxn modelId="{2A72B276-C5AD-4D3C-9DC1-B7E990A1B95D}" srcId="{DBF9348B-D015-4EA4-ACA8-A91F95B65553}" destId="{E38E97EF-3495-4B95-AAEA-CF598BC48CEF}" srcOrd="0" destOrd="0" parTransId="{31B429FE-74E6-4930-A3C9-C4C20FAEEE43}" sibTransId="{9AF28DBD-41B5-471A-A8FE-B16808B0E633}"/>
    <dgm:cxn modelId="{818F4B7D-A97B-4C33-BCEF-AC564DD763FE}" srcId="{9CCE5636-D5B7-42A7-8E23-03765D0D5E9C}" destId="{2656874A-892F-4497-80E8-C1FCC552C000}" srcOrd="0" destOrd="0" parTransId="{9E36408E-8928-4586-A8DB-7173DE3AF5FF}" sibTransId="{FD37D571-EA92-4199-B332-49C59916B6CA}"/>
    <dgm:cxn modelId="{1668F315-061E-4C70-84DC-00B784FEB2AE}" type="presOf" srcId="{FC96C558-5491-4BB2-8782-C56892D56308}" destId="{EC998B4C-412A-489B-96CA-4B1374CC9E53}" srcOrd="0" destOrd="1" presId="urn:microsoft.com/office/officeart/2005/8/layout/vList5"/>
    <dgm:cxn modelId="{5798F740-F399-4D53-A019-E8799DBB84F5}" srcId="{DBF9348B-D015-4EA4-ACA8-A91F95B65553}" destId="{0E07D23B-8698-4304-9ED4-55F1EC9549B2}" srcOrd="2" destOrd="0" parTransId="{778034DB-A740-46EF-91CC-A30E18D617DB}" sibTransId="{7ADF05F0-50CD-43C5-9126-AE8F95F076C4}"/>
    <dgm:cxn modelId="{6C7E2E2C-0C3E-4FDF-8622-5EB019770784}" srcId="{9CCE5636-D5B7-42A7-8E23-03765D0D5E9C}" destId="{FC96C558-5491-4BB2-8782-C56892D56308}" srcOrd="1" destOrd="0" parTransId="{DFF20238-8534-47D4-B5A8-08F20308407D}" sibTransId="{A9EB6B60-ED2C-49C5-9273-6CA9A43AA229}"/>
    <dgm:cxn modelId="{7E23F0AE-EDE3-4EC7-8829-449A203A1C3C}" srcId="{ED7CA41D-0A5E-4487-BB53-41048495C693}" destId="{DBF9348B-D015-4EA4-ACA8-A91F95B65553}" srcOrd="0" destOrd="0" parTransId="{C9129296-310C-4082-80AB-2F903B2C1D1B}" sibTransId="{F8E33E8F-6FF6-4BED-ADA2-C8C0257755D6}"/>
    <dgm:cxn modelId="{0926F03F-CD69-4D96-A9D1-B2A64FD51FEA}" type="presOf" srcId="{DBF9348B-D015-4EA4-ACA8-A91F95B65553}" destId="{F433EA5F-489D-4137-8A2C-AD1213841B9A}" srcOrd="0" destOrd="0" presId="urn:microsoft.com/office/officeart/2005/8/layout/vList5"/>
    <dgm:cxn modelId="{D0BD596F-848C-4BAD-9471-C18C855E01FA}" type="presOf" srcId="{2656874A-892F-4497-80E8-C1FCC552C000}" destId="{EC998B4C-412A-489B-96CA-4B1374CC9E53}" srcOrd="0" destOrd="0" presId="urn:microsoft.com/office/officeart/2005/8/layout/vList5"/>
    <dgm:cxn modelId="{4BF9FAA9-0CC5-4834-B43B-F22D6996AEA1}" type="presParOf" srcId="{CFB0A26F-0D98-4CD3-A7B3-A0C37E0A8DB3}" destId="{B376EEDE-0311-4B58-9D32-F8D4D364C173}" srcOrd="0" destOrd="0" presId="urn:microsoft.com/office/officeart/2005/8/layout/vList5"/>
    <dgm:cxn modelId="{8C6BF6F4-9F53-41BC-B9C1-922573E93A9D}" type="presParOf" srcId="{B376EEDE-0311-4B58-9D32-F8D4D364C173}" destId="{F433EA5F-489D-4137-8A2C-AD1213841B9A}" srcOrd="0" destOrd="0" presId="urn:microsoft.com/office/officeart/2005/8/layout/vList5"/>
    <dgm:cxn modelId="{0787457A-D69D-4B1B-A831-DE7B904FF68C}" type="presParOf" srcId="{B376EEDE-0311-4B58-9D32-F8D4D364C173}" destId="{9C22DEBF-12E1-42B8-815E-F55D925AF216}" srcOrd="1" destOrd="0" presId="urn:microsoft.com/office/officeart/2005/8/layout/vList5"/>
    <dgm:cxn modelId="{273BC538-F4F6-460D-9F00-3C3B449C7695}" type="presParOf" srcId="{CFB0A26F-0D98-4CD3-A7B3-A0C37E0A8DB3}" destId="{15A69316-F01A-49F8-8502-4FCA703E5953}" srcOrd="1" destOrd="0" presId="urn:microsoft.com/office/officeart/2005/8/layout/vList5"/>
    <dgm:cxn modelId="{A913928A-CA74-4260-8722-1E8F357055DA}" type="presParOf" srcId="{CFB0A26F-0D98-4CD3-A7B3-A0C37E0A8DB3}" destId="{262F074C-2B0A-4EC9-82D8-A0479FC0309F}" srcOrd="2" destOrd="0" presId="urn:microsoft.com/office/officeart/2005/8/layout/vList5"/>
    <dgm:cxn modelId="{C1CE006B-BF1B-4A2B-849D-285EA0A5A2FA}" type="presParOf" srcId="{262F074C-2B0A-4EC9-82D8-A0479FC0309F}" destId="{BB3BB876-74F3-4896-B4FF-AB91E30DD2E3}" srcOrd="0" destOrd="0" presId="urn:microsoft.com/office/officeart/2005/8/layout/vList5"/>
    <dgm:cxn modelId="{C978581F-5C5F-4D4F-91E7-CDF75E69DB21}" type="presParOf" srcId="{262F074C-2B0A-4EC9-82D8-A0479FC0309F}" destId="{EC998B4C-412A-489B-96CA-4B1374CC9E53}"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4963734-4617-419C-A4E7-58A5F690CB81}" type="doc">
      <dgm:prSet loTypeId="urn:microsoft.com/office/officeart/2005/8/layout/arrow3" loCatId="relationship" qsTypeId="urn:microsoft.com/office/officeart/2005/8/quickstyle/simple1" qsCatId="simple" csTypeId="urn:microsoft.com/office/officeart/2005/8/colors/colorful3" csCatId="colorful" phldr="1"/>
      <dgm:spPr/>
      <dgm:t>
        <a:bodyPr/>
        <a:lstStyle/>
        <a:p>
          <a:endParaRPr lang="en-US"/>
        </a:p>
      </dgm:t>
    </dgm:pt>
    <dgm:pt modelId="{EA3CE49B-425A-431E-8704-D824FF00C90A}">
      <dgm:prSet phldrT="[Text]"/>
      <dgm:spPr/>
      <dgm:t>
        <a:bodyPr/>
        <a:lstStyle/>
        <a:p>
          <a:r>
            <a:rPr lang="en-US" dirty="0" smtClean="0">
              <a:solidFill>
                <a:schemeClr val="tx2"/>
              </a:solidFill>
            </a:rPr>
            <a:t>Fully-insured plans</a:t>
          </a:r>
          <a:endParaRPr lang="en-US" dirty="0">
            <a:solidFill>
              <a:schemeClr val="tx2"/>
            </a:solidFill>
          </a:endParaRPr>
        </a:p>
      </dgm:t>
    </dgm:pt>
    <dgm:pt modelId="{3CB88493-C937-4A23-A55B-5F71290753AD}" type="parTrans" cxnId="{1D586255-7A77-4DCC-9B3E-9D598A7FA0F8}">
      <dgm:prSet/>
      <dgm:spPr/>
      <dgm:t>
        <a:bodyPr/>
        <a:lstStyle/>
        <a:p>
          <a:endParaRPr lang="en-US"/>
        </a:p>
      </dgm:t>
    </dgm:pt>
    <dgm:pt modelId="{02302168-6A77-40D8-AE98-3167BD7096BA}" type="sibTrans" cxnId="{1D586255-7A77-4DCC-9B3E-9D598A7FA0F8}">
      <dgm:prSet/>
      <dgm:spPr/>
      <dgm:t>
        <a:bodyPr/>
        <a:lstStyle/>
        <a:p>
          <a:endParaRPr lang="en-US"/>
        </a:p>
      </dgm:t>
    </dgm:pt>
    <dgm:pt modelId="{ECC85C31-6377-4A70-BBF9-B622620F0612}">
      <dgm:prSet phldrT="[Text]"/>
      <dgm:spPr/>
      <dgm:t>
        <a:bodyPr/>
        <a:lstStyle/>
        <a:p>
          <a:r>
            <a:rPr lang="en-US" dirty="0" smtClean="0">
              <a:solidFill>
                <a:schemeClr val="tx2"/>
              </a:solidFill>
            </a:rPr>
            <a:t>Self-funded plans</a:t>
          </a:r>
          <a:endParaRPr lang="en-US" dirty="0">
            <a:solidFill>
              <a:schemeClr val="tx2"/>
            </a:solidFill>
          </a:endParaRPr>
        </a:p>
      </dgm:t>
    </dgm:pt>
    <dgm:pt modelId="{DFC41EE7-B00A-4FCD-8F8F-2EDC6C5B228D}" type="parTrans" cxnId="{6C219B71-9F30-461E-96E9-447DBDB02B13}">
      <dgm:prSet/>
      <dgm:spPr/>
      <dgm:t>
        <a:bodyPr/>
        <a:lstStyle/>
        <a:p>
          <a:endParaRPr lang="en-US"/>
        </a:p>
      </dgm:t>
    </dgm:pt>
    <dgm:pt modelId="{6F5F818D-DEC3-4B8D-965C-0E38315FDCFA}" type="sibTrans" cxnId="{6C219B71-9F30-461E-96E9-447DBDB02B13}">
      <dgm:prSet/>
      <dgm:spPr/>
      <dgm:t>
        <a:bodyPr/>
        <a:lstStyle/>
        <a:p>
          <a:endParaRPr lang="en-US"/>
        </a:p>
      </dgm:t>
    </dgm:pt>
    <dgm:pt modelId="{64F8A9FA-6035-475A-BD30-39A4C0A705CD}">
      <dgm:prSet phldrT="[Text]"/>
      <dgm:spPr/>
      <dgm:t>
        <a:bodyPr/>
        <a:lstStyle/>
        <a:p>
          <a:r>
            <a:rPr lang="en-US" dirty="0" smtClean="0">
              <a:solidFill>
                <a:schemeClr val="tx2"/>
              </a:solidFill>
            </a:rPr>
            <a:t>Carrier responsible for 6055 individual mandate report</a:t>
          </a:r>
          <a:endParaRPr lang="en-US" dirty="0">
            <a:solidFill>
              <a:schemeClr val="tx2"/>
            </a:solidFill>
          </a:endParaRPr>
        </a:p>
      </dgm:t>
    </dgm:pt>
    <dgm:pt modelId="{8751C771-9F2C-411F-944A-6DEB9F224394}" type="parTrans" cxnId="{D9664C5A-816F-4913-891B-F4670DCCAE90}">
      <dgm:prSet/>
      <dgm:spPr/>
      <dgm:t>
        <a:bodyPr/>
        <a:lstStyle/>
        <a:p>
          <a:endParaRPr lang="en-US"/>
        </a:p>
      </dgm:t>
    </dgm:pt>
    <dgm:pt modelId="{5460667C-90B1-4128-93A0-858DF8B22CBC}" type="sibTrans" cxnId="{D9664C5A-816F-4913-891B-F4670DCCAE90}">
      <dgm:prSet/>
      <dgm:spPr/>
      <dgm:t>
        <a:bodyPr/>
        <a:lstStyle/>
        <a:p>
          <a:endParaRPr lang="en-US"/>
        </a:p>
      </dgm:t>
    </dgm:pt>
    <dgm:pt modelId="{02456D8F-6DDA-4222-B1A8-0B0656E63351}">
      <dgm:prSet phldrT="[Text]"/>
      <dgm:spPr/>
      <dgm:t>
        <a:bodyPr/>
        <a:lstStyle/>
        <a:p>
          <a:r>
            <a:rPr lang="en-US" dirty="0" smtClean="0">
              <a:solidFill>
                <a:schemeClr val="tx2"/>
              </a:solidFill>
            </a:rPr>
            <a:t>Plan sponsor responsible for both 6055 individual mandate report and 6056 employer mandate and premium tax credit report</a:t>
          </a:r>
          <a:endParaRPr lang="en-US" dirty="0">
            <a:solidFill>
              <a:schemeClr val="tx2"/>
            </a:solidFill>
          </a:endParaRPr>
        </a:p>
      </dgm:t>
    </dgm:pt>
    <dgm:pt modelId="{600E4AAF-7CD1-476C-BBD5-4BD2AA45731F}" type="parTrans" cxnId="{6BE3D6BC-5297-48C6-BF62-8790FDEE2B75}">
      <dgm:prSet/>
      <dgm:spPr/>
      <dgm:t>
        <a:bodyPr/>
        <a:lstStyle/>
        <a:p>
          <a:endParaRPr lang="en-US"/>
        </a:p>
      </dgm:t>
    </dgm:pt>
    <dgm:pt modelId="{9FDA2F02-2967-4898-92BE-5B289EFA1166}" type="sibTrans" cxnId="{6BE3D6BC-5297-48C6-BF62-8790FDEE2B75}">
      <dgm:prSet/>
      <dgm:spPr/>
      <dgm:t>
        <a:bodyPr/>
        <a:lstStyle/>
        <a:p>
          <a:endParaRPr lang="en-US"/>
        </a:p>
      </dgm:t>
    </dgm:pt>
    <dgm:pt modelId="{9055C68D-C345-4045-BDBA-CB0315B4C8B6}">
      <dgm:prSet phldrT="[Text]"/>
      <dgm:spPr/>
      <dgm:t>
        <a:bodyPr/>
        <a:lstStyle/>
        <a:p>
          <a:r>
            <a:rPr lang="en-US" dirty="0" smtClean="0">
              <a:solidFill>
                <a:schemeClr val="tx2"/>
              </a:solidFill>
            </a:rPr>
            <a:t>ALE member is responsible 6056 employer mandate and premium tax credit report</a:t>
          </a:r>
          <a:endParaRPr lang="en-US" dirty="0">
            <a:solidFill>
              <a:schemeClr val="tx2"/>
            </a:solidFill>
          </a:endParaRPr>
        </a:p>
      </dgm:t>
    </dgm:pt>
    <dgm:pt modelId="{0EC58240-D734-49DE-B875-425585BA133A}" type="parTrans" cxnId="{208D005C-284C-4345-9F9A-96D9A36E4926}">
      <dgm:prSet/>
      <dgm:spPr/>
      <dgm:t>
        <a:bodyPr/>
        <a:lstStyle/>
        <a:p>
          <a:endParaRPr lang="en-US"/>
        </a:p>
      </dgm:t>
    </dgm:pt>
    <dgm:pt modelId="{F896B7C2-9861-475A-A627-EE1D98F7B707}" type="sibTrans" cxnId="{208D005C-284C-4345-9F9A-96D9A36E4926}">
      <dgm:prSet/>
      <dgm:spPr/>
      <dgm:t>
        <a:bodyPr/>
        <a:lstStyle/>
        <a:p>
          <a:endParaRPr lang="en-US"/>
        </a:p>
      </dgm:t>
    </dgm:pt>
    <dgm:pt modelId="{C85374EC-C3C7-4CEC-8478-5529D9CEFD9D}">
      <dgm:prSet phldrT="[Text]"/>
      <dgm:spPr/>
      <dgm:t>
        <a:bodyPr/>
        <a:lstStyle/>
        <a:p>
          <a:r>
            <a:rPr lang="en-US" dirty="0" smtClean="0">
              <a:solidFill>
                <a:schemeClr val="tx2"/>
              </a:solidFill>
            </a:rPr>
            <a:t>Some special delegation rules for governmental entities and controlled groups</a:t>
          </a:r>
          <a:endParaRPr lang="en-US" dirty="0">
            <a:solidFill>
              <a:schemeClr val="tx2"/>
            </a:solidFill>
          </a:endParaRPr>
        </a:p>
      </dgm:t>
    </dgm:pt>
    <dgm:pt modelId="{CF561B96-985A-416B-ACC1-A34EE772AF32}" type="parTrans" cxnId="{87461BA1-D16F-4638-88B3-19A574F44BB3}">
      <dgm:prSet/>
      <dgm:spPr/>
      <dgm:t>
        <a:bodyPr/>
        <a:lstStyle/>
        <a:p>
          <a:endParaRPr lang="en-US"/>
        </a:p>
      </dgm:t>
    </dgm:pt>
    <dgm:pt modelId="{7D54A944-FB5F-4ECB-9380-02186502EEC5}" type="sibTrans" cxnId="{87461BA1-D16F-4638-88B3-19A574F44BB3}">
      <dgm:prSet/>
      <dgm:spPr/>
      <dgm:t>
        <a:bodyPr/>
        <a:lstStyle/>
        <a:p>
          <a:endParaRPr lang="en-US"/>
        </a:p>
      </dgm:t>
    </dgm:pt>
    <dgm:pt modelId="{849017D7-4F2A-484F-9B94-C47F0E774B56}" type="pres">
      <dgm:prSet presAssocID="{14963734-4617-419C-A4E7-58A5F690CB81}" presName="compositeShape" presStyleCnt="0">
        <dgm:presLayoutVars>
          <dgm:chMax val="2"/>
          <dgm:dir/>
          <dgm:resizeHandles val="exact"/>
        </dgm:presLayoutVars>
      </dgm:prSet>
      <dgm:spPr/>
      <dgm:t>
        <a:bodyPr/>
        <a:lstStyle/>
        <a:p>
          <a:endParaRPr lang="en-US"/>
        </a:p>
      </dgm:t>
    </dgm:pt>
    <dgm:pt modelId="{2C36527F-1040-46B8-A2AC-3C3D0C1A1E3C}" type="pres">
      <dgm:prSet presAssocID="{14963734-4617-419C-A4E7-58A5F690CB81}" presName="divider" presStyleLbl="fgShp" presStyleIdx="0" presStyleCnt="1"/>
      <dgm:spPr/>
      <dgm:t>
        <a:bodyPr/>
        <a:lstStyle/>
        <a:p>
          <a:endParaRPr lang="en-US"/>
        </a:p>
      </dgm:t>
    </dgm:pt>
    <dgm:pt modelId="{2BE59794-720D-45B0-9D4C-D64A589BEACE}" type="pres">
      <dgm:prSet presAssocID="{EA3CE49B-425A-431E-8704-D824FF00C90A}" presName="downArrow" presStyleLbl="node1" presStyleIdx="0" presStyleCnt="2" custLinFactNeighborX="-13697" custLinFactNeighborY="4465"/>
      <dgm:spPr/>
      <dgm:t>
        <a:bodyPr/>
        <a:lstStyle/>
        <a:p>
          <a:endParaRPr lang="en-US"/>
        </a:p>
      </dgm:t>
    </dgm:pt>
    <dgm:pt modelId="{84AE4521-68D6-4127-9D04-A2FD54D8108D}" type="pres">
      <dgm:prSet presAssocID="{EA3CE49B-425A-431E-8704-D824FF00C90A}" presName="downArrowText" presStyleLbl="revTx" presStyleIdx="0" presStyleCnt="2" custScaleX="187798" custScaleY="73459">
        <dgm:presLayoutVars>
          <dgm:bulletEnabled val="1"/>
        </dgm:presLayoutVars>
      </dgm:prSet>
      <dgm:spPr/>
      <dgm:t>
        <a:bodyPr/>
        <a:lstStyle/>
        <a:p>
          <a:endParaRPr lang="en-US"/>
        </a:p>
      </dgm:t>
    </dgm:pt>
    <dgm:pt modelId="{0755FCEA-0D2A-4A54-B94D-40CAAA28765E}" type="pres">
      <dgm:prSet presAssocID="{ECC85C31-6377-4A70-BBF9-B622620F0612}" presName="upArrow" presStyleLbl="node1" presStyleIdx="1" presStyleCnt="2" custLinFactNeighborX="17978" custLinFactNeighborY="-5023"/>
      <dgm:spPr/>
      <dgm:t>
        <a:bodyPr/>
        <a:lstStyle/>
        <a:p>
          <a:endParaRPr lang="en-US"/>
        </a:p>
      </dgm:t>
    </dgm:pt>
    <dgm:pt modelId="{D11E5B1C-9B81-47A3-8493-39562D5CAFB4}" type="pres">
      <dgm:prSet presAssocID="{ECC85C31-6377-4A70-BBF9-B622620F0612}" presName="upArrowText" presStyleLbl="revTx" presStyleIdx="1" presStyleCnt="2" custScaleX="181845">
        <dgm:presLayoutVars>
          <dgm:bulletEnabled val="1"/>
        </dgm:presLayoutVars>
      </dgm:prSet>
      <dgm:spPr/>
      <dgm:t>
        <a:bodyPr/>
        <a:lstStyle/>
        <a:p>
          <a:endParaRPr lang="en-US"/>
        </a:p>
      </dgm:t>
    </dgm:pt>
  </dgm:ptLst>
  <dgm:cxnLst>
    <dgm:cxn modelId="{6BE3D6BC-5297-48C6-BF62-8790FDEE2B75}" srcId="{ECC85C31-6377-4A70-BBF9-B622620F0612}" destId="{02456D8F-6DDA-4222-B1A8-0B0656E63351}" srcOrd="0" destOrd="0" parTransId="{600E4AAF-7CD1-476C-BBD5-4BD2AA45731F}" sibTransId="{9FDA2F02-2967-4898-92BE-5B289EFA1166}"/>
    <dgm:cxn modelId="{6C219B71-9F30-461E-96E9-447DBDB02B13}" srcId="{14963734-4617-419C-A4E7-58A5F690CB81}" destId="{ECC85C31-6377-4A70-BBF9-B622620F0612}" srcOrd="1" destOrd="0" parTransId="{DFC41EE7-B00A-4FCD-8F8F-2EDC6C5B228D}" sibTransId="{6F5F818D-DEC3-4B8D-965C-0E38315FDCFA}"/>
    <dgm:cxn modelId="{87461BA1-D16F-4638-88B3-19A574F44BB3}" srcId="{ECC85C31-6377-4A70-BBF9-B622620F0612}" destId="{C85374EC-C3C7-4CEC-8478-5529D9CEFD9D}" srcOrd="1" destOrd="0" parTransId="{CF561B96-985A-416B-ACC1-A34EE772AF32}" sibTransId="{7D54A944-FB5F-4ECB-9380-02186502EEC5}"/>
    <dgm:cxn modelId="{B1BE4D18-3F78-49A4-AA7C-EEBB3E9E6C95}" type="presOf" srcId="{64F8A9FA-6035-475A-BD30-39A4C0A705CD}" destId="{84AE4521-68D6-4127-9D04-A2FD54D8108D}" srcOrd="0" destOrd="1" presId="urn:microsoft.com/office/officeart/2005/8/layout/arrow3"/>
    <dgm:cxn modelId="{46C4C7BE-854E-40DB-A607-27D46F5BA880}" type="presOf" srcId="{02456D8F-6DDA-4222-B1A8-0B0656E63351}" destId="{D11E5B1C-9B81-47A3-8493-39562D5CAFB4}" srcOrd="0" destOrd="1" presId="urn:microsoft.com/office/officeart/2005/8/layout/arrow3"/>
    <dgm:cxn modelId="{A8472090-8B42-48D2-A46A-B557D870F670}" type="presOf" srcId="{EA3CE49B-425A-431E-8704-D824FF00C90A}" destId="{84AE4521-68D6-4127-9D04-A2FD54D8108D}" srcOrd="0" destOrd="0" presId="urn:microsoft.com/office/officeart/2005/8/layout/arrow3"/>
    <dgm:cxn modelId="{D9664C5A-816F-4913-891B-F4670DCCAE90}" srcId="{EA3CE49B-425A-431E-8704-D824FF00C90A}" destId="{64F8A9FA-6035-475A-BD30-39A4C0A705CD}" srcOrd="0" destOrd="0" parTransId="{8751C771-9F2C-411F-944A-6DEB9F224394}" sibTransId="{5460667C-90B1-4128-93A0-858DF8B22CBC}"/>
    <dgm:cxn modelId="{8385BAA6-4955-4AA3-B96B-098B391C6B14}" type="presOf" srcId="{ECC85C31-6377-4A70-BBF9-B622620F0612}" destId="{D11E5B1C-9B81-47A3-8493-39562D5CAFB4}" srcOrd="0" destOrd="0" presId="urn:microsoft.com/office/officeart/2005/8/layout/arrow3"/>
    <dgm:cxn modelId="{208D005C-284C-4345-9F9A-96D9A36E4926}" srcId="{EA3CE49B-425A-431E-8704-D824FF00C90A}" destId="{9055C68D-C345-4045-BDBA-CB0315B4C8B6}" srcOrd="1" destOrd="0" parTransId="{0EC58240-D734-49DE-B875-425585BA133A}" sibTransId="{F896B7C2-9861-475A-A627-EE1D98F7B707}"/>
    <dgm:cxn modelId="{181D5BAD-9638-4C7D-A7A9-736D60667530}" type="presOf" srcId="{9055C68D-C345-4045-BDBA-CB0315B4C8B6}" destId="{84AE4521-68D6-4127-9D04-A2FD54D8108D}" srcOrd="0" destOrd="2" presId="urn:microsoft.com/office/officeart/2005/8/layout/arrow3"/>
    <dgm:cxn modelId="{1D586255-7A77-4DCC-9B3E-9D598A7FA0F8}" srcId="{14963734-4617-419C-A4E7-58A5F690CB81}" destId="{EA3CE49B-425A-431E-8704-D824FF00C90A}" srcOrd="0" destOrd="0" parTransId="{3CB88493-C937-4A23-A55B-5F71290753AD}" sibTransId="{02302168-6A77-40D8-AE98-3167BD7096BA}"/>
    <dgm:cxn modelId="{85D0149A-F770-4A3E-AAB4-E9425D5F0976}" type="presOf" srcId="{C85374EC-C3C7-4CEC-8478-5529D9CEFD9D}" destId="{D11E5B1C-9B81-47A3-8493-39562D5CAFB4}" srcOrd="0" destOrd="2" presId="urn:microsoft.com/office/officeart/2005/8/layout/arrow3"/>
    <dgm:cxn modelId="{713BFB9C-B2B9-488D-B6ED-ADB1787DA7A2}" type="presOf" srcId="{14963734-4617-419C-A4E7-58A5F690CB81}" destId="{849017D7-4F2A-484F-9B94-C47F0E774B56}" srcOrd="0" destOrd="0" presId="urn:microsoft.com/office/officeart/2005/8/layout/arrow3"/>
    <dgm:cxn modelId="{BF0F1F90-D8BC-44BF-BC0D-7B56B1D80468}" type="presParOf" srcId="{849017D7-4F2A-484F-9B94-C47F0E774B56}" destId="{2C36527F-1040-46B8-A2AC-3C3D0C1A1E3C}" srcOrd="0" destOrd="0" presId="urn:microsoft.com/office/officeart/2005/8/layout/arrow3"/>
    <dgm:cxn modelId="{0EC827F9-F39C-4884-9769-C6F25FED8463}" type="presParOf" srcId="{849017D7-4F2A-484F-9B94-C47F0E774B56}" destId="{2BE59794-720D-45B0-9D4C-D64A589BEACE}" srcOrd="1" destOrd="0" presId="urn:microsoft.com/office/officeart/2005/8/layout/arrow3"/>
    <dgm:cxn modelId="{5E5CBD59-BEE9-4267-92DB-69D718A21C2E}" type="presParOf" srcId="{849017D7-4F2A-484F-9B94-C47F0E774B56}" destId="{84AE4521-68D6-4127-9D04-A2FD54D8108D}" srcOrd="2" destOrd="0" presId="urn:microsoft.com/office/officeart/2005/8/layout/arrow3"/>
    <dgm:cxn modelId="{B57D5F1A-00FF-4D9E-BBD2-B2E0790C34BC}" type="presParOf" srcId="{849017D7-4F2A-484F-9B94-C47F0E774B56}" destId="{0755FCEA-0D2A-4A54-B94D-40CAAA28765E}" srcOrd="3" destOrd="0" presId="urn:microsoft.com/office/officeart/2005/8/layout/arrow3"/>
    <dgm:cxn modelId="{76728D6B-752B-4062-BFE5-546CBCC83EE5}" type="presParOf" srcId="{849017D7-4F2A-484F-9B94-C47F0E774B56}" destId="{D11E5B1C-9B81-47A3-8493-39562D5CAFB4}"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268F6F-4FB2-4BB7-AD88-307E4208D5DD}" type="doc">
      <dgm:prSet loTypeId="urn:microsoft.com/office/officeart/2005/8/layout/lProcess3" loCatId="process" qsTypeId="urn:microsoft.com/office/officeart/2005/8/quickstyle/simple2" qsCatId="simple" csTypeId="urn:microsoft.com/office/officeart/2005/8/colors/colorful3" csCatId="colorful" phldr="1"/>
      <dgm:spPr/>
      <dgm:t>
        <a:bodyPr/>
        <a:lstStyle/>
        <a:p>
          <a:endParaRPr lang="en-US"/>
        </a:p>
      </dgm:t>
    </dgm:pt>
    <dgm:pt modelId="{DC333E63-11F5-41EB-8C7C-BF85967D07A7}">
      <dgm:prSet custT="1"/>
      <dgm:spPr/>
      <dgm:t>
        <a:bodyPr/>
        <a:lstStyle/>
        <a:p>
          <a:r>
            <a:rPr lang="en-US" sz="1400" smtClean="0"/>
            <a:t>Annually by January 31</a:t>
          </a:r>
          <a:endParaRPr lang="en-US" sz="1400" dirty="0" smtClean="0"/>
        </a:p>
      </dgm:t>
    </dgm:pt>
    <dgm:pt modelId="{4C0D18B9-02DC-4885-8C65-2ED1D2165C9B}" type="parTrans" cxnId="{0C2F20AF-194F-446D-A856-4F2C1690DB9D}">
      <dgm:prSet/>
      <dgm:spPr/>
      <dgm:t>
        <a:bodyPr/>
        <a:lstStyle/>
        <a:p>
          <a:endParaRPr lang="en-US"/>
        </a:p>
      </dgm:t>
    </dgm:pt>
    <dgm:pt modelId="{E1F784D8-D969-4429-9865-56FCE26557BD}" type="sibTrans" cxnId="{0C2F20AF-194F-446D-A856-4F2C1690DB9D}">
      <dgm:prSet/>
      <dgm:spPr/>
      <dgm:t>
        <a:bodyPr/>
        <a:lstStyle/>
        <a:p>
          <a:endParaRPr lang="en-US"/>
        </a:p>
      </dgm:t>
    </dgm:pt>
    <dgm:pt modelId="{767941CF-23B4-42AC-8025-19BE14781E19}">
      <dgm:prSet custT="1"/>
      <dgm:spPr/>
      <dgm:t>
        <a:bodyPr/>
        <a:lstStyle/>
        <a:p>
          <a:r>
            <a:rPr lang="en-US" sz="1400" dirty="0" smtClean="0"/>
            <a:t>First statements = 2016 for 2015 calendar year</a:t>
          </a:r>
        </a:p>
      </dgm:t>
    </dgm:pt>
    <dgm:pt modelId="{8A3488BE-2574-4296-AEFD-26D7EA1F04D7}" type="parTrans" cxnId="{8C7AC56A-C6A6-4FE6-A9B2-7D6EE589D02F}">
      <dgm:prSet/>
      <dgm:spPr/>
      <dgm:t>
        <a:bodyPr/>
        <a:lstStyle/>
        <a:p>
          <a:endParaRPr lang="en-US"/>
        </a:p>
      </dgm:t>
    </dgm:pt>
    <dgm:pt modelId="{667DF659-4535-47D6-AE72-99F31F9D020A}" type="sibTrans" cxnId="{8C7AC56A-C6A6-4FE6-A9B2-7D6EE589D02F}">
      <dgm:prSet/>
      <dgm:spPr/>
      <dgm:t>
        <a:bodyPr/>
        <a:lstStyle/>
        <a:p>
          <a:endParaRPr lang="en-US"/>
        </a:p>
      </dgm:t>
    </dgm:pt>
    <dgm:pt modelId="{11B81DF1-E993-4AAE-ABA7-5CD1E7441AD0}">
      <dgm:prSet custT="1"/>
      <dgm:spPr/>
      <dgm:t>
        <a:bodyPr/>
        <a:lstStyle/>
        <a:p>
          <a:r>
            <a:rPr lang="en-US" sz="1800" dirty="0" smtClean="0"/>
            <a:t>Reports submitted to  IRS</a:t>
          </a:r>
        </a:p>
      </dgm:t>
    </dgm:pt>
    <dgm:pt modelId="{A48F8B74-3FE0-4E3D-829A-6BDA7D1FF8E0}" type="parTrans" cxnId="{CE1176B0-A89E-4D5F-A798-A1D6B80FB3B7}">
      <dgm:prSet/>
      <dgm:spPr/>
      <dgm:t>
        <a:bodyPr/>
        <a:lstStyle/>
        <a:p>
          <a:endParaRPr lang="en-US"/>
        </a:p>
      </dgm:t>
    </dgm:pt>
    <dgm:pt modelId="{650F8C83-15D1-4694-A1D5-2D2AFFFD603B}" type="sibTrans" cxnId="{CE1176B0-A89E-4D5F-A798-A1D6B80FB3B7}">
      <dgm:prSet/>
      <dgm:spPr/>
      <dgm:t>
        <a:bodyPr/>
        <a:lstStyle/>
        <a:p>
          <a:endParaRPr lang="en-US"/>
        </a:p>
      </dgm:t>
    </dgm:pt>
    <dgm:pt modelId="{627B4A47-E384-48D2-98D1-47BD625F7F29}">
      <dgm:prSet custT="1"/>
      <dgm:spPr/>
      <dgm:t>
        <a:bodyPr/>
        <a:lstStyle/>
        <a:p>
          <a:r>
            <a:rPr lang="en-US" sz="1400" smtClean="0"/>
            <a:t>Annually by Feb 28 (paper) or March 31 (electronic)</a:t>
          </a:r>
          <a:endParaRPr lang="en-US" sz="1400" dirty="0" smtClean="0"/>
        </a:p>
      </dgm:t>
    </dgm:pt>
    <dgm:pt modelId="{C18B2665-763A-463F-98C0-7DBC229E7540}" type="parTrans" cxnId="{9577B1AE-BAE4-4DCF-9CDB-FD2C6CB51A03}">
      <dgm:prSet/>
      <dgm:spPr/>
      <dgm:t>
        <a:bodyPr/>
        <a:lstStyle/>
        <a:p>
          <a:endParaRPr lang="en-US"/>
        </a:p>
      </dgm:t>
    </dgm:pt>
    <dgm:pt modelId="{060DBE59-00B1-410D-8DE8-4DA32E97BAC1}" type="sibTrans" cxnId="{9577B1AE-BAE4-4DCF-9CDB-FD2C6CB51A03}">
      <dgm:prSet/>
      <dgm:spPr/>
      <dgm:t>
        <a:bodyPr/>
        <a:lstStyle/>
        <a:p>
          <a:endParaRPr lang="en-US"/>
        </a:p>
      </dgm:t>
    </dgm:pt>
    <dgm:pt modelId="{C984D812-FF59-4ABE-A4BF-32CD9E7E280F}">
      <dgm:prSet custT="1"/>
      <dgm:spPr/>
      <dgm:t>
        <a:bodyPr/>
        <a:lstStyle/>
        <a:p>
          <a:r>
            <a:rPr lang="en-US" sz="1800" dirty="0" smtClean="0"/>
            <a:t>30 day extension </a:t>
          </a:r>
        </a:p>
      </dgm:t>
    </dgm:pt>
    <dgm:pt modelId="{8F00DC80-BA98-4BC8-A8F1-1AE61A6AE192}" type="parTrans" cxnId="{9BE4D73F-1636-4954-B79C-7605CF9FFBD8}">
      <dgm:prSet/>
      <dgm:spPr/>
      <dgm:t>
        <a:bodyPr/>
        <a:lstStyle/>
        <a:p>
          <a:endParaRPr lang="en-US"/>
        </a:p>
      </dgm:t>
    </dgm:pt>
    <dgm:pt modelId="{A8D84AFC-67CD-43C7-BB1D-C1AE1CA89860}" type="sibTrans" cxnId="{9BE4D73F-1636-4954-B79C-7605CF9FFBD8}">
      <dgm:prSet/>
      <dgm:spPr/>
      <dgm:t>
        <a:bodyPr/>
        <a:lstStyle/>
        <a:p>
          <a:endParaRPr lang="en-US"/>
        </a:p>
      </dgm:t>
    </dgm:pt>
    <dgm:pt modelId="{BD776227-BC8B-4465-8E80-AF6B69B7334F}">
      <dgm:prSet custT="1"/>
      <dgm:spPr/>
      <dgm:t>
        <a:bodyPr/>
        <a:lstStyle/>
        <a:p>
          <a:r>
            <a:rPr lang="en-US" sz="1400" smtClean="0"/>
            <a:t>Form 8809</a:t>
          </a:r>
          <a:endParaRPr lang="en-US" sz="1400" dirty="0" smtClean="0"/>
        </a:p>
      </dgm:t>
    </dgm:pt>
    <dgm:pt modelId="{2F8127BA-9293-410F-9A83-AE3ADAABDC45}" type="parTrans" cxnId="{9311A26B-09F3-4757-A913-EAD42D56FD32}">
      <dgm:prSet/>
      <dgm:spPr/>
      <dgm:t>
        <a:bodyPr/>
        <a:lstStyle/>
        <a:p>
          <a:endParaRPr lang="en-US"/>
        </a:p>
      </dgm:t>
    </dgm:pt>
    <dgm:pt modelId="{EC9DBC24-7808-4ABB-8371-A7738171DC25}" type="sibTrans" cxnId="{9311A26B-09F3-4757-A913-EAD42D56FD32}">
      <dgm:prSet/>
      <dgm:spPr/>
      <dgm:t>
        <a:bodyPr/>
        <a:lstStyle/>
        <a:p>
          <a:endParaRPr lang="en-US"/>
        </a:p>
      </dgm:t>
    </dgm:pt>
    <dgm:pt modelId="{CF90971B-5632-419F-90F9-06B28D7F2472}">
      <dgm:prSet custT="1"/>
      <dgm:spPr/>
      <dgm:t>
        <a:bodyPr/>
        <a:lstStyle/>
        <a:p>
          <a:r>
            <a:rPr lang="en-US" sz="1400" smtClean="0"/>
            <a:t>Note: 2016 is a leap year</a:t>
          </a:r>
          <a:endParaRPr lang="en-US" sz="1400" dirty="0" smtClean="0"/>
        </a:p>
      </dgm:t>
    </dgm:pt>
    <dgm:pt modelId="{C3D65DAF-0CEF-4F8D-89BD-5DEE8E019D9B}" type="parTrans" cxnId="{8BC0FAF9-C533-47D8-8671-44AC2C04E052}">
      <dgm:prSet/>
      <dgm:spPr/>
      <dgm:t>
        <a:bodyPr/>
        <a:lstStyle/>
        <a:p>
          <a:endParaRPr lang="en-US"/>
        </a:p>
      </dgm:t>
    </dgm:pt>
    <dgm:pt modelId="{A54F7216-018F-4260-8FB0-A131BEE26DFF}" type="sibTrans" cxnId="{8BC0FAF9-C533-47D8-8671-44AC2C04E052}">
      <dgm:prSet/>
      <dgm:spPr/>
      <dgm:t>
        <a:bodyPr/>
        <a:lstStyle/>
        <a:p>
          <a:endParaRPr lang="en-US"/>
        </a:p>
      </dgm:t>
    </dgm:pt>
    <dgm:pt modelId="{933242CC-1402-44A7-BDFF-7AE232D3266A}">
      <dgm:prSet custT="1"/>
      <dgm:spPr/>
      <dgm:t>
        <a:bodyPr/>
        <a:lstStyle/>
        <a:p>
          <a:r>
            <a:rPr lang="en-US" sz="1400" dirty="0" smtClean="0"/>
            <a:t>First filing = 2016 for 2015 calendar year</a:t>
          </a:r>
        </a:p>
      </dgm:t>
    </dgm:pt>
    <dgm:pt modelId="{065EED75-CA5A-4048-935B-905A9FF00CE3}" type="parTrans" cxnId="{D2FFF838-B593-4B07-999F-CAA7D7E1DEE5}">
      <dgm:prSet/>
      <dgm:spPr/>
      <dgm:t>
        <a:bodyPr/>
        <a:lstStyle/>
        <a:p>
          <a:endParaRPr lang="en-US"/>
        </a:p>
      </dgm:t>
    </dgm:pt>
    <dgm:pt modelId="{86680EBC-5579-4538-BDF0-6BC409C7F3D1}" type="sibTrans" cxnId="{D2FFF838-B593-4B07-999F-CAA7D7E1DEE5}">
      <dgm:prSet/>
      <dgm:spPr/>
      <dgm:t>
        <a:bodyPr/>
        <a:lstStyle/>
        <a:p>
          <a:endParaRPr lang="en-US"/>
        </a:p>
      </dgm:t>
    </dgm:pt>
    <dgm:pt modelId="{892FB02C-3A86-421A-BBA4-B2E36F597F2C}">
      <dgm:prSet phldrT="[Text]" custT="1"/>
      <dgm:spPr/>
      <dgm:t>
        <a:bodyPr/>
        <a:lstStyle/>
        <a:p>
          <a:r>
            <a:rPr lang="en-US" sz="1600" dirty="0" smtClean="0"/>
            <a:t>Individual statements sent to employees</a:t>
          </a:r>
          <a:endParaRPr lang="en-US" sz="1600" dirty="0"/>
        </a:p>
      </dgm:t>
    </dgm:pt>
    <dgm:pt modelId="{E57172FF-24C7-4B9F-BA5D-BE6CA22CF78B}" type="sibTrans" cxnId="{1C1B42CD-8759-426D-A37F-E4F33C6B7D57}">
      <dgm:prSet/>
      <dgm:spPr/>
      <dgm:t>
        <a:bodyPr/>
        <a:lstStyle/>
        <a:p>
          <a:endParaRPr lang="en-US"/>
        </a:p>
      </dgm:t>
    </dgm:pt>
    <dgm:pt modelId="{59E239FC-E76A-4CEB-BBA0-D4C4315D5CB3}" type="parTrans" cxnId="{1C1B42CD-8759-426D-A37F-E4F33C6B7D57}">
      <dgm:prSet/>
      <dgm:spPr/>
      <dgm:t>
        <a:bodyPr/>
        <a:lstStyle/>
        <a:p>
          <a:endParaRPr lang="en-US"/>
        </a:p>
      </dgm:t>
    </dgm:pt>
    <dgm:pt modelId="{45C561ED-6A2B-44BB-B2D8-E08BD5CA05E9}" type="pres">
      <dgm:prSet presAssocID="{5F268F6F-4FB2-4BB7-AD88-307E4208D5DD}" presName="Name0" presStyleCnt="0">
        <dgm:presLayoutVars>
          <dgm:chPref val="3"/>
          <dgm:dir/>
          <dgm:animLvl val="lvl"/>
          <dgm:resizeHandles/>
        </dgm:presLayoutVars>
      </dgm:prSet>
      <dgm:spPr/>
      <dgm:t>
        <a:bodyPr/>
        <a:lstStyle/>
        <a:p>
          <a:endParaRPr lang="en-US"/>
        </a:p>
      </dgm:t>
    </dgm:pt>
    <dgm:pt modelId="{7411177F-F96A-4835-8A5A-1CC1BF38FE58}" type="pres">
      <dgm:prSet presAssocID="{892FB02C-3A86-421A-BBA4-B2E36F597F2C}" presName="horFlow" presStyleCnt="0"/>
      <dgm:spPr/>
      <dgm:t>
        <a:bodyPr/>
        <a:lstStyle/>
        <a:p>
          <a:endParaRPr lang="en-US"/>
        </a:p>
      </dgm:t>
    </dgm:pt>
    <dgm:pt modelId="{9E05831D-DC36-4880-BB98-86729D6E3B2F}" type="pres">
      <dgm:prSet presAssocID="{892FB02C-3A86-421A-BBA4-B2E36F597F2C}" presName="bigChev" presStyleLbl="node1" presStyleIdx="0" presStyleCnt="4"/>
      <dgm:spPr/>
      <dgm:t>
        <a:bodyPr/>
        <a:lstStyle/>
        <a:p>
          <a:endParaRPr lang="en-US"/>
        </a:p>
      </dgm:t>
    </dgm:pt>
    <dgm:pt modelId="{8D49EF8E-8335-4124-8A04-F803D981972D}" type="pres">
      <dgm:prSet presAssocID="{4C0D18B9-02DC-4885-8C65-2ED1D2165C9B}" presName="parTrans" presStyleCnt="0"/>
      <dgm:spPr/>
      <dgm:t>
        <a:bodyPr/>
        <a:lstStyle/>
        <a:p>
          <a:endParaRPr lang="en-US"/>
        </a:p>
      </dgm:t>
    </dgm:pt>
    <dgm:pt modelId="{0246E172-4E93-47CC-82B8-89C20EF514E3}" type="pres">
      <dgm:prSet presAssocID="{DC333E63-11F5-41EB-8C7C-BF85967D07A7}" presName="node" presStyleLbl="alignAccFollowNode1" presStyleIdx="0" presStyleCnt="5">
        <dgm:presLayoutVars>
          <dgm:bulletEnabled val="1"/>
        </dgm:presLayoutVars>
      </dgm:prSet>
      <dgm:spPr/>
      <dgm:t>
        <a:bodyPr/>
        <a:lstStyle/>
        <a:p>
          <a:endParaRPr lang="en-US"/>
        </a:p>
      </dgm:t>
    </dgm:pt>
    <dgm:pt modelId="{D9723476-18B0-4ECD-B48E-CEA92BA94F2D}" type="pres">
      <dgm:prSet presAssocID="{E1F784D8-D969-4429-9865-56FCE26557BD}" presName="sibTrans" presStyleCnt="0"/>
      <dgm:spPr/>
      <dgm:t>
        <a:bodyPr/>
        <a:lstStyle/>
        <a:p>
          <a:endParaRPr lang="en-US"/>
        </a:p>
      </dgm:t>
    </dgm:pt>
    <dgm:pt modelId="{5707C887-0368-4AC5-9761-6A087A364196}" type="pres">
      <dgm:prSet presAssocID="{767941CF-23B4-42AC-8025-19BE14781E19}" presName="node" presStyleLbl="alignAccFollowNode1" presStyleIdx="1" presStyleCnt="5" custScaleY="102573">
        <dgm:presLayoutVars>
          <dgm:bulletEnabled val="1"/>
        </dgm:presLayoutVars>
      </dgm:prSet>
      <dgm:spPr/>
      <dgm:t>
        <a:bodyPr/>
        <a:lstStyle/>
        <a:p>
          <a:endParaRPr lang="en-US"/>
        </a:p>
      </dgm:t>
    </dgm:pt>
    <dgm:pt modelId="{BCF13EF6-161D-46ED-B53B-79F44CD2D067}" type="pres">
      <dgm:prSet presAssocID="{892FB02C-3A86-421A-BBA4-B2E36F597F2C}" presName="vSp" presStyleCnt="0"/>
      <dgm:spPr/>
      <dgm:t>
        <a:bodyPr/>
        <a:lstStyle/>
        <a:p>
          <a:endParaRPr lang="en-US"/>
        </a:p>
      </dgm:t>
    </dgm:pt>
    <dgm:pt modelId="{66D31C7C-CAD6-416C-A02C-15DD48D6E98B}" type="pres">
      <dgm:prSet presAssocID="{11B81DF1-E993-4AAE-ABA7-5CD1E7441AD0}" presName="horFlow" presStyleCnt="0"/>
      <dgm:spPr/>
      <dgm:t>
        <a:bodyPr/>
        <a:lstStyle/>
        <a:p>
          <a:endParaRPr lang="en-US"/>
        </a:p>
      </dgm:t>
    </dgm:pt>
    <dgm:pt modelId="{FDD0F673-043B-4FF3-AFE7-B51EFDECAE48}" type="pres">
      <dgm:prSet presAssocID="{11B81DF1-E993-4AAE-ABA7-5CD1E7441AD0}" presName="bigChev" presStyleLbl="node1" presStyleIdx="1" presStyleCnt="4"/>
      <dgm:spPr/>
      <dgm:t>
        <a:bodyPr/>
        <a:lstStyle/>
        <a:p>
          <a:endParaRPr lang="en-US"/>
        </a:p>
      </dgm:t>
    </dgm:pt>
    <dgm:pt modelId="{C21C58E1-C3F1-4A2D-AD4C-D666836BED11}" type="pres">
      <dgm:prSet presAssocID="{C18B2665-763A-463F-98C0-7DBC229E7540}" presName="parTrans" presStyleCnt="0"/>
      <dgm:spPr/>
      <dgm:t>
        <a:bodyPr/>
        <a:lstStyle/>
        <a:p>
          <a:endParaRPr lang="en-US"/>
        </a:p>
      </dgm:t>
    </dgm:pt>
    <dgm:pt modelId="{6D430BD3-3B66-42B9-88E1-A542431FD614}" type="pres">
      <dgm:prSet presAssocID="{627B4A47-E384-48D2-98D1-47BD625F7F29}" presName="node" presStyleLbl="alignAccFollowNode1" presStyleIdx="2" presStyleCnt="5">
        <dgm:presLayoutVars>
          <dgm:bulletEnabled val="1"/>
        </dgm:presLayoutVars>
      </dgm:prSet>
      <dgm:spPr/>
      <dgm:t>
        <a:bodyPr/>
        <a:lstStyle/>
        <a:p>
          <a:endParaRPr lang="en-US"/>
        </a:p>
      </dgm:t>
    </dgm:pt>
    <dgm:pt modelId="{617F8C3C-1A7F-4386-B853-50B68835BFDA}" type="pres">
      <dgm:prSet presAssocID="{11B81DF1-E993-4AAE-ABA7-5CD1E7441AD0}" presName="vSp" presStyleCnt="0"/>
      <dgm:spPr/>
      <dgm:t>
        <a:bodyPr/>
        <a:lstStyle/>
        <a:p>
          <a:endParaRPr lang="en-US"/>
        </a:p>
      </dgm:t>
    </dgm:pt>
    <dgm:pt modelId="{16EB0751-35A5-41B7-89C3-5CBE6A33A426}" type="pres">
      <dgm:prSet presAssocID="{C984D812-FF59-4ABE-A4BF-32CD9E7E280F}" presName="horFlow" presStyleCnt="0"/>
      <dgm:spPr/>
      <dgm:t>
        <a:bodyPr/>
        <a:lstStyle/>
        <a:p>
          <a:endParaRPr lang="en-US"/>
        </a:p>
      </dgm:t>
    </dgm:pt>
    <dgm:pt modelId="{4D90D797-F3A4-4D96-85D8-65AD5A380176}" type="pres">
      <dgm:prSet presAssocID="{C984D812-FF59-4ABE-A4BF-32CD9E7E280F}" presName="bigChev" presStyleLbl="node1" presStyleIdx="2" presStyleCnt="4"/>
      <dgm:spPr/>
      <dgm:t>
        <a:bodyPr/>
        <a:lstStyle/>
        <a:p>
          <a:endParaRPr lang="en-US"/>
        </a:p>
      </dgm:t>
    </dgm:pt>
    <dgm:pt modelId="{C776B1ED-585A-49F1-A99E-15699157BFB5}" type="pres">
      <dgm:prSet presAssocID="{2F8127BA-9293-410F-9A83-AE3ADAABDC45}" presName="parTrans" presStyleCnt="0"/>
      <dgm:spPr/>
      <dgm:t>
        <a:bodyPr/>
        <a:lstStyle/>
        <a:p>
          <a:endParaRPr lang="en-US"/>
        </a:p>
      </dgm:t>
    </dgm:pt>
    <dgm:pt modelId="{3FB47BB6-C35F-4138-9502-971FD6F80B24}" type="pres">
      <dgm:prSet presAssocID="{BD776227-BC8B-4465-8E80-AF6B69B7334F}" presName="node" presStyleLbl="alignAccFollowNode1" presStyleIdx="3" presStyleCnt="5">
        <dgm:presLayoutVars>
          <dgm:bulletEnabled val="1"/>
        </dgm:presLayoutVars>
      </dgm:prSet>
      <dgm:spPr/>
      <dgm:t>
        <a:bodyPr/>
        <a:lstStyle/>
        <a:p>
          <a:endParaRPr lang="en-US"/>
        </a:p>
      </dgm:t>
    </dgm:pt>
    <dgm:pt modelId="{330B1E33-4E40-4E06-85F6-FB5FEEF69905}" type="pres">
      <dgm:prSet presAssocID="{EC9DBC24-7808-4ABB-8371-A7738171DC25}" presName="sibTrans" presStyleCnt="0"/>
      <dgm:spPr/>
      <dgm:t>
        <a:bodyPr/>
        <a:lstStyle/>
        <a:p>
          <a:endParaRPr lang="en-US"/>
        </a:p>
      </dgm:t>
    </dgm:pt>
    <dgm:pt modelId="{5A258B9B-EA54-448F-8227-2EF13151C05A}" type="pres">
      <dgm:prSet presAssocID="{CF90971B-5632-419F-90F9-06B28D7F2472}" presName="node" presStyleLbl="alignAccFollowNode1" presStyleIdx="4" presStyleCnt="5">
        <dgm:presLayoutVars>
          <dgm:bulletEnabled val="1"/>
        </dgm:presLayoutVars>
      </dgm:prSet>
      <dgm:spPr/>
      <dgm:t>
        <a:bodyPr/>
        <a:lstStyle/>
        <a:p>
          <a:endParaRPr lang="en-US"/>
        </a:p>
      </dgm:t>
    </dgm:pt>
    <dgm:pt modelId="{395EB14C-FD19-4D51-BA6B-FE7D3B68C7D9}" type="pres">
      <dgm:prSet presAssocID="{C984D812-FF59-4ABE-A4BF-32CD9E7E280F}" presName="vSp" presStyleCnt="0"/>
      <dgm:spPr/>
      <dgm:t>
        <a:bodyPr/>
        <a:lstStyle/>
        <a:p>
          <a:endParaRPr lang="en-US"/>
        </a:p>
      </dgm:t>
    </dgm:pt>
    <dgm:pt modelId="{11AFB604-C5E3-408F-89CD-9CC625D0931D}" type="pres">
      <dgm:prSet presAssocID="{933242CC-1402-44A7-BDFF-7AE232D3266A}" presName="horFlow" presStyleCnt="0"/>
      <dgm:spPr/>
      <dgm:t>
        <a:bodyPr/>
        <a:lstStyle/>
        <a:p>
          <a:endParaRPr lang="en-US"/>
        </a:p>
      </dgm:t>
    </dgm:pt>
    <dgm:pt modelId="{C707FEFA-BBFE-4B80-B075-16CF85261C5F}" type="pres">
      <dgm:prSet presAssocID="{933242CC-1402-44A7-BDFF-7AE232D3266A}" presName="bigChev" presStyleLbl="node1" presStyleIdx="3" presStyleCnt="4" custScaleX="93833" custScaleY="103607" custLinFactX="51139" custLinFactY="-100000" custLinFactNeighborX="100000" custLinFactNeighborY="-130421"/>
      <dgm:spPr/>
      <dgm:t>
        <a:bodyPr/>
        <a:lstStyle/>
        <a:p>
          <a:endParaRPr lang="en-US"/>
        </a:p>
      </dgm:t>
    </dgm:pt>
  </dgm:ptLst>
  <dgm:cxnLst>
    <dgm:cxn modelId="{E86B2E97-7D1B-4481-B24E-C18034F7EECA}" type="presOf" srcId="{CF90971B-5632-419F-90F9-06B28D7F2472}" destId="{5A258B9B-EA54-448F-8227-2EF13151C05A}" srcOrd="0" destOrd="0" presId="urn:microsoft.com/office/officeart/2005/8/layout/lProcess3"/>
    <dgm:cxn modelId="{2C33EC96-C7F3-408E-A9C0-822231CB2429}" type="presOf" srcId="{933242CC-1402-44A7-BDFF-7AE232D3266A}" destId="{C707FEFA-BBFE-4B80-B075-16CF85261C5F}" srcOrd="0" destOrd="0" presId="urn:microsoft.com/office/officeart/2005/8/layout/lProcess3"/>
    <dgm:cxn modelId="{BD9650DD-BA6A-4E2C-9162-2B1F8EC3E086}" type="presOf" srcId="{C984D812-FF59-4ABE-A4BF-32CD9E7E280F}" destId="{4D90D797-F3A4-4D96-85D8-65AD5A380176}" srcOrd="0" destOrd="0" presId="urn:microsoft.com/office/officeart/2005/8/layout/lProcess3"/>
    <dgm:cxn modelId="{D2FFF838-B593-4B07-999F-CAA7D7E1DEE5}" srcId="{5F268F6F-4FB2-4BB7-AD88-307E4208D5DD}" destId="{933242CC-1402-44A7-BDFF-7AE232D3266A}" srcOrd="3" destOrd="0" parTransId="{065EED75-CA5A-4048-935B-905A9FF00CE3}" sibTransId="{86680EBC-5579-4538-BDF0-6BC409C7F3D1}"/>
    <dgm:cxn modelId="{845CB6A8-545D-48CC-BD9A-17E3EFB8D306}" type="presOf" srcId="{BD776227-BC8B-4465-8E80-AF6B69B7334F}" destId="{3FB47BB6-C35F-4138-9502-971FD6F80B24}" srcOrd="0" destOrd="0" presId="urn:microsoft.com/office/officeart/2005/8/layout/lProcess3"/>
    <dgm:cxn modelId="{8C7AC56A-C6A6-4FE6-A9B2-7D6EE589D02F}" srcId="{892FB02C-3A86-421A-BBA4-B2E36F597F2C}" destId="{767941CF-23B4-42AC-8025-19BE14781E19}" srcOrd="1" destOrd="0" parTransId="{8A3488BE-2574-4296-AEFD-26D7EA1F04D7}" sibTransId="{667DF659-4535-47D6-AE72-99F31F9D020A}"/>
    <dgm:cxn modelId="{9BE4D73F-1636-4954-B79C-7605CF9FFBD8}" srcId="{5F268F6F-4FB2-4BB7-AD88-307E4208D5DD}" destId="{C984D812-FF59-4ABE-A4BF-32CD9E7E280F}" srcOrd="2" destOrd="0" parTransId="{8F00DC80-BA98-4BC8-A8F1-1AE61A6AE192}" sibTransId="{A8D84AFC-67CD-43C7-BB1D-C1AE1CA89860}"/>
    <dgm:cxn modelId="{75904617-0406-431C-9345-F0725756E067}" type="presOf" srcId="{5F268F6F-4FB2-4BB7-AD88-307E4208D5DD}" destId="{45C561ED-6A2B-44BB-B2D8-E08BD5CA05E9}" srcOrd="0" destOrd="0" presId="urn:microsoft.com/office/officeart/2005/8/layout/lProcess3"/>
    <dgm:cxn modelId="{9577B1AE-BAE4-4DCF-9CDB-FD2C6CB51A03}" srcId="{11B81DF1-E993-4AAE-ABA7-5CD1E7441AD0}" destId="{627B4A47-E384-48D2-98D1-47BD625F7F29}" srcOrd="0" destOrd="0" parTransId="{C18B2665-763A-463F-98C0-7DBC229E7540}" sibTransId="{060DBE59-00B1-410D-8DE8-4DA32E97BAC1}"/>
    <dgm:cxn modelId="{433756E9-AC3C-4B27-8AE4-220C1D7B9E8C}" type="presOf" srcId="{DC333E63-11F5-41EB-8C7C-BF85967D07A7}" destId="{0246E172-4E93-47CC-82B8-89C20EF514E3}" srcOrd="0" destOrd="0" presId="urn:microsoft.com/office/officeart/2005/8/layout/lProcess3"/>
    <dgm:cxn modelId="{9311A26B-09F3-4757-A913-EAD42D56FD32}" srcId="{C984D812-FF59-4ABE-A4BF-32CD9E7E280F}" destId="{BD776227-BC8B-4465-8E80-AF6B69B7334F}" srcOrd="0" destOrd="0" parTransId="{2F8127BA-9293-410F-9A83-AE3ADAABDC45}" sibTransId="{EC9DBC24-7808-4ABB-8371-A7738171DC25}"/>
    <dgm:cxn modelId="{E9A5B5B8-5FF6-47DE-BDCA-2D3F1F85AFA9}" type="presOf" srcId="{627B4A47-E384-48D2-98D1-47BD625F7F29}" destId="{6D430BD3-3B66-42B9-88E1-A542431FD614}" srcOrd="0" destOrd="0" presId="urn:microsoft.com/office/officeart/2005/8/layout/lProcess3"/>
    <dgm:cxn modelId="{8BC0FAF9-C533-47D8-8671-44AC2C04E052}" srcId="{C984D812-FF59-4ABE-A4BF-32CD9E7E280F}" destId="{CF90971B-5632-419F-90F9-06B28D7F2472}" srcOrd="1" destOrd="0" parTransId="{C3D65DAF-0CEF-4F8D-89BD-5DEE8E019D9B}" sibTransId="{A54F7216-018F-4260-8FB0-A131BEE26DFF}"/>
    <dgm:cxn modelId="{0C2F20AF-194F-446D-A856-4F2C1690DB9D}" srcId="{892FB02C-3A86-421A-BBA4-B2E36F597F2C}" destId="{DC333E63-11F5-41EB-8C7C-BF85967D07A7}" srcOrd="0" destOrd="0" parTransId="{4C0D18B9-02DC-4885-8C65-2ED1D2165C9B}" sibTransId="{E1F784D8-D969-4429-9865-56FCE26557BD}"/>
    <dgm:cxn modelId="{C517E16E-0DB4-4C84-A6A3-FC0DFAD7F3EA}" type="presOf" srcId="{892FB02C-3A86-421A-BBA4-B2E36F597F2C}" destId="{9E05831D-DC36-4880-BB98-86729D6E3B2F}" srcOrd="0" destOrd="0" presId="urn:microsoft.com/office/officeart/2005/8/layout/lProcess3"/>
    <dgm:cxn modelId="{D83C20AC-B9F9-4BB8-92D5-67E9B5C4525E}" type="presOf" srcId="{11B81DF1-E993-4AAE-ABA7-5CD1E7441AD0}" destId="{FDD0F673-043B-4FF3-AFE7-B51EFDECAE48}" srcOrd="0" destOrd="0" presId="urn:microsoft.com/office/officeart/2005/8/layout/lProcess3"/>
    <dgm:cxn modelId="{1C1B42CD-8759-426D-A37F-E4F33C6B7D57}" srcId="{5F268F6F-4FB2-4BB7-AD88-307E4208D5DD}" destId="{892FB02C-3A86-421A-BBA4-B2E36F597F2C}" srcOrd="0" destOrd="0" parTransId="{59E239FC-E76A-4CEB-BBA0-D4C4315D5CB3}" sibTransId="{E57172FF-24C7-4B9F-BA5D-BE6CA22CF78B}"/>
    <dgm:cxn modelId="{C7EC05ED-5D70-4BB4-9605-8DDD90949290}" type="presOf" srcId="{767941CF-23B4-42AC-8025-19BE14781E19}" destId="{5707C887-0368-4AC5-9761-6A087A364196}" srcOrd="0" destOrd="0" presId="urn:microsoft.com/office/officeart/2005/8/layout/lProcess3"/>
    <dgm:cxn modelId="{CE1176B0-A89E-4D5F-A798-A1D6B80FB3B7}" srcId="{5F268F6F-4FB2-4BB7-AD88-307E4208D5DD}" destId="{11B81DF1-E993-4AAE-ABA7-5CD1E7441AD0}" srcOrd="1" destOrd="0" parTransId="{A48F8B74-3FE0-4E3D-829A-6BDA7D1FF8E0}" sibTransId="{650F8C83-15D1-4694-A1D5-2D2AFFFD603B}"/>
    <dgm:cxn modelId="{A204254A-5A01-44E6-90ED-2A1E69242B8A}" type="presParOf" srcId="{45C561ED-6A2B-44BB-B2D8-E08BD5CA05E9}" destId="{7411177F-F96A-4835-8A5A-1CC1BF38FE58}" srcOrd="0" destOrd="0" presId="urn:microsoft.com/office/officeart/2005/8/layout/lProcess3"/>
    <dgm:cxn modelId="{061ABE3B-3163-40DA-B13D-2C7CDCB301CE}" type="presParOf" srcId="{7411177F-F96A-4835-8A5A-1CC1BF38FE58}" destId="{9E05831D-DC36-4880-BB98-86729D6E3B2F}" srcOrd="0" destOrd="0" presId="urn:microsoft.com/office/officeart/2005/8/layout/lProcess3"/>
    <dgm:cxn modelId="{4EF69346-CF6E-459A-A0D9-A1D4F0FBB4E0}" type="presParOf" srcId="{7411177F-F96A-4835-8A5A-1CC1BF38FE58}" destId="{8D49EF8E-8335-4124-8A04-F803D981972D}" srcOrd="1" destOrd="0" presId="urn:microsoft.com/office/officeart/2005/8/layout/lProcess3"/>
    <dgm:cxn modelId="{52BBE79B-7855-479C-B11D-8ADC336AF5CA}" type="presParOf" srcId="{7411177F-F96A-4835-8A5A-1CC1BF38FE58}" destId="{0246E172-4E93-47CC-82B8-89C20EF514E3}" srcOrd="2" destOrd="0" presId="urn:microsoft.com/office/officeart/2005/8/layout/lProcess3"/>
    <dgm:cxn modelId="{9D0E3211-9CE0-4F18-BD57-7E6673BBC498}" type="presParOf" srcId="{7411177F-F96A-4835-8A5A-1CC1BF38FE58}" destId="{D9723476-18B0-4ECD-B48E-CEA92BA94F2D}" srcOrd="3" destOrd="0" presId="urn:microsoft.com/office/officeart/2005/8/layout/lProcess3"/>
    <dgm:cxn modelId="{B05F117B-A6B1-4352-A1BE-EB6C388C3A20}" type="presParOf" srcId="{7411177F-F96A-4835-8A5A-1CC1BF38FE58}" destId="{5707C887-0368-4AC5-9761-6A087A364196}" srcOrd="4" destOrd="0" presId="urn:microsoft.com/office/officeart/2005/8/layout/lProcess3"/>
    <dgm:cxn modelId="{FBC08222-E9C9-473E-8BDC-69D00832575D}" type="presParOf" srcId="{45C561ED-6A2B-44BB-B2D8-E08BD5CA05E9}" destId="{BCF13EF6-161D-46ED-B53B-79F44CD2D067}" srcOrd="1" destOrd="0" presId="urn:microsoft.com/office/officeart/2005/8/layout/lProcess3"/>
    <dgm:cxn modelId="{D76C2824-3C6A-48F9-9631-4F74D1B23A6C}" type="presParOf" srcId="{45C561ED-6A2B-44BB-B2D8-E08BD5CA05E9}" destId="{66D31C7C-CAD6-416C-A02C-15DD48D6E98B}" srcOrd="2" destOrd="0" presId="urn:microsoft.com/office/officeart/2005/8/layout/lProcess3"/>
    <dgm:cxn modelId="{2CB9528D-BE37-416F-8A1E-4B1B6B98A5F3}" type="presParOf" srcId="{66D31C7C-CAD6-416C-A02C-15DD48D6E98B}" destId="{FDD0F673-043B-4FF3-AFE7-B51EFDECAE48}" srcOrd="0" destOrd="0" presId="urn:microsoft.com/office/officeart/2005/8/layout/lProcess3"/>
    <dgm:cxn modelId="{C82D15DD-9B0C-4C6A-A3DF-A7946C45BF1D}" type="presParOf" srcId="{66D31C7C-CAD6-416C-A02C-15DD48D6E98B}" destId="{C21C58E1-C3F1-4A2D-AD4C-D666836BED11}" srcOrd="1" destOrd="0" presId="urn:microsoft.com/office/officeart/2005/8/layout/lProcess3"/>
    <dgm:cxn modelId="{848FAF4F-0FAE-4E38-9D23-0ACCED6395C8}" type="presParOf" srcId="{66D31C7C-CAD6-416C-A02C-15DD48D6E98B}" destId="{6D430BD3-3B66-42B9-88E1-A542431FD614}" srcOrd="2" destOrd="0" presId="urn:microsoft.com/office/officeart/2005/8/layout/lProcess3"/>
    <dgm:cxn modelId="{65E672CA-BE6E-4132-8023-D9FA89F35FCA}" type="presParOf" srcId="{45C561ED-6A2B-44BB-B2D8-E08BD5CA05E9}" destId="{617F8C3C-1A7F-4386-B853-50B68835BFDA}" srcOrd="3" destOrd="0" presId="urn:microsoft.com/office/officeart/2005/8/layout/lProcess3"/>
    <dgm:cxn modelId="{FAB9215D-4261-437D-93C5-00CCCCEB98AA}" type="presParOf" srcId="{45C561ED-6A2B-44BB-B2D8-E08BD5CA05E9}" destId="{16EB0751-35A5-41B7-89C3-5CBE6A33A426}" srcOrd="4" destOrd="0" presId="urn:microsoft.com/office/officeart/2005/8/layout/lProcess3"/>
    <dgm:cxn modelId="{927C5F60-91CA-4B62-9385-65F77180D5D9}" type="presParOf" srcId="{16EB0751-35A5-41B7-89C3-5CBE6A33A426}" destId="{4D90D797-F3A4-4D96-85D8-65AD5A380176}" srcOrd="0" destOrd="0" presId="urn:microsoft.com/office/officeart/2005/8/layout/lProcess3"/>
    <dgm:cxn modelId="{A752817D-A124-44C6-BC15-E638545844E7}" type="presParOf" srcId="{16EB0751-35A5-41B7-89C3-5CBE6A33A426}" destId="{C776B1ED-585A-49F1-A99E-15699157BFB5}" srcOrd="1" destOrd="0" presId="urn:microsoft.com/office/officeart/2005/8/layout/lProcess3"/>
    <dgm:cxn modelId="{137F0277-BB11-4831-AB38-36CFE3A83DD1}" type="presParOf" srcId="{16EB0751-35A5-41B7-89C3-5CBE6A33A426}" destId="{3FB47BB6-C35F-4138-9502-971FD6F80B24}" srcOrd="2" destOrd="0" presId="urn:microsoft.com/office/officeart/2005/8/layout/lProcess3"/>
    <dgm:cxn modelId="{6E29BE70-500E-4096-A5B1-23FBEE00BA26}" type="presParOf" srcId="{16EB0751-35A5-41B7-89C3-5CBE6A33A426}" destId="{330B1E33-4E40-4E06-85F6-FB5FEEF69905}" srcOrd="3" destOrd="0" presId="urn:microsoft.com/office/officeart/2005/8/layout/lProcess3"/>
    <dgm:cxn modelId="{E6FFB7D6-89B4-4629-B0D1-4AE3BEED3B0E}" type="presParOf" srcId="{16EB0751-35A5-41B7-89C3-5CBE6A33A426}" destId="{5A258B9B-EA54-448F-8227-2EF13151C05A}" srcOrd="4" destOrd="0" presId="urn:microsoft.com/office/officeart/2005/8/layout/lProcess3"/>
    <dgm:cxn modelId="{6593BDA6-1CC0-490B-80FD-E51DF0410B7A}" type="presParOf" srcId="{45C561ED-6A2B-44BB-B2D8-E08BD5CA05E9}" destId="{395EB14C-FD19-4D51-BA6B-FE7D3B68C7D9}" srcOrd="5" destOrd="0" presId="urn:microsoft.com/office/officeart/2005/8/layout/lProcess3"/>
    <dgm:cxn modelId="{8B27FA1F-E981-40A3-A6BB-5DE92F926B7C}" type="presParOf" srcId="{45C561ED-6A2B-44BB-B2D8-E08BD5CA05E9}" destId="{11AFB604-C5E3-408F-89CD-9CC625D0931D}" srcOrd="6" destOrd="0" presId="urn:microsoft.com/office/officeart/2005/8/layout/lProcess3"/>
    <dgm:cxn modelId="{1B9FFD86-E480-4EB1-B83E-AD56129CE406}" type="presParOf" srcId="{11AFB604-C5E3-408F-89CD-9CC625D0931D}" destId="{C707FEFA-BBFE-4B80-B075-16CF85261C5F}"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BFDA1-A3DC-4349-95BD-E9552CE2273F}">
      <dsp:nvSpPr>
        <dsp:cNvPr id="0" name=""/>
        <dsp:cNvSpPr/>
      </dsp:nvSpPr>
      <dsp:spPr>
        <a:xfrm>
          <a:off x="722" y="0"/>
          <a:ext cx="1878244" cy="419496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Employer Information</a:t>
          </a:r>
          <a:endParaRPr lang="en-US" sz="2000" kern="1200" dirty="0"/>
        </a:p>
      </dsp:txBody>
      <dsp:txXfrm>
        <a:off x="722" y="0"/>
        <a:ext cx="1878244" cy="1258488"/>
      </dsp:txXfrm>
    </dsp:sp>
    <dsp:sp modelId="{20BE0E19-60CC-4968-AF9C-49CF6B1771AA}">
      <dsp:nvSpPr>
        <dsp:cNvPr id="0" name=""/>
        <dsp:cNvSpPr/>
      </dsp:nvSpPr>
      <dsp:spPr>
        <a:xfrm>
          <a:off x="188546" y="1258488"/>
          <a:ext cx="1502595" cy="272672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l" defTabSz="711200">
            <a:lnSpc>
              <a:spcPct val="90000"/>
            </a:lnSpc>
            <a:spcBef>
              <a:spcPct val="0"/>
            </a:spcBef>
            <a:spcAft>
              <a:spcPct val="35000"/>
            </a:spcAft>
          </a:pPr>
          <a:r>
            <a:rPr lang="en-US" sz="1600" kern="1200" dirty="0" smtClean="0"/>
            <a:t>*Address, EIN</a:t>
          </a:r>
        </a:p>
        <a:p>
          <a:pPr lvl="0" algn="l" defTabSz="711200">
            <a:lnSpc>
              <a:spcPct val="90000"/>
            </a:lnSpc>
            <a:spcBef>
              <a:spcPct val="0"/>
            </a:spcBef>
            <a:spcAft>
              <a:spcPct val="35000"/>
            </a:spcAft>
          </a:pPr>
          <a:r>
            <a:rPr lang="en-US" sz="1600" kern="1200" dirty="0" smtClean="0"/>
            <a:t>* Contact</a:t>
          </a:r>
        </a:p>
        <a:p>
          <a:pPr lvl="0" algn="l" defTabSz="711200">
            <a:lnSpc>
              <a:spcPct val="90000"/>
            </a:lnSpc>
            <a:spcBef>
              <a:spcPct val="0"/>
            </a:spcBef>
            <a:spcAft>
              <a:spcPct val="35000"/>
            </a:spcAft>
          </a:pPr>
          <a:r>
            <a:rPr lang="en-US" sz="1600" kern="1200" dirty="0" smtClean="0"/>
            <a:t>* # FTs</a:t>
          </a:r>
        </a:p>
        <a:p>
          <a:pPr lvl="0" algn="l" defTabSz="711200">
            <a:lnSpc>
              <a:spcPct val="90000"/>
            </a:lnSpc>
            <a:spcBef>
              <a:spcPct val="0"/>
            </a:spcBef>
            <a:spcAft>
              <a:spcPct val="35000"/>
            </a:spcAft>
          </a:pPr>
          <a:r>
            <a:rPr lang="en-US" sz="1600" kern="1200" dirty="0" smtClean="0"/>
            <a:t>* Total # </a:t>
          </a:r>
          <a:r>
            <a:rPr lang="en-US" sz="1600" kern="1200" dirty="0" err="1" smtClean="0"/>
            <a:t>Ees</a:t>
          </a:r>
          <a:endParaRPr lang="en-US" sz="1600" kern="1200" dirty="0" smtClean="0"/>
        </a:p>
        <a:p>
          <a:pPr lvl="0" algn="l" defTabSz="711200">
            <a:lnSpc>
              <a:spcPct val="90000"/>
            </a:lnSpc>
            <a:spcBef>
              <a:spcPct val="0"/>
            </a:spcBef>
            <a:spcAft>
              <a:spcPct val="35000"/>
            </a:spcAft>
          </a:pPr>
          <a:r>
            <a:rPr lang="en-US" sz="1600" kern="1200" dirty="0" smtClean="0"/>
            <a:t>* Con. Grp        </a:t>
          </a:r>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endParaRPr lang="en-US" sz="1600" kern="1200" dirty="0"/>
        </a:p>
      </dsp:txBody>
      <dsp:txXfrm>
        <a:off x="232556" y="1302498"/>
        <a:ext cx="1414575" cy="2638704"/>
      </dsp:txXfrm>
    </dsp:sp>
    <dsp:sp modelId="{630204EF-03F1-498B-BE26-ED63DD1EB49F}">
      <dsp:nvSpPr>
        <dsp:cNvPr id="0" name=""/>
        <dsp:cNvSpPr/>
      </dsp:nvSpPr>
      <dsp:spPr>
        <a:xfrm>
          <a:off x="2019834" y="0"/>
          <a:ext cx="1878244" cy="419496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Employee or Other Individual Information</a:t>
          </a:r>
          <a:endParaRPr lang="en-US" sz="2000" kern="1200" dirty="0"/>
        </a:p>
      </dsp:txBody>
      <dsp:txXfrm>
        <a:off x="2019834" y="0"/>
        <a:ext cx="1878244" cy="1258488"/>
      </dsp:txXfrm>
    </dsp:sp>
    <dsp:sp modelId="{480D0875-CAE3-4070-A74A-6E25B9212643}">
      <dsp:nvSpPr>
        <dsp:cNvPr id="0" name=""/>
        <dsp:cNvSpPr/>
      </dsp:nvSpPr>
      <dsp:spPr>
        <a:xfrm>
          <a:off x="2207659" y="1258488"/>
          <a:ext cx="1502595" cy="2726724"/>
        </a:xfrm>
        <a:prstGeom prst="roundRect">
          <a:avLst>
            <a:gd name="adj" fmla="val 10000"/>
          </a:avLst>
        </a:prstGeom>
        <a:solidFill>
          <a:schemeClr val="accent4">
            <a:hueOff val="5193988"/>
            <a:satOff val="-20689"/>
            <a:lumOff val="-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l" defTabSz="711200">
            <a:lnSpc>
              <a:spcPct val="90000"/>
            </a:lnSpc>
            <a:spcBef>
              <a:spcPct val="0"/>
            </a:spcBef>
            <a:spcAft>
              <a:spcPct val="35000"/>
            </a:spcAft>
          </a:pPr>
          <a:r>
            <a:rPr lang="en-US" sz="1600" kern="1200" dirty="0" smtClean="0"/>
            <a:t>* Names</a:t>
          </a:r>
        </a:p>
        <a:p>
          <a:pPr lvl="0" algn="l" defTabSz="711200">
            <a:lnSpc>
              <a:spcPct val="90000"/>
            </a:lnSpc>
            <a:spcBef>
              <a:spcPct val="0"/>
            </a:spcBef>
            <a:spcAft>
              <a:spcPct val="35000"/>
            </a:spcAft>
          </a:pPr>
          <a:r>
            <a:rPr lang="en-US" sz="1600" kern="1200" dirty="0" smtClean="0"/>
            <a:t>* Addresses </a:t>
          </a:r>
        </a:p>
        <a:p>
          <a:pPr lvl="0" algn="l" defTabSz="711200">
            <a:lnSpc>
              <a:spcPct val="90000"/>
            </a:lnSpc>
            <a:spcBef>
              <a:spcPct val="0"/>
            </a:spcBef>
            <a:spcAft>
              <a:spcPct val="35000"/>
            </a:spcAft>
          </a:pPr>
          <a:r>
            <a:rPr lang="en-US" sz="1600" kern="1200" dirty="0" smtClean="0"/>
            <a:t>* SSNs</a:t>
          </a:r>
        </a:p>
        <a:p>
          <a:pPr lvl="0" algn="l" defTabSz="711200">
            <a:lnSpc>
              <a:spcPct val="90000"/>
            </a:lnSpc>
            <a:spcBef>
              <a:spcPct val="0"/>
            </a:spcBef>
            <a:spcAft>
              <a:spcPct val="35000"/>
            </a:spcAft>
          </a:pPr>
          <a:r>
            <a:rPr lang="en-US" sz="1600" kern="1200" dirty="0" smtClean="0"/>
            <a:t>* FT status</a:t>
          </a:r>
        </a:p>
        <a:p>
          <a:pPr lvl="0" algn="l" defTabSz="711200">
            <a:lnSpc>
              <a:spcPct val="90000"/>
            </a:lnSpc>
            <a:spcBef>
              <a:spcPct val="0"/>
            </a:spcBef>
            <a:spcAft>
              <a:spcPct val="35000"/>
            </a:spcAft>
          </a:pPr>
          <a:r>
            <a:rPr lang="en-US" sz="1600" kern="1200" dirty="0" smtClean="0"/>
            <a:t>* Coverage</a:t>
          </a:r>
        </a:p>
        <a:p>
          <a:pPr lvl="0" algn="l" defTabSz="711200">
            <a:lnSpc>
              <a:spcPct val="90000"/>
            </a:lnSpc>
            <a:spcBef>
              <a:spcPct val="0"/>
            </a:spcBef>
            <a:spcAft>
              <a:spcPct val="35000"/>
            </a:spcAft>
          </a:pPr>
          <a:r>
            <a:rPr lang="en-US" sz="1600" kern="1200" dirty="0" smtClean="0"/>
            <a:t>* Delivery info </a:t>
          </a:r>
          <a:endParaRPr lang="en-US" sz="1600" kern="1200" dirty="0"/>
        </a:p>
      </dsp:txBody>
      <dsp:txXfrm>
        <a:off x="2251669" y="1302498"/>
        <a:ext cx="1414575" cy="2638704"/>
      </dsp:txXfrm>
    </dsp:sp>
    <dsp:sp modelId="{78A92BB7-5A8C-4AF9-B2B2-5C82BF4F4879}">
      <dsp:nvSpPr>
        <dsp:cNvPr id="0" name=""/>
        <dsp:cNvSpPr/>
      </dsp:nvSpPr>
      <dsp:spPr>
        <a:xfrm>
          <a:off x="4038947" y="0"/>
          <a:ext cx="1878244" cy="419496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Offer Information</a:t>
          </a:r>
          <a:endParaRPr lang="en-US" sz="2000" kern="1200" dirty="0"/>
        </a:p>
      </dsp:txBody>
      <dsp:txXfrm>
        <a:off x="4038947" y="0"/>
        <a:ext cx="1878244" cy="1258488"/>
      </dsp:txXfrm>
    </dsp:sp>
    <dsp:sp modelId="{09664743-62C7-43A4-A57C-AEF9734EB8FA}">
      <dsp:nvSpPr>
        <dsp:cNvPr id="0" name=""/>
        <dsp:cNvSpPr/>
      </dsp:nvSpPr>
      <dsp:spPr>
        <a:xfrm>
          <a:off x="4226771" y="1258488"/>
          <a:ext cx="1502595" cy="2726724"/>
        </a:xfrm>
        <a:prstGeom prst="roundRect">
          <a:avLst>
            <a:gd name="adj" fmla="val 10000"/>
          </a:avLst>
        </a:prstGeom>
        <a:solidFill>
          <a:schemeClr val="accent4">
            <a:hueOff val="10387977"/>
            <a:satOff val="-41377"/>
            <a:lumOff val="-1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l" defTabSz="711200">
            <a:lnSpc>
              <a:spcPct val="90000"/>
            </a:lnSpc>
            <a:spcBef>
              <a:spcPct val="0"/>
            </a:spcBef>
            <a:spcAft>
              <a:spcPct val="35000"/>
            </a:spcAft>
          </a:pPr>
          <a:r>
            <a:rPr lang="en-US" sz="1600" kern="1200" dirty="0" smtClean="0"/>
            <a:t>* 95/70% FT </a:t>
          </a:r>
        </a:p>
        <a:p>
          <a:pPr lvl="0" algn="l" defTabSz="711200">
            <a:lnSpc>
              <a:spcPct val="90000"/>
            </a:lnSpc>
            <a:spcBef>
              <a:spcPct val="0"/>
            </a:spcBef>
            <a:spcAft>
              <a:spcPct val="35000"/>
            </a:spcAft>
          </a:pPr>
          <a:r>
            <a:rPr lang="en-US" sz="1600" kern="1200" dirty="0" smtClean="0"/>
            <a:t>* Min Value</a:t>
          </a:r>
        </a:p>
        <a:p>
          <a:pPr lvl="0" algn="l" defTabSz="711200">
            <a:lnSpc>
              <a:spcPct val="90000"/>
            </a:lnSpc>
            <a:spcBef>
              <a:spcPct val="0"/>
            </a:spcBef>
            <a:spcAft>
              <a:spcPct val="35000"/>
            </a:spcAft>
          </a:pPr>
          <a:r>
            <a:rPr lang="en-US" sz="1600" kern="1200" dirty="0" smtClean="0"/>
            <a:t>* Affordability</a:t>
          </a:r>
        </a:p>
        <a:p>
          <a:pPr lvl="0" algn="l" defTabSz="711200">
            <a:lnSpc>
              <a:spcPct val="90000"/>
            </a:lnSpc>
            <a:spcBef>
              <a:spcPct val="0"/>
            </a:spcBef>
            <a:spcAft>
              <a:spcPct val="35000"/>
            </a:spcAft>
          </a:pPr>
          <a:r>
            <a:rPr lang="en-US" sz="1600" kern="1200" dirty="0" smtClean="0"/>
            <a:t>* Cost**</a:t>
          </a:r>
        </a:p>
        <a:p>
          <a:pPr lvl="0" algn="l" defTabSz="711200">
            <a:lnSpc>
              <a:spcPct val="90000"/>
            </a:lnSpc>
            <a:spcBef>
              <a:spcPct val="0"/>
            </a:spcBef>
            <a:spcAft>
              <a:spcPct val="35000"/>
            </a:spcAft>
          </a:pPr>
          <a:r>
            <a:rPr lang="en-US" sz="1600" kern="1200" dirty="0" smtClean="0"/>
            <a:t>* Spouses</a:t>
          </a:r>
        </a:p>
        <a:p>
          <a:pPr lvl="0" algn="l" defTabSz="711200">
            <a:lnSpc>
              <a:spcPct val="90000"/>
            </a:lnSpc>
            <a:spcBef>
              <a:spcPct val="0"/>
            </a:spcBef>
            <a:spcAft>
              <a:spcPct val="35000"/>
            </a:spcAft>
          </a:pPr>
          <a:r>
            <a:rPr lang="en-US" sz="1600" kern="1200" dirty="0" smtClean="0"/>
            <a:t>* Dependents</a:t>
          </a:r>
        </a:p>
        <a:p>
          <a:pPr lvl="0" algn="l" defTabSz="711200">
            <a:lnSpc>
              <a:spcPct val="90000"/>
            </a:lnSpc>
            <a:spcBef>
              <a:spcPct val="0"/>
            </a:spcBef>
            <a:spcAft>
              <a:spcPct val="35000"/>
            </a:spcAft>
          </a:pPr>
          <a:r>
            <a:rPr lang="en-US" sz="1600" kern="1200" dirty="0" smtClean="0"/>
            <a:t>* Non-FT </a:t>
          </a:r>
          <a:r>
            <a:rPr lang="en-US" sz="1600" kern="1200" dirty="0" err="1" smtClean="0"/>
            <a:t>Ees</a:t>
          </a:r>
          <a:endParaRPr lang="en-US" sz="1600" kern="1200" dirty="0" smtClean="0"/>
        </a:p>
        <a:p>
          <a:pPr lvl="0" algn="l" defTabSz="711200">
            <a:lnSpc>
              <a:spcPct val="90000"/>
            </a:lnSpc>
            <a:spcBef>
              <a:spcPct val="0"/>
            </a:spcBef>
            <a:spcAft>
              <a:spcPct val="35000"/>
            </a:spcAft>
          </a:pPr>
          <a:r>
            <a:rPr lang="en-US" sz="1600" kern="1200" dirty="0" smtClean="0"/>
            <a:t>* Non - </a:t>
          </a:r>
          <a:r>
            <a:rPr lang="en-US" sz="1600" kern="1200" dirty="0" err="1" smtClean="0"/>
            <a:t>Ees</a:t>
          </a:r>
          <a:endParaRPr lang="en-US" sz="1600" kern="1200" dirty="0" smtClean="0"/>
        </a:p>
        <a:p>
          <a:pPr lvl="0" algn="l" defTabSz="711200">
            <a:lnSpc>
              <a:spcPct val="90000"/>
            </a:lnSpc>
            <a:spcBef>
              <a:spcPct val="0"/>
            </a:spcBef>
            <a:spcAft>
              <a:spcPct val="35000"/>
            </a:spcAft>
          </a:pPr>
          <a:endParaRPr lang="en-US" sz="1600" kern="1200" dirty="0"/>
        </a:p>
      </dsp:txBody>
      <dsp:txXfrm>
        <a:off x="4270781" y="1302498"/>
        <a:ext cx="1414575" cy="26387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E531F-1519-4876-B2B7-856B9B7CF657}">
      <dsp:nvSpPr>
        <dsp:cNvPr id="0" name=""/>
        <dsp:cNvSpPr/>
      </dsp:nvSpPr>
      <dsp:spPr>
        <a:xfrm>
          <a:off x="0" y="30068"/>
          <a:ext cx="8229600" cy="702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For Individual Mandate – 6055 use…</a:t>
          </a:r>
          <a:endParaRPr lang="en-US" sz="3000" kern="1200" dirty="0"/>
        </a:p>
      </dsp:txBody>
      <dsp:txXfrm>
        <a:off x="34269" y="64337"/>
        <a:ext cx="8161062" cy="633462"/>
      </dsp:txXfrm>
    </dsp:sp>
    <dsp:sp modelId="{0ABBE8F4-99DC-4F51-AFC2-D479D3F745E9}">
      <dsp:nvSpPr>
        <dsp:cNvPr id="0" name=""/>
        <dsp:cNvSpPr/>
      </dsp:nvSpPr>
      <dsp:spPr>
        <a:xfrm>
          <a:off x="0" y="732068"/>
          <a:ext cx="8229600" cy="173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smtClean="0"/>
            <a:t>Form 1094-B (fully insured transmittal to the IRS)</a:t>
          </a:r>
          <a:endParaRPr lang="en-US" sz="2300" kern="1200" dirty="0"/>
        </a:p>
        <a:p>
          <a:pPr marL="228600" lvl="1" indent="-228600" algn="l" defTabSz="1022350">
            <a:lnSpc>
              <a:spcPct val="90000"/>
            </a:lnSpc>
            <a:spcBef>
              <a:spcPct val="0"/>
            </a:spcBef>
            <a:spcAft>
              <a:spcPct val="20000"/>
            </a:spcAft>
            <a:buChar char="••"/>
          </a:pPr>
          <a:r>
            <a:rPr lang="en-US" sz="2300" kern="1200" dirty="0" smtClean="0"/>
            <a:t>Form 1095-B (fully insured statements to employees and reports to IRS)</a:t>
          </a:r>
          <a:endParaRPr lang="en-US" sz="2300" kern="1200" dirty="0"/>
        </a:p>
        <a:p>
          <a:pPr marL="228600" lvl="1" indent="-228600" algn="l" defTabSz="1022350">
            <a:lnSpc>
              <a:spcPct val="90000"/>
            </a:lnSpc>
            <a:spcBef>
              <a:spcPct val="0"/>
            </a:spcBef>
            <a:spcAft>
              <a:spcPct val="20000"/>
            </a:spcAft>
            <a:buChar char="••"/>
          </a:pPr>
          <a:r>
            <a:rPr lang="en-US" sz="2300" kern="1200" dirty="0" smtClean="0"/>
            <a:t>Part III of Form 1095-C (self-insured statements to employees and reports to IRS)</a:t>
          </a:r>
          <a:endParaRPr lang="en-US" sz="2300" kern="1200" dirty="0"/>
        </a:p>
      </dsp:txBody>
      <dsp:txXfrm>
        <a:off x="0" y="732068"/>
        <a:ext cx="8229600" cy="1738800"/>
      </dsp:txXfrm>
    </dsp:sp>
    <dsp:sp modelId="{0183A3FA-0131-4347-A38C-5678A79719BB}">
      <dsp:nvSpPr>
        <dsp:cNvPr id="0" name=""/>
        <dsp:cNvSpPr/>
      </dsp:nvSpPr>
      <dsp:spPr>
        <a:xfrm>
          <a:off x="0" y="2470869"/>
          <a:ext cx="8229600" cy="702000"/>
        </a:xfrm>
        <a:prstGeom prst="roundRect">
          <a:avLst/>
        </a:prstGeom>
        <a:solidFill>
          <a:schemeClr val="accent3">
            <a:hueOff val="6331184"/>
            <a:satOff val="48033"/>
            <a:lumOff val="-105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For Employer Mandate - 6056 use...</a:t>
          </a:r>
          <a:endParaRPr lang="en-US" sz="3000" kern="1200" dirty="0"/>
        </a:p>
      </dsp:txBody>
      <dsp:txXfrm>
        <a:off x="34269" y="2505138"/>
        <a:ext cx="8161062" cy="633462"/>
      </dsp:txXfrm>
    </dsp:sp>
    <dsp:sp modelId="{60BEECF1-6E06-4607-A553-1BD585CA25CE}">
      <dsp:nvSpPr>
        <dsp:cNvPr id="0" name=""/>
        <dsp:cNvSpPr/>
      </dsp:nvSpPr>
      <dsp:spPr>
        <a:xfrm>
          <a:off x="0" y="3172869"/>
          <a:ext cx="8229600" cy="105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smtClean="0"/>
            <a:t>Form 1094-C (ALE transmittal to the IRS)</a:t>
          </a:r>
          <a:endParaRPr lang="en-US" sz="2300" kern="1200" dirty="0"/>
        </a:p>
        <a:p>
          <a:pPr marL="228600" lvl="1" indent="-228600" algn="l" defTabSz="1022350">
            <a:lnSpc>
              <a:spcPct val="90000"/>
            </a:lnSpc>
            <a:spcBef>
              <a:spcPct val="0"/>
            </a:spcBef>
            <a:spcAft>
              <a:spcPct val="20000"/>
            </a:spcAft>
            <a:buChar char="••"/>
          </a:pPr>
          <a:r>
            <a:rPr lang="en-US" sz="2300" kern="1200" dirty="0" smtClean="0"/>
            <a:t>Form 1095-C* (ALE statements to employees and reports to IRS)</a:t>
          </a:r>
          <a:endParaRPr lang="en-US" sz="2300" kern="1200" dirty="0"/>
        </a:p>
      </dsp:txBody>
      <dsp:txXfrm>
        <a:off x="0" y="3172869"/>
        <a:ext cx="8229600" cy="10557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6CF98-6F55-4CC8-840F-4BE2AA0151E3}">
      <dsp:nvSpPr>
        <dsp:cNvPr id="0" name=""/>
        <dsp:cNvSpPr/>
      </dsp:nvSpPr>
      <dsp:spPr>
        <a:xfrm rot="5400000">
          <a:off x="5288852" y="-2203014"/>
          <a:ext cx="656903" cy="522964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A cover page – a transmittal form*</a:t>
          </a:r>
          <a:endParaRPr lang="en-US" sz="1900" kern="1200" dirty="0"/>
        </a:p>
      </dsp:txBody>
      <dsp:txXfrm rot="-5400000">
        <a:off x="3002481" y="115424"/>
        <a:ext cx="5197580" cy="592769"/>
      </dsp:txXfrm>
    </dsp:sp>
    <dsp:sp modelId="{6396C595-89F9-45BD-9CD1-1B6DF63A4149}">
      <dsp:nvSpPr>
        <dsp:cNvPr id="0" name=""/>
        <dsp:cNvSpPr/>
      </dsp:nvSpPr>
      <dsp:spPr>
        <a:xfrm>
          <a:off x="0" y="0"/>
          <a:ext cx="3002481" cy="82112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smtClean="0"/>
            <a:t>“4” </a:t>
          </a:r>
          <a:endParaRPr lang="en-US" sz="4300" kern="1200" dirty="0"/>
        </a:p>
      </dsp:txBody>
      <dsp:txXfrm>
        <a:off x="40084" y="40084"/>
        <a:ext cx="2922313" cy="740961"/>
      </dsp:txXfrm>
    </dsp:sp>
    <dsp:sp modelId="{5C3E9BE7-840E-44B5-87F5-66753E967905}">
      <dsp:nvSpPr>
        <dsp:cNvPr id="0" name=""/>
        <dsp:cNvSpPr/>
      </dsp:nvSpPr>
      <dsp:spPr>
        <a:xfrm rot="5400000">
          <a:off x="5271800" y="-1361417"/>
          <a:ext cx="656903" cy="527082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The “guts” – the information being reported</a:t>
          </a:r>
          <a:endParaRPr lang="en-US" sz="1900" kern="1200" dirty="0"/>
        </a:p>
      </dsp:txBody>
      <dsp:txXfrm rot="-5400000">
        <a:off x="2964840" y="977610"/>
        <a:ext cx="5238758" cy="592769"/>
      </dsp:txXfrm>
    </dsp:sp>
    <dsp:sp modelId="{3B587E6A-83FE-4203-A17E-AD77089A72CC}">
      <dsp:nvSpPr>
        <dsp:cNvPr id="0" name=""/>
        <dsp:cNvSpPr/>
      </dsp:nvSpPr>
      <dsp:spPr>
        <a:xfrm>
          <a:off x="0" y="863430"/>
          <a:ext cx="2964839" cy="82112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smtClean="0"/>
            <a:t>“5”</a:t>
          </a:r>
          <a:endParaRPr lang="en-US" sz="4300" kern="1200" dirty="0"/>
        </a:p>
      </dsp:txBody>
      <dsp:txXfrm>
        <a:off x="40084" y="903514"/>
        <a:ext cx="2884671" cy="740961"/>
      </dsp:txXfrm>
    </dsp:sp>
    <dsp:sp modelId="{06938FCE-89A2-492D-A11E-9FA6BCEEA889}">
      <dsp:nvSpPr>
        <dsp:cNvPr id="0" name=""/>
        <dsp:cNvSpPr/>
      </dsp:nvSpPr>
      <dsp:spPr>
        <a:xfrm rot="5400000">
          <a:off x="5271800" y="-499230"/>
          <a:ext cx="656903" cy="5270825"/>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Insurance carriers: Fully insured individual mandate information</a:t>
          </a:r>
          <a:endParaRPr lang="en-US" sz="1900" kern="1200" dirty="0"/>
        </a:p>
      </dsp:txBody>
      <dsp:txXfrm rot="-5400000">
        <a:off x="2964840" y="1839797"/>
        <a:ext cx="5238758" cy="592769"/>
      </dsp:txXfrm>
    </dsp:sp>
    <dsp:sp modelId="{AB890CEF-B26B-4D9B-9C9B-C35B1CF83E32}">
      <dsp:nvSpPr>
        <dsp:cNvPr id="0" name=""/>
        <dsp:cNvSpPr/>
      </dsp:nvSpPr>
      <dsp:spPr>
        <a:xfrm>
          <a:off x="0" y="1725616"/>
          <a:ext cx="2964839" cy="82112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smtClean="0"/>
            <a:t>“B”</a:t>
          </a:r>
          <a:endParaRPr lang="en-US" sz="4300" kern="1200" dirty="0"/>
        </a:p>
      </dsp:txBody>
      <dsp:txXfrm>
        <a:off x="40084" y="1765700"/>
        <a:ext cx="2884671" cy="74096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6CF98-6F55-4CC8-840F-4BE2AA0151E3}">
      <dsp:nvSpPr>
        <dsp:cNvPr id="0" name=""/>
        <dsp:cNvSpPr/>
      </dsp:nvSpPr>
      <dsp:spPr>
        <a:xfrm rot="5400000">
          <a:off x="5300247" y="-2260406"/>
          <a:ext cx="600010" cy="5270825"/>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ALEs: Employer mandate and premium tax credit information </a:t>
          </a:r>
          <a:endParaRPr lang="en-US" sz="1700" kern="1200" dirty="0"/>
        </a:p>
      </dsp:txBody>
      <dsp:txXfrm rot="-5400000">
        <a:off x="2964840" y="104291"/>
        <a:ext cx="5241535" cy="541430"/>
      </dsp:txXfrm>
    </dsp:sp>
    <dsp:sp modelId="{6396C595-89F9-45BD-9CD1-1B6DF63A4149}">
      <dsp:nvSpPr>
        <dsp:cNvPr id="0" name=""/>
        <dsp:cNvSpPr/>
      </dsp:nvSpPr>
      <dsp:spPr>
        <a:xfrm>
          <a:off x="0" y="0"/>
          <a:ext cx="2964839" cy="75001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t>“C” </a:t>
          </a:r>
          <a:endParaRPr lang="en-US" sz="3900" kern="1200" dirty="0"/>
        </a:p>
      </dsp:txBody>
      <dsp:txXfrm>
        <a:off x="36613" y="36613"/>
        <a:ext cx="2891613" cy="6767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6CF98-6F55-4CC8-840F-4BE2AA0151E3}">
      <dsp:nvSpPr>
        <dsp:cNvPr id="0" name=""/>
        <dsp:cNvSpPr/>
      </dsp:nvSpPr>
      <dsp:spPr>
        <a:xfrm rot="5400000">
          <a:off x="5271478" y="-2224446"/>
          <a:ext cx="657546" cy="5270825"/>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ALEs: Self-funded individual mandate information </a:t>
          </a:r>
          <a:endParaRPr lang="en-US" sz="1900" kern="1200" dirty="0"/>
        </a:p>
      </dsp:txBody>
      <dsp:txXfrm rot="-5400000">
        <a:off x="2964839" y="114292"/>
        <a:ext cx="5238726" cy="593348"/>
      </dsp:txXfrm>
    </dsp:sp>
    <dsp:sp modelId="{6396C595-89F9-45BD-9CD1-1B6DF63A4149}">
      <dsp:nvSpPr>
        <dsp:cNvPr id="0" name=""/>
        <dsp:cNvSpPr/>
      </dsp:nvSpPr>
      <dsp:spPr>
        <a:xfrm>
          <a:off x="0" y="0"/>
          <a:ext cx="2964839" cy="8219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“Part III of C” </a:t>
          </a:r>
          <a:endParaRPr lang="en-US" sz="3500" kern="1200" dirty="0"/>
        </a:p>
      </dsp:txBody>
      <dsp:txXfrm>
        <a:off x="40123" y="40123"/>
        <a:ext cx="2884593" cy="7416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CEFF5-494D-4A20-AE4D-3DF8CFD10632}">
      <dsp:nvSpPr>
        <dsp:cNvPr id="0" name=""/>
        <dsp:cNvSpPr/>
      </dsp:nvSpPr>
      <dsp:spPr>
        <a:xfrm rot="5400000">
          <a:off x="1735493" y="1012927"/>
          <a:ext cx="1583916" cy="191072"/>
        </a:xfrm>
        <a:prstGeom prst="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6FA5685-442B-4DDC-BEF3-BCBBC9CE0810}">
      <dsp:nvSpPr>
        <dsp:cNvPr id="0" name=""/>
        <dsp:cNvSpPr/>
      </dsp:nvSpPr>
      <dsp:spPr>
        <a:xfrm>
          <a:off x="2098666" y="307"/>
          <a:ext cx="2123033" cy="1273819"/>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Name, address, &amp; EIN of employer plan sponsor</a:t>
          </a:r>
        </a:p>
      </dsp:txBody>
      <dsp:txXfrm>
        <a:off x="2135975" y="37616"/>
        <a:ext cx="2048415" cy="1199201"/>
      </dsp:txXfrm>
    </dsp:sp>
    <dsp:sp modelId="{7BD67CBC-234D-429A-9E59-3B7FD892ACCA}">
      <dsp:nvSpPr>
        <dsp:cNvPr id="0" name=""/>
        <dsp:cNvSpPr/>
      </dsp:nvSpPr>
      <dsp:spPr>
        <a:xfrm rot="5400000">
          <a:off x="1735493" y="2605202"/>
          <a:ext cx="1583916" cy="191072"/>
        </a:xfrm>
        <a:prstGeom prst="rect">
          <a:avLst/>
        </a:prstGeom>
        <a:solidFill>
          <a:schemeClr val="accent4">
            <a:hueOff val="3462659"/>
            <a:satOff val="-13792"/>
            <a:lumOff val="-6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7B21185-FE8C-497F-88C1-FCB29A5D3AD6}">
      <dsp:nvSpPr>
        <dsp:cNvPr id="0" name=""/>
        <dsp:cNvSpPr/>
      </dsp:nvSpPr>
      <dsp:spPr>
        <a:xfrm>
          <a:off x="2098666" y="1592582"/>
          <a:ext cx="2123033" cy="1273819"/>
        </a:xfrm>
        <a:prstGeom prst="roundRect">
          <a:avLst>
            <a:gd name="adj" fmla="val 10000"/>
          </a:avLst>
        </a:prstGeom>
        <a:solidFill>
          <a:schemeClr val="accent4">
            <a:hueOff val="2596994"/>
            <a:satOff val="-10344"/>
            <a:lumOff val="-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Name, address, &amp; EIN of reporting entity</a:t>
          </a:r>
        </a:p>
      </dsp:txBody>
      <dsp:txXfrm>
        <a:off x="2135975" y="1629891"/>
        <a:ext cx="2048415" cy="1199201"/>
      </dsp:txXfrm>
    </dsp:sp>
    <dsp:sp modelId="{3A21F1D2-AC39-4C2E-8280-C516D68FBCCA}">
      <dsp:nvSpPr>
        <dsp:cNvPr id="0" name=""/>
        <dsp:cNvSpPr/>
      </dsp:nvSpPr>
      <dsp:spPr>
        <a:xfrm>
          <a:off x="2531631" y="3401339"/>
          <a:ext cx="2815275" cy="191072"/>
        </a:xfrm>
        <a:prstGeom prst="rect">
          <a:avLst/>
        </a:prstGeom>
        <a:solidFill>
          <a:schemeClr val="accent4">
            <a:hueOff val="6925318"/>
            <a:satOff val="-27585"/>
            <a:lumOff val="-13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D031F57-E955-44CE-85C2-D43525330F95}">
      <dsp:nvSpPr>
        <dsp:cNvPr id="0" name=""/>
        <dsp:cNvSpPr/>
      </dsp:nvSpPr>
      <dsp:spPr>
        <a:xfrm>
          <a:off x="2098666" y="3184856"/>
          <a:ext cx="2123033" cy="1273819"/>
        </a:xfrm>
        <a:prstGeom prst="roundRect">
          <a:avLst>
            <a:gd name="adj" fmla="val 10000"/>
          </a:avLst>
        </a:prstGeom>
        <a:solidFill>
          <a:schemeClr val="accent4">
            <a:hueOff val="5193988"/>
            <a:satOff val="-20689"/>
            <a:lumOff val="-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Name, address, &amp; TIN for each eligible employee enrolled in MEC</a:t>
          </a:r>
        </a:p>
      </dsp:txBody>
      <dsp:txXfrm>
        <a:off x="2135975" y="3222165"/>
        <a:ext cx="2048415" cy="1199201"/>
      </dsp:txXfrm>
    </dsp:sp>
    <dsp:sp modelId="{B03E0680-C405-43A4-ADFD-E819CF480FC8}">
      <dsp:nvSpPr>
        <dsp:cNvPr id="0" name=""/>
        <dsp:cNvSpPr/>
      </dsp:nvSpPr>
      <dsp:spPr>
        <a:xfrm rot="16200000">
          <a:off x="4559128" y="2605202"/>
          <a:ext cx="1583916" cy="191072"/>
        </a:xfrm>
        <a:prstGeom prst="rect">
          <a:avLst/>
        </a:prstGeom>
        <a:solidFill>
          <a:schemeClr val="accent4">
            <a:hueOff val="10387977"/>
            <a:satOff val="-41377"/>
            <a:lumOff val="-197"/>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C6A65C6-324E-463D-BA26-13A62A4112CB}">
      <dsp:nvSpPr>
        <dsp:cNvPr id="0" name=""/>
        <dsp:cNvSpPr/>
      </dsp:nvSpPr>
      <dsp:spPr>
        <a:xfrm>
          <a:off x="4922300" y="3184856"/>
          <a:ext cx="2123033" cy="1273819"/>
        </a:xfrm>
        <a:prstGeom prst="roundRect">
          <a:avLst>
            <a:gd name="adj" fmla="val 10000"/>
          </a:avLst>
        </a:prstGeom>
        <a:solidFill>
          <a:schemeClr val="accent4">
            <a:hueOff val="7790983"/>
            <a:satOff val="-31033"/>
            <a:lumOff val="-14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Name &amp; TIN of covered spouses and dependents</a:t>
          </a:r>
        </a:p>
      </dsp:txBody>
      <dsp:txXfrm>
        <a:off x="4959609" y="3222165"/>
        <a:ext cx="2048415" cy="1199201"/>
      </dsp:txXfrm>
    </dsp:sp>
    <dsp:sp modelId="{E967043F-2920-4008-B3DC-E986C825C942}">
      <dsp:nvSpPr>
        <dsp:cNvPr id="0" name=""/>
        <dsp:cNvSpPr/>
      </dsp:nvSpPr>
      <dsp:spPr>
        <a:xfrm>
          <a:off x="4922300" y="1592582"/>
          <a:ext cx="2123033" cy="1273819"/>
        </a:xfrm>
        <a:prstGeom prst="roundRect">
          <a:avLst>
            <a:gd name="adj" fmla="val 10000"/>
          </a:avLst>
        </a:prstGeom>
        <a:solidFill>
          <a:schemeClr val="accent4">
            <a:hueOff val="10387977"/>
            <a:satOff val="-41377"/>
            <a:lumOff val="-19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Months covered</a:t>
          </a:r>
        </a:p>
      </dsp:txBody>
      <dsp:txXfrm>
        <a:off x="4959609" y="1629891"/>
        <a:ext cx="2048415" cy="119920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CEFF5-494D-4A20-AE4D-3DF8CFD10632}">
      <dsp:nvSpPr>
        <dsp:cNvPr id="0" name=""/>
        <dsp:cNvSpPr/>
      </dsp:nvSpPr>
      <dsp:spPr>
        <a:xfrm rot="5400000">
          <a:off x="1208185" y="803471"/>
          <a:ext cx="1254142" cy="151291"/>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6FA5685-442B-4DDC-BEF3-BCBBC9CE0810}">
      <dsp:nvSpPr>
        <dsp:cNvPr id="0" name=""/>
        <dsp:cNvSpPr/>
      </dsp:nvSpPr>
      <dsp:spPr>
        <a:xfrm>
          <a:off x="1495744" y="1680"/>
          <a:ext cx="1681013" cy="1008608"/>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Name, address and EIN of ALE</a:t>
          </a:r>
        </a:p>
      </dsp:txBody>
      <dsp:txXfrm>
        <a:off x="1525285" y="31221"/>
        <a:ext cx="1621931" cy="949526"/>
      </dsp:txXfrm>
    </dsp:sp>
    <dsp:sp modelId="{166741E1-7AEF-4CE7-906B-1FFA91503C7C}">
      <dsp:nvSpPr>
        <dsp:cNvPr id="0" name=""/>
        <dsp:cNvSpPr/>
      </dsp:nvSpPr>
      <dsp:spPr>
        <a:xfrm rot="5400000">
          <a:off x="1208185" y="2064231"/>
          <a:ext cx="1254142" cy="151291"/>
        </a:xfrm>
        <a:prstGeom prst="rect">
          <a:avLst/>
        </a:prstGeom>
        <a:solidFill>
          <a:schemeClr val="accent5">
            <a:hueOff val="-2410364"/>
            <a:satOff val="5172"/>
            <a:lumOff val="154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333B31C-316D-4015-B8C3-6F09A8DE75BE}">
      <dsp:nvSpPr>
        <dsp:cNvPr id="0" name=""/>
        <dsp:cNvSpPr/>
      </dsp:nvSpPr>
      <dsp:spPr>
        <a:xfrm>
          <a:off x="1495744" y="1262440"/>
          <a:ext cx="1681013" cy="1008608"/>
        </a:xfrm>
        <a:prstGeom prst="roundRect">
          <a:avLst>
            <a:gd name="adj" fmla="val 10000"/>
          </a:avLst>
        </a:prstGeom>
        <a:solidFill>
          <a:schemeClr val="accent5">
            <a:hueOff val="-2142545"/>
            <a:satOff val="4597"/>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Name and phone of contact</a:t>
          </a:r>
        </a:p>
      </dsp:txBody>
      <dsp:txXfrm>
        <a:off x="1525285" y="1291981"/>
        <a:ext cx="1621931" cy="949526"/>
      </dsp:txXfrm>
    </dsp:sp>
    <dsp:sp modelId="{7BD67CBC-234D-429A-9E59-3B7FD892ACCA}">
      <dsp:nvSpPr>
        <dsp:cNvPr id="0" name=""/>
        <dsp:cNvSpPr/>
      </dsp:nvSpPr>
      <dsp:spPr>
        <a:xfrm rot="5400000">
          <a:off x="1208185" y="3324991"/>
          <a:ext cx="1254142" cy="151291"/>
        </a:xfrm>
        <a:prstGeom prst="rect">
          <a:avLst/>
        </a:prstGeom>
        <a:solidFill>
          <a:schemeClr val="accent5">
            <a:hueOff val="-4820727"/>
            <a:satOff val="10344"/>
            <a:lumOff val="308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7B21185-FE8C-497F-88C1-FCB29A5D3AD6}">
      <dsp:nvSpPr>
        <dsp:cNvPr id="0" name=""/>
        <dsp:cNvSpPr/>
      </dsp:nvSpPr>
      <dsp:spPr>
        <a:xfrm>
          <a:off x="1495744" y="2523201"/>
          <a:ext cx="1681013" cy="1008608"/>
        </a:xfrm>
        <a:prstGeom prst="roundRect">
          <a:avLst>
            <a:gd name="adj" fmla="val 10000"/>
          </a:avLst>
        </a:prstGeom>
        <a:solidFill>
          <a:schemeClr val="accent5">
            <a:hueOff val="-4285091"/>
            <a:satOff val="9195"/>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Year of the return</a:t>
          </a:r>
        </a:p>
      </dsp:txBody>
      <dsp:txXfrm>
        <a:off x="1525285" y="2552742"/>
        <a:ext cx="1621931" cy="949526"/>
      </dsp:txXfrm>
    </dsp:sp>
    <dsp:sp modelId="{3A21F1D2-AC39-4C2E-8280-C516D68FBCCA}">
      <dsp:nvSpPr>
        <dsp:cNvPr id="0" name=""/>
        <dsp:cNvSpPr/>
      </dsp:nvSpPr>
      <dsp:spPr>
        <a:xfrm>
          <a:off x="1838565" y="3955371"/>
          <a:ext cx="2229130" cy="151291"/>
        </a:xfrm>
        <a:prstGeom prst="rect">
          <a:avLst/>
        </a:prstGeom>
        <a:solidFill>
          <a:schemeClr val="accent5">
            <a:hueOff val="-7231090"/>
            <a:satOff val="15516"/>
            <a:lumOff val="463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D031F57-E955-44CE-85C2-D43525330F95}">
      <dsp:nvSpPr>
        <dsp:cNvPr id="0" name=""/>
        <dsp:cNvSpPr/>
      </dsp:nvSpPr>
      <dsp:spPr>
        <a:xfrm>
          <a:off x="1495744" y="3783961"/>
          <a:ext cx="1681013" cy="1008608"/>
        </a:xfrm>
        <a:prstGeom prst="roundRect">
          <a:avLst>
            <a:gd name="adj" fmla="val 10000"/>
          </a:avLst>
        </a:prstGeom>
        <a:solidFill>
          <a:schemeClr val="accent5">
            <a:hueOff val="-6427636"/>
            <a:satOff val="13792"/>
            <a:lumOff val="411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Certification of Offer</a:t>
          </a:r>
        </a:p>
      </dsp:txBody>
      <dsp:txXfrm>
        <a:off x="1525285" y="3813502"/>
        <a:ext cx="1621931" cy="949526"/>
      </dsp:txXfrm>
    </dsp:sp>
    <dsp:sp modelId="{B03E0680-C405-43A4-ADFD-E819CF480FC8}">
      <dsp:nvSpPr>
        <dsp:cNvPr id="0" name=""/>
        <dsp:cNvSpPr/>
      </dsp:nvSpPr>
      <dsp:spPr>
        <a:xfrm rot="16200000">
          <a:off x="3443933" y="3324991"/>
          <a:ext cx="1254142" cy="151291"/>
        </a:xfrm>
        <a:prstGeom prst="rect">
          <a:avLst/>
        </a:prstGeom>
        <a:solidFill>
          <a:schemeClr val="accent5">
            <a:hueOff val="-9641454"/>
            <a:satOff val="20689"/>
            <a:lumOff val="6177"/>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C6A65C6-324E-463D-BA26-13A62A4112CB}">
      <dsp:nvSpPr>
        <dsp:cNvPr id="0" name=""/>
        <dsp:cNvSpPr/>
      </dsp:nvSpPr>
      <dsp:spPr>
        <a:xfrm>
          <a:off x="3731493" y="3783961"/>
          <a:ext cx="1681013" cy="1008608"/>
        </a:xfrm>
        <a:prstGeom prst="roundRect">
          <a:avLst>
            <a:gd name="adj" fmla="val 10000"/>
          </a:avLst>
        </a:prstGeom>
        <a:solidFill>
          <a:schemeClr val="accent5">
            <a:hueOff val="-8570182"/>
            <a:satOff val="18390"/>
            <a:lumOff val="549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Months of availability</a:t>
          </a:r>
        </a:p>
      </dsp:txBody>
      <dsp:txXfrm>
        <a:off x="3761034" y="3813502"/>
        <a:ext cx="1621931" cy="949526"/>
      </dsp:txXfrm>
    </dsp:sp>
    <dsp:sp modelId="{34ED210F-4287-4C5F-BB35-C5689A05A269}">
      <dsp:nvSpPr>
        <dsp:cNvPr id="0" name=""/>
        <dsp:cNvSpPr/>
      </dsp:nvSpPr>
      <dsp:spPr>
        <a:xfrm rot="16200000">
          <a:off x="3443933" y="2064231"/>
          <a:ext cx="1254142" cy="151291"/>
        </a:xfrm>
        <a:prstGeom prst="rect">
          <a:avLst/>
        </a:prstGeom>
        <a:solidFill>
          <a:schemeClr val="accent5">
            <a:hueOff val="-12051818"/>
            <a:satOff val="25861"/>
            <a:lumOff val="772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967043F-2920-4008-B3DC-E986C825C942}">
      <dsp:nvSpPr>
        <dsp:cNvPr id="0" name=""/>
        <dsp:cNvSpPr/>
      </dsp:nvSpPr>
      <dsp:spPr>
        <a:xfrm>
          <a:off x="3731493" y="2523201"/>
          <a:ext cx="1681013" cy="1008608"/>
        </a:xfrm>
        <a:prstGeom prst="roundRect">
          <a:avLst>
            <a:gd name="adj" fmla="val 10000"/>
          </a:avLst>
        </a:prstGeom>
        <a:solidFill>
          <a:schemeClr val="accent5">
            <a:hueOff val="-10712727"/>
            <a:satOff val="22987"/>
            <a:lumOff val="686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Monthly premium for self only lowest cost MEC</a:t>
          </a:r>
        </a:p>
      </dsp:txBody>
      <dsp:txXfrm>
        <a:off x="3761034" y="2552742"/>
        <a:ext cx="1621931" cy="949526"/>
      </dsp:txXfrm>
    </dsp:sp>
    <dsp:sp modelId="{FE5EB61B-8CB6-4E21-9A6A-DE7BF7D949AF}">
      <dsp:nvSpPr>
        <dsp:cNvPr id="0" name=""/>
        <dsp:cNvSpPr/>
      </dsp:nvSpPr>
      <dsp:spPr>
        <a:xfrm rot="16200000">
          <a:off x="3443933" y="803471"/>
          <a:ext cx="1254142" cy="151291"/>
        </a:xfrm>
        <a:prstGeom prst="rect">
          <a:avLst/>
        </a:prstGeom>
        <a:solidFill>
          <a:schemeClr val="accent5">
            <a:hueOff val="-14462181"/>
            <a:satOff val="31033"/>
            <a:lumOff val="926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43B3F7F-80C3-42CB-B3CE-BCC74D216EC0}">
      <dsp:nvSpPr>
        <dsp:cNvPr id="0" name=""/>
        <dsp:cNvSpPr/>
      </dsp:nvSpPr>
      <dsp:spPr>
        <a:xfrm>
          <a:off x="3731493" y="1262440"/>
          <a:ext cx="1681013" cy="1008608"/>
        </a:xfrm>
        <a:prstGeom prst="roundRect">
          <a:avLst>
            <a:gd name="adj" fmla="val 10000"/>
          </a:avLst>
        </a:prstGeom>
        <a:solidFill>
          <a:schemeClr val="accent5">
            <a:hueOff val="-12855273"/>
            <a:satOff val="27585"/>
            <a:lumOff val="823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Number of FT for each month</a:t>
          </a:r>
        </a:p>
      </dsp:txBody>
      <dsp:txXfrm>
        <a:off x="3761034" y="1291981"/>
        <a:ext cx="1621931" cy="949526"/>
      </dsp:txXfrm>
    </dsp:sp>
    <dsp:sp modelId="{1FD1F00E-31C8-4C25-8405-3807C4A8D883}">
      <dsp:nvSpPr>
        <dsp:cNvPr id="0" name=""/>
        <dsp:cNvSpPr/>
      </dsp:nvSpPr>
      <dsp:spPr>
        <a:xfrm>
          <a:off x="4074314" y="173090"/>
          <a:ext cx="2229130" cy="151291"/>
        </a:xfrm>
        <a:prstGeom prst="rect">
          <a:avLst/>
        </a:prstGeom>
        <a:solidFill>
          <a:schemeClr val="accent5">
            <a:hueOff val="-16872545"/>
            <a:satOff val="36205"/>
            <a:lumOff val="1081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ABB87E8-28DB-493C-87A6-3D953C4850D9}">
      <dsp:nvSpPr>
        <dsp:cNvPr id="0" name=""/>
        <dsp:cNvSpPr/>
      </dsp:nvSpPr>
      <dsp:spPr>
        <a:xfrm>
          <a:off x="3731493" y="1680"/>
          <a:ext cx="1681013" cy="1008608"/>
        </a:xfrm>
        <a:prstGeom prst="roundRect">
          <a:avLst>
            <a:gd name="adj" fmla="val 10000"/>
          </a:avLst>
        </a:prstGeom>
        <a:solidFill>
          <a:schemeClr val="accent5">
            <a:hueOff val="-14997818"/>
            <a:satOff val="32182"/>
            <a:lumOff val="960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Name, address and TIN For each full-time employee</a:t>
          </a:r>
          <a:endParaRPr lang="en-US" sz="1500" kern="1200" dirty="0"/>
        </a:p>
      </dsp:txBody>
      <dsp:txXfrm>
        <a:off x="3761034" y="31221"/>
        <a:ext cx="1621931" cy="949526"/>
      </dsp:txXfrm>
    </dsp:sp>
    <dsp:sp modelId="{03BAD24C-3558-4FEA-8DC7-5E007F18A16A}">
      <dsp:nvSpPr>
        <dsp:cNvPr id="0" name=""/>
        <dsp:cNvSpPr/>
      </dsp:nvSpPr>
      <dsp:spPr>
        <a:xfrm rot="5400000">
          <a:off x="5679682" y="803471"/>
          <a:ext cx="1254142" cy="151291"/>
        </a:xfrm>
        <a:prstGeom prst="rect">
          <a:avLst/>
        </a:prstGeom>
        <a:solidFill>
          <a:schemeClr val="accent5">
            <a:hueOff val="-19282908"/>
            <a:satOff val="41377"/>
            <a:lumOff val="1235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A4D5FBD-E5D9-4093-BC0F-4920E068AA9C}">
      <dsp:nvSpPr>
        <dsp:cNvPr id="0" name=""/>
        <dsp:cNvSpPr/>
      </dsp:nvSpPr>
      <dsp:spPr>
        <a:xfrm>
          <a:off x="5967241" y="1680"/>
          <a:ext cx="1681013" cy="1008608"/>
        </a:xfrm>
        <a:prstGeom prst="roundRect">
          <a:avLst>
            <a:gd name="adj" fmla="val 10000"/>
          </a:avLst>
        </a:prstGeom>
        <a:solidFill>
          <a:schemeClr val="accent5">
            <a:hueOff val="-17140364"/>
            <a:satOff val="36780"/>
            <a:lumOff val="1098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Months covered</a:t>
          </a:r>
        </a:p>
      </dsp:txBody>
      <dsp:txXfrm>
        <a:off x="5996782" y="31221"/>
        <a:ext cx="1621931" cy="949526"/>
      </dsp:txXfrm>
    </dsp:sp>
    <dsp:sp modelId="{46CBAF2E-CFB3-42A0-86D8-45CC271288BD}">
      <dsp:nvSpPr>
        <dsp:cNvPr id="0" name=""/>
        <dsp:cNvSpPr/>
      </dsp:nvSpPr>
      <dsp:spPr>
        <a:xfrm>
          <a:off x="5967241" y="1262440"/>
          <a:ext cx="1681013" cy="1008608"/>
        </a:xfrm>
        <a:prstGeom prst="roundRect">
          <a:avLst>
            <a:gd name="adj" fmla="val 10000"/>
          </a:avLst>
        </a:prstGeom>
        <a:solidFill>
          <a:schemeClr val="accent5">
            <a:hueOff val="-19282908"/>
            <a:satOff val="41377"/>
            <a:lumOff val="1235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Indicator codes  (i.e. minimum value, spouse coverage, etc.)</a:t>
          </a:r>
        </a:p>
      </dsp:txBody>
      <dsp:txXfrm>
        <a:off x="5996782" y="1291981"/>
        <a:ext cx="1621931" cy="94952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14F25-0F4D-4581-8565-6F90C062AF53}">
      <dsp:nvSpPr>
        <dsp:cNvPr id="0" name=""/>
        <dsp:cNvSpPr/>
      </dsp:nvSpPr>
      <dsp:spPr>
        <a:xfrm>
          <a:off x="491812" y="0"/>
          <a:ext cx="3172324" cy="793081"/>
        </a:xfrm>
        <a:prstGeom prst="roundRect">
          <a:avLst>
            <a:gd name="adj" fmla="val 10000"/>
          </a:avLst>
        </a:prstGeom>
        <a:solidFill>
          <a:schemeClr val="tx1">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Offer of Coverage</a:t>
          </a:r>
        </a:p>
        <a:p>
          <a:pPr lvl="0" algn="ctr" defTabSz="977900">
            <a:lnSpc>
              <a:spcPct val="90000"/>
            </a:lnSpc>
            <a:spcBef>
              <a:spcPct val="0"/>
            </a:spcBef>
            <a:spcAft>
              <a:spcPct val="35000"/>
            </a:spcAft>
          </a:pPr>
          <a:r>
            <a:rPr lang="en-US" sz="2200" kern="1200" dirty="0" smtClean="0"/>
            <a:t> Line 14</a:t>
          </a:r>
          <a:endParaRPr lang="en-US" sz="2200" kern="1200" dirty="0"/>
        </a:p>
      </dsp:txBody>
      <dsp:txXfrm>
        <a:off x="515041" y="23229"/>
        <a:ext cx="3125866" cy="746623"/>
      </dsp:txXfrm>
    </dsp:sp>
    <dsp:sp modelId="{5A564060-E419-42D0-998B-46C42B31AAC4}">
      <dsp:nvSpPr>
        <dsp:cNvPr id="0" name=""/>
        <dsp:cNvSpPr/>
      </dsp:nvSpPr>
      <dsp:spPr>
        <a:xfrm rot="5400000">
          <a:off x="2008580" y="862475"/>
          <a:ext cx="138789" cy="138789"/>
        </a:xfrm>
        <a:prstGeom prst="rightArrow">
          <a:avLst>
            <a:gd name="adj1" fmla="val 66700"/>
            <a:gd name="adj2" fmla="val 50000"/>
          </a:avLst>
        </a:prstGeom>
        <a:solidFill>
          <a:srgbClr val="261BA8"/>
        </a:solidFill>
        <a:ln>
          <a:noFill/>
        </a:ln>
        <a:effectLst/>
      </dsp:spPr>
      <dsp:style>
        <a:lnRef idx="0">
          <a:scrgbClr r="0" g="0" b="0"/>
        </a:lnRef>
        <a:fillRef idx="1">
          <a:scrgbClr r="0" g="0" b="0"/>
        </a:fillRef>
        <a:effectRef idx="0">
          <a:scrgbClr r="0" g="0" b="0"/>
        </a:effectRef>
        <a:fontRef idx="minor">
          <a:schemeClr val="lt1"/>
        </a:fontRef>
      </dsp:style>
    </dsp:sp>
    <dsp:sp modelId="{6C084C7A-D73A-480F-AA7F-B3C114D84F88}">
      <dsp:nvSpPr>
        <dsp:cNvPr id="0" name=""/>
        <dsp:cNvSpPr/>
      </dsp:nvSpPr>
      <dsp:spPr>
        <a:xfrm>
          <a:off x="491812" y="1070659"/>
          <a:ext cx="3172324" cy="793081"/>
        </a:xfrm>
        <a:prstGeom prst="roundRect">
          <a:avLst>
            <a:gd name="adj" fmla="val 10000"/>
          </a:avLst>
        </a:prstGeom>
        <a:solidFill>
          <a:srgbClr val="BFDCF7">
            <a:alpha val="89804"/>
          </a:srgbClr>
        </a:solidFill>
        <a:ln w="25400" cap="flat" cmpd="sng" algn="ctr">
          <a:solidFill>
            <a:srgbClr val="1768B3">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1A - only if using federal poverty level safe harbor OR employee premium is less than $93 per month</a:t>
          </a:r>
          <a:endParaRPr lang="en-US" sz="1500" kern="1200" dirty="0">
            <a:solidFill>
              <a:schemeClr val="tx1"/>
            </a:solidFill>
          </a:endParaRPr>
        </a:p>
      </dsp:txBody>
      <dsp:txXfrm>
        <a:off x="515041" y="1093888"/>
        <a:ext cx="3125866" cy="746623"/>
      </dsp:txXfrm>
    </dsp:sp>
    <dsp:sp modelId="{011CEA8E-807A-4381-AF20-D4284924686E}">
      <dsp:nvSpPr>
        <dsp:cNvPr id="0" name=""/>
        <dsp:cNvSpPr/>
      </dsp:nvSpPr>
      <dsp:spPr>
        <a:xfrm rot="5400000">
          <a:off x="2008580" y="1933135"/>
          <a:ext cx="138789" cy="138789"/>
        </a:xfrm>
        <a:prstGeom prst="rightArrow">
          <a:avLst>
            <a:gd name="adj1" fmla="val 66700"/>
            <a:gd name="adj2" fmla="val 50000"/>
          </a:avLst>
        </a:prstGeom>
        <a:solidFill>
          <a:srgbClr val="1768B3"/>
        </a:solidFill>
        <a:ln>
          <a:noFill/>
        </a:ln>
        <a:effectLst/>
      </dsp:spPr>
      <dsp:style>
        <a:lnRef idx="0">
          <a:scrgbClr r="0" g="0" b="0"/>
        </a:lnRef>
        <a:fillRef idx="1">
          <a:scrgbClr r="0" g="0" b="0"/>
        </a:fillRef>
        <a:effectRef idx="0">
          <a:scrgbClr r="0" g="0" b="0"/>
        </a:effectRef>
        <a:fontRef idx="minor">
          <a:schemeClr val="lt1"/>
        </a:fontRef>
      </dsp:style>
    </dsp:sp>
    <dsp:sp modelId="{9A4C1955-EB75-464C-803B-9DB56D85EC4A}">
      <dsp:nvSpPr>
        <dsp:cNvPr id="0" name=""/>
        <dsp:cNvSpPr/>
      </dsp:nvSpPr>
      <dsp:spPr>
        <a:xfrm>
          <a:off x="491812" y="2141318"/>
          <a:ext cx="3172324" cy="793081"/>
        </a:xfrm>
        <a:prstGeom prst="roundRect">
          <a:avLst>
            <a:gd name="adj" fmla="val 10000"/>
          </a:avLst>
        </a:prstGeom>
        <a:solidFill>
          <a:srgbClr val="B3F7EF">
            <a:alpha val="89804"/>
          </a:srgbClr>
        </a:solidFill>
        <a:ln w="25400" cap="flat" cmpd="sng" algn="ctr">
          <a:solidFill>
            <a:srgbClr val="13BEAA">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1E -  if offer employee and dependent minimum value and minimum essential coverage</a:t>
          </a:r>
          <a:endParaRPr lang="en-US" sz="1500" kern="1200" dirty="0">
            <a:solidFill>
              <a:schemeClr val="tx1"/>
            </a:solidFill>
          </a:endParaRPr>
        </a:p>
      </dsp:txBody>
      <dsp:txXfrm>
        <a:off x="515041" y="2164547"/>
        <a:ext cx="3125866" cy="746623"/>
      </dsp:txXfrm>
    </dsp:sp>
    <dsp:sp modelId="{12060AC0-69E8-47D5-B4EA-E3450166534A}">
      <dsp:nvSpPr>
        <dsp:cNvPr id="0" name=""/>
        <dsp:cNvSpPr/>
      </dsp:nvSpPr>
      <dsp:spPr>
        <a:xfrm>
          <a:off x="4108262" y="0"/>
          <a:ext cx="3172324" cy="793081"/>
        </a:xfrm>
        <a:prstGeom prst="roundRect">
          <a:avLst>
            <a:gd name="adj" fmla="val 10000"/>
          </a:avLst>
        </a:prstGeom>
        <a:solidFill>
          <a:schemeClr val="tx1">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Affordability Safe Harbor Line 16</a:t>
          </a:r>
          <a:endParaRPr lang="en-US" sz="2200" kern="1200" dirty="0"/>
        </a:p>
      </dsp:txBody>
      <dsp:txXfrm>
        <a:off x="4131491" y="23229"/>
        <a:ext cx="3125866" cy="746623"/>
      </dsp:txXfrm>
    </dsp:sp>
    <dsp:sp modelId="{EF30E2AF-F2DF-40F2-98DC-43F6DAEF6C57}">
      <dsp:nvSpPr>
        <dsp:cNvPr id="0" name=""/>
        <dsp:cNvSpPr/>
      </dsp:nvSpPr>
      <dsp:spPr>
        <a:xfrm rot="5400000">
          <a:off x="5625030" y="862475"/>
          <a:ext cx="138789" cy="138789"/>
        </a:xfrm>
        <a:prstGeom prst="rightArrow">
          <a:avLst>
            <a:gd name="adj1" fmla="val 66700"/>
            <a:gd name="adj2" fmla="val 50000"/>
          </a:avLst>
        </a:prstGeom>
        <a:solidFill>
          <a:srgbClr val="261BA8"/>
        </a:solidFill>
        <a:ln>
          <a:noFill/>
        </a:ln>
        <a:effectLst/>
      </dsp:spPr>
      <dsp:style>
        <a:lnRef idx="0">
          <a:scrgbClr r="0" g="0" b="0"/>
        </a:lnRef>
        <a:fillRef idx="1">
          <a:scrgbClr r="0" g="0" b="0"/>
        </a:fillRef>
        <a:effectRef idx="0">
          <a:scrgbClr r="0" g="0" b="0"/>
        </a:effectRef>
        <a:fontRef idx="minor">
          <a:schemeClr val="lt1"/>
        </a:fontRef>
      </dsp:style>
    </dsp:sp>
    <dsp:sp modelId="{D146F1B3-21F9-49D6-B10F-5CD770A2758A}">
      <dsp:nvSpPr>
        <dsp:cNvPr id="0" name=""/>
        <dsp:cNvSpPr/>
      </dsp:nvSpPr>
      <dsp:spPr>
        <a:xfrm>
          <a:off x="4108262" y="1070659"/>
          <a:ext cx="3172324" cy="793081"/>
        </a:xfrm>
        <a:prstGeom prst="roundRect">
          <a:avLst>
            <a:gd name="adj" fmla="val 10000"/>
          </a:avLst>
        </a:prstGeom>
        <a:solidFill>
          <a:srgbClr val="BCDAF6">
            <a:alpha val="89804"/>
          </a:srgbClr>
        </a:solidFill>
        <a:ln w="25400" cap="flat" cmpd="sng" algn="ctr">
          <a:solidFill>
            <a:srgbClr val="1768B3">
              <a:alpha val="89804"/>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2A – not an employee for the month (new hires) </a:t>
          </a:r>
          <a:endParaRPr lang="en-US" sz="1500" kern="1200" dirty="0"/>
        </a:p>
      </dsp:txBody>
      <dsp:txXfrm>
        <a:off x="4131491" y="1093888"/>
        <a:ext cx="3125866" cy="746623"/>
      </dsp:txXfrm>
    </dsp:sp>
    <dsp:sp modelId="{51EB0D12-6E57-41F2-93C4-44B159FBBF4F}">
      <dsp:nvSpPr>
        <dsp:cNvPr id="0" name=""/>
        <dsp:cNvSpPr/>
      </dsp:nvSpPr>
      <dsp:spPr>
        <a:xfrm rot="5400000">
          <a:off x="5625030" y="1933135"/>
          <a:ext cx="138789" cy="138789"/>
        </a:xfrm>
        <a:prstGeom prst="rightArrow">
          <a:avLst>
            <a:gd name="adj1" fmla="val 66700"/>
            <a:gd name="adj2" fmla="val 50000"/>
          </a:avLst>
        </a:prstGeom>
        <a:solidFill>
          <a:srgbClr val="1768B3"/>
        </a:solidFill>
        <a:ln>
          <a:noFill/>
        </a:ln>
        <a:effectLst/>
      </dsp:spPr>
      <dsp:style>
        <a:lnRef idx="0">
          <a:scrgbClr r="0" g="0" b="0"/>
        </a:lnRef>
        <a:fillRef idx="1">
          <a:scrgbClr r="0" g="0" b="0"/>
        </a:fillRef>
        <a:effectRef idx="0">
          <a:scrgbClr r="0" g="0" b="0"/>
        </a:effectRef>
        <a:fontRef idx="minor">
          <a:schemeClr val="lt1"/>
        </a:fontRef>
      </dsp:style>
    </dsp:sp>
    <dsp:sp modelId="{D6CD9E19-6A91-45D1-B3AC-B2BCB5BF572C}">
      <dsp:nvSpPr>
        <dsp:cNvPr id="0" name=""/>
        <dsp:cNvSpPr/>
      </dsp:nvSpPr>
      <dsp:spPr>
        <a:xfrm>
          <a:off x="4108262" y="2141318"/>
          <a:ext cx="3172324" cy="793081"/>
        </a:xfrm>
        <a:prstGeom prst="roundRect">
          <a:avLst>
            <a:gd name="adj" fmla="val 10000"/>
          </a:avLst>
        </a:prstGeom>
        <a:solidFill>
          <a:srgbClr val="B3F7EF">
            <a:alpha val="89804"/>
          </a:srgbClr>
        </a:solidFill>
        <a:ln w="25400" cap="flat" cmpd="sng" algn="ctr">
          <a:solidFill>
            <a:srgbClr val="13BEAA">
              <a:alpha val="89804"/>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2C – employee enrolled in coverage offered by employer</a:t>
          </a:r>
        </a:p>
      </dsp:txBody>
      <dsp:txXfrm>
        <a:off x="4131491" y="2164547"/>
        <a:ext cx="3125866" cy="746623"/>
      </dsp:txXfrm>
    </dsp:sp>
    <dsp:sp modelId="{F66A8A02-0EB0-4E42-BC5E-B96FAEFBD9BC}">
      <dsp:nvSpPr>
        <dsp:cNvPr id="0" name=""/>
        <dsp:cNvSpPr/>
      </dsp:nvSpPr>
      <dsp:spPr>
        <a:xfrm rot="5400000">
          <a:off x="5625030" y="3003794"/>
          <a:ext cx="138789" cy="138789"/>
        </a:xfrm>
        <a:prstGeom prst="rightArrow">
          <a:avLst>
            <a:gd name="adj1" fmla="val 66700"/>
            <a:gd name="adj2" fmla="val 50000"/>
          </a:avLst>
        </a:prstGeom>
        <a:solidFill>
          <a:schemeClr val="accent3">
            <a:hueOff val="5064948"/>
            <a:satOff val="38426"/>
            <a:lumOff val="-8470"/>
            <a:alphaOff val="0"/>
          </a:schemeClr>
        </a:solidFill>
        <a:ln>
          <a:solidFill>
            <a:srgbClr val="13BEAA"/>
          </a:solidFill>
        </a:ln>
        <a:effectLst/>
      </dsp:spPr>
      <dsp:style>
        <a:lnRef idx="0">
          <a:scrgbClr r="0" g="0" b="0"/>
        </a:lnRef>
        <a:fillRef idx="1">
          <a:scrgbClr r="0" g="0" b="0"/>
        </a:fillRef>
        <a:effectRef idx="0">
          <a:scrgbClr r="0" g="0" b="0"/>
        </a:effectRef>
        <a:fontRef idx="minor">
          <a:schemeClr val="lt1"/>
        </a:fontRef>
      </dsp:style>
    </dsp:sp>
    <dsp:sp modelId="{560A5DFA-F088-45BD-B974-F14184AD7B80}">
      <dsp:nvSpPr>
        <dsp:cNvPr id="0" name=""/>
        <dsp:cNvSpPr/>
      </dsp:nvSpPr>
      <dsp:spPr>
        <a:xfrm>
          <a:off x="4108262" y="3211978"/>
          <a:ext cx="3172324" cy="793081"/>
        </a:xfrm>
        <a:prstGeom prst="roundRect">
          <a:avLst>
            <a:gd name="adj" fmla="val 10000"/>
          </a:avLst>
        </a:prstGeom>
        <a:solidFill>
          <a:srgbClr val="C5FBD4">
            <a:alpha val="89804"/>
          </a:srgbClr>
        </a:solidFill>
        <a:ln w="25400" cap="flat" cmpd="sng" algn="ctr">
          <a:solidFill>
            <a:srgbClr val="0FC945">
              <a:alpha val="89804"/>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2D – limited non-assessment period (look back period, waiting period, etc.)</a:t>
          </a:r>
        </a:p>
      </dsp:txBody>
      <dsp:txXfrm>
        <a:off x="4131491" y="3235207"/>
        <a:ext cx="3125866" cy="746623"/>
      </dsp:txXfrm>
    </dsp:sp>
    <dsp:sp modelId="{2234BC84-7DDE-4E9A-86DE-C0DCB3FF713D}">
      <dsp:nvSpPr>
        <dsp:cNvPr id="0" name=""/>
        <dsp:cNvSpPr/>
      </dsp:nvSpPr>
      <dsp:spPr>
        <a:xfrm rot="5400000">
          <a:off x="5625030" y="4074454"/>
          <a:ext cx="138789" cy="138789"/>
        </a:xfrm>
        <a:prstGeom prst="rightArrow">
          <a:avLst>
            <a:gd name="adj1" fmla="val 66700"/>
            <a:gd name="adj2" fmla="val 50000"/>
          </a:avLst>
        </a:prstGeom>
        <a:solidFill>
          <a:srgbClr val="0FC945"/>
        </a:solidFill>
        <a:ln>
          <a:noFill/>
        </a:ln>
        <a:effectLst/>
      </dsp:spPr>
      <dsp:style>
        <a:lnRef idx="0">
          <a:scrgbClr r="0" g="0" b="0"/>
        </a:lnRef>
        <a:fillRef idx="1">
          <a:scrgbClr r="0" g="0" b="0"/>
        </a:fillRef>
        <a:effectRef idx="0">
          <a:scrgbClr r="0" g="0" b="0"/>
        </a:effectRef>
        <a:fontRef idx="minor">
          <a:schemeClr val="lt1"/>
        </a:fontRef>
      </dsp:style>
    </dsp:sp>
    <dsp:sp modelId="{379EEDFF-8C7B-4E02-A836-0E9C91B133E4}">
      <dsp:nvSpPr>
        <dsp:cNvPr id="0" name=""/>
        <dsp:cNvSpPr/>
      </dsp:nvSpPr>
      <dsp:spPr>
        <a:xfrm>
          <a:off x="4108262" y="4282637"/>
          <a:ext cx="3172324" cy="793081"/>
        </a:xfrm>
        <a:prstGeom prst="roundRect">
          <a:avLst>
            <a:gd name="adj" fmla="val 10000"/>
          </a:avLst>
        </a:prstGeom>
        <a:solidFill>
          <a:srgbClr val="DAFDCB">
            <a:alpha val="89804"/>
          </a:srgbClr>
        </a:solidFill>
        <a:ln w="25400" cap="flat" cmpd="sng" algn="ctr">
          <a:solidFill>
            <a:srgbClr val="48D50A">
              <a:alpha val="89804"/>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2F – 2H – employee waived but affordable based upon the proper safe-harbor </a:t>
          </a:r>
        </a:p>
      </dsp:txBody>
      <dsp:txXfrm>
        <a:off x="4131491" y="4305866"/>
        <a:ext cx="3125866" cy="746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BFDA1-A3DC-4349-95BD-E9552CE2273F}">
      <dsp:nvSpPr>
        <dsp:cNvPr id="0" name=""/>
        <dsp:cNvSpPr/>
      </dsp:nvSpPr>
      <dsp:spPr>
        <a:xfrm>
          <a:off x="0" y="0"/>
          <a:ext cx="1830511" cy="419496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Transitional Relief Information</a:t>
          </a:r>
          <a:endParaRPr lang="en-US" sz="2000" kern="1200" dirty="0"/>
        </a:p>
      </dsp:txBody>
      <dsp:txXfrm>
        <a:off x="0" y="0"/>
        <a:ext cx="1830511" cy="1258488"/>
      </dsp:txXfrm>
    </dsp:sp>
    <dsp:sp modelId="{20BE0E19-60CC-4968-AF9C-49CF6B1771AA}">
      <dsp:nvSpPr>
        <dsp:cNvPr id="0" name=""/>
        <dsp:cNvSpPr/>
      </dsp:nvSpPr>
      <dsp:spPr>
        <a:xfrm>
          <a:off x="183051" y="1258488"/>
          <a:ext cx="1464408" cy="272672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l" defTabSz="711200">
            <a:lnSpc>
              <a:spcPct val="90000"/>
            </a:lnSpc>
            <a:spcBef>
              <a:spcPct val="0"/>
            </a:spcBef>
            <a:spcAft>
              <a:spcPct val="35000"/>
            </a:spcAft>
          </a:pPr>
          <a:r>
            <a:rPr lang="en-US" sz="1600" kern="1200" dirty="0" smtClean="0"/>
            <a:t>* Claiming</a:t>
          </a:r>
        </a:p>
        <a:p>
          <a:pPr lvl="0" algn="l" defTabSz="711200">
            <a:lnSpc>
              <a:spcPct val="90000"/>
            </a:lnSpc>
            <a:spcBef>
              <a:spcPct val="0"/>
            </a:spcBef>
            <a:spcAft>
              <a:spcPct val="35000"/>
            </a:spcAft>
          </a:pPr>
          <a:r>
            <a:rPr lang="en-US" sz="1600" kern="1200" dirty="0" smtClean="0"/>
            <a:t>* Qualify </a:t>
          </a:r>
        </a:p>
        <a:p>
          <a:pPr lvl="0" algn="l" defTabSz="711200">
            <a:lnSpc>
              <a:spcPct val="90000"/>
            </a:lnSpc>
            <a:spcBef>
              <a:spcPct val="0"/>
            </a:spcBef>
            <a:spcAft>
              <a:spcPct val="35000"/>
            </a:spcAft>
          </a:pPr>
          <a:r>
            <a:rPr lang="en-US" sz="1600" kern="1200" dirty="0" smtClean="0"/>
            <a:t>* 50–99 FTEs</a:t>
          </a:r>
        </a:p>
        <a:p>
          <a:pPr lvl="0" algn="l" defTabSz="711200">
            <a:lnSpc>
              <a:spcPct val="90000"/>
            </a:lnSpc>
            <a:spcBef>
              <a:spcPct val="0"/>
            </a:spcBef>
            <a:spcAft>
              <a:spcPct val="35000"/>
            </a:spcAft>
          </a:pPr>
          <a:r>
            <a:rPr lang="en-US" sz="1600" kern="1200" dirty="0" smtClean="0"/>
            <a:t>* 80 freebies</a:t>
          </a:r>
          <a:endParaRPr lang="en-US" sz="1600" kern="1200" dirty="0"/>
        </a:p>
      </dsp:txBody>
      <dsp:txXfrm>
        <a:off x="225942" y="1301379"/>
        <a:ext cx="1378626" cy="26409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E0C8F-28D3-4458-B228-A074F74D7C82}">
      <dsp:nvSpPr>
        <dsp:cNvPr id="0" name=""/>
        <dsp:cNvSpPr/>
      </dsp:nvSpPr>
      <dsp:spPr>
        <a:xfrm>
          <a:off x="3007596" y="147958"/>
          <a:ext cx="2238888" cy="1173162"/>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From Employee via Income Tax Return</a:t>
          </a:r>
        </a:p>
      </dsp:txBody>
      <dsp:txXfrm>
        <a:off x="3064865" y="205227"/>
        <a:ext cx="2124350" cy="1058624"/>
      </dsp:txXfrm>
    </dsp:sp>
    <dsp:sp modelId="{45C86FE1-6730-4515-A1AD-F8889FC02A7B}">
      <dsp:nvSpPr>
        <dsp:cNvPr id="0" name=""/>
        <dsp:cNvSpPr/>
      </dsp:nvSpPr>
      <dsp:spPr>
        <a:xfrm>
          <a:off x="2058790" y="741689"/>
          <a:ext cx="3944890" cy="3944890"/>
        </a:xfrm>
        <a:custGeom>
          <a:avLst/>
          <a:gdLst/>
          <a:ahLst/>
          <a:cxnLst/>
          <a:rect l="0" t="0" r="0" b="0"/>
          <a:pathLst>
            <a:path>
              <a:moveTo>
                <a:pt x="3203221" y="431105"/>
              </a:moveTo>
              <a:arcTo wR="1972445" hR="1972445" stAng="18516465" swAng="354439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0D5262-C7AB-4414-9CBF-A10CCE41E5AF}">
      <dsp:nvSpPr>
        <dsp:cNvPr id="0" name=""/>
        <dsp:cNvSpPr/>
      </dsp:nvSpPr>
      <dsp:spPr>
        <a:xfrm>
          <a:off x="4590858" y="2997364"/>
          <a:ext cx="2322881" cy="1250436"/>
        </a:xfrm>
        <a:prstGeom prst="roundRect">
          <a:avLst/>
        </a:prstGeom>
        <a:solidFill>
          <a:schemeClr val="accent3">
            <a:hueOff val="3165592"/>
            <a:satOff val="24016"/>
            <a:lumOff val="-529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From Employer via Forms 1094 and 1095</a:t>
          </a:r>
        </a:p>
      </dsp:txBody>
      <dsp:txXfrm>
        <a:off x="4651899" y="3058405"/>
        <a:ext cx="2200799" cy="1128354"/>
      </dsp:txXfrm>
    </dsp:sp>
    <dsp:sp modelId="{C6CB0669-2CAC-4549-9171-A8710F6B8BA3}">
      <dsp:nvSpPr>
        <dsp:cNvPr id="0" name=""/>
        <dsp:cNvSpPr/>
      </dsp:nvSpPr>
      <dsp:spPr>
        <a:xfrm>
          <a:off x="2048883" y="680240"/>
          <a:ext cx="3944890" cy="3944890"/>
        </a:xfrm>
        <a:custGeom>
          <a:avLst/>
          <a:gdLst/>
          <a:ahLst/>
          <a:cxnLst/>
          <a:rect l="0" t="0" r="0" b="0"/>
          <a:pathLst>
            <a:path>
              <a:moveTo>
                <a:pt x="3114280" y="3580783"/>
              </a:moveTo>
              <a:arcTo wR="1972445" hR="1972445" stAng="3277636" swAng="4127877"/>
            </a:path>
          </a:pathLst>
        </a:custGeom>
        <a:noFill/>
        <a:ln w="9525" cap="flat" cmpd="sng" algn="ctr">
          <a:solidFill>
            <a:schemeClr val="accent3">
              <a:hueOff val="3165592"/>
              <a:satOff val="24016"/>
              <a:lumOff val="-5294"/>
              <a:alphaOff val="0"/>
            </a:schemeClr>
          </a:solidFill>
          <a:prstDash val="solid"/>
        </a:ln>
        <a:effectLst/>
      </dsp:spPr>
      <dsp:style>
        <a:lnRef idx="1">
          <a:scrgbClr r="0" g="0" b="0"/>
        </a:lnRef>
        <a:fillRef idx="0">
          <a:scrgbClr r="0" g="0" b="0"/>
        </a:fillRef>
        <a:effectRef idx="0">
          <a:scrgbClr r="0" g="0" b="0"/>
        </a:effectRef>
        <a:fontRef idx="minor"/>
      </dsp:style>
    </dsp:sp>
    <dsp:sp modelId="{C5422803-E4E3-4705-8ACF-AD34EEB4AE3B}">
      <dsp:nvSpPr>
        <dsp:cNvPr id="0" name=""/>
        <dsp:cNvSpPr/>
      </dsp:nvSpPr>
      <dsp:spPr>
        <a:xfrm>
          <a:off x="1296606" y="2997361"/>
          <a:ext cx="2040129" cy="1288947"/>
        </a:xfrm>
        <a:prstGeom prst="roundRect">
          <a:avLst/>
        </a:prstGeom>
        <a:solidFill>
          <a:schemeClr val="accent3">
            <a:hueOff val="6331184"/>
            <a:satOff val="48033"/>
            <a:lumOff val="-1058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From Insurer via Forms </a:t>
          </a:r>
          <a:r>
            <a:rPr lang="en-US" sz="2000" kern="1200" smtClean="0"/>
            <a:t>1094 and </a:t>
          </a:r>
          <a:r>
            <a:rPr lang="en-US" sz="2000" kern="1200" dirty="0" smtClean="0"/>
            <a:t>1095</a:t>
          </a:r>
          <a:endParaRPr lang="en-US" sz="2000" kern="1200" dirty="0"/>
        </a:p>
      </dsp:txBody>
      <dsp:txXfrm>
        <a:off x="1359527" y="3060282"/>
        <a:ext cx="1914287" cy="1163105"/>
      </dsp:txXfrm>
    </dsp:sp>
    <dsp:sp modelId="{8748D9BD-54A6-440C-A70C-ABB88F38F1B5}">
      <dsp:nvSpPr>
        <dsp:cNvPr id="0" name=""/>
        <dsp:cNvSpPr/>
      </dsp:nvSpPr>
      <dsp:spPr>
        <a:xfrm>
          <a:off x="2059378" y="752895"/>
          <a:ext cx="3944890" cy="3944890"/>
        </a:xfrm>
        <a:custGeom>
          <a:avLst/>
          <a:gdLst/>
          <a:ahLst/>
          <a:cxnLst/>
          <a:rect l="0" t="0" r="0" b="0"/>
          <a:pathLst>
            <a:path>
              <a:moveTo>
                <a:pt x="15976" y="2222985"/>
              </a:moveTo>
              <a:arcTo wR="1972445" hR="1972445" stAng="10362154" swAng="3923088"/>
            </a:path>
          </a:pathLst>
        </a:custGeom>
        <a:noFill/>
        <a:ln w="9525" cap="flat" cmpd="sng" algn="ctr">
          <a:solidFill>
            <a:schemeClr val="accent3">
              <a:hueOff val="6331184"/>
              <a:satOff val="48033"/>
              <a:lumOff val="-10587"/>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D5262-C7AB-4414-9CBF-A10CCE41E5AF}">
      <dsp:nvSpPr>
        <dsp:cNvPr id="0" name=""/>
        <dsp:cNvSpPr/>
      </dsp:nvSpPr>
      <dsp:spPr>
        <a:xfrm>
          <a:off x="4779761" y="334458"/>
          <a:ext cx="2753443" cy="1671354"/>
        </a:xfrm>
        <a:prstGeom prst="roundRect">
          <a:avLst/>
        </a:prstGeom>
        <a:solidFill>
          <a:srgbClr val="00AF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From Employer: Documented Proofs</a:t>
          </a:r>
        </a:p>
      </dsp:txBody>
      <dsp:txXfrm>
        <a:off x="4861350" y="416047"/>
        <a:ext cx="2590265" cy="15081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8C60E-CC2E-4C9C-97C3-E0546396A9B2}">
      <dsp:nvSpPr>
        <dsp:cNvPr id="0" name=""/>
        <dsp:cNvSpPr/>
      </dsp:nvSpPr>
      <dsp:spPr>
        <a:xfrm>
          <a:off x="758" y="0"/>
          <a:ext cx="1971954" cy="522203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Individual Mandate  Section 6055</a:t>
          </a:r>
          <a:endParaRPr lang="en-US" sz="2600" kern="1200" dirty="0"/>
        </a:p>
      </dsp:txBody>
      <dsp:txXfrm>
        <a:off x="758" y="0"/>
        <a:ext cx="1971954" cy="1566611"/>
      </dsp:txXfrm>
    </dsp:sp>
    <dsp:sp modelId="{1B8CAE97-00EC-4461-A1E5-87E885F8C23A}">
      <dsp:nvSpPr>
        <dsp:cNvPr id="0" name=""/>
        <dsp:cNvSpPr/>
      </dsp:nvSpPr>
      <dsp:spPr>
        <a:xfrm>
          <a:off x="197953" y="1568140"/>
          <a:ext cx="1577563" cy="157451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Individuals must have MEC</a:t>
          </a:r>
          <a:endParaRPr lang="en-US" sz="1300" kern="1200" dirty="0"/>
        </a:p>
      </dsp:txBody>
      <dsp:txXfrm>
        <a:off x="244069" y="1614256"/>
        <a:ext cx="1485331" cy="1482283"/>
      </dsp:txXfrm>
    </dsp:sp>
    <dsp:sp modelId="{545FCD25-EF84-4499-9FF9-9F0D8E3D3055}">
      <dsp:nvSpPr>
        <dsp:cNvPr id="0" name=""/>
        <dsp:cNvSpPr/>
      </dsp:nvSpPr>
      <dsp:spPr>
        <a:xfrm>
          <a:off x="197953" y="3384889"/>
          <a:ext cx="1577563" cy="1574515"/>
        </a:xfrm>
        <a:prstGeom prst="roundRect">
          <a:avLst>
            <a:gd name="adj" fmla="val 10000"/>
          </a:avLst>
        </a:prstGeom>
        <a:solidFill>
          <a:schemeClr val="accent3">
            <a:hueOff val="1266237"/>
            <a:satOff val="9607"/>
            <a:lumOff val="-21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Report shows who has coverage (including non-employees like spouses, dependents, COBRA, retirees)</a:t>
          </a:r>
          <a:endParaRPr lang="en-US" sz="1300" kern="1200" dirty="0"/>
        </a:p>
      </dsp:txBody>
      <dsp:txXfrm>
        <a:off x="244069" y="3431005"/>
        <a:ext cx="1485331" cy="1482283"/>
      </dsp:txXfrm>
    </dsp:sp>
    <dsp:sp modelId="{C6AE5CDF-316E-4191-B482-72B5E028A004}">
      <dsp:nvSpPr>
        <dsp:cNvPr id="0" name=""/>
        <dsp:cNvSpPr/>
      </dsp:nvSpPr>
      <dsp:spPr>
        <a:xfrm>
          <a:off x="2120608" y="0"/>
          <a:ext cx="1971954" cy="522203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Employer Mandate Section 6056</a:t>
          </a:r>
          <a:endParaRPr lang="en-US" sz="2600" kern="1200" dirty="0"/>
        </a:p>
      </dsp:txBody>
      <dsp:txXfrm>
        <a:off x="2120608" y="0"/>
        <a:ext cx="1971954" cy="1566611"/>
      </dsp:txXfrm>
    </dsp:sp>
    <dsp:sp modelId="{D7113940-02B4-4F10-9555-2384F27F3960}">
      <dsp:nvSpPr>
        <dsp:cNvPr id="0" name=""/>
        <dsp:cNvSpPr/>
      </dsp:nvSpPr>
      <dsp:spPr>
        <a:xfrm>
          <a:off x="2317804" y="1568140"/>
          <a:ext cx="1577563" cy="1574515"/>
        </a:xfrm>
        <a:prstGeom prst="roundRect">
          <a:avLst>
            <a:gd name="adj" fmla="val 10000"/>
          </a:avLst>
        </a:prstGeom>
        <a:solidFill>
          <a:schemeClr val="accent3">
            <a:hueOff val="2532474"/>
            <a:satOff val="19213"/>
            <a:lumOff val="-4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ALEs must make offers of affordable, minimum value coverage to 95% of FT employees</a:t>
          </a:r>
          <a:endParaRPr lang="en-US" sz="1300" kern="1200" dirty="0"/>
        </a:p>
      </dsp:txBody>
      <dsp:txXfrm>
        <a:off x="2363920" y="1614256"/>
        <a:ext cx="1485331" cy="1482283"/>
      </dsp:txXfrm>
    </dsp:sp>
    <dsp:sp modelId="{FC75FC5A-09F8-44A5-B80E-569168371EA9}">
      <dsp:nvSpPr>
        <dsp:cNvPr id="0" name=""/>
        <dsp:cNvSpPr/>
      </dsp:nvSpPr>
      <dsp:spPr>
        <a:xfrm>
          <a:off x="2317804" y="3384889"/>
          <a:ext cx="1577563" cy="1574515"/>
        </a:xfrm>
        <a:prstGeom prst="roundRect">
          <a:avLst>
            <a:gd name="adj" fmla="val 10000"/>
          </a:avLst>
        </a:prstGeom>
        <a:solidFill>
          <a:schemeClr val="accent3">
            <a:hueOff val="3798711"/>
            <a:satOff val="28820"/>
            <a:lumOff val="-63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Report shows which FT employees received appropriate offers</a:t>
          </a:r>
          <a:endParaRPr lang="en-US" sz="1300" kern="1200" dirty="0"/>
        </a:p>
      </dsp:txBody>
      <dsp:txXfrm>
        <a:off x="2363920" y="3431005"/>
        <a:ext cx="1485331" cy="1482283"/>
      </dsp:txXfrm>
    </dsp:sp>
    <dsp:sp modelId="{BB2C0CB4-82FA-4B1B-B272-8ED0CF9AF1F6}">
      <dsp:nvSpPr>
        <dsp:cNvPr id="0" name=""/>
        <dsp:cNvSpPr/>
      </dsp:nvSpPr>
      <dsp:spPr>
        <a:xfrm>
          <a:off x="4241217" y="0"/>
          <a:ext cx="1971954" cy="522203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Premium Tax Credit  Section 36B </a:t>
          </a:r>
          <a:endParaRPr lang="en-US" sz="2600" kern="1200" dirty="0"/>
        </a:p>
      </dsp:txBody>
      <dsp:txXfrm>
        <a:off x="4241217" y="0"/>
        <a:ext cx="1971954" cy="1566611"/>
      </dsp:txXfrm>
    </dsp:sp>
    <dsp:sp modelId="{110E2FD0-B2CD-49D4-90AE-EEFF5D7C6D13}">
      <dsp:nvSpPr>
        <dsp:cNvPr id="0" name=""/>
        <dsp:cNvSpPr/>
      </dsp:nvSpPr>
      <dsp:spPr>
        <a:xfrm>
          <a:off x="4437654" y="1568140"/>
          <a:ext cx="1577563" cy="1574515"/>
        </a:xfrm>
        <a:prstGeom prst="roundRect">
          <a:avLst>
            <a:gd name="adj" fmla="val 10000"/>
          </a:avLst>
        </a:prstGeom>
        <a:solidFill>
          <a:schemeClr val="accent3">
            <a:hueOff val="5064948"/>
            <a:satOff val="38426"/>
            <a:lumOff val="-8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Individuals must not have received an offer of affordable minimum value coverage and must meet certain income thresholds</a:t>
          </a:r>
          <a:endParaRPr lang="en-US" sz="1300" kern="1200" dirty="0"/>
        </a:p>
      </dsp:txBody>
      <dsp:txXfrm>
        <a:off x="4483770" y="1614256"/>
        <a:ext cx="1485331" cy="1482283"/>
      </dsp:txXfrm>
    </dsp:sp>
    <dsp:sp modelId="{05D46021-2B25-4987-A4EA-6D65758D1894}">
      <dsp:nvSpPr>
        <dsp:cNvPr id="0" name=""/>
        <dsp:cNvSpPr/>
      </dsp:nvSpPr>
      <dsp:spPr>
        <a:xfrm>
          <a:off x="4437654" y="3384889"/>
          <a:ext cx="1577563" cy="1574515"/>
        </a:xfrm>
        <a:prstGeom prst="roundRect">
          <a:avLst>
            <a:gd name="adj" fmla="val 10000"/>
          </a:avLst>
        </a:prstGeom>
        <a:solidFill>
          <a:schemeClr val="accent3">
            <a:hueOff val="6331184"/>
            <a:satOff val="48033"/>
            <a:lumOff val="-105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Report shows which person is entitled, based on information the employer has, to a premium tax credit</a:t>
          </a:r>
          <a:endParaRPr lang="en-US" sz="1300" kern="1200" dirty="0"/>
        </a:p>
      </dsp:txBody>
      <dsp:txXfrm>
        <a:off x="4483770" y="3431005"/>
        <a:ext cx="1485331" cy="14822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2DEBF-12E1-42B8-815E-F55D925AF216}">
      <dsp:nvSpPr>
        <dsp:cNvPr id="0" name=""/>
        <dsp:cNvSpPr/>
      </dsp:nvSpPr>
      <dsp:spPr>
        <a:xfrm rot="5400000">
          <a:off x="2045177" y="-415128"/>
          <a:ext cx="1404300" cy="258572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Employer Mandate</a:t>
          </a:r>
          <a:endParaRPr lang="en-US" sz="1600" kern="1200" dirty="0"/>
        </a:p>
        <a:p>
          <a:pPr marL="171450" lvl="1" indent="-171450" algn="l" defTabSz="711200">
            <a:lnSpc>
              <a:spcPct val="90000"/>
            </a:lnSpc>
            <a:spcBef>
              <a:spcPct val="0"/>
            </a:spcBef>
            <a:spcAft>
              <a:spcPct val="15000"/>
            </a:spcAft>
            <a:buChar char="••"/>
          </a:pPr>
          <a:r>
            <a:rPr lang="en-US" sz="1600" kern="1200" dirty="0" smtClean="0"/>
            <a:t>Individual Mandate</a:t>
          </a:r>
          <a:endParaRPr lang="en-US" sz="1600" kern="1200" dirty="0"/>
        </a:p>
        <a:p>
          <a:pPr marL="171450" lvl="1" indent="-171450" algn="l" defTabSz="711200">
            <a:lnSpc>
              <a:spcPct val="90000"/>
            </a:lnSpc>
            <a:spcBef>
              <a:spcPct val="0"/>
            </a:spcBef>
            <a:spcAft>
              <a:spcPct val="15000"/>
            </a:spcAft>
            <a:buChar char="••"/>
          </a:pPr>
          <a:r>
            <a:rPr lang="en-US" sz="1600" kern="1200" dirty="0" smtClean="0"/>
            <a:t>Premium Tax Credit Eligibility</a:t>
          </a:r>
          <a:endParaRPr lang="en-US" sz="1600" kern="1200" dirty="0"/>
        </a:p>
      </dsp:txBody>
      <dsp:txXfrm rot="-5400000">
        <a:off x="1454467" y="244134"/>
        <a:ext cx="2517168" cy="1267196"/>
      </dsp:txXfrm>
    </dsp:sp>
    <dsp:sp modelId="{F433EA5F-489D-4137-8A2C-AD1213841B9A}">
      <dsp:nvSpPr>
        <dsp:cNvPr id="0" name=""/>
        <dsp:cNvSpPr/>
      </dsp:nvSpPr>
      <dsp:spPr>
        <a:xfrm>
          <a:off x="0" y="43"/>
          <a:ext cx="1454467" cy="175537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FT Employees</a:t>
          </a:r>
          <a:endParaRPr lang="en-US" sz="1700" kern="1200" dirty="0"/>
        </a:p>
      </dsp:txBody>
      <dsp:txXfrm>
        <a:off x="71001" y="71044"/>
        <a:ext cx="1312465" cy="1613373"/>
      </dsp:txXfrm>
    </dsp:sp>
    <dsp:sp modelId="{EC998B4C-412A-489B-96CA-4B1374CC9E53}">
      <dsp:nvSpPr>
        <dsp:cNvPr id="0" name=""/>
        <dsp:cNvSpPr/>
      </dsp:nvSpPr>
      <dsp:spPr>
        <a:xfrm rot="5400000">
          <a:off x="2045177" y="1428016"/>
          <a:ext cx="1404300" cy="2585720"/>
        </a:xfrm>
        <a:prstGeom prst="round2SameRect">
          <a:avLst/>
        </a:prstGeom>
        <a:solidFill>
          <a:schemeClr val="accent3">
            <a:tint val="40000"/>
            <a:alpha val="90000"/>
            <a:hueOff val="5894003"/>
            <a:satOff val="2547"/>
            <a:lumOff val="-393"/>
            <a:alphaOff val="0"/>
          </a:schemeClr>
        </a:solidFill>
        <a:ln w="25400" cap="flat" cmpd="sng" algn="ctr">
          <a:solidFill>
            <a:schemeClr val="accent3">
              <a:tint val="40000"/>
              <a:alpha val="90000"/>
              <a:hueOff val="5894003"/>
              <a:satOff val="2547"/>
              <a:lumOff val="-3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Individual Mandate</a:t>
          </a:r>
          <a:endParaRPr lang="en-US" sz="1600" kern="1200" dirty="0"/>
        </a:p>
        <a:p>
          <a:pPr marL="171450" lvl="1" indent="-171450" algn="l" defTabSz="711200">
            <a:lnSpc>
              <a:spcPct val="90000"/>
            </a:lnSpc>
            <a:spcBef>
              <a:spcPct val="0"/>
            </a:spcBef>
            <a:spcAft>
              <a:spcPct val="15000"/>
            </a:spcAft>
            <a:buChar char="••"/>
          </a:pPr>
          <a:r>
            <a:rPr lang="en-US" sz="1600" kern="1200" dirty="0" smtClean="0"/>
            <a:t>Premium Tax Credit Eligibility</a:t>
          </a:r>
          <a:endParaRPr lang="en-US" sz="1600" kern="1200" dirty="0"/>
        </a:p>
      </dsp:txBody>
      <dsp:txXfrm rot="-5400000">
        <a:off x="1454467" y="2087278"/>
        <a:ext cx="2517168" cy="1267196"/>
      </dsp:txXfrm>
    </dsp:sp>
    <dsp:sp modelId="{BB3BB876-74F3-4896-B4FF-AB91E30DD2E3}">
      <dsp:nvSpPr>
        <dsp:cNvPr id="0" name=""/>
        <dsp:cNvSpPr/>
      </dsp:nvSpPr>
      <dsp:spPr>
        <a:xfrm>
          <a:off x="0" y="1843188"/>
          <a:ext cx="1454467" cy="1755375"/>
        </a:xfrm>
        <a:prstGeom prst="roundRect">
          <a:avLst/>
        </a:prstGeom>
        <a:solidFill>
          <a:schemeClr val="accent3">
            <a:hueOff val="6331184"/>
            <a:satOff val="48033"/>
            <a:lumOff val="-105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Covered Employees, including PT</a:t>
          </a:r>
          <a:endParaRPr lang="en-US" sz="1700" kern="1200" dirty="0"/>
        </a:p>
      </dsp:txBody>
      <dsp:txXfrm>
        <a:off x="71001" y="1914189"/>
        <a:ext cx="1312465" cy="16133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2DEBF-12E1-42B8-815E-F55D925AF216}">
      <dsp:nvSpPr>
        <dsp:cNvPr id="0" name=""/>
        <dsp:cNvSpPr/>
      </dsp:nvSpPr>
      <dsp:spPr>
        <a:xfrm rot="5400000">
          <a:off x="2225040" y="-499769"/>
          <a:ext cx="1404300" cy="275500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Employer Mandate</a:t>
          </a:r>
          <a:endParaRPr lang="en-US" sz="1600" kern="1200" dirty="0"/>
        </a:p>
        <a:p>
          <a:pPr marL="171450" lvl="1" indent="-171450" algn="l" defTabSz="711200">
            <a:lnSpc>
              <a:spcPct val="90000"/>
            </a:lnSpc>
            <a:spcBef>
              <a:spcPct val="0"/>
            </a:spcBef>
            <a:spcAft>
              <a:spcPct val="15000"/>
            </a:spcAft>
            <a:buChar char="••"/>
          </a:pPr>
          <a:r>
            <a:rPr lang="en-US" sz="1600" kern="1200" dirty="0" smtClean="0"/>
            <a:t>Individual Mandate</a:t>
          </a:r>
          <a:endParaRPr lang="en-US" sz="1600" kern="1200" dirty="0"/>
        </a:p>
        <a:p>
          <a:pPr marL="171450" lvl="1" indent="-171450" algn="l" defTabSz="711200">
            <a:lnSpc>
              <a:spcPct val="90000"/>
            </a:lnSpc>
            <a:spcBef>
              <a:spcPct val="0"/>
            </a:spcBef>
            <a:spcAft>
              <a:spcPct val="15000"/>
            </a:spcAft>
            <a:buChar char="••"/>
          </a:pPr>
          <a:r>
            <a:rPr lang="en-US" sz="1600" kern="1200" dirty="0" smtClean="0"/>
            <a:t>Premium Tax Credit Eligibility </a:t>
          </a:r>
          <a:endParaRPr lang="en-US" sz="1600" kern="1200" dirty="0"/>
        </a:p>
      </dsp:txBody>
      <dsp:txXfrm rot="-5400000">
        <a:off x="1549689" y="244134"/>
        <a:ext cx="2686451" cy="1267196"/>
      </dsp:txXfrm>
    </dsp:sp>
    <dsp:sp modelId="{F433EA5F-489D-4137-8A2C-AD1213841B9A}">
      <dsp:nvSpPr>
        <dsp:cNvPr id="0" name=""/>
        <dsp:cNvSpPr/>
      </dsp:nvSpPr>
      <dsp:spPr>
        <a:xfrm>
          <a:off x="0" y="43"/>
          <a:ext cx="1549689" cy="175537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Employees Tracked for Eligibility*</a:t>
          </a:r>
          <a:endParaRPr lang="en-US" sz="1700" kern="1200" dirty="0"/>
        </a:p>
      </dsp:txBody>
      <dsp:txXfrm>
        <a:off x="75650" y="75693"/>
        <a:ext cx="1398389" cy="1604075"/>
      </dsp:txXfrm>
    </dsp:sp>
    <dsp:sp modelId="{EC998B4C-412A-489B-96CA-4B1374CC9E53}">
      <dsp:nvSpPr>
        <dsp:cNvPr id="0" name=""/>
        <dsp:cNvSpPr/>
      </dsp:nvSpPr>
      <dsp:spPr>
        <a:xfrm rot="5400000">
          <a:off x="2225040" y="1343374"/>
          <a:ext cx="1404300" cy="2755003"/>
        </a:xfrm>
        <a:prstGeom prst="round2SameRect">
          <a:avLst/>
        </a:prstGeom>
        <a:solidFill>
          <a:schemeClr val="accent3">
            <a:tint val="40000"/>
            <a:alpha val="90000"/>
            <a:hueOff val="5894003"/>
            <a:satOff val="2547"/>
            <a:lumOff val="-393"/>
            <a:alphaOff val="0"/>
          </a:schemeClr>
        </a:solidFill>
        <a:ln w="25400" cap="flat" cmpd="sng" algn="ctr">
          <a:solidFill>
            <a:schemeClr val="accent3">
              <a:tint val="40000"/>
              <a:alpha val="90000"/>
              <a:hueOff val="5894003"/>
              <a:satOff val="2547"/>
              <a:lumOff val="-3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Individual Mandate</a:t>
          </a:r>
          <a:endParaRPr lang="en-US" sz="1600" kern="1200" dirty="0"/>
        </a:p>
        <a:p>
          <a:pPr marL="171450" lvl="1" indent="-171450" algn="l" defTabSz="711200">
            <a:lnSpc>
              <a:spcPct val="90000"/>
            </a:lnSpc>
            <a:spcBef>
              <a:spcPct val="0"/>
            </a:spcBef>
            <a:spcAft>
              <a:spcPct val="15000"/>
            </a:spcAft>
            <a:buChar char="••"/>
          </a:pPr>
          <a:r>
            <a:rPr lang="en-US" sz="1600" kern="1200" dirty="0" smtClean="0"/>
            <a:t>Premium Tax Credit Eligibility </a:t>
          </a:r>
          <a:endParaRPr lang="en-US" sz="1600" kern="1200" dirty="0"/>
        </a:p>
      </dsp:txBody>
      <dsp:txXfrm rot="-5400000">
        <a:off x="1549689" y="2087277"/>
        <a:ext cx="2686451" cy="1267196"/>
      </dsp:txXfrm>
    </dsp:sp>
    <dsp:sp modelId="{BB3BB876-74F3-4896-B4FF-AB91E30DD2E3}">
      <dsp:nvSpPr>
        <dsp:cNvPr id="0" name=""/>
        <dsp:cNvSpPr/>
      </dsp:nvSpPr>
      <dsp:spPr>
        <a:xfrm>
          <a:off x="0" y="1843188"/>
          <a:ext cx="1549689" cy="1755375"/>
        </a:xfrm>
        <a:prstGeom prst="roundRect">
          <a:avLst/>
        </a:prstGeom>
        <a:solidFill>
          <a:schemeClr val="accent3">
            <a:hueOff val="6331184"/>
            <a:satOff val="48033"/>
            <a:lumOff val="-105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Covered Spouses, Dependents, and Non-</a:t>
          </a:r>
          <a:r>
            <a:rPr lang="en-US" sz="1700" kern="1200" dirty="0" err="1" smtClean="0"/>
            <a:t>Ees</a:t>
          </a:r>
          <a:endParaRPr lang="en-US" sz="1700" kern="1200" dirty="0"/>
        </a:p>
      </dsp:txBody>
      <dsp:txXfrm>
        <a:off x="75650" y="1918838"/>
        <a:ext cx="1398389" cy="16040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6527F-1040-46B8-A2AC-3C3D0C1A1E3C}">
      <dsp:nvSpPr>
        <dsp:cNvPr id="0" name=""/>
        <dsp:cNvSpPr/>
      </dsp:nvSpPr>
      <dsp:spPr>
        <a:xfrm rot="21300000">
          <a:off x="24552" y="1845775"/>
          <a:ext cx="7951894" cy="910611"/>
        </a:xfrm>
        <a:prstGeom prst="mathMinus">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E59794-720D-45B0-9D4C-D64A589BEACE}">
      <dsp:nvSpPr>
        <dsp:cNvPr id="0" name=""/>
        <dsp:cNvSpPr/>
      </dsp:nvSpPr>
      <dsp:spPr>
        <a:xfrm>
          <a:off x="631350" y="312302"/>
          <a:ext cx="2400300" cy="1840865"/>
        </a:xfrm>
        <a:prstGeom prst="downArrow">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AE4521-68D6-4127-9D04-A2FD54D8108D}">
      <dsp:nvSpPr>
        <dsp:cNvPr id="0" name=""/>
        <dsp:cNvSpPr/>
      </dsp:nvSpPr>
      <dsp:spPr>
        <a:xfrm>
          <a:off x="3116575" y="256506"/>
          <a:ext cx="4808229" cy="1419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solidFill>
                <a:schemeClr val="tx2"/>
              </a:solidFill>
            </a:rPr>
            <a:t>Fully-insured plans</a:t>
          </a:r>
          <a:endParaRPr lang="en-US" sz="1700" kern="1200" dirty="0">
            <a:solidFill>
              <a:schemeClr val="tx2"/>
            </a:solidFill>
          </a:endParaRPr>
        </a:p>
        <a:p>
          <a:pPr marL="114300" lvl="1" indent="-114300" algn="l" defTabSz="577850">
            <a:lnSpc>
              <a:spcPct val="90000"/>
            </a:lnSpc>
            <a:spcBef>
              <a:spcPct val="0"/>
            </a:spcBef>
            <a:spcAft>
              <a:spcPct val="15000"/>
            </a:spcAft>
            <a:buChar char="••"/>
          </a:pPr>
          <a:r>
            <a:rPr lang="en-US" sz="1300" kern="1200" dirty="0" smtClean="0">
              <a:solidFill>
                <a:schemeClr val="tx2"/>
              </a:solidFill>
            </a:rPr>
            <a:t>Carrier responsible for 6055 individual mandate report</a:t>
          </a:r>
          <a:endParaRPr lang="en-US" sz="1300" kern="1200" dirty="0">
            <a:solidFill>
              <a:schemeClr val="tx2"/>
            </a:solidFill>
          </a:endParaRPr>
        </a:p>
        <a:p>
          <a:pPr marL="114300" lvl="1" indent="-114300" algn="l" defTabSz="577850">
            <a:lnSpc>
              <a:spcPct val="90000"/>
            </a:lnSpc>
            <a:spcBef>
              <a:spcPct val="0"/>
            </a:spcBef>
            <a:spcAft>
              <a:spcPct val="15000"/>
            </a:spcAft>
            <a:buChar char="••"/>
          </a:pPr>
          <a:r>
            <a:rPr lang="en-US" sz="1300" kern="1200" dirty="0" smtClean="0">
              <a:solidFill>
                <a:schemeClr val="tx2"/>
              </a:solidFill>
            </a:rPr>
            <a:t>ALE member is responsible 6056 employer mandate and premium tax credit report</a:t>
          </a:r>
          <a:endParaRPr lang="en-US" sz="1300" kern="1200" dirty="0">
            <a:solidFill>
              <a:schemeClr val="tx2"/>
            </a:solidFill>
          </a:endParaRPr>
        </a:p>
      </dsp:txBody>
      <dsp:txXfrm>
        <a:off x="3116575" y="256506"/>
        <a:ext cx="4808229" cy="1419895"/>
      </dsp:txXfrm>
    </dsp:sp>
    <dsp:sp modelId="{0755FCEA-0D2A-4A54-B94D-40CAAA28765E}">
      <dsp:nvSpPr>
        <dsp:cNvPr id="0" name=""/>
        <dsp:cNvSpPr/>
      </dsp:nvSpPr>
      <dsp:spPr>
        <a:xfrm>
          <a:off x="5072105" y="2438722"/>
          <a:ext cx="2400300" cy="1840865"/>
        </a:xfrm>
        <a:prstGeom prst="upArrow">
          <a:avLst/>
        </a:prstGeom>
        <a:solidFill>
          <a:schemeClr val="accent3">
            <a:hueOff val="6331184"/>
            <a:satOff val="48033"/>
            <a:lumOff val="-105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1E5B1C-9B81-47A3-8493-39562D5CAFB4}">
      <dsp:nvSpPr>
        <dsp:cNvPr id="0" name=""/>
        <dsp:cNvSpPr/>
      </dsp:nvSpPr>
      <dsp:spPr>
        <a:xfrm>
          <a:off x="152403" y="2669254"/>
          <a:ext cx="4655813" cy="1932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solidFill>
                <a:schemeClr val="tx2"/>
              </a:solidFill>
            </a:rPr>
            <a:t>Self-funded plans</a:t>
          </a:r>
          <a:endParaRPr lang="en-US" sz="1700" kern="1200" dirty="0">
            <a:solidFill>
              <a:schemeClr val="tx2"/>
            </a:solidFill>
          </a:endParaRPr>
        </a:p>
        <a:p>
          <a:pPr marL="114300" lvl="1" indent="-114300" algn="l" defTabSz="577850">
            <a:lnSpc>
              <a:spcPct val="90000"/>
            </a:lnSpc>
            <a:spcBef>
              <a:spcPct val="0"/>
            </a:spcBef>
            <a:spcAft>
              <a:spcPct val="15000"/>
            </a:spcAft>
            <a:buChar char="••"/>
          </a:pPr>
          <a:r>
            <a:rPr lang="en-US" sz="1300" kern="1200" dirty="0" smtClean="0">
              <a:solidFill>
                <a:schemeClr val="tx2"/>
              </a:solidFill>
            </a:rPr>
            <a:t>Plan sponsor responsible for both 6055 individual mandate report and 6056 employer mandate and premium tax credit report</a:t>
          </a:r>
          <a:endParaRPr lang="en-US" sz="1300" kern="1200" dirty="0">
            <a:solidFill>
              <a:schemeClr val="tx2"/>
            </a:solidFill>
          </a:endParaRPr>
        </a:p>
        <a:p>
          <a:pPr marL="114300" lvl="1" indent="-114300" algn="l" defTabSz="577850">
            <a:lnSpc>
              <a:spcPct val="90000"/>
            </a:lnSpc>
            <a:spcBef>
              <a:spcPct val="0"/>
            </a:spcBef>
            <a:spcAft>
              <a:spcPct val="15000"/>
            </a:spcAft>
            <a:buChar char="••"/>
          </a:pPr>
          <a:r>
            <a:rPr lang="en-US" sz="1300" kern="1200" dirty="0" smtClean="0">
              <a:solidFill>
                <a:schemeClr val="tx2"/>
              </a:solidFill>
            </a:rPr>
            <a:t>Some special delegation rules for governmental entities and controlled groups</a:t>
          </a:r>
          <a:endParaRPr lang="en-US" sz="1300" kern="1200" dirty="0">
            <a:solidFill>
              <a:schemeClr val="tx2"/>
            </a:solidFill>
          </a:endParaRPr>
        </a:p>
      </dsp:txBody>
      <dsp:txXfrm>
        <a:off x="152403" y="2669254"/>
        <a:ext cx="4655813" cy="19329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5831D-DC36-4880-BB98-86729D6E3B2F}">
      <dsp:nvSpPr>
        <dsp:cNvPr id="0" name=""/>
        <dsp:cNvSpPr/>
      </dsp:nvSpPr>
      <dsp:spPr>
        <a:xfrm>
          <a:off x="1036497" y="753"/>
          <a:ext cx="2492053" cy="996821"/>
        </a:xfrm>
        <a:prstGeom prst="chevr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Individual statements sent to employees</a:t>
          </a:r>
          <a:endParaRPr lang="en-US" sz="1600" kern="1200" dirty="0"/>
        </a:p>
      </dsp:txBody>
      <dsp:txXfrm>
        <a:off x="1534908" y="753"/>
        <a:ext cx="1495232" cy="996821"/>
      </dsp:txXfrm>
    </dsp:sp>
    <dsp:sp modelId="{0246E172-4E93-47CC-82B8-89C20EF514E3}">
      <dsp:nvSpPr>
        <dsp:cNvPr id="0" name=""/>
        <dsp:cNvSpPr/>
      </dsp:nvSpPr>
      <dsp:spPr>
        <a:xfrm>
          <a:off x="3204583" y="85483"/>
          <a:ext cx="2068404" cy="827361"/>
        </a:xfrm>
        <a:prstGeom prst="chevron">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smtClean="0"/>
            <a:t>Annually by January 31</a:t>
          </a:r>
          <a:endParaRPr lang="en-US" sz="1400" kern="1200" dirty="0" smtClean="0"/>
        </a:p>
      </dsp:txBody>
      <dsp:txXfrm>
        <a:off x="3618264" y="85483"/>
        <a:ext cx="1241043" cy="827361"/>
      </dsp:txXfrm>
    </dsp:sp>
    <dsp:sp modelId="{5707C887-0368-4AC5-9761-6A087A364196}">
      <dsp:nvSpPr>
        <dsp:cNvPr id="0" name=""/>
        <dsp:cNvSpPr/>
      </dsp:nvSpPr>
      <dsp:spPr>
        <a:xfrm>
          <a:off x="4983411" y="74839"/>
          <a:ext cx="2068404" cy="848649"/>
        </a:xfrm>
        <a:prstGeom prst="chevron">
          <a:avLst/>
        </a:prstGeom>
        <a:solidFill>
          <a:schemeClr val="accent3">
            <a:tint val="40000"/>
            <a:alpha val="90000"/>
            <a:hueOff val="1473501"/>
            <a:satOff val="637"/>
            <a:lumOff val="-98"/>
            <a:alphaOff val="0"/>
          </a:schemeClr>
        </a:solidFill>
        <a:ln w="25400" cap="flat" cmpd="sng" algn="ctr">
          <a:solidFill>
            <a:schemeClr val="accent3">
              <a:tint val="40000"/>
              <a:alpha val="90000"/>
              <a:hueOff val="1473501"/>
              <a:satOff val="637"/>
              <a:lumOff val="-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t>First statements = 2016 for 2015 calendar year</a:t>
          </a:r>
        </a:p>
      </dsp:txBody>
      <dsp:txXfrm>
        <a:off x="5407736" y="74839"/>
        <a:ext cx="1219755" cy="848649"/>
      </dsp:txXfrm>
    </dsp:sp>
    <dsp:sp modelId="{FDD0F673-043B-4FF3-AFE7-B51EFDECAE48}">
      <dsp:nvSpPr>
        <dsp:cNvPr id="0" name=""/>
        <dsp:cNvSpPr/>
      </dsp:nvSpPr>
      <dsp:spPr>
        <a:xfrm>
          <a:off x="1036497" y="1137129"/>
          <a:ext cx="2492053" cy="996821"/>
        </a:xfrm>
        <a:prstGeom prst="chevron">
          <a:avLst/>
        </a:prstGeom>
        <a:solidFill>
          <a:schemeClr val="accent3">
            <a:hueOff val="2110395"/>
            <a:satOff val="16011"/>
            <a:lumOff val="-352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Reports submitted to  IRS</a:t>
          </a:r>
        </a:p>
      </dsp:txBody>
      <dsp:txXfrm>
        <a:off x="1534908" y="1137129"/>
        <a:ext cx="1495232" cy="996821"/>
      </dsp:txXfrm>
    </dsp:sp>
    <dsp:sp modelId="{6D430BD3-3B66-42B9-88E1-A542431FD614}">
      <dsp:nvSpPr>
        <dsp:cNvPr id="0" name=""/>
        <dsp:cNvSpPr/>
      </dsp:nvSpPr>
      <dsp:spPr>
        <a:xfrm>
          <a:off x="3204583" y="1221859"/>
          <a:ext cx="2068404" cy="827361"/>
        </a:xfrm>
        <a:prstGeom prst="chevron">
          <a:avLst/>
        </a:prstGeom>
        <a:solidFill>
          <a:schemeClr val="accent3">
            <a:tint val="40000"/>
            <a:alpha val="90000"/>
            <a:hueOff val="2947001"/>
            <a:satOff val="1274"/>
            <a:lumOff val="-196"/>
            <a:alphaOff val="0"/>
          </a:schemeClr>
        </a:solidFill>
        <a:ln w="25400" cap="flat" cmpd="sng" algn="ctr">
          <a:solidFill>
            <a:schemeClr val="accent3">
              <a:tint val="40000"/>
              <a:alpha val="90000"/>
              <a:hueOff val="2947001"/>
              <a:satOff val="1274"/>
              <a:lumOff val="-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smtClean="0"/>
            <a:t>Annually by Feb 28 (paper) or March 31 (electronic)</a:t>
          </a:r>
          <a:endParaRPr lang="en-US" sz="1400" kern="1200" dirty="0" smtClean="0"/>
        </a:p>
      </dsp:txBody>
      <dsp:txXfrm>
        <a:off x="3618264" y="1221859"/>
        <a:ext cx="1241043" cy="827361"/>
      </dsp:txXfrm>
    </dsp:sp>
    <dsp:sp modelId="{4D90D797-F3A4-4D96-85D8-65AD5A380176}">
      <dsp:nvSpPr>
        <dsp:cNvPr id="0" name=""/>
        <dsp:cNvSpPr/>
      </dsp:nvSpPr>
      <dsp:spPr>
        <a:xfrm>
          <a:off x="1036497" y="2273506"/>
          <a:ext cx="2492053" cy="996821"/>
        </a:xfrm>
        <a:prstGeom prst="chevron">
          <a:avLst/>
        </a:prstGeom>
        <a:solidFill>
          <a:schemeClr val="accent3">
            <a:hueOff val="4220790"/>
            <a:satOff val="32022"/>
            <a:lumOff val="-70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30 day extension </a:t>
          </a:r>
        </a:p>
      </dsp:txBody>
      <dsp:txXfrm>
        <a:off x="1534908" y="2273506"/>
        <a:ext cx="1495232" cy="996821"/>
      </dsp:txXfrm>
    </dsp:sp>
    <dsp:sp modelId="{3FB47BB6-C35F-4138-9502-971FD6F80B24}">
      <dsp:nvSpPr>
        <dsp:cNvPr id="0" name=""/>
        <dsp:cNvSpPr/>
      </dsp:nvSpPr>
      <dsp:spPr>
        <a:xfrm>
          <a:off x="3204583" y="2358236"/>
          <a:ext cx="2068404" cy="827361"/>
        </a:xfrm>
        <a:prstGeom prst="chevron">
          <a:avLst/>
        </a:prstGeom>
        <a:solidFill>
          <a:schemeClr val="accent3">
            <a:tint val="40000"/>
            <a:alpha val="90000"/>
            <a:hueOff val="4420502"/>
            <a:satOff val="1910"/>
            <a:lumOff val="-295"/>
            <a:alphaOff val="0"/>
          </a:schemeClr>
        </a:solidFill>
        <a:ln w="25400" cap="flat" cmpd="sng" algn="ctr">
          <a:solidFill>
            <a:schemeClr val="accent3">
              <a:tint val="40000"/>
              <a:alpha val="90000"/>
              <a:hueOff val="4420502"/>
              <a:satOff val="1910"/>
              <a:lumOff val="-2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smtClean="0"/>
            <a:t>Form 8809</a:t>
          </a:r>
          <a:endParaRPr lang="en-US" sz="1400" kern="1200" dirty="0" smtClean="0"/>
        </a:p>
      </dsp:txBody>
      <dsp:txXfrm>
        <a:off x="3618264" y="2358236"/>
        <a:ext cx="1241043" cy="827361"/>
      </dsp:txXfrm>
    </dsp:sp>
    <dsp:sp modelId="{5A258B9B-EA54-448F-8227-2EF13151C05A}">
      <dsp:nvSpPr>
        <dsp:cNvPr id="0" name=""/>
        <dsp:cNvSpPr/>
      </dsp:nvSpPr>
      <dsp:spPr>
        <a:xfrm>
          <a:off x="4983411" y="2358236"/>
          <a:ext cx="2068404" cy="827361"/>
        </a:xfrm>
        <a:prstGeom prst="chevron">
          <a:avLst/>
        </a:prstGeom>
        <a:solidFill>
          <a:schemeClr val="accent3">
            <a:tint val="40000"/>
            <a:alpha val="90000"/>
            <a:hueOff val="5894003"/>
            <a:satOff val="2547"/>
            <a:lumOff val="-393"/>
            <a:alphaOff val="0"/>
          </a:schemeClr>
        </a:solidFill>
        <a:ln w="25400" cap="flat" cmpd="sng" algn="ctr">
          <a:solidFill>
            <a:schemeClr val="accent3">
              <a:tint val="40000"/>
              <a:alpha val="90000"/>
              <a:hueOff val="5894003"/>
              <a:satOff val="2547"/>
              <a:lumOff val="-3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smtClean="0"/>
            <a:t>Note: 2016 is a leap year</a:t>
          </a:r>
          <a:endParaRPr lang="en-US" sz="1400" kern="1200" dirty="0" smtClean="0"/>
        </a:p>
      </dsp:txBody>
      <dsp:txXfrm>
        <a:off x="5397092" y="2358236"/>
        <a:ext cx="1241043" cy="827361"/>
      </dsp:txXfrm>
    </dsp:sp>
    <dsp:sp modelId="{C707FEFA-BBFE-4B80-B075-16CF85261C5F}">
      <dsp:nvSpPr>
        <dsp:cNvPr id="0" name=""/>
        <dsp:cNvSpPr/>
      </dsp:nvSpPr>
      <dsp:spPr>
        <a:xfrm>
          <a:off x="4802961" y="1112996"/>
          <a:ext cx="2338368" cy="1032776"/>
        </a:xfrm>
        <a:prstGeom prst="chevron">
          <a:avLst/>
        </a:prstGeom>
        <a:solidFill>
          <a:schemeClr val="accent3">
            <a:hueOff val="6331184"/>
            <a:satOff val="48033"/>
            <a:lumOff val="-1058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t>First filing = 2016 for 2015 calendar year</a:t>
          </a:r>
        </a:p>
      </dsp:txBody>
      <dsp:txXfrm>
        <a:off x="5319349" y="1112996"/>
        <a:ext cx="1305592" cy="103277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4" tIns="46582" rIns="93164" bIns="46582"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64" tIns="46582" rIns="93164" bIns="46582"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64" tIns="46582" rIns="93164" bIns="46582"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64" tIns="46582" rIns="93164" bIns="46582"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29D2677-AFC0-4CEF-8CA0-6768F48A9BD5}" type="slidenum">
              <a:rPr lang="en-US" altLang="en-US"/>
              <a:pPr>
                <a:defRPr/>
              </a:pPr>
              <a:t>‹#›</a:t>
            </a:fld>
            <a:endParaRPr lang="en-US" altLang="en-US"/>
          </a:p>
        </p:txBody>
      </p:sp>
    </p:spTree>
    <p:extLst>
      <p:ext uri="{BB962C8B-B14F-4D97-AF65-F5344CB8AC3E}">
        <p14:creationId xmlns:p14="http://schemas.microsoft.com/office/powerpoint/2010/main" val="26563483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4" tIns="46582" rIns="93164" bIns="46582"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64" tIns="46582" rIns="93164" bIns="46582" rtlCol="0"/>
          <a:lstStyle>
            <a:lvl1pPr algn="r" eaLnBrk="1" fontAlgn="auto" hangingPunct="1">
              <a:spcBef>
                <a:spcPts val="0"/>
              </a:spcBef>
              <a:spcAft>
                <a:spcPts val="0"/>
              </a:spcAft>
              <a:defRPr sz="1200">
                <a:latin typeface="+mn-lt"/>
                <a:cs typeface="+mn-cs"/>
              </a:defRPr>
            </a:lvl1pPr>
          </a:lstStyle>
          <a:p>
            <a:pPr>
              <a:defRPr/>
            </a:pPr>
            <a:fld id="{33C45721-FF96-46C7-B54C-43BF0A62CB1B}" type="datetimeFigureOut">
              <a:rPr lang="en-US"/>
              <a:pPr>
                <a:defRPr/>
              </a:pPr>
              <a:t>7/13/2015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64" tIns="46582" rIns="93164" bIns="4658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64" tIns="46582" rIns="93164" bIns="46582"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64" tIns="46582" rIns="93164" bIns="46582"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E7FC749-9C7B-4623-9C12-7B59B3670FE6}" type="slidenum">
              <a:rPr lang="en-US" altLang="en-US"/>
              <a:pPr>
                <a:defRPr/>
              </a:pPr>
              <a:t>‹#›</a:t>
            </a:fld>
            <a:endParaRPr lang="en-US" altLang="en-US"/>
          </a:p>
        </p:txBody>
      </p:sp>
    </p:spTree>
    <p:extLst>
      <p:ext uri="{BB962C8B-B14F-4D97-AF65-F5344CB8AC3E}">
        <p14:creationId xmlns:p14="http://schemas.microsoft.com/office/powerpoint/2010/main" val="311637526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A25035-8FE6-4AED-A864-ACDE61D9E65E}" type="slidenum">
              <a:rPr lang="en-US" altLang="en-US" smtClean="0"/>
              <a:pPr>
                <a:spcBef>
                  <a:spcPct val="0"/>
                </a:spcBef>
              </a:pPr>
              <a:t>1</a:t>
            </a:fld>
            <a:endParaRPr lang="en-US" altLang="en-US" smtClean="0"/>
          </a:p>
        </p:txBody>
      </p:sp>
    </p:spTree>
    <p:extLst>
      <p:ext uri="{BB962C8B-B14F-4D97-AF65-F5344CB8AC3E}">
        <p14:creationId xmlns:p14="http://schemas.microsoft.com/office/powerpoint/2010/main" val="3204791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8AF412-CA14-40D8-9BDD-935336EAF1A1}" type="slidenum">
              <a:rPr lang="en-US" altLang="en-US" smtClean="0"/>
              <a:pPr>
                <a:spcBef>
                  <a:spcPct val="0"/>
                </a:spcBef>
              </a:pPr>
              <a:t>18</a:t>
            </a:fld>
            <a:endParaRPr lang="en-US" altLang="en-US" smtClean="0"/>
          </a:p>
        </p:txBody>
      </p:sp>
    </p:spTree>
    <p:extLst>
      <p:ext uri="{BB962C8B-B14F-4D97-AF65-F5344CB8AC3E}">
        <p14:creationId xmlns:p14="http://schemas.microsoft.com/office/powerpoint/2010/main" val="172058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6D8987-771E-4AA7-8008-5F532796EB79}" type="slidenum">
              <a:rPr lang="en-US" altLang="en-US" smtClean="0"/>
              <a:pPr>
                <a:spcBef>
                  <a:spcPct val="0"/>
                </a:spcBef>
              </a:pPr>
              <a:t>25</a:t>
            </a:fld>
            <a:endParaRPr lang="en-US" altLang="en-US" smtClean="0"/>
          </a:p>
        </p:txBody>
      </p:sp>
    </p:spTree>
    <p:extLst>
      <p:ext uri="{BB962C8B-B14F-4D97-AF65-F5344CB8AC3E}">
        <p14:creationId xmlns:p14="http://schemas.microsoft.com/office/powerpoint/2010/main" val="2178320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280510-BDF8-47B0-83BF-916FA74CFF76}" type="slidenum">
              <a:rPr lang="en-US" altLang="en-US" smtClean="0"/>
              <a:pPr>
                <a:spcBef>
                  <a:spcPct val="0"/>
                </a:spcBef>
              </a:pPr>
              <a:t>26</a:t>
            </a:fld>
            <a:endParaRPr lang="en-US" altLang="en-US" smtClean="0"/>
          </a:p>
        </p:txBody>
      </p:sp>
    </p:spTree>
    <p:extLst>
      <p:ext uri="{BB962C8B-B14F-4D97-AF65-F5344CB8AC3E}">
        <p14:creationId xmlns:p14="http://schemas.microsoft.com/office/powerpoint/2010/main" val="1483380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7AC8E2-51BA-4EC1-A483-8C8B3A2F383E}" type="slidenum">
              <a:rPr lang="en-US" altLang="en-US" smtClean="0"/>
              <a:pPr>
                <a:spcBef>
                  <a:spcPct val="0"/>
                </a:spcBef>
              </a:pPr>
              <a:t>27</a:t>
            </a:fld>
            <a:endParaRPr lang="en-US" altLang="en-US" smtClean="0"/>
          </a:p>
        </p:txBody>
      </p:sp>
    </p:spTree>
    <p:extLst>
      <p:ext uri="{BB962C8B-B14F-4D97-AF65-F5344CB8AC3E}">
        <p14:creationId xmlns:p14="http://schemas.microsoft.com/office/powerpoint/2010/main" val="1247503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C35DC5-758F-4420-B0B2-DC492578F95E}" type="slidenum">
              <a:rPr lang="en-US" altLang="en-US" smtClean="0">
                <a:latin typeface="Calibri" panose="020F0502020204030204" pitchFamily="34" charset="0"/>
              </a:rPr>
              <a:pPr/>
              <a:t>28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50277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DA93BE-313F-4F71-AD77-68367BE89E28}" type="slidenum">
              <a:rPr lang="en-US" altLang="en-US" smtClean="0">
                <a:latin typeface="Calibri" panose="020F0502020204030204" pitchFamily="34" charset="0"/>
              </a:rPr>
              <a:pPr/>
              <a:t>29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00246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E87C1D-E4A7-4D7A-B008-4ED3A43CDDB6}" type="slidenum">
              <a:rPr lang="en-US" altLang="en-US" smtClean="0">
                <a:latin typeface="Calibri" panose="020F0502020204030204" pitchFamily="34" charset="0"/>
              </a:rPr>
              <a:pPr/>
              <a:t>30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475766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AB7E09-0720-40A2-B2DB-1B9257652627}" type="slidenum">
              <a:rPr lang="en-US" altLang="en-US" smtClean="0">
                <a:latin typeface="Calibri" panose="020F0502020204030204" pitchFamily="34" charset="0"/>
              </a:rPr>
              <a:pPr/>
              <a:t>31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835774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D7B36C-7015-452B-96F5-1E899587A1B8}" type="slidenum">
              <a:rPr lang="en-US" altLang="en-US" smtClean="0"/>
              <a:pPr>
                <a:spcBef>
                  <a:spcPct val="0"/>
                </a:spcBef>
              </a:pPr>
              <a:t>32</a:t>
            </a:fld>
            <a:endParaRPr lang="en-US" altLang="en-US" smtClean="0"/>
          </a:p>
        </p:txBody>
      </p:sp>
    </p:spTree>
    <p:extLst>
      <p:ext uri="{BB962C8B-B14F-4D97-AF65-F5344CB8AC3E}">
        <p14:creationId xmlns:p14="http://schemas.microsoft.com/office/powerpoint/2010/main" val="1886887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The facts are pretty much the same here except that the employer is smaller (falls within the 50 to 99 size range) and we are presuming that the group qualifies for transition relief…..  </a:t>
            </a:r>
          </a:p>
          <a:p>
            <a:pPr eaLnBrk="1" hangingPunct="1">
              <a:spcBef>
                <a:spcPct val="0"/>
              </a:spcBef>
            </a:pPr>
            <a:endParaRPr lang="en-US" altLang="en-US" smtClean="0"/>
          </a:p>
          <a:p>
            <a:pPr eaLnBrk="1" hangingPunct="1">
              <a:spcBef>
                <a:spcPct val="0"/>
              </a:spcBef>
            </a:pPr>
            <a:r>
              <a:rPr lang="en-US" altLang="en-US" smtClean="0"/>
              <a:t>The employer has a non-calendar year plan and isn’t offering factory employees coverage</a:t>
            </a:r>
          </a:p>
          <a:p>
            <a:pPr eaLnBrk="1" hangingPunct="1">
              <a:spcBef>
                <a:spcPct val="0"/>
              </a:spcBef>
            </a:pPr>
            <a:endParaRPr lang="en-US" altLang="en-US" smtClean="0"/>
          </a:p>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5C32AA-7C7B-4999-ADCF-A5AB94D789E3}" type="slidenum">
              <a:rPr lang="en-US" altLang="en-US" smtClean="0"/>
              <a:pPr>
                <a:spcBef>
                  <a:spcPct val="0"/>
                </a:spcBef>
              </a:pPr>
              <a:t>33</a:t>
            </a:fld>
            <a:endParaRPr lang="en-US" altLang="en-US" smtClean="0"/>
          </a:p>
        </p:txBody>
      </p:sp>
    </p:spTree>
    <p:extLst>
      <p:ext uri="{BB962C8B-B14F-4D97-AF65-F5344CB8AC3E}">
        <p14:creationId xmlns:p14="http://schemas.microsoft.com/office/powerpoint/2010/main" val="411130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BEEC18-4986-4ED4-8D26-62F60537F77E}" type="slidenum">
              <a:rPr lang="en-US" altLang="en-US" smtClean="0"/>
              <a:pPr>
                <a:spcBef>
                  <a:spcPct val="0"/>
                </a:spcBef>
              </a:pPr>
              <a:t>2</a:t>
            </a:fld>
            <a:endParaRPr lang="en-US" altLang="en-US" smtClean="0"/>
          </a:p>
        </p:txBody>
      </p:sp>
    </p:spTree>
    <p:extLst>
      <p:ext uri="{BB962C8B-B14F-4D97-AF65-F5344CB8AC3E}">
        <p14:creationId xmlns:p14="http://schemas.microsoft.com/office/powerpoint/2010/main" val="2639420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r>
              <a:rPr lang="en-US" altLang="en-US" smtClean="0"/>
              <a:t>The employer will indicate in Part I that it did not make an offer of coverage for all “12 Months” on Line 14 and on Line 16 the employer will code this as “2I” (to </a:t>
            </a:r>
          </a:p>
          <a:p>
            <a:pPr eaLnBrk="1" hangingPunct="1">
              <a:spcBef>
                <a:spcPct val="0"/>
              </a:spcBef>
            </a:pPr>
            <a:endParaRPr lang="en-US" altLang="en-US" smtClean="0"/>
          </a:p>
          <a:p>
            <a:pPr eaLnBrk="1" hangingPunct="1">
              <a:spcBef>
                <a:spcPct val="0"/>
              </a:spcBef>
            </a:pPr>
            <a:r>
              <a:rPr lang="en-US" altLang="en-US" smtClean="0"/>
              <a:t>indicate this is a non-assessment period)</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On the transmittal Form (1094-C), Line 22, the employer should also provide it is entitled to the 50 to 99 transition relief…..</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6F8C31-DDE2-4F96-B93C-579F73CB20DC}" type="slidenum">
              <a:rPr lang="en-US" altLang="en-US" smtClean="0"/>
              <a:pPr>
                <a:spcBef>
                  <a:spcPct val="0"/>
                </a:spcBef>
              </a:pPr>
              <a:t>34</a:t>
            </a:fld>
            <a:endParaRPr lang="en-US" altLang="en-US" smtClean="0"/>
          </a:p>
        </p:txBody>
      </p:sp>
    </p:spTree>
    <p:extLst>
      <p:ext uri="{BB962C8B-B14F-4D97-AF65-F5344CB8AC3E}">
        <p14:creationId xmlns:p14="http://schemas.microsoft.com/office/powerpoint/2010/main" val="821523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The facts are pretty much the same here except that the employer is smaller (falls within the 50 to 99 size range) and we are presuming that the group qualifies for transition relief…..  </a:t>
            </a:r>
          </a:p>
          <a:p>
            <a:pPr eaLnBrk="1" hangingPunct="1">
              <a:spcBef>
                <a:spcPct val="0"/>
              </a:spcBef>
            </a:pPr>
            <a:endParaRPr lang="en-US" altLang="en-US" smtClean="0"/>
          </a:p>
          <a:p>
            <a:pPr eaLnBrk="1" hangingPunct="1">
              <a:spcBef>
                <a:spcPct val="0"/>
              </a:spcBef>
            </a:pPr>
            <a:r>
              <a:rPr lang="en-US" altLang="en-US" smtClean="0"/>
              <a:t>The employer has a non-calendar year plan and isn’t offering factory employees coverage</a:t>
            </a:r>
          </a:p>
          <a:p>
            <a:pPr eaLnBrk="1" hangingPunct="1">
              <a:spcBef>
                <a:spcPct val="0"/>
              </a:spcBef>
            </a:pPr>
            <a:endParaRPr lang="en-US" altLang="en-US" smtClean="0"/>
          </a:p>
          <a:p>
            <a:pPr eaLnBrk="1" hangingPunct="1">
              <a:spcBef>
                <a:spcPct val="0"/>
              </a:spcBef>
            </a:pPr>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D6C785-CE43-4EB0-82A9-1EC3A5C5F1AE}" type="slidenum">
              <a:rPr lang="en-US" altLang="en-US" smtClean="0"/>
              <a:pPr>
                <a:spcBef>
                  <a:spcPct val="0"/>
                </a:spcBef>
              </a:pPr>
              <a:t>35</a:t>
            </a:fld>
            <a:endParaRPr lang="en-US" altLang="en-US" smtClean="0"/>
          </a:p>
        </p:txBody>
      </p:sp>
    </p:spTree>
    <p:extLst>
      <p:ext uri="{BB962C8B-B14F-4D97-AF65-F5344CB8AC3E}">
        <p14:creationId xmlns:p14="http://schemas.microsoft.com/office/powerpoint/2010/main" val="3935168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Assuming that the employer qualifies for transition relief and it has a non-calendar year plan year, it needs to comply in 2016.  The employer amends its plan and </a:t>
            </a:r>
          </a:p>
          <a:p>
            <a:pPr eaLnBrk="1" hangingPunct="1">
              <a:spcBef>
                <a:spcPct val="0"/>
              </a:spcBef>
            </a:pPr>
            <a:endParaRPr lang="en-US" altLang="en-US" smtClean="0"/>
          </a:p>
          <a:p>
            <a:pPr eaLnBrk="1" hangingPunct="1">
              <a:spcBef>
                <a:spcPct val="0"/>
              </a:spcBef>
            </a:pPr>
            <a:r>
              <a:rPr lang="en-US" altLang="en-US" smtClean="0"/>
              <a:t>offers coverage to its factory employees effective June 1, 2016…..</a:t>
            </a:r>
          </a:p>
          <a:p>
            <a:pPr eaLnBrk="1" hangingPunct="1">
              <a:spcBef>
                <a:spcPct val="0"/>
              </a:spcBef>
            </a:pPr>
            <a:endParaRPr lang="en-US" altLang="en-US" smtClean="0"/>
          </a:p>
          <a:p>
            <a:pPr eaLnBrk="1" hangingPunct="1">
              <a:spcBef>
                <a:spcPct val="0"/>
              </a:spcBef>
            </a:pPr>
            <a:r>
              <a:rPr lang="en-US" altLang="en-US" smtClean="0"/>
              <a:t>The employer falls within the 50 to 99 group and needs to let the government know why it isn’t offering this full-time employee coverage in 2015 (still need to report) </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8D281B-1322-46F4-85BA-49B855A78655}" type="slidenum">
              <a:rPr lang="en-US" altLang="en-US" smtClean="0"/>
              <a:pPr>
                <a:spcBef>
                  <a:spcPct val="0"/>
                </a:spcBef>
              </a:pPr>
              <a:t>36</a:t>
            </a:fld>
            <a:endParaRPr lang="en-US" altLang="en-US" smtClean="0"/>
          </a:p>
        </p:txBody>
      </p:sp>
    </p:spTree>
    <p:extLst>
      <p:ext uri="{BB962C8B-B14F-4D97-AF65-F5344CB8AC3E}">
        <p14:creationId xmlns:p14="http://schemas.microsoft.com/office/powerpoint/2010/main" val="75344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r>
              <a:rPr lang="en-US" altLang="en-US" smtClean="0"/>
              <a:t>The employer will indicate in Part I that it did not make an offer of coverage for all “12 Months” on Line 14 and on Line 16 the employer will code this as “2I” (to </a:t>
            </a:r>
          </a:p>
          <a:p>
            <a:pPr eaLnBrk="1" hangingPunct="1">
              <a:spcBef>
                <a:spcPct val="0"/>
              </a:spcBef>
            </a:pPr>
            <a:endParaRPr lang="en-US" altLang="en-US" smtClean="0"/>
          </a:p>
          <a:p>
            <a:pPr eaLnBrk="1" hangingPunct="1">
              <a:spcBef>
                <a:spcPct val="0"/>
              </a:spcBef>
            </a:pPr>
            <a:r>
              <a:rPr lang="en-US" altLang="en-US" smtClean="0"/>
              <a:t>indicate this is a non-assessment period)</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On the transmittal Form (1094-C), Line 22, the employer should also provide it is entitled to the 50 to 99 transition relief…..</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75A85C-11AD-4603-BBDC-4D9AB473AD8D}" type="slidenum">
              <a:rPr lang="en-US" altLang="en-US" smtClean="0"/>
              <a:pPr>
                <a:spcBef>
                  <a:spcPct val="0"/>
                </a:spcBef>
              </a:pPr>
              <a:t>37</a:t>
            </a:fld>
            <a:endParaRPr lang="en-US" altLang="en-US" smtClean="0"/>
          </a:p>
        </p:txBody>
      </p:sp>
    </p:spTree>
    <p:extLst>
      <p:ext uri="{BB962C8B-B14F-4D97-AF65-F5344CB8AC3E}">
        <p14:creationId xmlns:p14="http://schemas.microsoft.com/office/powerpoint/2010/main" val="1720904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Assuming that the employer qualifies for transition relief and it has a non-calendar year plan year, it needs to comply in 2016.  The employer amends its plan and </a:t>
            </a:r>
          </a:p>
          <a:p>
            <a:pPr eaLnBrk="1" hangingPunct="1">
              <a:spcBef>
                <a:spcPct val="0"/>
              </a:spcBef>
            </a:pPr>
            <a:endParaRPr lang="en-US" altLang="en-US" smtClean="0"/>
          </a:p>
          <a:p>
            <a:pPr eaLnBrk="1" hangingPunct="1">
              <a:spcBef>
                <a:spcPct val="0"/>
              </a:spcBef>
            </a:pPr>
            <a:r>
              <a:rPr lang="en-US" altLang="en-US" smtClean="0"/>
              <a:t>offers coverage to its factory employees effective June 1, 2016…..</a:t>
            </a:r>
          </a:p>
          <a:p>
            <a:pPr eaLnBrk="1" hangingPunct="1">
              <a:spcBef>
                <a:spcPct val="0"/>
              </a:spcBef>
            </a:pPr>
            <a:endParaRPr lang="en-US" altLang="en-US" smtClean="0"/>
          </a:p>
          <a:p>
            <a:pPr eaLnBrk="1" hangingPunct="1">
              <a:spcBef>
                <a:spcPct val="0"/>
              </a:spcBef>
            </a:pPr>
            <a:r>
              <a:rPr lang="en-US" altLang="en-US" smtClean="0"/>
              <a:t>The employer falls within the 50 to 99 group and needs to let the government know why it isn’t offering this full-time employee coverage in 2015 (still need to report) </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FC6A90-EE9D-4E9D-967A-5400A7C2D243}" type="slidenum">
              <a:rPr lang="en-US" altLang="en-US" smtClean="0"/>
              <a:pPr>
                <a:spcBef>
                  <a:spcPct val="0"/>
                </a:spcBef>
              </a:pPr>
              <a:t>38</a:t>
            </a:fld>
            <a:endParaRPr lang="en-US" altLang="en-US" smtClean="0"/>
          </a:p>
        </p:txBody>
      </p:sp>
    </p:spTree>
    <p:extLst>
      <p:ext uri="{BB962C8B-B14F-4D97-AF65-F5344CB8AC3E}">
        <p14:creationId xmlns:p14="http://schemas.microsoft.com/office/powerpoint/2010/main" val="3490281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r>
              <a:rPr lang="en-US" altLang="en-US" smtClean="0"/>
              <a:t>The employer will indicate in Part I that it did not make an offer of coverage for all “12 Months” on Line 14 and on Line 16 the employer will code this as “2I” (to </a:t>
            </a:r>
          </a:p>
          <a:p>
            <a:pPr eaLnBrk="1" hangingPunct="1">
              <a:spcBef>
                <a:spcPct val="0"/>
              </a:spcBef>
            </a:pPr>
            <a:endParaRPr lang="en-US" altLang="en-US" smtClean="0"/>
          </a:p>
          <a:p>
            <a:pPr eaLnBrk="1" hangingPunct="1">
              <a:spcBef>
                <a:spcPct val="0"/>
              </a:spcBef>
            </a:pPr>
            <a:r>
              <a:rPr lang="en-US" altLang="en-US" smtClean="0"/>
              <a:t>indicate this is a non-assessment period)</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On the transmittal Form (1094-C), Line 22, the employer should also provide it is entitled to the 50 to 99 transition relief…..</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4E0FFD-98B2-4056-9C09-DDD9F4A6436E}" type="slidenum">
              <a:rPr lang="en-US" altLang="en-US" smtClean="0"/>
              <a:pPr>
                <a:spcBef>
                  <a:spcPct val="0"/>
                </a:spcBef>
              </a:pPr>
              <a:t>39</a:t>
            </a:fld>
            <a:endParaRPr lang="en-US" altLang="en-US" smtClean="0"/>
          </a:p>
        </p:txBody>
      </p:sp>
    </p:spTree>
    <p:extLst>
      <p:ext uri="{BB962C8B-B14F-4D97-AF65-F5344CB8AC3E}">
        <p14:creationId xmlns:p14="http://schemas.microsoft.com/office/powerpoint/2010/main" val="3961249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r>
              <a:rPr lang="en-US" altLang="en-US" smtClean="0"/>
              <a:t>The employer will indicate in Part I that it did not make an offer of coverage for all “12 Months” on Line 14 and on Line 16 the employer will code this as “2I” (to </a:t>
            </a:r>
          </a:p>
          <a:p>
            <a:pPr eaLnBrk="1" hangingPunct="1">
              <a:spcBef>
                <a:spcPct val="0"/>
              </a:spcBef>
            </a:pPr>
            <a:endParaRPr lang="en-US" altLang="en-US" smtClean="0"/>
          </a:p>
          <a:p>
            <a:pPr eaLnBrk="1" hangingPunct="1">
              <a:spcBef>
                <a:spcPct val="0"/>
              </a:spcBef>
            </a:pPr>
            <a:r>
              <a:rPr lang="en-US" altLang="en-US" smtClean="0"/>
              <a:t>indicate this is a non-assessment period)</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On the transmittal Form (1094-C), Line 22, the employer should also provide it is entitled to the 50 to 99 transition relief…..</a:t>
            </a: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DC44FC-1902-4690-9442-057BD79A32E7}" type="slidenum">
              <a:rPr lang="en-US" altLang="en-US" smtClean="0"/>
              <a:pPr>
                <a:spcBef>
                  <a:spcPct val="0"/>
                </a:spcBef>
              </a:pPr>
              <a:t>40</a:t>
            </a:fld>
            <a:endParaRPr lang="en-US" altLang="en-US" smtClean="0"/>
          </a:p>
        </p:txBody>
      </p:sp>
    </p:spTree>
    <p:extLst>
      <p:ext uri="{BB962C8B-B14F-4D97-AF65-F5344CB8AC3E}">
        <p14:creationId xmlns:p14="http://schemas.microsoft.com/office/powerpoint/2010/main" val="2023342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Assuming that the employer qualifies for transition relief and it has a non-calendar year plan year, it needs to comply in 2016.  The employer amends its plan and </a:t>
            </a:r>
          </a:p>
          <a:p>
            <a:pPr eaLnBrk="1" hangingPunct="1">
              <a:spcBef>
                <a:spcPct val="0"/>
              </a:spcBef>
            </a:pPr>
            <a:endParaRPr lang="en-US" altLang="en-US" smtClean="0"/>
          </a:p>
          <a:p>
            <a:pPr eaLnBrk="1" hangingPunct="1">
              <a:spcBef>
                <a:spcPct val="0"/>
              </a:spcBef>
            </a:pPr>
            <a:r>
              <a:rPr lang="en-US" altLang="en-US" smtClean="0"/>
              <a:t>offers coverage to its factory employees effective June 1, 2016…..</a:t>
            </a:r>
          </a:p>
          <a:p>
            <a:pPr eaLnBrk="1" hangingPunct="1">
              <a:spcBef>
                <a:spcPct val="0"/>
              </a:spcBef>
            </a:pPr>
            <a:endParaRPr lang="en-US" altLang="en-US" smtClean="0"/>
          </a:p>
          <a:p>
            <a:pPr eaLnBrk="1" hangingPunct="1">
              <a:spcBef>
                <a:spcPct val="0"/>
              </a:spcBef>
            </a:pPr>
            <a:r>
              <a:rPr lang="en-US" altLang="en-US" smtClean="0"/>
              <a:t>The employer falls within the 50 to 99 group and needs to let the government know why it isn’t offering this full-time employee coverage in 2015 (still need to report) </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AB1E8F-2742-42FF-A057-6FFB4B1DAB24}" type="slidenum">
              <a:rPr lang="en-US" altLang="en-US" smtClean="0"/>
              <a:pPr>
                <a:spcBef>
                  <a:spcPct val="0"/>
                </a:spcBef>
              </a:pPr>
              <a:t>41</a:t>
            </a:fld>
            <a:endParaRPr lang="en-US" altLang="en-US" smtClean="0"/>
          </a:p>
        </p:txBody>
      </p:sp>
    </p:spTree>
    <p:extLst>
      <p:ext uri="{BB962C8B-B14F-4D97-AF65-F5344CB8AC3E}">
        <p14:creationId xmlns:p14="http://schemas.microsoft.com/office/powerpoint/2010/main" val="1091882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r>
              <a:rPr lang="en-US" altLang="en-US" smtClean="0"/>
              <a:t>The employer will indicate in Part I that it did not make an offer of coverage for all “12 Months” on Line 14 and on Line 16 the employer will code this as “2I” (to </a:t>
            </a:r>
          </a:p>
          <a:p>
            <a:pPr eaLnBrk="1" hangingPunct="1">
              <a:spcBef>
                <a:spcPct val="0"/>
              </a:spcBef>
            </a:pPr>
            <a:endParaRPr lang="en-US" altLang="en-US" smtClean="0"/>
          </a:p>
          <a:p>
            <a:pPr eaLnBrk="1" hangingPunct="1">
              <a:spcBef>
                <a:spcPct val="0"/>
              </a:spcBef>
            </a:pPr>
            <a:r>
              <a:rPr lang="en-US" altLang="en-US" smtClean="0"/>
              <a:t>indicate this is a non-assessment period)</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On the transmittal Form (1094-C), Line 22, the employer should also provide it is entitled to the 50 to 99 transition relief…..</a:t>
            </a: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459C85-D639-4ED6-8006-23106C7BD5B0}" type="slidenum">
              <a:rPr lang="en-US" altLang="en-US" smtClean="0"/>
              <a:pPr>
                <a:spcBef>
                  <a:spcPct val="0"/>
                </a:spcBef>
              </a:pPr>
              <a:t>42</a:t>
            </a:fld>
            <a:endParaRPr lang="en-US" altLang="en-US" smtClean="0"/>
          </a:p>
        </p:txBody>
      </p:sp>
    </p:spTree>
    <p:extLst>
      <p:ext uri="{BB962C8B-B14F-4D97-AF65-F5344CB8AC3E}">
        <p14:creationId xmlns:p14="http://schemas.microsoft.com/office/powerpoint/2010/main" val="3139977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Assuming that the employer qualifies for transition relief and it has a non-calendar year plan year, it needs to comply in 2016.  The employer amends its plan and </a:t>
            </a:r>
          </a:p>
          <a:p>
            <a:pPr eaLnBrk="1" hangingPunct="1">
              <a:spcBef>
                <a:spcPct val="0"/>
              </a:spcBef>
            </a:pPr>
            <a:endParaRPr lang="en-US" altLang="en-US" smtClean="0"/>
          </a:p>
          <a:p>
            <a:pPr eaLnBrk="1" hangingPunct="1">
              <a:spcBef>
                <a:spcPct val="0"/>
              </a:spcBef>
            </a:pPr>
            <a:r>
              <a:rPr lang="en-US" altLang="en-US" smtClean="0"/>
              <a:t>offers coverage to its factory employees effective June 1, 2016…..</a:t>
            </a:r>
          </a:p>
          <a:p>
            <a:pPr eaLnBrk="1" hangingPunct="1">
              <a:spcBef>
                <a:spcPct val="0"/>
              </a:spcBef>
            </a:pPr>
            <a:endParaRPr lang="en-US" altLang="en-US" smtClean="0"/>
          </a:p>
          <a:p>
            <a:pPr eaLnBrk="1" hangingPunct="1">
              <a:spcBef>
                <a:spcPct val="0"/>
              </a:spcBef>
            </a:pPr>
            <a:r>
              <a:rPr lang="en-US" altLang="en-US" smtClean="0"/>
              <a:t>The employer falls within the 50 to 99 group and needs to let the government know why it isn’t offering this full-time employee coverage in 2015 (still need to report) </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26C455-B2D7-4313-A5C2-FC2C6672C99F}" type="slidenum">
              <a:rPr lang="en-US" altLang="en-US" smtClean="0"/>
              <a:pPr>
                <a:spcBef>
                  <a:spcPct val="0"/>
                </a:spcBef>
              </a:pPr>
              <a:t>43</a:t>
            </a:fld>
            <a:endParaRPr lang="en-US" altLang="en-US" smtClean="0"/>
          </a:p>
        </p:txBody>
      </p:sp>
    </p:spTree>
    <p:extLst>
      <p:ext uri="{BB962C8B-B14F-4D97-AF65-F5344CB8AC3E}">
        <p14:creationId xmlns:p14="http://schemas.microsoft.com/office/powerpoint/2010/main" val="2669273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7853C2-BFB6-4FED-8224-40A85E17498A}"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2179418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r>
              <a:rPr lang="en-US" altLang="en-US" smtClean="0"/>
              <a:t>The employer will indicate in Part I that it did not make an offer of coverage for all “12 Months” on Line 14 and on Line 16 the employer will code this as “2I” (to </a:t>
            </a:r>
          </a:p>
          <a:p>
            <a:pPr eaLnBrk="1" hangingPunct="1">
              <a:spcBef>
                <a:spcPct val="0"/>
              </a:spcBef>
            </a:pPr>
            <a:endParaRPr lang="en-US" altLang="en-US" smtClean="0"/>
          </a:p>
          <a:p>
            <a:pPr eaLnBrk="1" hangingPunct="1">
              <a:spcBef>
                <a:spcPct val="0"/>
              </a:spcBef>
            </a:pPr>
            <a:r>
              <a:rPr lang="en-US" altLang="en-US" smtClean="0"/>
              <a:t>indicate this is a non-assessment period)</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On the transmittal Form (1094-C), Line 22, the employer should also provide it is entitled to the 50 to 99 transition relief…..</a:t>
            </a: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B69CE6-3BE4-453F-9C48-0FFCE9C9E4EC}" type="slidenum">
              <a:rPr lang="en-US" altLang="en-US" smtClean="0"/>
              <a:pPr>
                <a:spcBef>
                  <a:spcPct val="0"/>
                </a:spcBef>
              </a:pPr>
              <a:t>44</a:t>
            </a:fld>
            <a:endParaRPr lang="en-US" altLang="en-US" smtClean="0"/>
          </a:p>
        </p:txBody>
      </p:sp>
    </p:spTree>
    <p:extLst>
      <p:ext uri="{BB962C8B-B14F-4D97-AF65-F5344CB8AC3E}">
        <p14:creationId xmlns:p14="http://schemas.microsoft.com/office/powerpoint/2010/main" val="1375931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Assuming that the employer qualifies for transition relief and it has a non-calendar year plan year, it needs to comply in 2016.  The employer amends its plan and </a:t>
            </a:r>
          </a:p>
          <a:p>
            <a:pPr eaLnBrk="1" hangingPunct="1">
              <a:spcBef>
                <a:spcPct val="0"/>
              </a:spcBef>
            </a:pPr>
            <a:endParaRPr lang="en-US" altLang="en-US" smtClean="0"/>
          </a:p>
          <a:p>
            <a:pPr eaLnBrk="1" hangingPunct="1">
              <a:spcBef>
                <a:spcPct val="0"/>
              </a:spcBef>
            </a:pPr>
            <a:r>
              <a:rPr lang="en-US" altLang="en-US" smtClean="0"/>
              <a:t>offers coverage to its factory employees effective June 1, 2016…..</a:t>
            </a:r>
          </a:p>
          <a:p>
            <a:pPr eaLnBrk="1" hangingPunct="1">
              <a:spcBef>
                <a:spcPct val="0"/>
              </a:spcBef>
            </a:pPr>
            <a:endParaRPr lang="en-US" altLang="en-US" smtClean="0"/>
          </a:p>
          <a:p>
            <a:pPr eaLnBrk="1" hangingPunct="1">
              <a:spcBef>
                <a:spcPct val="0"/>
              </a:spcBef>
            </a:pPr>
            <a:r>
              <a:rPr lang="en-US" altLang="en-US" smtClean="0"/>
              <a:t>The employer falls within the 50 to 99 group and needs to let the government know why it isn’t offering this full-time employee coverage in 2015 (still need to report) </a:t>
            </a: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727047-8982-4A75-A61A-3BE671DA121E}" type="slidenum">
              <a:rPr lang="en-US" altLang="en-US" smtClean="0"/>
              <a:pPr>
                <a:spcBef>
                  <a:spcPct val="0"/>
                </a:spcBef>
              </a:pPr>
              <a:t>45</a:t>
            </a:fld>
            <a:endParaRPr lang="en-US" altLang="en-US" smtClean="0"/>
          </a:p>
        </p:txBody>
      </p:sp>
    </p:spTree>
    <p:extLst>
      <p:ext uri="{BB962C8B-B14F-4D97-AF65-F5344CB8AC3E}">
        <p14:creationId xmlns:p14="http://schemas.microsoft.com/office/powerpoint/2010/main" val="727450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r>
              <a:rPr lang="en-US" altLang="en-US" smtClean="0"/>
              <a:t>The employer will indicate in Part I that it did not make an offer of coverage for all “12 Months” on Line 14 and on Line 16 the employer will code this as “2I” (to </a:t>
            </a:r>
          </a:p>
          <a:p>
            <a:pPr eaLnBrk="1" hangingPunct="1">
              <a:spcBef>
                <a:spcPct val="0"/>
              </a:spcBef>
            </a:pPr>
            <a:endParaRPr lang="en-US" altLang="en-US" smtClean="0"/>
          </a:p>
          <a:p>
            <a:pPr eaLnBrk="1" hangingPunct="1">
              <a:spcBef>
                <a:spcPct val="0"/>
              </a:spcBef>
            </a:pPr>
            <a:r>
              <a:rPr lang="en-US" altLang="en-US" smtClean="0"/>
              <a:t>indicate this is a non-assessment period)</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On the transmittal Form (1094-C), Line 22, the employer should also provide it is entitled to the 50 to 99 transition relief…..</a:t>
            </a: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029062-C7D2-4935-94E6-CA6914B5BC75}" type="slidenum">
              <a:rPr lang="en-US" altLang="en-US" smtClean="0"/>
              <a:pPr>
                <a:spcBef>
                  <a:spcPct val="0"/>
                </a:spcBef>
              </a:pPr>
              <a:t>46</a:t>
            </a:fld>
            <a:endParaRPr lang="en-US" altLang="en-US" smtClean="0"/>
          </a:p>
        </p:txBody>
      </p:sp>
    </p:spTree>
    <p:extLst>
      <p:ext uri="{BB962C8B-B14F-4D97-AF65-F5344CB8AC3E}">
        <p14:creationId xmlns:p14="http://schemas.microsoft.com/office/powerpoint/2010/main" val="1039309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4A722E-3C80-4B20-955F-E5F7CA490E8C}" type="slidenum">
              <a:rPr lang="en-US" altLang="en-US" smtClean="0"/>
              <a:pPr>
                <a:spcBef>
                  <a:spcPct val="0"/>
                </a:spcBef>
              </a:pPr>
              <a:t>47</a:t>
            </a:fld>
            <a:endParaRPr lang="en-US" altLang="en-US" smtClean="0"/>
          </a:p>
        </p:txBody>
      </p:sp>
    </p:spTree>
    <p:extLst>
      <p:ext uri="{BB962C8B-B14F-4D97-AF65-F5344CB8AC3E}">
        <p14:creationId xmlns:p14="http://schemas.microsoft.com/office/powerpoint/2010/main" val="3136070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smtClean="0"/>
          </a:p>
          <a:p>
            <a:pPr eaLnBrk="1" hangingPunct="1">
              <a:spcBef>
                <a:spcPct val="0"/>
              </a:spcBef>
            </a:pPr>
            <a:r>
              <a:rPr lang="en-US" altLang="en-US" sz="1000" smtClean="0"/>
              <a:t>How do you report?  Fewer than 250 forms, can file by mail or file electronically.</a:t>
            </a:r>
          </a:p>
          <a:p>
            <a:pPr eaLnBrk="1" hangingPunct="1">
              <a:spcBef>
                <a:spcPct val="0"/>
              </a:spcBef>
            </a:pPr>
            <a:endParaRPr lang="en-US" altLang="en-US" sz="1000" smtClean="0"/>
          </a:p>
          <a:p>
            <a:pPr eaLnBrk="1" hangingPunct="1">
              <a:spcBef>
                <a:spcPct val="0"/>
              </a:spcBef>
            </a:pPr>
            <a:r>
              <a:rPr lang="en-US" altLang="en-US" sz="1000" smtClean="0"/>
              <a:t>If 250 or more, must file electronically and this seems to include the transmittal form.</a:t>
            </a:r>
          </a:p>
          <a:p>
            <a:pPr eaLnBrk="1" hangingPunct="1">
              <a:spcBef>
                <a:spcPct val="0"/>
              </a:spcBef>
            </a:pPr>
            <a:endParaRPr lang="en-US" altLang="en-US" sz="1000" smtClean="0"/>
          </a:p>
          <a:p>
            <a:pPr eaLnBrk="1" hangingPunct="1">
              <a:spcBef>
                <a:spcPct val="0"/>
              </a:spcBef>
            </a:pPr>
            <a:r>
              <a:rPr lang="en-US" altLang="en-US" sz="1000" smtClean="0"/>
              <a:t>There are a number of ways to send out statements</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5450CD-B185-48E2-8748-F7C25F4B0FD3}" type="slidenum">
              <a:rPr lang="en-US" altLang="en-US" smtClean="0"/>
              <a:pPr>
                <a:spcBef>
                  <a:spcPct val="0"/>
                </a:spcBef>
              </a:pPr>
              <a:t>48</a:t>
            </a:fld>
            <a:endParaRPr lang="en-US" altLang="en-US" smtClean="0"/>
          </a:p>
        </p:txBody>
      </p:sp>
    </p:spTree>
    <p:extLst>
      <p:ext uri="{BB962C8B-B14F-4D97-AF65-F5344CB8AC3E}">
        <p14:creationId xmlns:p14="http://schemas.microsoft.com/office/powerpoint/2010/main" val="8505555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smtClean="0"/>
          </a:p>
          <a:p>
            <a:pPr eaLnBrk="1" hangingPunct="1">
              <a:spcBef>
                <a:spcPct val="0"/>
              </a:spcBef>
            </a:pPr>
            <a:r>
              <a:rPr lang="en-US" altLang="en-US" sz="1000" smtClean="0"/>
              <a:t>We are referring to the actual form 1095s that are being filed with the IRS (unless using one of the simplified statements)</a:t>
            </a:r>
          </a:p>
          <a:p>
            <a:pPr eaLnBrk="1" hangingPunct="1">
              <a:spcBef>
                <a:spcPct val="0"/>
              </a:spcBef>
            </a:pPr>
            <a:endParaRPr lang="en-US" altLang="en-US" sz="1000" smtClean="0"/>
          </a:p>
          <a:p>
            <a:pPr eaLnBrk="1" hangingPunct="1">
              <a:spcBef>
                <a:spcPct val="0"/>
              </a:spcBef>
            </a:pPr>
            <a:r>
              <a:rPr lang="en-US" altLang="en-US" sz="1000" smtClean="0"/>
              <a:t>Mail to permanent address (or temp)</a:t>
            </a:r>
          </a:p>
          <a:p>
            <a:pPr eaLnBrk="1" hangingPunct="1">
              <a:spcBef>
                <a:spcPct val="0"/>
              </a:spcBef>
            </a:pPr>
            <a:endParaRPr lang="en-US" altLang="en-US" sz="1000" smtClean="0"/>
          </a:p>
          <a:p>
            <a:pPr eaLnBrk="1" hangingPunct="1">
              <a:spcBef>
                <a:spcPct val="0"/>
              </a:spcBef>
            </a:pPr>
            <a:r>
              <a:rPr lang="en-US" altLang="en-US" sz="1000" smtClean="0"/>
              <a:t>For electronic distribution, there must be affirmative consent.  Consent can be on paper or via email, but if on paper, must still affirm electronically</a:t>
            </a:r>
          </a:p>
          <a:p>
            <a:pPr eaLnBrk="1" hangingPunct="1">
              <a:spcBef>
                <a:spcPct val="0"/>
              </a:spcBef>
            </a:pPr>
            <a:endParaRPr lang="en-US" altLang="en-US" sz="1000" smtClean="0"/>
          </a:p>
          <a:p>
            <a:pPr eaLnBrk="1" hangingPunct="1">
              <a:spcBef>
                <a:spcPct val="0"/>
              </a:spcBef>
            </a:pPr>
            <a:r>
              <a:rPr lang="en-US" altLang="en-US" sz="1000" smtClean="0"/>
              <a:t>Cannot simply post on Internet w/o telling employees </a:t>
            </a:r>
          </a:p>
          <a:p>
            <a:pPr eaLnBrk="1" hangingPunct="1">
              <a:spcBef>
                <a:spcPct val="0"/>
              </a:spcBef>
            </a:pPr>
            <a:endParaRPr lang="en-US" altLang="en-US" sz="1000" smtClean="0"/>
          </a:p>
          <a:p>
            <a:pPr eaLnBrk="1" hangingPunct="1">
              <a:spcBef>
                <a:spcPct val="0"/>
              </a:spcBef>
            </a:pPr>
            <a:r>
              <a:rPr lang="en-US" altLang="en-US" sz="1000" smtClean="0"/>
              <a:t>Different than the ERISA rules (having computer access alone is not enough)</a:t>
            </a:r>
          </a:p>
          <a:p>
            <a:pPr eaLnBrk="1" hangingPunct="1">
              <a:spcBef>
                <a:spcPct val="0"/>
              </a:spcBef>
            </a:pPr>
            <a:endParaRPr lang="en-US" altLang="en-US" sz="1000" smtClean="0"/>
          </a:p>
          <a:p>
            <a:pPr eaLnBrk="1" hangingPunct="1">
              <a:spcBef>
                <a:spcPct val="0"/>
              </a:spcBef>
            </a:pPr>
            <a:r>
              <a:rPr lang="en-US" altLang="en-US" sz="1000" smtClean="0"/>
              <a:t>Can distribute with w-2s</a:t>
            </a:r>
          </a:p>
          <a:p>
            <a:pPr eaLnBrk="1" hangingPunct="1">
              <a:spcBef>
                <a:spcPct val="0"/>
              </a:spcBef>
            </a:pPr>
            <a:endParaRPr lang="en-US" altLang="en-US" sz="1000"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D9B5BA-16F8-45BF-A2F7-1396930A6344}" type="slidenum">
              <a:rPr lang="en-US" altLang="en-US" smtClean="0"/>
              <a:pPr>
                <a:spcBef>
                  <a:spcPct val="0"/>
                </a:spcBef>
              </a:pPr>
              <a:t>49</a:t>
            </a:fld>
            <a:endParaRPr lang="en-US" altLang="en-US" smtClean="0"/>
          </a:p>
        </p:txBody>
      </p:sp>
    </p:spTree>
    <p:extLst>
      <p:ext uri="{BB962C8B-B14F-4D97-AF65-F5344CB8AC3E}">
        <p14:creationId xmlns:p14="http://schemas.microsoft.com/office/powerpoint/2010/main" val="36073760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smtClean="0"/>
          </a:p>
          <a:p>
            <a:pPr eaLnBrk="1" hangingPunct="1">
              <a:spcBef>
                <a:spcPct val="0"/>
              </a:spcBef>
            </a:pPr>
            <a:endParaRPr lang="en-US" altLang="en-US" sz="1000" smtClean="0"/>
          </a:p>
          <a:p>
            <a:pPr eaLnBrk="1" hangingPunct="1">
              <a:spcBef>
                <a:spcPct val="0"/>
              </a:spcBef>
            </a:pPr>
            <a:endParaRPr lang="en-US" altLang="en-US" sz="1000"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B9D486-8BA3-43A1-A28D-31E5EB5783F1}" type="slidenum">
              <a:rPr lang="en-US" altLang="en-US" smtClean="0"/>
              <a:pPr>
                <a:spcBef>
                  <a:spcPct val="0"/>
                </a:spcBef>
              </a:pPr>
              <a:t>50</a:t>
            </a:fld>
            <a:endParaRPr lang="en-US" altLang="en-US" smtClean="0"/>
          </a:p>
        </p:txBody>
      </p:sp>
    </p:spTree>
    <p:extLst>
      <p:ext uri="{BB962C8B-B14F-4D97-AF65-F5344CB8AC3E}">
        <p14:creationId xmlns:p14="http://schemas.microsoft.com/office/powerpoint/2010/main" val="1930392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There are penalties for inaccurate or incomplete filings.  However, there is a good faith standard for the first.  It is important to be on time….</a:t>
            </a:r>
          </a:p>
          <a:p>
            <a:pPr eaLnBrk="1" hangingPunct="1">
              <a:spcBef>
                <a:spcPct val="0"/>
              </a:spcBef>
            </a:pPr>
            <a:r>
              <a:rPr lang="en-US" altLang="en-US" smtClean="0"/>
              <a:t>The fees can really start to add up-----don’t recommend relying upon this argument--- get the forms in and be accurate</a:t>
            </a:r>
          </a:p>
          <a:p>
            <a:pPr eaLnBrk="1" hangingPunct="1">
              <a:spcBef>
                <a:spcPct val="0"/>
              </a:spcBef>
              <a:buFontTx/>
              <a:buChar char="•"/>
            </a:pPr>
            <a:endParaRPr lang="en-US" altLang="en-US" smtClean="0"/>
          </a:p>
          <a:p>
            <a:pPr eaLnBrk="1" hangingPunct="1">
              <a:spcBef>
                <a:spcPct val="0"/>
              </a:spcBef>
              <a:buFontTx/>
              <a:buChar char="•"/>
            </a:pPr>
            <a:r>
              <a:rPr lang="en-US" altLang="en-US" smtClean="0"/>
              <a:t>Failure to timely file complete and accurate returns to the IRS, or failure to timely furnish a correct statement to responsible individuals:</a:t>
            </a:r>
          </a:p>
          <a:p>
            <a:pPr eaLnBrk="1" hangingPunct="1">
              <a:spcBef>
                <a:spcPct val="0"/>
              </a:spcBef>
              <a:buFontTx/>
              <a:buChar char="•"/>
            </a:pPr>
            <a:endParaRPr lang="en-US" altLang="en-US" smtClean="0"/>
          </a:p>
          <a:p>
            <a:pPr lvl="1" eaLnBrk="1" hangingPunct="1">
              <a:spcBef>
                <a:spcPct val="0"/>
              </a:spcBef>
              <a:buFont typeface="Arial" panose="020B0604020202020204" pitchFamily="34" charset="0"/>
              <a:buChar char="–"/>
            </a:pPr>
            <a:r>
              <a:rPr lang="en-US" altLang="en-US" smtClean="0"/>
              <a:t>$100 per return with a maximum of $1,500,000 for a calendar year. </a:t>
            </a:r>
          </a:p>
          <a:p>
            <a:pPr lvl="1" eaLnBrk="1" hangingPunct="1">
              <a:spcBef>
                <a:spcPct val="0"/>
              </a:spcBef>
              <a:buFont typeface="Arial" panose="020B0604020202020204" pitchFamily="34" charset="0"/>
              <a:buChar char="–"/>
            </a:pPr>
            <a:r>
              <a:rPr lang="en-US" altLang="en-US" smtClean="0"/>
              <a:t>Penalties may be reduced if corrective action is taken within 30 days and may even be waived if the failure to file timely or accurately is due to reasonable cause and not due to willful neglect. </a:t>
            </a:r>
          </a:p>
          <a:p>
            <a:pPr lvl="1" eaLnBrk="1" hangingPunct="1">
              <a:spcBef>
                <a:spcPct val="0"/>
              </a:spcBef>
              <a:buFont typeface="Arial" panose="020B0604020202020204" pitchFamily="34" charset="0"/>
              <a:buChar char="–"/>
            </a:pPr>
            <a:endParaRPr lang="en-US" altLang="en-US" smtClean="0"/>
          </a:p>
          <a:p>
            <a:pPr eaLnBrk="1" hangingPunct="1">
              <a:spcBef>
                <a:spcPct val="0"/>
              </a:spcBef>
              <a:buFontTx/>
              <a:buChar char="•"/>
            </a:pPr>
            <a:r>
              <a:rPr lang="en-US" altLang="en-US" smtClean="0"/>
              <a:t>Penalty relief for reports filed in 2016 as long as “good faith” efforts to comply are made</a:t>
            </a:r>
          </a:p>
          <a:p>
            <a:pPr eaLnBrk="1" hangingPunct="1">
              <a:spcBef>
                <a:spcPct val="0"/>
              </a:spcBef>
            </a:pPr>
            <a:endParaRPr lang="en-US" altLang="en-US" sz="1000" smtClean="0"/>
          </a:p>
          <a:p>
            <a:pPr eaLnBrk="1" hangingPunct="1">
              <a:spcBef>
                <a:spcPct val="0"/>
              </a:spcBef>
            </a:pPr>
            <a:r>
              <a:rPr lang="en-US" altLang="en-US" sz="1000" smtClean="0"/>
              <a:t>Also triggers 4980 penalties </a:t>
            </a: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2965B5-9105-435B-8A47-C1AA5E442D10}" type="slidenum">
              <a:rPr lang="en-US" altLang="en-US" smtClean="0"/>
              <a:pPr>
                <a:spcBef>
                  <a:spcPct val="0"/>
                </a:spcBef>
              </a:pPr>
              <a:t>51</a:t>
            </a:fld>
            <a:endParaRPr lang="en-US" altLang="en-US" smtClean="0"/>
          </a:p>
        </p:txBody>
      </p:sp>
    </p:spTree>
    <p:extLst>
      <p:ext uri="{BB962C8B-B14F-4D97-AF65-F5344CB8AC3E}">
        <p14:creationId xmlns:p14="http://schemas.microsoft.com/office/powerpoint/2010/main" val="26029413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573072-DD99-42E6-88A6-005EB92BCBF6}" type="slidenum">
              <a:rPr lang="en-US" altLang="en-US" smtClean="0"/>
              <a:pPr>
                <a:spcBef>
                  <a:spcPct val="0"/>
                </a:spcBef>
              </a:pPr>
              <a:t>52</a:t>
            </a:fld>
            <a:endParaRPr lang="en-US" altLang="en-US" smtClean="0"/>
          </a:p>
        </p:txBody>
      </p:sp>
    </p:spTree>
    <p:extLst>
      <p:ext uri="{BB962C8B-B14F-4D97-AF65-F5344CB8AC3E}">
        <p14:creationId xmlns:p14="http://schemas.microsoft.com/office/powerpoint/2010/main" val="118807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46017D-6F82-4A57-9101-27AA80F14847}" type="slidenum">
              <a:rPr lang="en-US" altLang="en-US" smtClean="0"/>
              <a:pPr>
                <a:spcBef>
                  <a:spcPct val="0"/>
                </a:spcBef>
              </a:pPr>
              <a:t>7</a:t>
            </a:fld>
            <a:endParaRPr lang="en-US" altLang="en-US" smtClean="0"/>
          </a:p>
        </p:txBody>
      </p:sp>
    </p:spTree>
    <p:extLst>
      <p:ext uri="{BB962C8B-B14F-4D97-AF65-F5344CB8AC3E}">
        <p14:creationId xmlns:p14="http://schemas.microsoft.com/office/powerpoint/2010/main" val="1190184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1E22E3-F993-46C2-B694-FC7D2BCDA699}" type="slidenum">
              <a:rPr lang="en-US" altLang="en-US" smtClean="0"/>
              <a:pPr>
                <a:spcBef>
                  <a:spcPct val="0"/>
                </a:spcBef>
              </a:pPr>
              <a:t>13</a:t>
            </a:fld>
            <a:endParaRPr lang="en-US" altLang="en-US" smtClean="0"/>
          </a:p>
        </p:txBody>
      </p:sp>
    </p:spTree>
    <p:extLst>
      <p:ext uri="{BB962C8B-B14F-4D97-AF65-F5344CB8AC3E}">
        <p14:creationId xmlns:p14="http://schemas.microsoft.com/office/powerpoint/2010/main" val="977706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0E94EF-CD0C-4790-AD27-78B6A86CC333}" type="slidenum">
              <a:rPr lang="en-US" altLang="en-US" smtClean="0"/>
              <a:pPr>
                <a:spcBef>
                  <a:spcPct val="0"/>
                </a:spcBef>
              </a:pPr>
              <a:t>14</a:t>
            </a:fld>
            <a:endParaRPr lang="en-US" altLang="en-US" smtClean="0"/>
          </a:p>
        </p:txBody>
      </p:sp>
    </p:spTree>
    <p:extLst>
      <p:ext uri="{BB962C8B-B14F-4D97-AF65-F5344CB8AC3E}">
        <p14:creationId xmlns:p14="http://schemas.microsoft.com/office/powerpoint/2010/main" val="3446290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extLst/>
        </p:spPr>
        <p:txBody>
          <a:bodyPr wrap="square" numCol="1" anchor="t" anchorCtr="0" compatLnSpc="1">
            <a:prstTxWarp prst="textNoShape">
              <a:avLst/>
            </a:prstTxWarp>
            <a:normAutofit lnSpcReduction="10000"/>
          </a:bodyPr>
          <a:lstStyle/>
          <a:p>
            <a:pPr eaLnBrk="1" fontAlgn="auto" hangingPunct="1">
              <a:spcBef>
                <a:spcPct val="0"/>
              </a:spcBef>
              <a:spcAft>
                <a:spcPts val="0"/>
              </a:spcAft>
              <a:defRPr/>
            </a:pPr>
            <a:endParaRPr lang="en-US" altLang="en-US" sz="1000" dirty="0"/>
          </a:p>
          <a:p>
            <a:pPr eaLnBrk="1" fontAlgn="auto" hangingPunct="1">
              <a:spcBef>
                <a:spcPct val="0"/>
              </a:spcBef>
              <a:spcAft>
                <a:spcPts val="0"/>
              </a:spcAft>
              <a:defRPr/>
            </a:pPr>
            <a:r>
              <a:rPr lang="en-US" altLang="en-US" sz="1000" dirty="0"/>
              <a:t>The ACA has created two reporting requirements.  </a:t>
            </a:r>
          </a:p>
          <a:p>
            <a:pPr eaLnBrk="1" fontAlgn="auto" hangingPunct="1">
              <a:spcBef>
                <a:spcPct val="0"/>
              </a:spcBef>
              <a:spcAft>
                <a:spcPts val="0"/>
              </a:spcAft>
              <a:defRPr/>
            </a:pPr>
            <a:endParaRPr lang="en-US" altLang="en-US" sz="1000" dirty="0"/>
          </a:p>
          <a:p>
            <a:pPr eaLnBrk="1" fontAlgn="auto" hangingPunct="1">
              <a:spcBef>
                <a:spcPct val="0"/>
              </a:spcBef>
              <a:spcAft>
                <a:spcPts val="0"/>
              </a:spcAft>
              <a:defRPr/>
            </a:pPr>
            <a:r>
              <a:rPr lang="en-US" altLang="en-US" sz="1000" dirty="0"/>
              <a:t>If you haven’t picked up on the lingo yet, there are terms that you will be hearing a lot in the upcoming months.  </a:t>
            </a:r>
          </a:p>
          <a:p>
            <a:pPr eaLnBrk="1" fontAlgn="auto" hangingPunct="1">
              <a:spcBef>
                <a:spcPct val="0"/>
              </a:spcBef>
              <a:spcAft>
                <a:spcPts val="0"/>
              </a:spcAft>
              <a:defRPr/>
            </a:pPr>
            <a:endParaRPr lang="en-US" altLang="en-US" sz="1000" dirty="0"/>
          </a:p>
          <a:p>
            <a:pPr eaLnBrk="1" fontAlgn="auto" hangingPunct="1">
              <a:spcBef>
                <a:spcPct val="0"/>
              </a:spcBef>
              <a:spcAft>
                <a:spcPts val="0"/>
              </a:spcAft>
              <a:defRPr/>
            </a:pPr>
            <a:endParaRPr lang="en-US" altLang="en-US" sz="1000" dirty="0"/>
          </a:p>
          <a:p>
            <a:pPr eaLnBrk="1" fontAlgn="auto" hangingPunct="1">
              <a:spcBef>
                <a:spcPct val="0"/>
              </a:spcBef>
              <a:spcAft>
                <a:spcPts val="0"/>
              </a:spcAft>
              <a:defRPr/>
            </a:pPr>
            <a:r>
              <a:rPr lang="en-US" altLang="en-US" sz="1000" dirty="0"/>
              <a:t>When you hear the term “6055” this is the reporting requirement that:</a:t>
            </a:r>
          </a:p>
          <a:p>
            <a:pPr eaLnBrk="1" fontAlgn="auto" hangingPunct="1">
              <a:spcBef>
                <a:spcPct val="0"/>
              </a:spcBef>
              <a:spcAft>
                <a:spcPts val="0"/>
              </a:spcAft>
              <a:defRPr/>
            </a:pPr>
            <a:endParaRPr lang="en-US" altLang="en-US" sz="1000" dirty="0"/>
          </a:p>
          <a:p>
            <a:pPr eaLnBrk="1" fontAlgn="auto" hangingPunct="1">
              <a:spcBef>
                <a:spcPct val="0"/>
              </a:spcBef>
              <a:spcAft>
                <a:spcPts val="0"/>
              </a:spcAft>
              <a:buFontTx/>
              <a:buChar char="•"/>
              <a:defRPr/>
            </a:pPr>
            <a:r>
              <a:rPr lang="en-US" altLang="en-US" sz="1000" dirty="0"/>
              <a:t>Addresses WHO is covered under minimum essential coverage (that is, it will supply the IRS with information regarding who has complied with the individual mandate </a:t>
            </a:r>
            <a:r>
              <a:rPr lang="en-US" altLang="en-US" sz="1100" b="1" i="1" dirty="0">
                <a:solidFill>
                  <a:srgbClr val="C00000"/>
                </a:solidFill>
              </a:rPr>
              <a:t>by having employer-sponsored coverage</a:t>
            </a:r>
            <a:r>
              <a:rPr lang="en-US" altLang="en-US" sz="1000" dirty="0"/>
              <a:t>).  This is a broad requirement and includes both employees and nonemployees.  It impacts self-insured plans (of all sizes).  The requirement includes both a reporting requirement and </a:t>
            </a:r>
            <a:r>
              <a:rPr lang="en-US" altLang="en-US" sz="1000" dirty="0" smtClean="0"/>
              <a:t>requirement </a:t>
            </a:r>
            <a:r>
              <a:rPr lang="en-US" altLang="en-US" sz="1000" b="1" i="1" dirty="0"/>
              <a:t>to provide notice to employees</a:t>
            </a:r>
            <a:r>
              <a:rPr lang="en-US" altLang="en-US" sz="1000" dirty="0"/>
              <a:t>.  </a:t>
            </a:r>
          </a:p>
          <a:p>
            <a:pPr eaLnBrk="1" fontAlgn="auto" hangingPunct="1">
              <a:spcBef>
                <a:spcPct val="0"/>
              </a:spcBef>
              <a:spcAft>
                <a:spcPts val="0"/>
              </a:spcAft>
              <a:defRPr/>
            </a:pPr>
            <a:endParaRPr lang="en-US" altLang="en-US" sz="1000" dirty="0"/>
          </a:p>
          <a:p>
            <a:pPr eaLnBrk="1" fontAlgn="auto" hangingPunct="1">
              <a:spcBef>
                <a:spcPct val="0"/>
              </a:spcBef>
              <a:spcAft>
                <a:spcPts val="0"/>
              </a:spcAft>
              <a:defRPr/>
            </a:pPr>
            <a:endParaRPr lang="en-US" altLang="en-US" sz="1000" dirty="0"/>
          </a:p>
          <a:p>
            <a:pPr eaLnBrk="1" fontAlgn="auto" hangingPunct="1">
              <a:spcBef>
                <a:spcPct val="0"/>
              </a:spcBef>
              <a:spcAft>
                <a:spcPts val="0"/>
              </a:spcAft>
              <a:defRPr/>
            </a:pPr>
            <a:r>
              <a:rPr lang="en-US" altLang="en-US" sz="1000" dirty="0"/>
              <a:t>When you hear the term “6056” this is the reporting requirement that:</a:t>
            </a:r>
          </a:p>
          <a:p>
            <a:pPr eaLnBrk="1" fontAlgn="auto" hangingPunct="1">
              <a:spcBef>
                <a:spcPct val="0"/>
              </a:spcBef>
              <a:spcAft>
                <a:spcPts val="0"/>
              </a:spcAft>
              <a:defRPr/>
            </a:pPr>
            <a:endParaRPr lang="en-US" altLang="en-US" sz="1000" dirty="0"/>
          </a:p>
          <a:p>
            <a:pPr eaLnBrk="1" fontAlgn="auto" hangingPunct="1">
              <a:spcBef>
                <a:spcPct val="0"/>
              </a:spcBef>
              <a:spcAft>
                <a:spcPts val="0"/>
              </a:spcAft>
              <a:buFontTx/>
              <a:buChar char="•"/>
              <a:defRPr/>
            </a:pPr>
            <a:r>
              <a:rPr lang="en-US" altLang="en-US" sz="1000" dirty="0"/>
              <a:t>Addresses the employer mandate requirement.  Therefore, it applies to employers who are considered large for purposes of the mandate.  Large employers include employers with a total of at least 50 full-time and full-time equivalent employees.</a:t>
            </a:r>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r>
              <a:rPr lang="en-US" altLang="en-US" sz="1000" dirty="0"/>
              <a:t>It alerts the government as to whether or not the employer is subject to a penalty or whether it has played effectively.</a:t>
            </a:r>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r>
              <a:rPr lang="en-US" altLang="en-US" sz="1000" dirty="0"/>
              <a:t>It also alerts employees as to whether or not they were offered coverage that provides minimum value and is affordable.  </a:t>
            </a:r>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defRPr/>
            </a:pPr>
            <a:endParaRPr lang="en-US" altLang="en-US" sz="1000" dirty="0"/>
          </a:p>
          <a:p>
            <a:pPr eaLnBrk="1" fontAlgn="auto" hangingPunct="1">
              <a:spcBef>
                <a:spcPct val="0"/>
              </a:spcBef>
              <a:spcAft>
                <a:spcPts val="0"/>
              </a:spcAft>
              <a:defRPr/>
            </a:pPr>
            <a:endParaRPr lang="en-US" altLang="en-US" sz="1000"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761364-3B14-461C-8283-057D01C3C865}" type="slidenum">
              <a:rPr lang="en-US" altLang="en-US" smtClean="0"/>
              <a:pPr>
                <a:spcBef>
                  <a:spcPct val="0"/>
                </a:spcBef>
              </a:pPr>
              <a:t>15</a:t>
            </a:fld>
            <a:endParaRPr lang="en-US" altLang="en-US" smtClean="0"/>
          </a:p>
        </p:txBody>
      </p:sp>
    </p:spTree>
    <p:extLst>
      <p:ext uri="{BB962C8B-B14F-4D97-AF65-F5344CB8AC3E}">
        <p14:creationId xmlns:p14="http://schemas.microsoft.com/office/powerpoint/2010/main" val="246865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extLst/>
        </p:spPr>
        <p:txBody>
          <a:bodyPr wrap="square" numCol="1" anchor="t" anchorCtr="0" compatLnSpc="1">
            <a:prstTxWarp prst="textNoShape">
              <a:avLst/>
            </a:prstTxWarp>
            <a:normAutofit lnSpcReduction="10000"/>
          </a:bodyPr>
          <a:lstStyle/>
          <a:p>
            <a:pPr eaLnBrk="1" fontAlgn="auto" hangingPunct="1">
              <a:spcBef>
                <a:spcPct val="0"/>
              </a:spcBef>
              <a:spcAft>
                <a:spcPts val="0"/>
              </a:spcAft>
              <a:defRPr/>
            </a:pPr>
            <a:endParaRPr lang="en-US" altLang="en-US" sz="1000" dirty="0"/>
          </a:p>
          <a:p>
            <a:pPr eaLnBrk="1" fontAlgn="auto" hangingPunct="1">
              <a:spcBef>
                <a:spcPct val="0"/>
              </a:spcBef>
              <a:spcAft>
                <a:spcPts val="0"/>
              </a:spcAft>
              <a:defRPr/>
            </a:pPr>
            <a:r>
              <a:rPr lang="en-US" altLang="en-US" sz="1000" dirty="0"/>
              <a:t>The ACA has created two reporting requirements.  </a:t>
            </a:r>
          </a:p>
          <a:p>
            <a:pPr eaLnBrk="1" fontAlgn="auto" hangingPunct="1">
              <a:spcBef>
                <a:spcPct val="0"/>
              </a:spcBef>
              <a:spcAft>
                <a:spcPts val="0"/>
              </a:spcAft>
              <a:defRPr/>
            </a:pPr>
            <a:endParaRPr lang="en-US" altLang="en-US" sz="1000" dirty="0"/>
          </a:p>
          <a:p>
            <a:pPr eaLnBrk="1" fontAlgn="auto" hangingPunct="1">
              <a:spcBef>
                <a:spcPct val="0"/>
              </a:spcBef>
              <a:spcAft>
                <a:spcPts val="0"/>
              </a:spcAft>
              <a:defRPr/>
            </a:pPr>
            <a:r>
              <a:rPr lang="en-US" altLang="en-US" sz="1000" dirty="0"/>
              <a:t>If you haven’t picked up on the lingo yet, there are terms that you will be hearing a lot in the upcoming months.  </a:t>
            </a:r>
          </a:p>
          <a:p>
            <a:pPr eaLnBrk="1" fontAlgn="auto" hangingPunct="1">
              <a:spcBef>
                <a:spcPct val="0"/>
              </a:spcBef>
              <a:spcAft>
                <a:spcPts val="0"/>
              </a:spcAft>
              <a:defRPr/>
            </a:pPr>
            <a:endParaRPr lang="en-US" altLang="en-US" sz="1000" dirty="0"/>
          </a:p>
          <a:p>
            <a:pPr eaLnBrk="1" fontAlgn="auto" hangingPunct="1">
              <a:spcBef>
                <a:spcPct val="0"/>
              </a:spcBef>
              <a:spcAft>
                <a:spcPts val="0"/>
              </a:spcAft>
              <a:defRPr/>
            </a:pPr>
            <a:endParaRPr lang="en-US" altLang="en-US" sz="1000" dirty="0"/>
          </a:p>
          <a:p>
            <a:pPr eaLnBrk="1" fontAlgn="auto" hangingPunct="1">
              <a:spcBef>
                <a:spcPct val="0"/>
              </a:spcBef>
              <a:spcAft>
                <a:spcPts val="0"/>
              </a:spcAft>
              <a:defRPr/>
            </a:pPr>
            <a:r>
              <a:rPr lang="en-US" altLang="en-US" sz="1000" dirty="0"/>
              <a:t>When you hear the term “6055” this is the reporting requirement that:</a:t>
            </a:r>
          </a:p>
          <a:p>
            <a:pPr eaLnBrk="1" fontAlgn="auto" hangingPunct="1">
              <a:spcBef>
                <a:spcPct val="0"/>
              </a:spcBef>
              <a:spcAft>
                <a:spcPts val="0"/>
              </a:spcAft>
              <a:defRPr/>
            </a:pPr>
            <a:endParaRPr lang="en-US" altLang="en-US" sz="1000" dirty="0"/>
          </a:p>
          <a:p>
            <a:pPr eaLnBrk="1" fontAlgn="auto" hangingPunct="1">
              <a:spcBef>
                <a:spcPct val="0"/>
              </a:spcBef>
              <a:spcAft>
                <a:spcPts val="0"/>
              </a:spcAft>
              <a:buFontTx/>
              <a:buChar char="•"/>
              <a:defRPr/>
            </a:pPr>
            <a:r>
              <a:rPr lang="en-US" altLang="en-US" sz="1000" dirty="0"/>
              <a:t>Addresses WHO is covered under minimum essential coverage (that is, it will supply the IRS with information regarding who has complied with the individual mandate </a:t>
            </a:r>
            <a:r>
              <a:rPr lang="en-US" altLang="en-US" sz="1100" b="1" i="1" dirty="0">
                <a:solidFill>
                  <a:srgbClr val="C00000"/>
                </a:solidFill>
              </a:rPr>
              <a:t>by having employer-sponsored coverage</a:t>
            </a:r>
            <a:r>
              <a:rPr lang="en-US" altLang="en-US" sz="1000" dirty="0"/>
              <a:t>).  This is a broad requirement and includes both employees and nonemployees.  It impacts self-insured plans (of all sizes).  The requirement includes both a reporting requirement and </a:t>
            </a:r>
            <a:r>
              <a:rPr lang="en-US" altLang="en-US" sz="1000" dirty="0" smtClean="0"/>
              <a:t>requirement </a:t>
            </a:r>
            <a:r>
              <a:rPr lang="en-US" altLang="en-US" sz="1000" b="1" i="1" dirty="0"/>
              <a:t>to provide notice to employees</a:t>
            </a:r>
            <a:r>
              <a:rPr lang="en-US" altLang="en-US" sz="1000" dirty="0"/>
              <a:t>.  </a:t>
            </a:r>
          </a:p>
          <a:p>
            <a:pPr eaLnBrk="1" fontAlgn="auto" hangingPunct="1">
              <a:spcBef>
                <a:spcPct val="0"/>
              </a:spcBef>
              <a:spcAft>
                <a:spcPts val="0"/>
              </a:spcAft>
              <a:defRPr/>
            </a:pPr>
            <a:endParaRPr lang="en-US" altLang="en-US" sz="1000" dirty="0"/>
          </a:p>
          <a:p>
            <a:pPr eaLnBrk="1" fontAlgn="auto" hangingPunct="1">
              <a:spcBef>
                <a:spcPct val="0"/>
              </a:spcBef>
              <a:spcAft>
                <a:spcPts val="0"/>
              </a:spcAft>
              <a:defRPr/>
            </a:pPr>
            <a:endParaRPr lang="en-US" altLang="en-US" sz="1000" dirty="0"/>
          </a:p>
          <a:p>
            <a:pPr eaLnBrk="1" fontAlgn="auto" hangingPunct="1">
              <a:spcBef>
                <a:spcPct val="0"/>
              </a:spcBef>
              <a:spcAft>
                <a:spcPts val="0"/>
              </a:spcAft>
              <a:defRPr/>
            </a:pPr>
            <a:r>
              <a:rPr lang="en-US" altLang="en-US" sz="1000" dirty="0"/>
              <a:t>When you hear the term “6056” this is the reporting requirement that:</a:t>
            </a:r>
          </a:p>
          <a:p>
            <a:pPr eaLnBrk="1" fontAlgn="auto" hangingPunct="1">
              <a:spcBef>
                <a:spcPct val="0"/>
              </a:spcBef>
              <a:spcAft>
                <a:spcPts val="0"/>
              </a:spcAft>
              <a:defRPr/>
            </a:pPr>
            <a:endParaRPr lang="en-US" altLang="en-US" sz="1000" dirty="0"/>
          </a:p>
          <a:p>
            <a:pPr eaLnBrk="1" fontAlgn="auto" hangingPunct="1">
              <a:spcBef>
                <a:spcPct val="0"/>
              </a:spcBef>
              <a:spcAft>
                <a:spcPts val="0"/>
              </a:spcAft>
              <a:buFontTx/>
              <a:buChar char="•"/>
              <a:defRPr/>
            </a:pPr>
            <a:r>
              <a:rPr lang="en-US" altLang="en-US" sz="1000" dirty="0"/>
              <a:t>Addresses the employer mandate requirement.  Therefore, it applies to employers who are considered large for purposes of the mandate.  Large employers include employers with a total of at least 50 full-time and full-time equivalent employees.</a:t>
            </a:r>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r>
              <a:rPr lang="en-US" altLang="en-US" sz="1000" dirty="0"/>
              <a:t>It alerts the government as to whether or not the employer is subject to a penalty or whether it has played effectively.</a:t>
            </a:r>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r>
              <a:rPr lang="en-US" altLang="en-US" sz="1000" dirty="0"/>
              <a:t>It also alerts employees as to whether or not they were offered coverage that provides minimum value and is affordable.  </a:t>
            </a:r>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defRPr/>
            </a:pPr>
            <a:endParaRPr lang="en-US" altLang="en-US" sz="1000" dirty="0"/>
          </a:p>
          <a:p>
            <a:pPr eaLnBrk="1" fontAlgn="auto" hangingPunct="1">
              <a:spcBef>
                <a:spcPct val="0"/>
              </a:spcBef>
              <a:spcAft>
                <a:spcPts val="0"/>
              </a:spcAft>
              <a:defRPr/>
            </a:pPr>
            <a:endParaRPr lang="en-US" altLang="en-US" sz="1000"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C52A02-27AD-4ABF-A575-1C40D6D504C8}" type="slidenum">
              <a:rPr lang="en-US" altLang="en-US" smtClean="0"/>
              <a:pPr>
                <a:spcBef>
                  <a:spcPct val="0"/>
                </a:spcBef>
              </a:pPr>
              <a:t>16</a:t>
            </a:fld>
            <a:endParaRPr lang="en-US" altLang="en-US" smtClean="0"/>
          </a:p>
        </p:txBody>
      </p:sp>
    </p:spTree>
    <p:extLst>
      <p:ext uri="{BB962C8B-B14F-4D97-AF65-F5344CB8AC3E}">
        <p14:creationId xmlns:p14="http://schemas.microsoft.com/office/powerpoint/2010/main" val="202944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extLst/>
        </p:spPr>
        <p:txBody>
          <a:bodyPr wrap="square" numCol="1" anchor="t" anchorCtr="0" compatLnSpc="1">
            <a:prstTxWarp prst="textNoShape">
              <a:avLst/>
            </a:prstTxWarp>
            <a:normAutofit lnSpcReduction="10000"/>
          </a:bodyPr>
          <a:lstStyle/>
          <a:p>
            <a:pPr eaLnBrk="1" fontAlgn="auto" hangingPunct="1">
              <a:spcBef>
                <a:spcPct val="0"/>
              </a:spcBef>
              <a:spcAft>
                <a:spcPts val="0"/>
              </a:spcAft>
              <a:defRPr/>
            </a:pPr>
            <a:endParaRPr lang="en-US" altLang="en-US" sz="1000" dirty="0"/>
          </a:p>
          <a:p>
            <a:pPr eaLnBrk="1" fontAlgn="auto" hangingPunct="1">
              <a:spcBef>
                <a:spcPct val="0"/>
              </a:spcBef>
              <a:spcAft>
                <a:spcPts val="0"/>
              </a:spcAft>
              <a:defRPr/>
            </a:pPr>
            <a:r>
              <a:rPr lang="en-US" altLang="en-US" sz="1000" dirty="0"/>
              <a:t>The ACA has created two reporting requirements.  </a:t>
            </a:r>
          </a:p>
          <a:p>
            <a:pPr eaLnBrk="1" fontAlgn="auto" hangingPunct="1">
              <a:spcBef>
                <a:spcPct val="0"/>
              </a:spcBef>
              <a:spcAft>
                <a:spcPts val="0"/>
              </a:spcAft>
              <a:defRPr/>
            </a:pPr>
            <a:endParaRPr lang="en-US" altLang="en-US" sz="1000" dirty="0"/>
          </a:p>
          <a:p>
            <a:pPr eaLnBrk="1" fontAlgn="auto" hangingPunct="1">
              <a:spcBef>
                <a:spcPct val="0"/>
              </a:spcBef>
              <a:spcAft>
                <a:spcPts val="0"/>
              </a:spcAft>
              <a:defRPr/>
            </a:pPr>
            <a:r>
              <a:rPr lang="en-US" altLang="en-US" sz="1000" dirty="0"/>
              <a:t>If you haven’t picked up on the lingo yet, there are terms that you will be hearing a lot in the upcoming months.  </a:t>
            </a:r>
          </a:p>
          <a:p>
            <a:pPr eaLnBrk="1" fontAlgn="auto" hangingPunct="1">
              <a:spcBef>
                <a:spcPct val="0"/>
              </a:spcBef>
              <a:spcAft>
                <a:spcPts val="0"/>
              </a:spcAft>
              <a:defRPr/>
            </a:pPr>
            <a:endParaRPr lang="en-US" altLang="en-US" sz="1000" dirty="0"/>
          </a:p>
          <a:p>
            <a:pPr eaLnBrk="1" fontAlgn="auto" hangingPunct="1">
              <a:spcBef>
                <a:spcPct val="0"/>
              </a:spcBef>
              <a:spcAft>
                <a:spcPts val="0"/>
              </a:spcAft>
              <a:defRPr/>
            </a:pPr>
            <a:endParaRPr lang="en-US" altLang="en-US" sz="1000" dirty="0"/>
          </a:p>
          <a:p>
            <a:pPr eaLnBrk="1" fontAlgn="auto" hangingPunct="1">
              <a:spcBef>
                <a:spcPct val="0"/>
              </a:spcBef>
              <a:spcAft>
                <a:spcPts val="0"/>
              </a:spcAft>
              <a:defRPr/>
            </a:pPr>
            <a:r>
              <a:rPr lang="en-US" altLang="en-US" sz="1000" dirty="0"/>
              <a:t>When you hear the term “6055” this is the reporting requirement that:</a:t>
            </a:r>
          </a:p>
          <a:p>
            <a:pPr eaLnBrk="1" fontAlgn="auto" hangingPunct="1">
              <a:spcBef>
                <a:spcPct val="0"/>
              </a:spcBef>
              <a:spcAft>
                <a:spcPts val="0"/>
              </a:spcAft>
              <a:defRPr/>
            </a:pPr>
            <a:endParaRPr lang="en-US" altLang="en-US" sz="1000" dirty="0"/>
          </a:p>
          <a:p>
            <a:pPr eaLnBrk="1" fontAlgn="auto" hangingPunct="1">
              <a:spcBef>
                <a:spcPct val="0"/>
              </a:spcBef>
              <a:spcAft>
                <a:spcPts val="0"/>
              </a:spcAft>
              <a:buFontTx/>
              <a:buChar char="•"/>
              <a:defRPr/>
            </a:pPr>
            <a:r>
              <a:rPr lang="en-US" altLang="en-US" sz="1000" dirty="0"/>
              <a:t>Addresses WHO is covered under minimum essential coverage (that is, it will supply the IRS with information regarding who has complied with the individual mandate </a:t>
            </a:r>
            <a:r>
              <a:rPr lang="en-US" altLang="en-US" sz="1100" b="1" i="1" dirty="0">
                <a:solidFill>
                  <a:srgbClr val="C00000"/>
                </a:solidFill>
              </a:rPr>
              <a:t>by having employer-sponsored coverage</a:t>
            </a:r>
            <a:r>
              <a:rPr lang="en-US" altLang="en-US" sz="1000" dirty="0"/>
              <a:t>).  This is a broad requirement and includes both employees and nonemployees.  It impacts self-insured plans (of all sizes).  The requirement includes both a reporting requirement and </a:t>
            </a:r>
            <a:r>
              <a:rPr lang="en-US" altLang="en-US" sz="1000" dirty="0" smtClean="0"/>
              <a:t>requirement </a:t>
            </a:r>
            <a:r>
              <a:rPr lang="en-US" altLang="en-US" sz="1000" b="1" i="1" dirty="0"/>
              <a:t>to provide notice to employees</a:t>
            </a:r>
            <a:r>
              <a:rPr lang="en-US" altLang="en-US" sz="1000" dirty="0"/>
              <a:t>.  </a:t>
            </a:r>
          </a:p>
          <a:p>
            <a:pPr eaLnBrk="1" fontAlgn="auto" hangingPunct="1">
              <a:spcBef>
                <a:spcPct val="0"/>
              </a:spcBef>
              <a:spcAft>
                <a:spcPts val="0"/>
              </a:spcAft>
              <a:defRPr/>
            </a:pPr>
            <a:endParaRPr lang="en-US" altLang="en-US" sz="1000" dirty="0"/>
          </a:p>
          <a:p>
            <a:pPr eaLnBrk="1" fontAlgn="auto" hangingPunct="1">
              <a:spcBef>
                <a:spcPct val="0"/>
              </a:spcBef>
              <a:spcAft>
                <a:spcPts val="0"/>
              </a:spcAft>
              <a:defRPr/>
            </a:pPr>
            <a:endParaRPr lang="en-US" altLang="en-US" sz="1000" dirty="0"/>
          </a:p>
          <a:p>
            <a:pPr eaLnBrk="1" fontAlgn="auto" hangingPunct="1">
              <a:spcBef>
                <a:spcPct val="0"/>
              </a:spcBef>
              <a:spcAft>
                <a:spcPts val="0"/>
              </a:spcAft>
              <a:defRPr/>
            </a:pPr>
            <a:r>
              <a:rPr lang="en-US" altLang="en-US" sz="1000" dirty="0"/>
              <a:t>When you hear the term “6056” this is the reporting requirement that:</a:t>
            </a:r>
          </a:p>
          <a:p>
            <a:pPr eaLnBrk="1" fontAlgn="auto" hangingPunct="1">
              <a:spcBef>
                <a:spcPct val="0"/>
              </a:spcBef>
              <a:spcAft>
                <a:spcPts val="0"/>
              </a:spcAft>
              <a:defRPr/>
            </a:pPr>
            <a:endParaRPr lang="en-US" altLang="en-US" sz="1000" dirty="0"/>
          </a:p>
          <a:p>
            <a:pPr eaLnBrk="1" fontAlgn="auto" hangingPunct="1">
              <a:spcBef>
                <a:spcPct val="0"/>
              </a:spcBef>
              <a:spcAft>
                <a:spcPts val="0"/>
              </a:spcAft>
              <a:buFontTx/>
              <a:buChar char="•"/>
              <a:defRPr/>
            </a:pPr>
            <a:r>
              <a:rPr lang="en-US" altLang="en-US" sz="1000" dirty="0"/>
              <a:t>Addresses the employer mandate requirement.  Therefore, it applies to employers who are considered large for purposes of the mandate.  Large employers include employers with a total of at least 50 full-time and full-time equivalent employees.</a:t>
            </a:r>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r>
              <a:rPr lang="en-US" altLang="en-US" sz="1000" dirty="0"/>
              <a:t>It alerts the government as to whether or not the employer is subject to a penalty or whether it has played effectively.</a:t>
            </a:r>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r>
              <a:rPr lang="en-US" altLang="en-US" sz="1000" dirty="0"/>
              <a:t>It also alerts employees as to whether or not they were offered coverage that provides minimum value and is affordable.  </a:t>
            </a:r>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buFontTx/>
              <a:buChar char="•"/>
              <a:defRPr/>
            </a:pPr>
            <a:endParaRPr lang="en-US" altLang="en-US" sz="1000" dirty="0"/>
          </a:p>
          <a:p>
            <a:pPr eaLnBrk="1" fontAlgn="auto" hangingPunct="1">
              <a:spcBef>
                <a:spcPct val="0"/>
              </a:spcBef>
              <a:spcAft>
                <a:spcPts val="0"/>
              </a:spcAft>
              <a:defRPr/>
            </a:pPr>
            <a:endParaRPr lang="en-US" altLang="en-US" sz="1000" dirty="0"/>
          </a:p>
          <a:p>
            <a:pPr eaLnBrk="1" fontAlgn="auto" hangingPunct="1">
              <a:spcBef>
                <a:spcPct val="0"/>
              </a:spcBef>
              <a:spcAft>
                <a:spcPts val="0"/>
              </a:spcAft>
              <a:defRPr/>
            </a:pPr>
            <a:endParaRPr lang="en-US" altLang="en-US" sz="1000"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42F07C-37B3-42E8-99DA-3809D057EC6F}" type="slidenum">
              <a:rPr lang="en-US" altLang="en-US" smtClean="0"/>
              <a:pPr>
                <a:spcBef>
                  <a:spcPct val="0"/>
                </a:spcBef>
              </a:pPr>
              <a:t>17</a:t>
            </a:fld>
            <a:endParaRPr lang="en-US" altLang="en-US" smtClean="0"/>
          </a:p>
        </p:txBody>
      </p:sp>
    </p:spTree>
    <p:extLst>
      <p:ext uri="{BB962C8B-B14F-4D97-AF65-F5344CB8AC3E}">
        <p14:creationId xmlns:p14="http://schemas.microsoft.com/office/powerpoint/2010/main" val="36286429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1.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1.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1588" y="3835400"/>
            <a:ext cx="9144000" cy="1982788"/>
          </a:xfrm>
          <a:prstGeom prst="rect">
            <a:avLst/>
          </a:prstGeom>
          <a:gradFill flip="none" rotWithShape="1">
            <a:gsLst>
              <a:gs pos="70000">
                <a:schemeClr val="bg1"/>
              </a:gs>
              <a:gs pos="35000">
                <a:schemeClr val="bg1">
                  <a:alpha val="72000"/>
                </a:schemeClr>
              </a:gs>
            </a:gsLst>
            <a:lin ang="0" scaled="1"/>
            <a:tileRect/>
          </a:gradFill>
          <a:ln>
            <a:noFill/>
          </a:ln>
          <a:effectLst>
            <a:outerShdw blurRad="40000" dist="23000" dir="5400000" rotWithShape="0">
              <a:schemeClr val="tx1">
                <a:alpha val="1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6" name="Picture 5"/>
          <p:cNvPicPr>
            <a:picLocks noChangeAspect="1"/>
          </p:cNvPicPr>
          <p:nvPr userDrawn="1"/>
        </p:nvPicPr>
        <p:blipFill>
          <a:blip r:embed="rId3"/>
          <a:stretch>
            <a:fillRect/>
          </a:stretch>
        </p:blipFill>
        <p:spPr>
          <a:xfrm>
            <a:off x="1588" y="5819775"/>
            <a:ext cx="9144000" cy="42863"/>
          </a:xfrm>
          <a:prstGeom prst="rect">
            <a:avLst/>
          </a:prstGeom>
          <a:effectLst>
            <a:outerShdw blurRad="63500" dist="38100" dir="5400000" algn="t" rotWithShape="0">
              <a:prstClr val="black">
                <a:alpha val="25000"/>
              </a:prstClr>
            </a:outerShdw>
          </a:effectLst>
        </p:spPr>
      </p:pic>
      <p:pic>
        <p:nvPicPr>
          <p:cNvPr id="8" name="Picture 9" descr="AJGCO_BWB_2cH_Wht.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34000" y="685800"/>
            <a:ext cx="297338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6774" y="3835263"/>
            <a:ext cx="5546373" cy="1486520"/>
          </a:xfrm>
        </p:spPr>
        <p:txBody>
          <a:bodyPr anchor="b">
            <a:normAutofit/>
          </a:bodyPr>
          <a:lstStyle>
            <a:lvl1pPr algn="l">
              <a:lnSpc>
                <a:spcPts val="4300"/>
              </a:lnSpc>
              <a:spcBef>
                <a:spcPts val="0"/>
              </a:spcBef>
              <a:defRPr sz="4000" cap="none">
                <a:solidFill>
                  <a:srgbClr val="7C868D"/>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6774" y="5278489"/>
            <a:ext cx="5546373" cy="595329"/>
          </a:xfrm>
        </p:spPr>
        <p:txBody>
          <a:bodyPr>
            <a:normAutofit/>
          </a:bodyPr>
          <a:lstStyle>
            <a:lvl1pPr marL="0" indent="0" algn="l">
              <a:buNone/>
              <a:defRPr sz="14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Picture Placeholder 6"/>
          <p:cNvSpPr>
            <a:spLocks noGrp="1"/>
          </p:cNvSpPr>
          <p:nvPr>
            <p:ph type="pic" sz="quarter" idx="10"/>
          </p:nvPr>
        </p:nvSpPr>
        <p:spPr>
          <a:xfrm>
            <a:off x="6239503" y="4167188"/>
            <a:ext cx="2546350" cy="1154595"/>
          </a:xfrm>
        </p:spPr>
        <p:txBody>
          <a:bodyPr rtlCol="0">
            <a:normAutofit/>
          </a:bodyPr>
          <a:lstStyle>
            <a:lvl1pPr marL="0" indent="0" algn="ctr">
              <a:buNone/>
              <a:defRPr sz="1000">
                <a:solidFill>
                  <a:schemeClr val="tx2"/>
                </a:solidFill>
              </a:defRPr>
            </a:lvl1pPr>
          </a:lstStyle>
          <a:p>
            <a:pPr lvl="0"/>
            <a:r>
              <a:rPr lang="en-US" noProof="0" smtClean="0"/>
              <a:t>Click icon to add picture</a:t>
            </a:r>
            <a:endParaRPr lang="en-US" noProof="0" dirty="0" smtClean="0"/>
          </a:p>
        </p:txBody>
      </p:sp>
    </p:spTree>
    <p:extLst>
      <p:ext uri="{BB962C8B-B14F-4D97-AF65-F5344CB8AC3E}">
        <p14:creationId xmlns:p14="http://schemas.microsoft.com/office/powerpoint/2010/main" val="16807819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78625"/>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174875"/>
            <a:ext cx="4040188" cy="639762"/>
          </a:xfrm>
        </p:spPr>
        <p:txBody>
          <a:bodyPr anchor="b"/>
          <a:lstStyle>
            <a:lvl1pPr marL="0" indent="0">
              <a:buNone/>
              <a:defRPr sz="2400" b="1">
                <a:solidFill>
                  <a:srgbClr val="799A0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35927"/>
            <a:ext cx="4040188" cy="3290236"/>
          </a:xfrm>
        </p:spPr>
        <p:txBody>
          <a:bodyPr/>
          <a:lstStyle>
            <a:lvl1pPr>
              <a:lnSpc>
                <a:spcPts val="2480"/>
              </a:lnSpc>
              <a:spcAft>
                <a:spcPts val="600"/>
              </a:spcAft>
              <a:defRPr sz="2400"/>
            </a:lvl1pPr>
            <a:lvl2pPr>
              <a:lnSpc>
                <a:spcPts val="2480"/>
              </a:lnSpc>
              <a:spcAft>
                <a:spcPts val="600"/>
              </a:spcAft>
              <a:defRPr sz="2000"/>
            </a:lvl2pPr>
            <a:lvl3pPr>
              <a:lnSpc>
                <a:spcPts val="2480"/>
              </a:lnSpc>
              <a:spcAft>
                <a:spcPts val="600"/>
              </a:spcAft>
              <a:defRPr sz="1800"/>
            </a:lvl3pPr>
            <a:lvl4pPr>
              <a:lnSpc>
                <a:spcPts val="2480"/>
              </a:lnSpc>
              <a:spcAft>
                <a:spcPts val="600"/>
              </a:spcAft>
              <a:defRPr sz="1600"/>
            </a:lvl4pPr>
            <a:lvl5pPr>
              <a:lnSpc>
                <a:spcPts val="2480"/>
              </a:lnSpc>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174875"/>
            <a:ext cx="4041775" cy="639762"/>
          </a:xfrm>
        </p:spPr>
        <p:txBody>
          <a:bodyPr anchor="b"/>
          <a:lstStyle>
            <a:lvl1pPr marL="0" indent="0">
              <a:buNone/>
              <a:defRPr sz="2400" b="1">
                <a:solidFill>
                  <a:srgbClr val="799A0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35927"/>
            <a:ext cx="4041775" cy="3290236"/>
          </a:xfrm>
        </p:spPr>
        <p:txBody>
          <a:bodyPr/>
          <a:lstStyle>
            <a:lvl1pPr>
              <a:lnSpc>
                <a:spcPts val="2480"/>
              </a:lnSpc>
              <a:spcAft>
                <a:spcPts val="600"/>
              </a:spcAft>
              <a:defRPr sz="2400"/>
            </a:lvl1pPr>
            <a:lvl2pPr>
              <a:lnSpc>
                <a:spcPts val="2480"/>
              </a:lnSpc>
              <a:spcAft>
                <a:spcPts val="600"/>
              </a:spcAft>
              <a:defRPr sz="2000"/>
            </a:lvl2pPr>
            <a:lvl3pPr>
              <a:lnSpc>
                <a:spcPts val="2480"/>
              </a:lnSpc>
              <a:spcAft>
                <a:spcPts val="600"/>
              </a:spcAft>
              <a:defRPr sz="1800"/>
            </a:lvl3pPr>
            <a:lvl4pPr>
              <a:lnSpc>
                <a:spcPts val="2480"/>
              </a:lnSpc>
              <a:spcAft>
                <a:spcPts val="600"/>
              </a:spcAft>
              <a:defRPr sz="1600"/>
            </a:lvl4pPr>
            <a:lvl5pPr>
              <a:lnSpc>
                <a:spcPts val="2480"/>
              </a:lnSpc>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0"/>
          </p:nvPr>
        </p:nvSpPr>
        <p:spPr/>
        <p:txBody>
          <a:bodyPr/>
          <a:lstStyle>
            <a:lvl1pPr>
              <a:defRPr/>
            </a:lvl1pPr>
          </a:lstStyle>
          <a:p>
            <a:pPr>
              <a:defRPr/>
            </a:pPr>
            <a:endParaRPr lang="en-US"/>
          </a:p>
        </p:txBody>
      </p:sp>
      <p:sp>
        <p:nvSpPr>
          <p:cNvPr id="9" name="Slide Number Placeholder 8"/>
          <p:cNvSpPr>
            <a:spLocks noGrp="1"/>
          </p:cNvSpPr>
          <p:nvPr>
            <p:ph type="sldNum" sz="quarter" idx="11"/>
          </p:nvPr>
        </p:nvSpPr>
        <p:spPr/>
        <p:txBody>
          <a:bodyPr/>
          <a:lstStyle>
            <a:lvl1pPr>
              <a:defRPr/>
            </a:lvl1pPr>
          </a:lstStyle>
          <a:p>
            <a:pPr>
              <a:defRPr/>
            </a:pPr>
            <a:fld id="{65F3B32A-CC8D-4B2B-9567-A3B5B8B2AE58}" type="slidenum">
              <a:rPr lang="en-US" altLang="en-US"/>
              <a:pPr>
                <a:defRPr/>
              </a:pPr>
              <a:t>‹#›</a:t>
            </a:fld>
            <a:endParaRPr lang="en-US" altLang="en-US"/>
          </a:p>
        </p:txBody>
      </p:sp>
    </p:spTree>
    <p:extLst>
      <p:ext uri="{BB962C8B-B14F-4D97-AF65-F5344CB8AC3E}">
        <p14:creationId xmlns:p14="http://schemas.microsoft.com/office/powerpoint/2010/main" val="56483524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78625"/>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174875"/>
            <a:ext cx="5497334" cy="639762"/>
          </a:xfrm>
        </p:spPr>
        <p:txBody>
          <a:bodyPr anchor="b"/>
          <a:lstStyle>
            <a:lvl1pPr marL="0" indent="0">
              <a:buNone/>
              <a:defRPr sz="2400" b="1">
                <a:solidFill>
                  <a:srgbClr val="799A0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35927"/>
            <a:ext cx="5497334" cy="3290236"/>
          </a:xfrm>
        </p:spPr>
        <p:txBody>
          <a:bodyPr/>
          <a:lstStyle>
            <a:lvl1pPr>
              <a:lnSpc>
                <a:spcPts val="2480"/>
              </a:lnSpc>
              <a:spcAft>
                <a:spcPts val="600"/>
              </a:spcAft>
              <a:defRPr sz="2400"/>
            </a:lvl1pPr>
            <a:lvl2pPr>
              <a:lnSpc>
                <a:spcPts val="2480"/>
              </a:lnSpc>
              <a:spcAft>
                <a:spcPts val="600"/>
              </a:spcAft>
              <a:defRPr sz="2000"/>
            </a:lvl2pPr>
            <a:lvl3pPr>
              <a:lnSpc>
                <a:spcPts val="2480"/>
              </a:lnSpc>
              <a:spcAft>
                <a:spcPts val="600"/>
              </a:spcAft>
              <a:defRPr sz="1800"/>
            </a:lvl3pPr>
            <a:lvl4pPr>
              <a:lnSpc>
                <a:spcPts val="2480"/>
              </a:lnSpc>
              <a:spcAft>
                <a:spcPts val="600"/>
              </a:spcAft>
              <a:defRPr sz="1600"/>
            </a:lvl4pPr>
            <a:lvl5pPr>
              <a:lnSpc>
                <a:spcPts val="2480"/>
              </a:lnSpc>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3"/>
          </p:nvPr>
        </p:nvSpPr>
        <p:spPr>
          <a:xfrm>
            <a:off x="6239626" y="4166475"/>
            <a:ext cx="2447174" cy="1959687"/>
          </a:xfrm>
        </p:spPr>
        <p:txBody>
          <a:bodyPr>
            <a:normAutofit/>
          </a:bodyPr>
          <a:lstStyle>
            <a:lvl1pPr marL="0" indent="0" algn="ctr">
              <a:lnSpc>
                <a:spcPct val="100000"/>
              </a:lnSpc>
              <a:buNone/>
              <a:defRPr sz="1000">
                <a:solidFill>
                  <a:schemeClr val="tx2"/>
                </a:solidFill>
                <a:latin typeface="Arial"/>
                <a:cs typeface="Arial"/>
              </a:defRPr>
            </a:lvl1pPr>
            <a:lvl2pPr marL="457200" indent="0">
              <a:lnSpc>
                <a:spcPct val="150000"/>
              </a:lnSpc>
              <a:buNone/>
              <a:defRPr sz="1400">
                <a:solidFill>
                  <a:schemeClr val="accent1"/>
                </a:solidFill>
                <a:latin typeface="Arial"/>
                <a:cs typeface="Arial"/>
              </a:defRPr>
            </a:lvl2pPr>
            <a:lvl3pPr marL="801687" indent="0">
              <a:lnSpc>
                <a:spcPct val="150000"/>
              </a:lnSpc>
              <a:buNone/>
              <a:defRPr sz="1400">
                <a:solidFill>
                  <a:schemeClr val="accent1"/>
                </a:solidFill>
                <a:latin typeface="Arial"/>
                <a:cs typeface="Arial"/>
              </a:defRPr>
            </a:lvl3pPr>
            <a:lvl4pPr marL="1031875" indent="0">
              <a:lnSpc>
                <a:spcPct val="150000"/>
              </a:lnSpc>
              <a:buNone/>
              <a:defRPr sz="1400">
                <a:solidFill>
                  <a:schemeClr val="accent1"/>
                </a:solidFill>
                <a:latin typeface="Arial"/>
                <a:cs typeface="Arial"/>
              </a:defRPr>
            </a:lvl4pPr>
            <a:lvl5pPr marL="1255712" indent="0">
              <a:lnSpc>
                <a:spcPct val="150000"/>
              </a:lnSpc>
              <a:buNone/>
              <a:defRPr sz="1400">
                <a:solidFill>
                  <a:schemeClr val="accent1"/>
                </a:solidFill>
                <a:latin typeface="Arial"/>
                <a:cs typeface="Arial"/>
              </a:defRPr>
            </a:lvl5pPr>
          </a:lstStyle>
          <a:p>
            <a:pPr lvl="0"/>
            <a:r>
              <a:rPr lang="en-US" dirty="0" smtClean="0"/>
              <a:t>Click to edit Master text styles</a:t>
            </a:r>
          </a:p>
        </p:txBody>
      </p:sp>
      <p:sp>
        <p:nvSpPr>
          <p:cNvPr id="12" name="Picture Placeholder 11"/>
          <p:cNvSpPr>
            <a:spLocks noGrp="1"/>
          </p:cNvSpPr>
          <p:nvPr>
            <p:ph type="pic" sz="quarter" idx="14"/>
          </p:nvPr>
        </p:nvSpPr>
        <p:spPr>
          <a:xfrm>
            <a:off x="6238875" y="2174875"/>
            <a:ext cx="2447925" cy="1778000"/>
          </a:xfrm>
        </p:spPr>
        <p:txBody>
          <a:bodyPr rtlCol="0">
            <a:normAutofit/>
          </a:bodyPr>
          <a:lstStyle>
            <a:lvl1pPr marL="0" indent="0" algn="ctr">
              <a:buNone/>
              <a:defRPr sz="1000">
                <a:solidFill>
                  <a:schemeClr val="tx2"/>
                </a:solidFill>
                <a:latin typeface="Arial"/>
                <a:cs typeface="Arial"/>
              </a:defRPr>
            </a:lvl1pPr>
          </a:lstStyle>
          <a:p>
            <a:pPr lvl="0"/>
            <a:r>
              <a:rPr lang="en-US" noProof="0" smtClean="0"/>
              <a:t>Click icon to add picture</a:t>
            </a:r>
            <a:endParaRPr lang="en-US" noProof="0" dirty="0"/>
          </a:p>
        </p:txBody>
      </p:sp>
      <p:sp>
        <p:nvSpPr>
          <p:cNvPr id="8" name="Footer Placeholder 7"/>
          <p:cNvSpPr>
            <a:spLocks noGrp="1"/>
          </p:cNvSpPr>
          <p:nvPr>
            <p:ph type="ftr" sz="quarter" idx="15"/>
          </p:nvPr>
        </p:nvSpPr>
        <p:spPr/>
        <p:txBody>
          <a:bodyPr/>
          <a:lstStyle>
            <a:lvl1pPr>
              <a:defRPr/>
            </a:lvl1pPr>
          </a:lstStyle>
          <a:p>
            <a:pPr>
              <a:defRPr/>
            </a:pPr>
            <a:endParaRPr lang="en-US"/>
          </a:p>
        </p:txBody>
      </p:sp>
      <p:sp>
        <p:nvSpPr>
          <p:cNvPr id="9" name="Slide Number Placeholder 8"/>
          <p:cNvSpPr>
            <a:spLocks noGrp="1"/>
          </p:cNvSpPr>
          <p:nvPr>
            <p:ph type="sldNum" sz="quarter" idx="16"/>
          </p:nvPr>
        </p:nvSpPr>
        <p:spPr/>
        <p:txBody>
          <a:bodyPr/>
          <a:lstStyle>
            <a:lvl1pPr>
              <a:defRPr/>
            </a:lvl1pPr>
          </a:lstStyle>
          <a:p>
            <a:pPr>
              <a:defRPr/>
            </a:pPr>
            <a:fld id="{9C657136-A8EE-467B-B3FB-DD27DA277E80}" type="slidenum">
              <a:rPr lang="en-US" altLang="en-US"/>
              <a:pPr>
                <a:defRPr/>
              </a:pPr>
              <a:t>‹#›</a:t>
            </a:fld>
            <a:endParaRPr lang="en-US" altLang="en-US"/>
          </a:p>
        </p:txBody>
      </p:sp>
    </p:spTree>
    <p:extLst>
      <p:ext uri="{BB962C8B-B14F-4D97-AF65-F5344CB8AC3E}">
        <p14:creationId xmlns:p14="http://schemas.microsoft.com/office/powerpoint/2010/main" val="361406747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78625"/>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174875"/>
            <a:ext cx="7321550" cy="639762"/>
          </a:xfrm>
        </p:spPr>
        <p:txBody>
          <a:bodyPr anchor="b"/>
          <a:lstStyle>
            <a:lvl1pPr marL="0" indent="0">
              <a:buNone/>
              <a:defRPr sz="2400" b="1">
                <a:solidFill>
                  <a:srgbClr val="799A0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35927"/>
            <a:ext cx="7321550" cy="3290236"/>
          </a:xfrm>
        </p:spPr>
        <p:txBody>
          <a:bodyPr/>
          <a:lstStyle>
            <a:lvl1pPr>
              <a:lnSpc>
                <a:spcPts val="2480"/>
              </a:lnSpc>
              <a:spcAft>
                <a:spcPts val="600"/>
              </a:spcAft>
              <a:defRPr sz="2400"/>
            </a:lvl1pPr>
            <a:lvl2pPr>
              <a:lnSpc>
                <a:spcPts val="2480"/>
              </a:lnSpc>
              <a:spcAft>
                <a:spcPts val="600"/>
              </a:spcAft>
              <a:defRPr sz="2000"/>
            </a:lvl2pPr>
            <a:lvl3pPr>
              <a:lnSpc>
                <a:spcPts val="2480"/>
              </a:lnSpc>
              <a:spcAft>
                <a:spcPts val="600"/>
              </a:spcAft>
              <a:defRPr sz="1800"/>
            </a:lvl3pPr>
            <a:lvl4pPr>
              <a:lnSpc>
                <a:spcPts val="2480"/>
              </a:lnSpc>
              <a:spcAft>
                <a:spcPts val="600"/>
              </a:spcAft>
              <a:defRPr sz="1600"/>
            </a:lvl4pPr>
            <a:lvl5pPr>
              <a:lnSpc>
                <a:spcPts val="2480"/>
              </a:lnSpc>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7"/>
          <p:cNvSpPr>
            <a:spLocks noGrp="1"/>
          </p:cNvSpPr>
          <p:nvPr>
            <p:ph type="ftr" sz="quarter" idx="10"/>
          </p:nvPr>
        </p:nvSpPr>
        <p:spPr/>
        <p:txBody>
          <a:bodyPr/>
          <a:lstStyle>
            <a:lvl1pPr>
              <a:defRPr/>
            </a:lvl1pPr>
          </a:lstStyle>
          <a:p>
            <a:pPr>
              <a:defRPr/>
            </a:pPr>
            <a:endParaRPr lang="en-US"/>
          </a:p>
        </p:txBody>
      </p:sp>
      <p:sp>
        <p:nvSpPr>
          <p:cNvPr id="7" name="Slide Number Placeholder 8"/>
          <p:cNvSpPr>
            <a:spLocks noGrp="1"/>
          </p:cNvSpPr>
          <p:nvPr>
            <p:ph type="sldNum" sz="quarter" idx="11"/>
          </p:nvPr>
        </p:nvSpPr>
        <p:spPr/>
        <p:txBody>
          <a:bodyPr/>
          <a:lstStyle>
            <a:lvl1pPr>
              <a:defRPr/>
            </a:lvl1pPr>
          </a:lstStyle>
          <a:p>
            <a:pPr>
              <a:defRPr/>
            </a:pPr>
            <a:fld id="{C4A257B8-0B77-47BC-9FC1-231890FE2F2D}" type="slidenum">
              <a:rPr lang="en-US" altLang="en-US"/>
              <a:pPr>
                <a:defRPr/>
              </a:pPr>
              <a:t>‹#›</a:t>
            </a:fld>
            <a:endParaRPr lang="en-US" altLang="en-US"/>
          </a:p>
        </p:txBody>
      </p:sp>
    </p:spTree>
    <p:extLst>
      <p:ext uri="{BB962C8B-B14F-4D97-AF65-F5344CB8AC3E}">
        <p14:creationId xmlns:p14="http://schemas.microsoft.com/office/powerpoint/2010/main" val="348018553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78625"/>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E1E2016E-79C2-4CF5-8CB0-85C943A0E0DB}" type="slidenum">
              <a:rPr lang="en-US" altLang="en-US"/>
              <a:pPr>
                <a:defRPr/>
              </a:pPr>
              <a:t>‹#›</a:t>
            </a:fld>
            <a:endParaRPr lang="en-US" altLang="en-US"/>
          </a:p>
        </p:txBody>
      </p:sp>
    </p:spTree>
    <p:extLst>
      <p:ext uri="{BB962C8B-B14F-4D97-AF65-F5344CB8AC3E}">
        <p14:creationId xmlns:p14="http://schemas.microsoft.com/office/powerpoint/2010/main" val="393118995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78625"/>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pPr>
              <a:defRPr/>
            </a:pPr>
            <a:fld id="{1192550D-E7DA-4B37-8B45-8C6559C59AC7}" type="slidenum">
              <a:rPr lang="en-US" altLang="en-US"/>
              <a:pPr>
                <a:defRPr/>
              </a:pPr>
              <a:t>‹#›</a:t>
            </a:fld>
            <a:endParaRPr lang="en-US" altLang="en-US"/>
          </a:p>
        </p:txBody>
      </p:sp>
    </p:spTree>
    <p:extLst>
      <p:ext uri="{BB962C8B-B14F-4D97-AF65-F5344CB8AC3E}">
        <p14:creationId xmlns:p14="http://schemas.microsoft.com/office/powerpoint/2010/main" val="105779504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4EAF6E68-BCAE-4F46-A524-EF12817CDF62}" type="slidenum">
              <a:rPr lang="en-US" altLang="en-US"/>
              <a:pPr>
                <a:defRPr/>
              </a:pPr>
              <a:t>‹#›</a:t>
            </a:fld>
            <a:endParaRPr lang="en-US" altLang="en-US"/>
          </a:p>
        </p:txBody>
      </p:sp>
    </p:spTree>
    <p:extLst>
      <p:ext uri="{BB962C8B-B14F-4D97-AF65-F5344CB8AC3E}">
        <p14:creationId xmlns:p14="http://schemas.microsoft.com/office/powerpoint/2010/main" val="326062781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EDF4F9">
            <a:alpha val="85097"/>
          </a:srgbClr>
        </a:solid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78625"/>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spcAft>
                <a:spcPts val="600"/>
              </a:spcAft>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0"/>
          </p:nvPr>
        </p:nvSpPr>
        <p:spPr/>
        <p:txBody>
          <a:bodyPr/>
          <a:lstStyle>
            <a:lvl1pPr>
              <a:defRPr/>
            </a:lvl1pPr>
          </a:lstStyle>
          <a:p>
            <a:pPr>
              <a:defRPr/>
            </a:pPr>
            <a:endParaRPr lang="en-US"/>
          </a:p>
        </p:txBody>
      </p:sp>
      <p:sp>
        <p:nvSpPr>
          <p:cNvPr id="7" name="Slide Number Placeholder 6"/>
          <p:cNvSpPr>
            <a:spLocks noGrp="1"/>
          </p:cNvSpPr>
          <p:nvPr>
            <p:ph type="sldNum" sz="quarter" idx="11"/>
          </p:nvPr>
        </p:nvSpPr>
        <p:spPr/>
        <p:txBody>
          <a:bodyPr/>
          <a:lstStyle>
            <a:lvl1pPr>
              <a:defRPr/>
            </a:lvl1pPr>
          </a:lstStyle>
          <a:p>
            <a:pPr>
              <a:defRPr/>
            </a:pPr>
            <a:fld id="{6457B7BD-8CE2-4DB9-97C0-482DE071B497}" type="slidenum">
              <a:rPr lang="en-US" altLang="en-US"/>
              <a:pPr>
                <a:defRPr/>
              </a:pPr>
              <a:t>‹#›</a:t>
            </a:fld>
            <a:endParaRPr lang="en-US" altLang="en-US"/>
          </a:p>
        </p:txBody>
      </p:sp>
    </p:spTree>
    <p:extLst>
      <p:ext uri="{BB962C8B-B14F-4D97-AF65-F5344CB8AC3E}">
        <p14:creationId xmlns:p14="http://schemas.microsoft.com/office/powerpoint/2010/main" val="262736710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78625"/>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0"/>
          </p:nvPr>
        </p:nvSpPr>
        <p:spPr/>
        <p:txBody>
          <a:bodyPr/>
          <a:lstStyle>
            <a:lvl1pPr>
              <a:defRPr/>
            </a:lvl1pPr>
          </a:lstStyle>
          <a:p>
            <a:pPr>
              <a:defRPr/>
            </a:pPr>
            <a:endParaRPr lang="en-US"/>
          </a:p>
        </p:txBody>
      </p:sp>
      <p:sp>
        <p:nvSpPr>
          <p:cNvPr id="7" name="Slide Number Placeholder 6"/>
          <p:cNvSpPr>
            <a:spLocks noGrp="1"/>
          </p:cNvSpPr>
          <p:nvPr>
            <p:ph type="sldNum" sz="quarter" idx="11"/>
          </p:nvPr>
        </p:nvSpPr>
        <p:spPr/>
        <p:txBody>
          <a:bodyPr/>
          <a:lstStyle>
            <a:lvl1pPr>
              <a:defRPr/>
            </a:lvl1pPr>
          </a:lstStyle>
          <a:p>
            <a:pPr>
              <a:defRPr/>
            </a:pPr>
            <a:fld id="{54933D80-5352-4083-8874-79FAE1AF444B}" type="slidenum">
              <a:rPr lang="en-US" altLang="en-US"/>
              <a:pPr>
                <a:defRPr/>
              </a:pPr>
              <a:t>‹#›</a:t>
            </a:fld>
            <a:endParaRPr lang="en-US" altLang="en-US"/>
          </a:p>
        </p:txBody>
      </p:sp>
    </p:spTree>
    <p:extLst>
      <p:ext uri="{BB962C8B-B14F-4D97-AF65-F5344CB8AC3E}">
        <p14:creationId xmlns:p14="http://schemas.microsoft.com/office/powerpoint/2010/main" val="2070921922"/>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B7C919C2-C5AB-4D2A-BE25-356429E65C7C}" type="slidenum">
              <a:rPr lang="en-US" altLang="en-US"/>
              <a:pPr>
                <a:defRPr/>
              </a:pPr>
              <a:t>‹#›</a:t>
            </a:fld>
            <a:endParaRPr lang="en-US" altLang="en-US"/>
          </a:p>
        </p:txBody>
      </p:sp>
    </p:spTree>
    <p:extLst>
      <p:ext uri="{BB962C8B-B14F-4D97-AF65-F5344CB8AC3E}">
        <p14:creationId xmlns:p14="http://schemas.microsoft.com/office/powerpoint/2010/main" val="1030054274"/>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1588" y="4314825"/>
            <a:ext cx="9144000" cy="2543175"/>
          </a:xfrm>
          <a:prstGeom prst="rect">
            <a:avLst/>
          </a:prstGeom>
          <a:gradFill flip="none" rotWithShape="1">
            <a:gsLst>
              <a:gs pos="70000">
                <a:schemeClr val="bg1"/>
              </a:gs>
              <a:gs pos="35000">
                <a:schemeClr val="bg1"/>
              </a:gs>
            </a:gsLst>
            <a:lin ang="0" scaled="1"/>
            <a:tileRect/>
          </a:gradFill>
          <a:ln>
            <a:noFill/>
          </a:ln>
          <a:effectLst>
            <a:outerShdw blurRad="40000" dist="23000" dir="5400000" rotWithShape="0">
              <a:schemeClr val="tx1">
                <a:alpha val="1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6" name="Picture 5"/>
          <p:cNvPicPr>
            <a:picLocks noChangeAspect="1"/>
          </p:cNvPicPr>
          <p:nvPr userDrawn="1"/>
        </p:nvPicPr>
        <p:blipFill>
          <a:blip r:embed="rId3"/>
          <a:stretch>
            <a:fillRect/>
          </a:stretch>
        </p:blipFill>
        <p:spPr>
          <a:xfrm>
            <a:off x="0" y="4303713"/>
            <a:ext cx="9144000" cy="44450"/>
          </a:xfrm>
          <a:prstGeom prst="rect">
            <a:avLst/>
          </a:prstGeom>
          <a:effectLst>
            <a:outerShdw blurRad="50800" dist="38100" dir="16200000" rotWithShape="0">
              <a:prstClr val="black">
                <a:alpha val="40000"/>
              </a:prstClr>
            </a:outerShdw>
          </a:effectLst>
        </p:spPr>
      </p:pic>
      <p:sp>
        <p:nvSpPr>
          <p:cNvPr id="7" name="Text Placeholder 6"/>
          <p:cNvSpPr txBox="1">
            <a:spLocks/>
          </p:cNvSpPr>
          <p:nvPr userDrawn="1"/>
        </p:nvSpPr>
        <p:spPr>
          <a:xfrm>
            <a:off x="4603750" y="6356350"/>
            <a:ext cx="3759200" cy="365125"/>
          </a:xfrm>
          <a:prstGeom prst="rect">
            <a:avLst/>
          </a:prstGeom>
        </p:spPr>
        <p:txBody>
          <a:bodyPr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dirty="0">
                <a:solidFill>
                  <a:srgbClr val="00263E">
                    <a:tint val="75000"/>
                  </a:srgbClr>
                </a:solidFill>
                <a:latin typeface="+mj-lt"/>
              </a:rPr>
              <a:t>ARTHUR J. GALLAGHER &amp; CO.  |  BUSINESS WITHOUT BARRIERS™</a:t>
            </a:r>
          </a:p>
        </p:txBody>
      </p:sp>
      <p:sp>
        <p:nvSpPr>
          <p:cNvPr id="2" name="Title 1"/>
          <p:cNvSpPr>
            <a:spLocks noGrp="1"/>
          </p:cNvSpPr>
          <p:nvPr>
            <p:ph type="ctrTitle"/>
          </p:nvPr>
        </p:nvSpPr>
        <p:spPr>
          <a:xfrm>
            <a:off x="722313" y="4896268"/>
            <a:ext cx="7772400" cy="1156183"/>
          </a:xfrm>
        </p:spPr>
        <p:txBody>
          <a:bodyPr anchor="t">
            <a:normAutofit/>
          </a:bodyPr>
          <a:lstStyle>
            <a:lvl1pPr algn="l">
              <a:lnSpc>
                <a:spcPts val="4680"/>
              </a:lnSpc>
              <a:spcBef>
                <a:spcPts val="0"/>
              </a:spcBef>
              <a:defRPr sz="4000" b="1" cap="all" baseline="0">
                <a:solidFill>
                  <a:schemeClr val="accent1"/>
                </a:solidFill>
              </a:defRPr>
            </a:lvl1pPr>
          </a:lstStyle>
          <a:p>
            <a:r>
              <a:rPr lang="en-US" smtClean="0"/>
              <a:t>Click to edit Master title style</a:t>
            </a:r>
            <a:endParaRPr lang="en-US" dirty="0"/>
          </a:p>
        </p:txBody>
      </p:sp>
      <p:sp>
        <p:nvSpPr>
          <p:cNvPr id="10" name="Text Placeholder 2"/>
          <p:cNvSpPr>
            <a:spLocks noGrp="1"/>
          </p:cNvSpPr>
          <p:nvPr>
            <p:ph type="body" idx="1"/>
          </p:nvPr>
        </p:nvSpPr>
        <p:spPr>
          <a:xfrm>
            <a:off x="722313" y="4314494"/>
            <a:ext cx="7772400" cy="64009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5" name="Picture Placeholder 7"/>
          <p:cNvSpPr>
            <a:spLocks noGrp="1"/>
          </p:cNvSpPr>
          <p:nvPr>
            <p:ph type="pic" sz="quarter" idx="13"/>
          </p:nvPr>
        </p:nvSpPr>
        <p:spPr>
          <a:xfrm>
            <a:off x="0" y="0"/>
            <a:ext cx="9144000" cy="4304321"/>
          </a:xfrm>
        </p:spPr>
        <p:txBody>
          <a:bodyPr rtlCol="0">
            <a:normAutofit/>
          </a:bodyPr>
          <a:lstStyle>
            <a:lvl1pPr marL="0" indent="0" algn="ctr">
              <a:buNone/>
              <a:defRPr sz="1000">
                <a:solidFill>
                  <a:schemeClr val="tx2"/>
                </a:solidFill>
              </a:defRPr>
            </a:lvl1pPr>
          </a:lstStyle>
          <a:p>
            <a:pPr lvl="0"/>
            <a:r>
              <a:rPr lang="en-US" noProof="0" dirty="0" smtClean="0"/>
              <a:t>Click icon to add picture</a:t>
            </a:r>
            <a:endParaRPr lang="en-US" noProof="0" dirty="0"/>
          </a:p>
        </p:txBody>
      </p:sp>
      <p:sp>
        <p:nvSpPr>
          <p:cNvPr id="8" name="Footer Placeholder 4"/>
          <p:cNvSpPr>
            <a:spLocks noGrp="1"/>
          </p:cNvSpPr>
          <p:nvPr>
            <p:ph type="ftr" sz="quarter" idx="14"/>
          </p:nvPr>
        </p:nvSpPr>
        <p:spPr/>
        <p:txBody>
          <a:bodyPr/>
          <a:lstStyle>
            <a:lvl1pPr algn="l">
              <a:defRPr sz="700">
                <a:latin typeface="+mj-lt"/>
                <a:cs typeface="Arial"/>
              </a:defRPr>
            </a:lvl1pPr>
          </a:lstStyle>
          <a:p>
            <a:pPr>
              <a:defRPr/>
            </a:pPr>
            <a:endParaRPr lang="en-US"/>
          </a:p>
        </p:txBody>
      </p:sp>
      <p:sp>
        <p:nvSpPr>
          <p:cNvPr id="9" name="Slide Number Placeholder 5"/>
          <p:cNvSpPr>
            <a:spLocks noGrp="1"/>
          </p:cNvSpPr>
          <p:nvPr>
            <p:ph type="sldNum" sz="quarter" idx="15"/>
          </p:nvPr>
        </p:nvSpPr>
        <p:spPr/>
        <p:txBody>
          <a:bodyPr/>
          <a:lstStyle>
            <a:lvl1pPr>
              <a:defRPr/>
            </a:lvl1pPr>
          </a:lstStyle>
          <a:p>
            <a:pPr>
              <a:defRPr/>
            </a:pPr>
            <a:fld id="{CC4ABD66-0EA3-4BC3-8DE4-FF54BD2FEF10}" type="slidenum">
              <a:rPr lang="en-US" altLang="en-US"/>
              <a:pPr>
                <a:defRPr/>
              </a:pPr>
              <a:t>‹#›</a:t>
            </a:fld>
            <a:endParaRPr lang="en-US" altLang="en-US"/>
          </a:p>
        </p:txBody>
      </p:sp>
    </p:spTree>
    <p:extLst>
      <p:ext uri="{BB962C8B-B14F-4D97-AF65-F5344CB8AC3E}">
        <p14:creationId xmlns:p14="http://schemas.microsoft.com/office/powerpoint/2010/main" val="352986251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588" y="3835400"/>
            <a:ext cx="9144000" cy="1982788"/>
          </a:xfrm>
          <a:prstGeom prst="rect">
            <a:avLst/>
          </a:prstGeom>
          <a:gradFill flip="none" rotWithShape="1">
            <a:gsLst>
              <a:gs pos="70000">
                <a:schemeClr val="bg1"/>
              </a:gs>
              <a:gs pos="35000">
                <a:schemeClr val="bg1">
                  <a:alpha val="72000"/>
                </a:schemeClr>
              </a:gs>
            </a:gsLst>
            <a:lin ang="0" scaled="1"/>
            <a:tileRect/>
          </a:gradFill>
          <a:ln>
            <a:noFill/>
          </a:ln>
          <a:effectLst>
            <a:outerShdw blurRad="40000" dist="23000" dir="5400000" rotWithShape="0">
              <a:schemeClr val="tx1">
                <a:alpha val="1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5" name="Picture 4"/>
          <p:cNvPicPr>
            <a:picLocks noChangeAspect="1"/>
          </p:cNvPicPr>
          <p:nvPr userDrawn="1"/>
        </p:nvPicPr>
        <p:blipFill>
          <a:blip r:embed="rId3"/>
          <a:stretch>
            <a:fillRect/>
          </a:stretch>
        </p:blipFill>
        <p:spPr>
          <a:xfrm>
            <a:off x="1588" y="5819775"/>
            <a:ext cx="9144000" cy="42863"/>
          </a:xfrm>
          <a:prstGeom prst="rect">
            <a:avLst/>
          </a:prstGeom>
          <a:effectLst>
            <a:outerShdw blurRad="63500" dist="38100" dir="5400000" algn="t" rotWithShape="0">
              <a:prstClr val="black">
                <a:alpha val="25000"/>
              </a:prstClr>
            </a:outerShdw>
          </a:effectLst>
        </p:spPr>
      </p:pic>
      <p:pic>
        <p:nvPicPr>
          <p:cNvPr id="6" name="Picture 9" descr="AJGCO_BWB_2cH_Wht.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34000" y="685800"/>
            <a:ext cx="297338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6774" y="3835263"/>
            <a:ext cx="7323072" cy="1486520"/>
          </a:xfrm>
        </p:spPr>
        <p:txBody>
          <a:bodyPr anchor="b">
            <a:normAutofit/>
          </a:bodyPr>
          <a:lstStyle>
            <a:lvl1pPr algn="l">
              <a:lnSpc>
                <a:spcPts val="4300"/>
              </a:lnSpc>
              <a:spcBef>
                <a:spcPts val="0"/>
              </a:spcBef>
              <a:defRPr sz="4000" cap="none" baseline="0">
                <a:solidFill>
                  <a:srgbClr val="7C868D"/>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6774" y="5278489"/>
            <a:ext cx="7323072" cy="595329"/>
          </a:xfrm>
        </p:spPr>
        <p:txBody>
          <a:bodyPr>
            <a:normAutofit/>
          </a:bodyPr>
          <a:lstStyle>
            <a:lvl1pPr marL="0" indent="0" algn="l">
              <a:buNone/>
              <a:defRPr sz="1400" cap="all">
                <a:solidFill>
                  <a:srgbClr val="799A0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450136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475303"/>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3F9C41A9-CD52-4D08-81A4-336AA493F6DA}" type="datetime1">
              <a:rPr lang="en-US" altLang="en-US"/>
              <a:pPr>
                <a:defRPr/>
              </a:pPr>
              <a:t>7/13/2015</a:t>
            </a:fld>
            <a:r>
              <a:rPr lang="en-US" altLang="en-US"/>
              <a:t> | </a:t>
            </a:r>
            <a:fld id="{04DD5EBA-119C-4A76-A559-876C9658C0ED}" type="slidenum">
              <a:rPr lang="en-US" altLang="en-US"/>
              <a:pPr>
                <a:defRPr/>
              </a:pPr>
              <a:t>‹#›</a:t>
            </a:fld>
            <a:endParaRPr lang="en-US" altLang="en-US"/>
          </a:p>
        </p:txBody>
      </p:sp>
    </p:spTree>
    <p:extLst>
      <p:ext uri="{BB962C8B-B14F-4D97-AF65-F5344CB8AC3E}">
        <p14:creationId xmlns:p14="http://schemas.microsoft.com/office/powerpoint/2010/main" val="2466246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9C72F1A-454D-42D0-9B16-9AF6C505394E}" type="slidenum">
              <a:rPr lang="en-US" altLang="en-US"/>
              <a:pPr>
                <a:defRPr/>
              </a:pPr>
              <a:t>‹#›</a:t>
            </a:fld>
            <a:endParaRPr lang="en-US" altLang="en-US"/>
          </a:p>
        </p:txBody>
      </p:sp>
    </p:spTree>
    <p:extLst>
      <p:ext uri="{BB962C8B-B14F-4D97-AF65-F5344CB8AC3E}">
        <p14:creationId xmlns:p14="http://schemas.microsoft.com/office/powerpoint/2010/main" val="333094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267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62654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6B989877-6F6B-439B-9CE2-BFB09F7DF693}" type="slidenum">
              <a:rPr lang="en-US" altLang="en-US"/>
              <a:pPr>
                <a:defRPr/>
              </a:pPr>
              <a:t>‹#›</a:t>
            </a:fld>
            <a:endParaRPr lang="en-US" altLang="en-US"/>
          </a:p>
        </p:txBody>
      </p:sp>
    </p:spTree>
    <p:extLst>
      <p:ext uri="{BB962C8B-B14F-4D97-AF65-F5344CB8AC3E}">
        <p14:creationId xmlns:p14="http://schemas.microsoft.com/office/powerpoint/2010/main" val="1118786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20945"/>
            <a:ext cx="4038600" cy="43671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20945"/>
            <a:ext cx="4038600" cy="43671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p:txBody>
          <a:bodyPr/>
          <a:lstStyle>
            <a:lvl1pPr>
              <a:defRPr/>
            </a:lvl1pPr>
          </a:lstStyle>
          <a:p>
            <a:pPr>
              <a:defRPr/>
            </a:pPr>
            <a:fld id="{114960C0-E954-4621-9403-960BA3E91790}" type="slidenum">
              <a:rPr lang="en-US" altLang="en-US"/>
              <a:pPr>
                <a:defRPr/>
              </a:pPr>
              <a:t>‹#›</a:t>
            </a:fld>
            <a:endParaRPr lang="en-US" altLang="en-US"/>
          </a:p>
        </p:txBody>
      </p:sp>
    </p:spTree>
    <p:extLst>
      <p:ext uri="{BB962C8B-B14F-4D97-AF65-F5344CB8AC3E}">
        <p14:creationId xmlns:p14="http://schemas.microsoft.com/office/powerpoint/2010/main" val="3587683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831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831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p:txBody>
          <a:bodyPr/>
          <a:lstStyle>
            <a:lvl1pPr>
              <a:defRPr/>
            </a:lvl1pPr>
          </a:lstStyle>
          <a:p>
            <a:pPr>
              <a:defRPr/>
            </a:pPr>
            <a:fld id="{E7660D58-ADCA-496B-B1F2-D7A5791AB3F0}" type="slidenum">
              <a:rPr lang="en-US" altLang="en-US"/>
              <a:pPr>
                <a:defRPr/>
              </a:pPr>
              <a:t>‹#›</a:t>
            </a:fld>
            <a:endParaRPr lang="en-US" altLang="en-US"/>
          </a:p>
        </p:txBody>
      </p:sp>
    </p:spTree>
    <p:extLst>
      <p:ext uri="{BB962C8B-B14F-4D97-AF65-F5344CB8AC3E}">
        <p14:creationId xmlns:p14="http://schemas.microsoft.com/office/powerpoint/2010/main" val="3794070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4"/>
          <p:cNvSpPr>
            <a:spLocks noGrp="1"/>
          </p:cNvSpPr>
          <p:nvPr>
            <p:ph type="sldNum" sz="quarter" idx="10"/>
          </p:nvPr>
        </p:nvSpPr>
        <p:spPr/>
        <p:txBody>
          <a:bodyPr/>
          <a:lstStyle>
            <a:lvl1pPr>
              <a:defRPr/>
            </a:lvl1pPr>
          </a:lstStyle>
          <a:p>
            <a:pPr>
              <a:defRPr/>
            </a:pPr>
            <a:fld id="{5ECC5375-99FA-4ED0-914A-AB0B7CFD7C67}" type="slidenum">
              <a:rPr lang="en-US" altLang="en-US"/>
              <a:pPr>
                <a:defRPr/>
              </a:pPr>
              <a:t>‹#›</a:t>
            </a:fld>
            <a:endParaRPr lang="en-US" altLang="en-US"/>
          </a:p>
        </p:txBody>
      </p:sp>
    </p:spTree>
    <p:extLst>
      <p:ext uri="{BB962C8B-B14F-4D97-AF65-F5344CB8AC3E}">
        <p14:creationId xmlns:p14="http://schemas.microsoft.com/office/powerpoint/2010/main" val="1227618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F599F7B3-8003-433F-AEDB-6206B1A45339}" type="slidenum">
              <a:rPr lang="en-US" altLang="en-US"/>
              <a:pPr>
                <a:defRPr/>
              </a:pPr>
              <a:t>‹#›</a:t>
            </a:fld>
            <a:endParaRPr lang="en-US" altLang="en-US"/>
          </a:p>
        </p:txBody>
      </p:sp>
    </p:spTree>
    <p:extLst>
      <p:ext uri="{BB962C8B-B14F-4D97-AF65-F5344CB8AC3E}">
        <p14:creationId xmlns:p14="http://schemas.microsoft.com/office/powerpoint/2010/main" val="939934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6849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5228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a:lvl1pPr>
          </a:lstStyle>
          <a:p>
            <a:pPr>
              <a:defRPr/>
            </a:pPr>
            <a:fld id="{587AA92E-A4F9-4107-9F3D-59889432AE25}" type="slidenum">
              <a:rPr lang="en-US" altLang="en-US"/>
              <a:pPr>
                <a:defRPr/>
              </a:pPr>
              <a:t>‹#›</a:t>
            </a:fld>
            <a:endParaRPr lang="en-US" altLang="en-US"/>
          </a:p>
        </p:txBody>
      </p:sp>
    </p:spTree>
    <p:extLst>
      <p:ext uri="{BB962C8B-B14F-4D97-AF65-F5344CB8AC3E}">
        <p14:creationId xmlns:p14="http://schemas.microsoft.com/office/powerpoint/2010/main" val="2711140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6712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395435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1338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a:lvl1pPr>
          </a:lstStyle>
          <a:p>
            <a:pPr>
              <a:defRPr/>
            </a:pPr>
            <a:fld id="{0473D300-3DE2-40D3-9D77-A7CE9964B175}" type="slidenum">
              <a:rPr lang="en-US" altLang="en-US"/>
              <a:pPr>
                <a:defRPr/>
              </a:pPr>
              <a:t>‹#›</a:t>
            </a:fld>
            <a:endParaRPr lang="en-US" altLang="en-US"/>
          </a:p>
        </p:txBody>
      </p:sp>
    </p:spTree>
    <p:extLst>
      <p:ext uri="{BB962C8B-B14F-4D97-AF65-F5344CB8AC3E}">
        <p14:creationId xmlns:p14="http://schemas.microsoft.com/office/powerpoint/2010/main" val="870790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0F7DF65D-92F3-476A-AF9D-49604A3C210B}" type="slidenum">
              <a:rPr lang="en-US" altLang="en-US"/>
              <a:pPr>
                <a:defRPr/>
              </a:pPr>
              <a:t>‹#›</a:t>
            </a:fld>
            <a:endParaRPr lang="en-US" altLang="en-US"/>
          </a:p>
        </p:txBody>
      </p:sp>
    </p:spTree>
    <p:extLst>
      <p:ext uri="{BB962C8B-B14F-4D97-AF65-F5344CB8AC3E}">
        <p14:creationId xmlns:p14="http://schemas.microsoft.com/office/powerpoint/2010/main" val="9950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588" y="3800475"/>
            <a:ext cx="9144000" cy="3057525"/>
          </a:xfrm>
          <a:prstGeom prst="rect">
            <a:avLst/>
          </a:prstGeom>
          <a:gradFill flip="none" rotWithShape="1">
            <a:gsLst>
              <a:gs pos="70000">
                <a:schemeClr val="bg1"/>
              </a:gs>
              <a:gs pos="35000">
                <a:schemeClr val="bg1">
                  <a:alpha val="72000"/>
                </a:schemeClr>
              </a:gs>
            </a:gsLst>
            <a:lin ang="0" scaled="1"/>
            <a:tileRect/>
          </a:gradFill>
          <a:ln>
            <a:noFill/>
          </a:ln>
          <a:effectLst>
            <a:outerShdw blurRad="40000" dist="23000" dir="5400000" rotWithShape="0">
              <a:schemeClr val="tx1">
                <a:alpha val="1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5" name="Picture 4"/>
          <p:cNvPicPr>
            <a:picLocks noChangeAspect="1"/>
          </p:cNvPicPr>
          <p:nvPr userDrawn="1"/>
        </p:nvPicPr>
        <p:blipFill>
          <a:blip r:embed="rId3"/>
          <a:stretch>
            <a:fillRect/>
          </a:stretch>
        </p:blipFill>
        <p:spPr>
          <a:xfrm>
            <a:off x="0" y="3763963"/>
            <a:ext cx="9144000" cy="42862"/>
          </a:xfrm>
          <a:prstGeom prst="rect">
            <a:avLst/>
          </a:prstGeom>
          <a:effectLst>
            <a:outerShdw blurRad="50800" dist="38100" dir="16200000" rotWithShape="0">
              <a:prstClr val="black">
                <a:alpha val="40000"/>
              </a:prstClr>
            </a:outerShdw>
          </a:effectLst>
        </p:spPr>
      </p:pic>
      <p:cxnSp>
        <p:nvCxnSpPr>
          <p:cNvPr id="6" name="Straight Connector 5"/>
          <p:cNvCxnSpPr/>
          <p:nvPr userDrawn="1"/>
        </p:nvCxnSpPr>
        <p:spPr>
          <a:xfrm>
            <a:off x="6110288" y="4340225"/>
            <a:ext cx="0" cy="798513"/>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7" name="Picture 10" descr="AJGCO_BWB_2cH_Wht.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34000" y="685800"/>
            <a:ext cx="297338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6775" y="4165599"/>
            <a:ext cx="5271340" cy="1156183"/>
          </a:xfrm>
        </p:spPr>
        <p:txBody>
          <a:bodyPr anchor="t"/>
          <a:lstStyle>
            <a:lvl1pPr algn="l">
              <a:lnSpc>
                <a:spcPts val="4680"/>
              </a:lnSpc>
              <a:spcBef>
                <a:spcPts val="0"/>
              </a:spcBef>
              <a:defRPr cap="none" baseline="0">
                <a:solidFill>
                  <a:srgbClr val="7C868D"/>
                </a:solidFill>
              </a:defRPr>
            </a:lvl1pPr>
          </a:lstStyle>
          <a:p>
            <a:r>
              <a:rPr lang="en-US" smtClean="0"/>
              <a:t>Click to edit Master title style</a:t>
            </a:r>
            <a:endParaRPr lang="en-US" dirty="0"/>
          </a:p>
        </p:txBody>
      </p:sp>
      <p:sp>
        <p:nvSpPr>
          <p:cNvPr id="11" name="Text Placeholder 10"/>
          <p:cNvSpPr>
            <a:spLocks noGrp="1"/>
          </p:cNvSpPr>
          <p:nvPr>
            <p:ph type="body" sz="quarter" idx="10"/>
          </p:nvPr>
        </p:nvSpPr>
        <p:spPr>
          <a:xfrm>
            <a:off x="6232525" y="4172857"/>
            <a:ext cx="2730500" cy="1531938"/>
          </a:xfrm>
        </p:spPr>
        <p:txBody>
          <a:bodyPr tIns="137160"/>
          <a:lstStyle>
            <a:lvl1pPr marL="0" indent="0">
              <a:spcBef>
                <a:spcPts val="288"/>
              </a:spcBef>
              <a:buNone/>
              <a:defRPr sz="1200" b="1" baseline="0">
                <a:solidFill>
                  <a:srgbClr val="799A05"/>
                </a:solidFill>
                <a:latin typeface="Arial"/>
                <a:cs typeface="Arial"/>
              </a:defRPr>
            </a:lvl1pPr>
            <a:lvl2pPr marL="0" indent="0">
              <a:spcBef>
                <a:spcPts val="288"/>
              </a:spcBef>
              <a:buNone/>
              <a:defRPr sz="1200" baseline="0">
                <a:solidFill>
                  <a:schemeClr val="tx1"/>
                </a:solidFill>
                <a:latin typeface="Arial"/>
                <a:cs typeface="Arial"/>
              </a:defRPr>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762727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8335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833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D3BCA3BD-A1C9-4D54-A686-8D59B3650E2C}" type="slidenum">
              <a:rPr lang="en-US" altLang="en-US"/>
              <a:pPr>
                <a:defRPr/>
              </a:pPr>
              <a:t>‹#›</a:t>
            </a:fld>
            <a:endParaRPr lang="en-US" altLang="en-US"/>
          </a:p>
        </p:txBody>
      </p:sp>
    </p:spTree>
    <p:extLst>
      <p:ext uri="{BB962C8B-B14F-4D97-AF65-F5344CB8AC3E}">
        <p14:creationId xmlns:p14="http://schemas.microsoft.com/office/powerpoint/2010/main" val="93071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1588" y="4314825"/>
            <a:ext cx="9144000" cy="2543175"/>
          </a:xfrm>
          <a:prstGeom prst="rect">
            <a:avLst/>
          </a:prstGeom>
          <a:gradFill flip="none" rotWithShape="1">
            <a:gsLst>
              <a:gs pos="70000">
                <a:schemeClr val="bg1"/>
              </a:gs>
              <a:gs pos="35000">
                <a:schemeClr val="bg1"/>
              </a:gs>
            </a:gsLst>
            <a:lin ang="0" scaled="1"/>
            <a:tileRect/>
          </a:gradFill>
          <a:ln>
            <a:noFill/>
          </a:ln>
          <a:effectLst>
            <a:outerShdw blurRad="40000" dist="23000" dir="5400000" rotWithShape="0">
              <a:schemeClr val="tx1">
                <a:alpha val="1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6" name="Picture 5"/>
          <p:cNvPicPr>
            <a:picLocks noChangeAspect="1"/>
          </p:cNvPicPr>
          <p:nvPr userDrawn="1"/>
        </p:nvPicPr>
        <p:blipFill>
          <a:blip r:embed="rId3"/>
          <a:stretch>
            <a:fillRect/>
          </a:stretch>
        </p:blipFill>
        <p:spPr>
          <a:xfrm>
            <a:off x="0" y="4303713"/>
            <a:ext cx="9144000" cy="44450"/>
          </a:xfrm>
          <a:prstGeom prst="rect">
            <a:avLst/>
          </a:prstGeom>
          <a:effectLst>
            <a:outerShdw blurRad="50800" dist="38100" dir="16200000" rotWithShape="0">
              <a:prstClr val="black">
                <a:alpha val="40000"/>
              </a:prstClr>
            </a:outerShdw>
          </a:effectLst>
        </p:spPr>
      </p:pic>
      <p:sp>
        <p:nvSpPr>
          <p:cNvPr id="7" name="Text Placeholder 6"/>
          <p:cNvSpPr txBox="1">
            <a:spLocks/>
          </p:cNvSpPr>
          <p:nvPr userDrawn="1"/>
        </p:nvSpPr>
        <p:spPr>
          <a:xfrm>
            <a:off x="4603750" y="6356350"/>
            <a:ext cx="3759200" cy="365125"/>
          </a:xfrm>
          <a:prstGeom prst="rect">
            <a:avLst/>
          </a:prstGeom>
        </p:spPr>
        <p:txBody>
          <a:bodyPr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dirty="0">
                <a:solidFill>
                  <a:srgbClr val="00263E">
                    <a:tint val="75000"/>
                  </a:srgbClr>
                </a:solidFill>
                <a:latin typeface="+mj-lt"/>
              </a:rPr>
              <a:t>ARTHUR J. GALLAGHER &amp; CO.  |  BUSINESS WITHOUT BARRIERS™</a:t>
            </a:r>
          </a:p>
        </p:txBody>
      </p:sp>
      <p:sp>
        <p:nvSpPr>
          <p:cNvPr id="2" name="Title 1"/>
          <p:cNvSpPr>
            <a:spLocks noGrp="1"/>
          </p:cNvSpPr>
          <p:nvPr>
            <p:ph type="ctrTitle"/>
          </p:nvPr>
        </p:nvSpPr>
        <p:spPr>
          <a:xfrm>
            <a:off x="722313" y="4896268"/>
            <a:ext cx="7772400" cy="1156183"/>
          </a:xfrm>
        </p:spPr>
        <p:txBody>
          <a:bodyPr anchor="t">
            <a:normAutofit/>
          </a:bodyPr>
          <a:lstStyle>
            <a:lvl1pPr algn="l">
              <a:lnSpc>
                <a:spcPts val="4680"/>
              </a:lnSpc>
              <a:spcBef>
                <a:spcPts val="0"/>
              </a:spcBef>
              <a:defRPr sz="4000" b="1" cap="all" baseline="0">
                <a:solidFill>
                  <a:schemeClr val="accent1"/>
                </a:solidFill>
              </a:defRPr>
            </a:lvl1pPr>
          </a:lstStyle>
          <a:p>
            <a:r>
              <a:rPr lang="en-US" smtClean="0"/>
              <a:t>Click to edit Master title style</a:t>
            </a:r>
            <a:endParaRPr lang="en-US" dirty="0"/>
          </a:p>
        </p:txBody>
      </p:sp>
      <p:sp>
        <p:nvSpPr>
          <p:cNvPr id="10" name="Text Placeholder 2"/>
          <p:cNvSpPr>
            <a:spLocks noGrp="1"/>
          </p:cNvSpPr>
          <p:nvPr>
            <p:ph type="body" idx="1"/>
          </p:nvPr>
        </p:nvSpPr>
        <p:spPr>
          <a:xfrm>
            <a:off x="722313" y="4314494"/>
            <a:ext cx="7772400" cy="64009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5" name="Picture Placeholder 7"/>
          <p:cNvSpPr>
            <a:spLocks noGrp="1"/>
          </p:cNvSpPr>
          <p:nvPr>
            <p:ph type="pic" sz="quarter" idx="13"/>
          </p:nvPr>
        </p:nvSpPr>
        <p:spPr>
          <a:xfrm>
            <a:off x="0" y="0"/>
            <a:ext cx="9144000" cy="4304321"/>
          </a:xfrm>
        </p:spPr>
        <p:txBody>
          <a:bodyPr rtlCol="0">
            <a:normAutofit/>
          </a:bodyPr>
          <a:lstStyle>
            <a:lvl1pPr marL="0" indent="0" algn="ctr">
              <a:buNone/>
              <a:defRPr sz="1000">
                <a:solidFill>
                  <a:schemeClr val="tx2"/>
                </a:solidFill>
              </a:defRPr>
            </a:lvl1pPr>
          </a:lstStyle>
          <a:p>
            <a:pPr lvl="0"/>
            <a:r>
              <a:rPr lang="en-US" noProof="0" dirty="0" smtClean="0"/>
              <a:t>Click icon to add picture</a:t>
            </a:r>
            <a:endParaRPr lang="en-US" noProof="0" dirty="0"/>
          </a:p>
        </p:txBody>
      </p:sp>
      <p:sp>
        <p:nvSpPr>
          <p:cNvPr id="8" name="Footer Placeholder 4"/>
          <p:cNvSpPr>
            <a:spLocks noGrp="1"/>
          </p:cNvSpPr>
          <p:nvPr>
            <p:ph type="ftr" sz="quarter" idx="14"/>
          </p:nvPr>
        </p:nvSpPr>
        <p:spPr>
          <a:xfrm>
            <a:off x="457200" y="6356350"/>
            <a:ext cx="4146550" cy="365125"/>
          </a:xfrm>
        </p:spPr>
        <p:txBody>
          <a:bodyPr/>
          <a:lstStyle>
            <a:lvl1pPr algn="l">
              <a:defRPr sz="700">
                <a:latin typeface="+mj-lt"/>
                <a:cs typeface="Arial"/>
              </a:defRPr>
            </a:lvl1pPr>
          </a:lstStyle>
          <a:p>
            <a:pPr>
              <a:defRPr/>
            </a:pPr>
            <a:endParaRPr lang="en-US"/>
          </a:p>
        </p:txBody>
      </p:sp>
      <p:sp>
        <p:nvSpPr>
          <p:cNvPr id="9" name="Slide Number Placeholder 5"/>
          <p:cNvSpPr>
            <a:spLocks noGrp="1"/>
          </p:cNvSpPr>
          <p:nvPr>
            <p:ph type="sldNum" sz="quarter" idx="15"/>
          </p:nvPr>
        </p:nvSpPr>
        <p:spPr>
          <a:xfrm>
            <a:off x="8362950" y="6356350"/>
            <a:ext cx="323850" cy="365125"/>
          </a:xfrm>
        </p:spPr>
        <p:txBody>
          <a:bodyPr/>
          <a:lstStyle>
            <a:lvl1pPr>
              <a:defRPr>
                <a:solidFill>
                  <a:srgbClr val="799A05"/>
                </a:solidFill>
              </a:defRPr>
            </a:lvl1pPr>
          </a:lstStyle>
          <a:p>
            <a:pPr>
              <a:defRPr/>
            </a:pPr>
            <a:fld id="{1FE5E31E-9066-42A6-8338-426C1C253AE3}" type="slidenum">
              <a:rPr lang="en-US" altLang="en-US"/>
              <a:pPr>
                <a:defRPr/>
              </a:pPr>
              <a:t>‹#›</a:t>
            </a:fld>
            <a:endParaRPr lang="en-US" altLang="en-US"/>
          </a:p>
        </p:txBody>
      </p:sp>
    </p:spTree>
    <p:extLst>
      <p:ext uri="{BB962C8B-B14F-4D97-AF65-F5344CB8AC3E}">
        <p14:creationId xmlns:p14="http://schemas.microsoft.com/office/powerpoint/2010/main" val="380692253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3" name="Picture 6" descr="Cover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8458200" y="6642100"/>
            <a:ext cx="685800" cy="215900"/>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57ED632B-388A-494F-A6F0-EA31C5614304}" type="slidenum">
              <a:rPr lang="en-US" altLang="en-US" sz="800" smtClean="0">
                <a:solidFill>
                  <a:srgbClr val="1FA8FF"/>
                </a:solidFill>
                <a:latin typeface="Times New Roman" panose="02020603050405020304" pitchFamily="18" charset="0"/>
              </a:rPr>
              <a:pPr algn="r" eaLnBrk="1" hangingPunct="1">
                <a:defRPr/>
              </a:pPr>
              <a:t>‹#›</a:t>
            </a:fld>
            <a:endParaRPr lang="en-US" altLang="en-US" sz="800" smtClean="0">
              <a:solidFill>
                <a:srgbClr val="1FA8FF"/>
              </a:solidFill>
              <a:latin typeface="Times New Roman" panose="02020603050405020304" pitchFamily="18" charset="0"/>
            </a:endParaRPr>
          </a:p>
        </p:txBody>
      </p:sp>
      <p:pic>
        <p:nvPicPr>
          <p:cNvPr id="5" name="Picture 9" descr="GBS.2cHoriz_blk.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6553200"/>
            <a:ext cx="20748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7086600" y="6553200"/>
            <a:ext cx="1781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800" smtClean="0">
                <a:solidFill>
                  <a:srgbClr val="A6A6A6"/>
                </a:solidFill>
                <a:latin typeface="Times New Roman" panose="02020603050405020304" pitchFamily="18" charset="0"/>
              </a:rPr>
              <a:t>©2012 Gallagher Benefit Services, Inc.</a:t>
            </a:r>
          </a:p>
        </p:txBody>
      </p:sp>
      <p:sp>
        <p:nvSpPr>
          <p:cNvPr id="2" name="Title 1"/>
          <p:cNvSpPr>
            <a:spLocks noGrp="1"/>
          </p:cNvSpPr>
          <p:nvPr>
            <p:ph type="title"/>
          </p:nvPr>
        </p:nvSpPr>
        <p:spPr>
          <a:xfrm>
            <a:off x="0" y="2514600"/>
            <a:ext cx="9144000" cy="884238"/>
          </a:xfrm>
        </p:spPr>
        <p:txBody>
          <a:bodyPr/>
          <a:lstStyle>
            <a:lvl1pPr algn="ctr">
              <a:defRPr b="1">
                <a:solidFill>
                  <a:schemeClr val="tx2"/>
                </a:solidFill>
                <a:latin typeface="Adobe Garamond Pro"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15571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1588" y="3822700"/>
            <a:ext cx="9144000" cy="2025650"/>
          </a:xfrm>
          <a:prstGeom prst="rect">
            <a:avLst/>
          </a:prstGeom>
          <a:gradFill flip="none" rotWithShape="1">
            <a:gsLst>
              <a:gs pos="70000">
                <a:schemeClr val="bg1"/>
              </a:gs>
              <a:gs pos="26000">
                <a:schemeClr val="bg1">
                  <a:alpha val="88000"/>
                </a:schemeClr>
              </a:gs>
            </a:gsLst>
            <a:lin ang="0" scaled="1"/>
            <a:tileRect/>
          </a:gradFill>
          <a:ln>
            <a:noFill/>
          </a:ln>
          <a:effectLst>
            <a:outerShdw blurRad="40000" dist="23000" dir="5400000" rotWithShape="0">
              <a:schemeClr val="tx1">
                <a:alpha val="1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6" name="Picture 5"/>
          <p:cNvPicPr>
            <a:picLocks noChangeAspect="1"/>
          </p:cNvPicPr>
          <p:nvPr userDrawn="1"/>
        </p:nvPicPr>
        <p:blipFill>
          <a:blip r:embed="rId3"/>
          <a:stretch>
            <a:fillRect/>
          </a:stretch>
        </p:blipFill>
        <p:spPr>
          <a:xfrm>
            <a:off x="1588" y="5811838"/>
            <a:ext cx="9144000" cy="42862"/>
          </a:xfrm>
          <a:prstGeom prst="rect">
            <a:avLst/>
          </a:prstGeom>
          <a:effectLst>
            <a:outerShdw blurRad="63500" dist="38100" dir="5400000" algn="t" rotWithShape="0">
              <a:prstClr val="black">
                <a:alpha val="25000"/>
              </a:prstClr>
            </a:outerShdw>
          </a:effectLst>
        </p:spPr>
      </p:pic>
      <p:pic>
        <p:nvPicPr>
          <p:cNvPr id="8" name="Picture 10" descr="AJGCO_BWB_2cH_Blk.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0713" y="696913"/>
            <a:ext cx="29813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6774" y="3823174"/>
            <a:ext cx="5546373" cy="1486520"/>
          </a:xfrm>
        </p:spPr>
        <p:txBody>
          <a:bodyPr anchor="b">
            <a:normAutofit/>
          </a:bodyPr>
          <a:lstStyle>
            <a:lvl1pPr algn="l">
              <a:lnSpc>
                <a:spcPts val="4300"/>
              </a:lnSpc>
              <a:spcBef>
                <a:spcPts val="0"/>
              </a:spcBef>
              <a:defRPr sz="4000" cap="none" baseline="0">
                <a:solidFill>
                  <a:srgbClr val="7C868D"/>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6774" y="5266400"/>
            <a:ext cx="5546373" cy="595329"/>
          </a:xfrm>
        </p:spPr>
        <p:txBody>
          <a:bodyPr>
            <a:normAutofit/>
          </a:bodyPr>
          <a:lstStyle>
            <a:lvl1pPr marL="0" indent="0" algn="l">
              <a:buNone/>
              <a:defRPr sz="1400" cap="all" baseline="0">
                <a:solidFill>
                  <a:srgbClr val="799A0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Picture Placeholder 6"/>
          <p:cNvSpPr>
            <a:spLocks noGrp="1"/>
          </p:cNvSpPr>
          <p:nvPr>
            <p:ph type="pic" sz="quarter" idx="10"/>
          </p:nvPr>
        </p:nvSpPr>
        <p:spPr>
          <a:xfrm>
            <a:off x="6239503" y="4155099"/>
            <a:ext cx="2546350" cy="1249362"/>
          </a:xfrm>
        </p:spPr>
        <p:txBody>
          <a:bodyPr rtlCol="0">
            <a:normAutofit/>
          </a:bodyPr>
          <a:lstStyle>
            <a:lvl1pPr marL="0" indent="0" algn="ctr">
              <a:buNone/>
              <a:defRPr sz="1000">
                <a:solidFill>
                  <a:schemeClr val="tx2"/>
                </a:solidFill>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2216193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588" y="3822700"/>
            <a:ext cx="9144000" cy="2025650"/>
          </a:xfrm>
          <a:prstGeom prst="rect">
            <a:avLst/>
          </a:prstGeom>
          <a:gradFill flip="none" rotWithShape="1">
            <a:gsLst>
              <a:gs pos="70000">
                <a:schemeClr val="bg1"/>
              </a:gs>
              <a:gs pos="26000">
                <a:schemeClr val="bg1">
                  <a:alpha val="88000"/>
                </a:schemeClr>
              </a:gs>
            </a:gsLst>
            <a:lin ang="0" scaled="1"/>
            <a:tileRect/>
          </a:gradFill>
          <a:ln>
            <a:noFill/>
          </a:ln>
          <a:effectLst>
            <a:outerShdw blurRad="40000" dist="23000" dir="5400000" rotWithShape="0">
              <a:schemeClr val="tx1">
                <a:alpha val="1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5" name="Picture 4"/>
          <p:cNvPicPr>
            <a:picLocks noChangeAspect="1"/>
          </p:cNvPicPr>
          <p:nvPr userDrawn="1"/>
        </p:nvPicPr>
        <p:blipFill>
          <a:blip r:embed="rId3"/>
          <a:stretch>
            <a:fillRect/>
          </a:stretch>
        </p:blipFill>
        <p:spPr>
          <a:xfrm>
            <a:off x="1588" y="5811838"/>
            <a:ext cx="9144000" cy="42862"/>
          </a:xfrm>
          <a:prstGeom prst="rect">
            <a:avLst/>
          </a:prstGeom>
          <a:effectLst>
            <a:outerShdw blurRad="63500" dist="38100" dir="5400000" algn="t" rotWithShape="0">
              <a:prstClr val="black">
                <a:alpha val="25000"/>
              </a:prstClr>
            </a:outerShdw>
          </a:effectLst>
        </p:spPr>
      </p:pic>
      <p:pic>
        <p:nvPicPr>
          <p:cNvPr id="6" name="Picture 10" descr="AJGCO_BWB_2cH_Blk.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0713" y="696913"/>
            <a:ext cx="29813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6774" y="3823174"/>
            <a:ext cx="7555526" cy="1486520"/>
          </a:xfrm>
        </p:spPr>
        <p:txBody>
          <a:bodyPr anchor="b">
            <a:normAutofit/>
          </a:bodyPr>
          <a:lstStyle>
            <a:lvl1pPr algn="l">
              <a:lnSpc>
                <a:spcPts val="4300"/>
              </a:lnSpc>
              <a:spcBef>
                <a:spcPts val="0"/>
              </a:spcBef>
              <a:defRPr sz="4000" cap="none" baseline="0">
                <a:solidFill>
                  <a:srgbClr val="7C868D"/>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6774" y="5266400"/>
            <a:ext cx="7555526" cy="595329"/>
          </a:xfrm>
        </p:spPr>
        <p:txBody>
          <a:bodyPr>
            <a:normAutofit/>
          </a:bodyPr>
          <a:lstStyle>
            <a:lvl1pPr marL="0" indent="0" algn="l">
              <a:buNone/>
              <a:defRPr sz="1400" cap="all" baseline="0">
                <a:solidFill>
                  <a:srgbClr val="799A0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398602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78625"/>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accent1"/>
                </a:solidFill>
                <a:latin typeface="+mj-l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2"/>
                </a:solidFill>
                <a:latin typeface="Times New Roman" panose="02020603050405020304" pitchFamily="18" charset="0"/>
                <a:cs typeface="Times New Roman" panose="02020603050405020304" pitchFamily="18" charset="0"/>
              </a:defRPr>
            </a:lvl1pPr>
            <a:lvl2pPr>
              <a:defRPr>
                <a:solidFill>
                  <a:schemeClr val="tx2"/>
                </a:solidFill>
                <a:latin typeface="Times New Roman" panose="02020603050405020304" pitchFamily="18" charset="0"/>
                <a:cs typeface="Times New Roman" panose="02020603050405020304" pitchFamily="18" charset="0"/>
              </a:defRPr>
            </a:lvl2pPr>
            <a:lvl3pPr>
              <a:defRPr>
                <a:solidFill>
                  <a:schemeClr val="tx2"/>
                </a:solidFill>
                <a:latin typeface="Times New Roman" panose="02020603050405020304" pitchFamily="18" charset="0"/>
                <a:cs typeface="Times New Roman" panose="02020603050405020304" pitchFamily="18" charset="0"/>
              </a:defRPr>
            </a:lvl3pPr>
            <a:lvl4pPr>
              <a:defRPr>
                <a:solidFill>
                  <a:schemeClr val="tx2"/>
                </a:solidFill>
                <a:latin typeface="Times New Roman" panose="02020603050405020304" pitchFamily="18" charset="0"/>
                <a:cs typeface="Times New Roman" panose="02020603050405020304" pitchFamily="18" charset="0"/>
              </a:defRPr>
            </a:lvl4pPr>
            <a:lvl5pPr>
              <a:defRPr>
                <a:solidFill>
                  <a:schemeClr val="tx2"/>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C808D81B-7C56-4017-BF4D-07280478846E}" type="slidenum">
              <a:rPr lang="en-US" altLang="en-US"/>
              <a:pPr>
                <a:defRPr/>
              </a:pPr>
              <a:t>‹#›</a:t>
            </a:fld>
            <a:endParaRPr lang="en-US" altLang="en-US"/>
          </a:p>
        </p:txBody>
      </p:sp>
    </p:spTree>
    <p:extLst>
      <p:ext uri="{BB962C8B-B14F-4D97-AF65-F5344CB8AC3E}">
        <p14:creationId xmlns:p14="http://schemas.microsoft.com/office/powerpoint/2010/main" val="305699016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78625"/>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19482"/>
            <a:ext cx="4038600" cy="42066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19482"/>
            <a:ext cx="4038600" cy="42066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lvl1pPr>
              <a:defRPr/>
            </a:lvl1pPr>
          </a:lstStyle>
          <a:p>
            <a:pPr>
              <a:defRPr/>
            </a:pPr>
            <a:endParaRPr lang="en-US"/>
          </a:p>
        </p:txBody>
      </p:sp>
      <p:sp>
        <p:nvSpPr>
          <p:cNvPr id="7" name="Slide Number Placeholder 6"/>
          <p:cNvSpPr>
            <a:spLocks noGrp="1"/>
          </p:cNvSpPr>
          <p:nvPr>
            <p:ph type="sldNum" sz="quarter" idx="11"/>
          </p:nvPr>
        </p:nvSpPr>
        <p:spPr/>
        <p:txBody>
          <a:bodyPr/>
          <a:lstStyle>
            <a:lvl1pPr>
              <a:defRPr/>
            </a:lvl1pPr>
          </a:lstStyle>
          <a:p>
            <a:pPr>
              <a:defRPr/>
            </a:pPr>
            <a:fld id="{5F9BBFDA-681F-459F-BA02-D56A97F25CD9}" type="slidenum">
              <a:rPr lang="en-US" altLang="en-US"/>
              <a:pPr>
                <a:defRPr/>
              </a:pPr>
              <a:t>‹#›</a:t>
            </a:fld>
            <a:endParaRPr lang="en-US" altLang="en-US"/>
          </a:p>
        </p:txBody>
      </p:sp>
    </p:spTree>
    <p:extLst>
      <p:ext uri="{BB962C8B-B14F-4D97-AF65-F5344CB8AC3E}">
        <p14:creationId xmlns:p14="http://schemas.microsoft.com/office/powerpoint/2010/main" val="248233748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9.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3.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57200" y="6356350"/>
            <a:ext cx="4132263" cy="365125"/>
          </a:xfrm>
          <a:prstGeom prst="rect">
            <a:avLst/>
          </a:prstGeom>
        </p:spPr>
        <p:txBody>
          <a:bodyPr vert="horz" lIns="91440" tIns="45720" rIns="91440" bIns="45720" rtlCol="0" anchor="ctr"/>
          <a:lstStyle>
            <a:lvl1pPr algn="l" eaLnBrk="1" fontAlgn="auto" hangingPunct="1">
              <a:spcBef>
                <a:spcPts val="0"/>
              </a:spcBef>
              <a:spcAft>
                <a:spcPts val="0"/>
              </a:spcAft>
              <a:defRPr sz="700">
                <a:solidFill>
                  <a:srgbClr val="00263E">
                    <a:tint val="75000"/>
                  </a:srgbClr>
                </a:solidFill>
                <a:latin typeface="+mj-lt"/>
                <a:cs typeface="+mn-cs"/>
              </a:defRPr>
            </a:lvl1pPr>
          </a:lstStyle>
          <a:p>
            <a:pPr>
              <a:defRPr/>
            </a:pPr>
            <a:endParaRPr lang="en-US"/>
          </a:p>
        </p:txBody>
      </p:sp>
      <p:sp>
        <p:nvSpPr>
          <p:cNvPr id="6" name="Slide Number Placeholder 5"/>
          <p:cNvSpPr>
            <a:spLocks noGrp="1"/>
          </p:cNvSpPr>
          <p:nvPr>
            <p:ph type="sldNum" sz="quarter" idx="4"/>
          </p:nvPr>
        </p:nvSpPr>
        <p:spPr>
          <a:xfrm>
            <a:off x="8288338" y="6356350"/>
            <a:ext cx="398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chemeClr val="accent2"/>
                </a:solidFill>
              </a:defRPr>
            </a:lvl1pPr>
          </a:lstStyle>
          <a:p>
            <a:pPr>
              <a:defRPr/>
            </a:pPr>
            <a:fld id="{2F70C062-E82F-4E48-8BC7-A2CDF07FD702}" type="slidenum">
              <a:rPr lang="en-US" altLang="en-US"/>
              <a:pPr>
                <a:defRPr/>
              </a:pPr>
              <a:t>‹#›</a:t>
            </a:fld>
            <a:endParaRPr lang="en-US" altLang="en-US"/>
          </a:p>
        </p:txBody>
      </p:sp>
      <p:pic>
        <p:nvPicPr>
          <p:cNvPr id="1030"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974725"/>
            <a:ext cx="464820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Lst>
  <p:transition spd="med">
    <p:fade/>
  </p:transition>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54700"/>
            <a:ext cx="91440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57200" y="6356350"/>
            <a:ext cx="3776663" cy="365125"/>
          </a:xfrm>
          <a:prstGeom prst="rect">
            <a:avLst/>
          </a:prstGeom>
        </p:spPr>
        <p:txBody>
          <a:bodyPr vert="horz" lIns="91440" tIns="45720" rIns="91440" bIns="45720" rtlCol="0" anchor="ctr"/>
          <a:lstStyle>
            <a:lvl1pPr algn="l" eaLnBrk="1" fontAlgn="auto" hangingPunct="1">
              <a:spcBef>
                <a:spcPts val="0"/>
              </a:spcBef>
              <a:spcAft>
                <a:spcPts val="0"/>
              </a:spcAft>
              <a:defRPr sz="700">
                <a:solidFill>
                  <a:srgbClr val="00263E">
                    <a:tint val="75000"/>
                  </a:srgbClr>
                </a:solidFill>
                <a:latin typeface="+mj-lt"/>
                <a:cs typeface="+mn-cs"/>
              </a:defRPr>
            </a:lvl1pPr>
          </a:lstStyle>
          <a:p>
            <a:pPr>
              <a:defRPr/>
            </a:pPr>
            <a:endParaRPr lang="en-US"/>
          </a:p>
        </p:txBody>
      </p:sp>
      <p:sp>
        <p:nvSpPr>
          <p:cNvPr id="6" name="Slide Number Placeholder 5"/>
          <p:cNvSpPr>
            <a:spLocks noGrp="1"/>
          </p:cNvSpPr>
          <p:nvPr>
            <p:ph type="sldNum" sz="quarter" idx="4"/>
          </p:nvPr>
        </p:nvSpPr>
        <p:spPr>
          <a:xfrm>
            <a:off x="8331200" y="6356350"/>
            <a:ext cx="355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rgbClr val="799A05"/>
                </a:solidFill>
              </a:defRPr>
            </a:lvl1pPr>
          </a:lstStyle>
          <a:p>
            <a:pPr>
              <a:defRPr/>
            </a:pPr>
            <a:fld id="{6A3CA062-B640-430D-9A3A-F7BAEC1EFAA7}" type="slidenum">
              <a:rPr lang="en-US" altLang="en-US"/>
              <a:pPr>
                <a:defRPr/>
              </a:pPr>
              <a:t>‹#›</a:t>
            </a:fld>
            <a:endParaRPr lang="en-US" altLang="en-US"/>
          </a:p>
        </p:txBody>
      </p:sp>
      <p:pic>
        <p:nvPicPr>
          <p:cNvPr id="205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1600200"/>
            <a:ext cx="415448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2" r:id="rId1"/>
    <p:sldLayoutId id="2147484343" r:id="rId2"/>
  </p:sldLayoutIdLst>
  <p:transition spd="med">
    <p:fade/>
  </p:transition>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2035175"/>
            <a:ext cx="8229600"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57200" y="6356350"/>
            <a:ext cx="4146550" cy="365125"/>
          </a:xfrm>
          <a:prstGeom prst="rect">
            <a:avLst/>
          </a:prstGeom>
        </p:spPr>
        <p:txBody>
          <a:bodyPr vert="horz" lIns="91440" tIns="45720" rIns="91440" bIns="45720" rtlCol="0" anchor="ctr"/>
          <a:lstStyle>
            <a:lvl1pPr algn="l" eaLnBrk="1" fontAlgn="auto" hangingPunct="1">
              <a:spcBef>
                <a:spcPts val="0"/>
              </a:spcBef>
              <a:spcAft>
                <a:spcPts val="0"/>
              </a:spcAft>
              <a:defRPr sz="700">
                <a:solidFill>
                  <a:srgbClr val="00263E">
                    <a:tint val="75000"/>
                  </a:srgb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362950" y="6356350"/>
            <a:ext cx="3238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rgbClr val="799A05"/>
                </a:solidFill>
              </a:defRPr>
            </a:lvl1pPr>
          </a:lstStyle>
          <a:p>
            <a:pPr>
              <a:defRPr/>
            </a:pPr>
            <a:fld id="{CC1333AF-4781-4655-AD52-6CC834CD075C}" type="slidenum">
              <a:rPr lang="en-US" altLang="en-US"/>
              <a:pPr>
                <a:defRPr/>
              </a:pPr>
              <a:t>‹#›</a:t>
            </a:fld>
            <a:endParaRPr lang="en-US" altLang="en-US"/>
          </a:p>
        </p:txBody>
      </p:sp>
      <p:sp>
        <p:nvSpPr>
          <p:cNvPr id="8" name="Text Placeholder 6"/>
          <p:cNvSpPr txBox="1">
            <a:spLocks/>
          </p:cNvSpPr>
          <p:nvPr/>
        </p:nvSpPr>
        <p:spPr>
          <a:xfrm>
            <a:off x="4603750" y="6356350"/>
            <a:ext cx="3759200" cy="365125"/>
          </a:xfrm>
          <a:prstGeom prst="rect">
            <a:avLst/>
          </a:prstGeom>
        </p:spPr>
        <p:txBody>
          <a:bodyPr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dirty="0">
                <a:solidFill>
                  <a:srgbClr val="00263E">
                    <a:tint val="75000"/>
                  </a:srgbClr>
                </a:solidFill>
              </a:rPr>
              <a:t>ARTHUR J. GALLAGHER &amp; CO.  |  BUSINESS WITHOUT BARRIERS™</a:t>
            </a:r>
          </a:p>
        </p:txBody>
      </p:sp>
    </p:spTree>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35" r:id="rId8"/>
    <p:sldLayoutId id="2147484351" r:id="rId9"/>
    <p:sldLayoutId id="2147484352" r:id="rId10"/>
    <p:sldLayoutId id="2147484336" r:id="rId11"/>
    <p:sldLayoutId id="2147484353" r:id="rId12"/>
  </p:sldLayoutIdLst>
  <p:transition spd="med">
    <p:fade/>
  </p:transition>
  <p:timing>
    <p:tnLst>
      <p:par>
        <p:cTn id="1" dur="indefinite" restart="never" nodeType="tmRoot"/>
      </p:par>
    </p:tnLst>
  </p:timing>
  <p:hf hdr="0" ftr="0" dt="0"/>
  <p:txStyles>
    <p:titleStyle>
      <a:lvl1pPr algn="l" defTabSz="457200" rtl="0" eaLnBrk="0" fontAlgn="base" hangingPunct="0">
        <a:spcBef>
          <a:spcPct val="0"/>
        </a:spcBef>
        <a:spcAft>
          <a:spcPct val="0"/>
        </a:spcAft>
        <a:defRPr sz="4800" kern="1200">
          <a:solidFill>
            <a:schemeClr val="accent1"/>
          </a:solidFill>
          <a:latin typeface="+mj-lt"/>
          <a:ea typeface="+mj-ea"/>
          <a:cs typeface="+mj-cs"/>
        </a:defRPr>
      </a:lvl1pPr>
      <a:lvl2pPr algn="l" defTabSz="457200" rtl="0" eaLnBrk="0" fontAlgn="base" hangingPunct="0">
        <a:spcBef>
          <a:spcPct val="0"/>
        </a:spcBef>
        <a:spcAft>
          <a:spcPct val="0"/>
        </a:spcAft>
        <a:defRPr sz="4800">
          <a:solidFill>
            <a:schemeClr val="accent1"/>
          </a:solidFill>
          <a:latin typeface="Arial" pitchFamily="34" charset="0"/>
        </a:defRPr>
      </a:lvl2pPr>
      <a:lvl3pPr algn="l" defTabSz="457200" rtl="0" eaLnBrk="0" fontAlgn="base" hangingPunct="0">
        <a:spcBef>
          <a:spcPct val="0"/>
        </a:spcBef>
        <a:spcAft>
          <a:spcPct val="0"/>
        </a:spcAft>
        <a:defRPr sz="4800">
          <a:solidFill>
            <a:schemeClr val="accent1"/>
          </a:solidFill>
          <a:latin typeface="Arial" pitchFamily="34" charset="0"/>
        </a:defRPr>
      </a:lvl3pPr>
      <a:lvl4pPr algn="l" defTabSz="457200" rtl="0" eaLnBrk="0" fontAlgn="base" hangingPunct="0">
        <a:spcBef>
          <a:spcPct val="0"/>
        </a:spcBef>
        <a:spcAft>
          <a:spcPct val="0"/>
        </a:spcAft>
        <a:defRPr sz="4800">
          <a:solidFill>
            <a:schemeClr val="accent1"/>
          </a:solidFill>
          <a:latin typeface="Arial" pitchFamily="34" charset="0"/>
        </a:defRPr>
      </a:lvl4pPr>
      <a:lvl5pPr algn="l" defTabSz="457200" rtl="0" eaLnBrk="0" fontAlgn="base" hangingPunct="0">
        <a:spcBef>
          <a:spcPct val="0"/>
        </a:spcBef>
        <a:spcAft>
          <a:spcPct val="0"/>
        </a:spcAft>
        <a:defRPr sz="4800">
          <a:solidFill>
            <a:schemeClr val="accent1"/>
          </a:solidFill>
          <a:latin typeface="Arial" pitchFamily="34" charset="0"/>
        </a:defRPr>
      </a:lvl5pPr>
      <a:lvl6pPr marL="457200" algn="l" defTabSz="457200" rtl="0" fontAlgn="base">
        <a:spcBef>
          <a:spcPct val="0"/>
        </a:spcBef>
        <a:spcAft>
          <a:spcPct val="0"/>
        </a:spcAft>
        <a:defRPr sz="4800">
          <a:solidFill>
            <a:schemeClr val="accent1"/>
          </a:solidFill>
          <a:latin typeface="Arial" pitchFamily="34" charset="0"/>
        </a:defRPr>
      </a:lvl6pPr>
      <a:lvl7pPr marL="914400" algn="l" defTabSz="457200" rtl="0" fontAlgn="base">
        <a:spcBef>
          <a:spcPct val="0"/>
        </a:spcBef>
        <a:spcAft>
          <a:spcPct val="0"/>
        </a:spcAft>
        <a:defRPr sz="4800">
          <a:solidFill>
            <a:schemeClr val="accent1"/>
          </a:solidFill>
          <a:latin typeface="Arial" pitchFamily="34" charset="0"/>
        </a:defRPr>
      </a:lvl7pPr>
      <a:lvl8pPr marL="1371600" algn="l" defTabSz="457200" rtl="0" fontAlgn="base">
        <a:spcBef>
          <a:spcPct val="0"/>
        </a:spcBef>
        <a:spcAft>
          <a:spcPct val="0"/>
        </a:spcAft>
        <a:defRPr sz="4800">
          <a:solidFill>
            <a:schemeClr val="accent1"/>
          </a:solidFill>
          <a:latin typeface="Arial" pitchFamily="34" charset="0"/>
        </a:defRPr>
      </a:lvl8pPr>
      <a:lvl9pPr marL="1828800" algn="l" defTabSz="457200" rtl="0" fontAlgn="base">
        <a:spcBef>
          <a:spcPct val="0"/>
        </a:spcBef>
        <a:spcAft>
          <a:spcPct val="0"/>
        </a:spcAft>
        <a:defRPr sz="4800">
          <a:solidFill>
            <a:schemeClr val="accent1"/>
          </a:solidFill>
          <a:latin typeface="Arial"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600" kern="1200">
          <a:solidFill>
            <a:schemeClr val="tx2"/>
          </a:solidFill>
          <a:latin typeface="Times New Roman"/>
          <a:ea typeface="+mn-ea"/>
          <a:cs typeface="Times New Roman"/>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rgbClr val="7C868D"/>
          </a:solidFill>
          <a:latin typeface="Times New Roman"/>
          <a:ea typeface="+mn-ea"/>
          <a:cs typeface="Times New Roman"/>
        </a:defRPr>
      </a:lvl2pPr>
      <a:lvl3pPr marL="1031875" indent="-230188" algn="l" defTabSz="457200" rtl="0" eaLnBrk="0" fontAlgn="base" hangingPunct="0">
        <a:spcBef>
          <a:spcPct val="20000"/>
        </a:spcBef>
        <a:spcAft>
          <a:spcPct val="0"/>
        </a:spcAft>
        <a:buFont typeface="Arial" panose="020B0604020202020204" pitchFamily="34" charset="0"/>
        <a:buChar char="•"/>
        <a:defRPr sz="2200" kern="1200">
          <a:solidFill>
            <a:srgbClr val="7C868D"/>
          </a:solidFill>
          <a:latin typeface="Times New Roman"/>
          <a:ea typeface="+mn-ea"/>
          <a:cs typeface="Times New Roman"/>
        </a:defRPr>
      </a:lvl3pPr>
      <a:lvl4pPr marL="1255713" indent="-223838" algn="l" defTabSz="457200" rtl="0" eaLnBrk="0" fontAlgn="base" hangingPunct="0">
        <a:spcBef>
          <a:spcPct val="20000"/>
        </a:spcBef>
        <a:spcAft>
          <a:spcPct val="0"/>
        </a:spcAft>
        <a:buFont typeface="Arial" panose="020B0604020202020204" pitchFamily="34" charset="0"/>
        <a:buChar char="–"/>
        <a:defRPr sz="2000" kern="1200">
          <a:solidFill>
            <a:srgbClr val="7C868D"/>
          </a:solidFill>
          <a:latin typeface="Times New Roman"/>
          <a:ea typeface="+mn-ea"/>
          <a:cs typeface="Times New Roman"/>
        </a:defRPr>
      </a:lvl4pPr>
      <a:lvl5pPr marL="1485900" indent="-230188" algn="l" defTabSz="457200" rtl="0" eaLnBrk="0" fontAlgn="base" hangingPunct="0">
        <a:spcBef>
          <a:spcPct val="20000"/>
        </a:spcBef>
        <a:spcAft>
          <a:spcPct val="0"/>
        </a:spcAft>
        <a:buFont typeface="Arial" panose="020B0604020202020204" pitchFamily="34" charset="0"/>
        <a:buChar char="»"/>
        <a:defRPr sz="2000" kern="1200">
          <a:solidFill>
            <a:srgbClr val="7C868D"/>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431925"/>
            <a:ext cx="82296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5116513" y="6216650"/>
            <a:ext cx="3570287" cy="2365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latin typeface="Myriad Pro"/>
              </a:defRPr>
            </a:lvl1pPr>
          </a:lstStyle>
          <a:p>
            <a:pPr>
              <a:defRPr/>
            </a:pPr>
            <a:r>
              <a:rPr lang="en-US" altLang="en-US"/>
              <a:t>4/3/11 | </a:t>
            </a:r>
            <a:fld id="{1FA21FC3-BA50-4E64-BA4C-DF57407D163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Lst>
  <p:hf hdr="0" ftr="0" dt="0"/>
  <p:txStyles>
    <p:titleStyle>
      <a:lvl1pPr algn="ctr" defTabSz="457200" rtl="0" eaLnBrk="0" fontAlgn="base" hangingPunct="0">
        <a:spcBef>
          <a:spcPct val="0"/>
        </a:spcBef>
        <a:spcAft>
          <a:spcPct val="0"/>
        </a:spcAft>
        <a:defRPr sz="4400" b="1" kern="1200">
          <a:solidFill>
            <a:srgbClr val="2B356B"/>
          </a:solidFill>
          <a:latin typeface="Myriad Pro"/>
          <a:ea typeface="MS PGothic" pitchFamily="34" charset="-128"/>
          <a:cs typeface="ＭＳ Ｐゴシック" charset="0"/>
        </a:defRPr>
      </a:lvl1pPr>
      <a:lvl2pPr algn="ctr" defTabSz="457200" rtl="0" eaLnBrk="0" fontAlgn="base" hangingPunct="0">
        <a:spcBef>
          <a:spcPct val="0"/>
        </a:spcBef>
        <a:spcAft>
          <a:spcPct val="0"/>
        </a:spcAft>
        <a:defRPr sz="4400" b="1">
          <a:solidFill>
            <a:srgbClr val="2B356B"/>
          </a:solidFill>
          <a:latin typeface="Myriad Pro"/>
          <a:ea typeface="MS PGothic" pitchFamily="34" charset="-128"/>
          <a:cs typeface="ＭＳ Ｐゴシック" charset="0"/>
        </a:defRPr>
      </a:lvl2pPr>
      <a:lvl3pPr algn="ctr" defTabSz="457200" rtl="0" eaLnBrk="0" fontAlgn="base" hangingPunct="0">
        <a:spcBef>
          <a:spcPct val="0"/>
        </a:spcBef>
        <a:spcAft>
          <a:spcPct val="0"/>
        </a:spcAft>
        <a:defRPr sz="4400" b="1">
          <a:solidFill>
            <a:srgbClr val="2B356B"/>
          </a:solidFill>
          <a:latin typeface="Myriad Pro"/>
          <a:ea typeface="MS PGothic" pitchFamily="34" charset="-128"/>
          <a:cs typeface="ＭＳ Ｐゴシック" charset="0"/>
        </a:defRPr>
      </a:lvl3pPr>
      <a:lvl4pPr algn="ctr" defTabSz="457200" rtl="0" eaLnBrk="0" fontAlgn="base" hangingPunct="0">
        <a:spcBef>
          <a:spcPct val="0"/>
        </a:spcBef>
        <a:spcAft>
          <a:spcPct val="0"/>
        </a:spcAft>
        <a:defRPr sz="4400" b="1">
          <a:solidFill>
            <a:srgbClr val="2B356B"/>
          </a:solidFill>
          <a:latin typeface="Myriad Pro"/>
          <a:ea typeface="MS PGothic" pitchFamily="34" charset="-128"/>
          <a:cs typeface="ＭＳ Ｐゴシック" charset="0"/>
        </a:defRPr>
      </a:lvl4pPr>
      <a:lvl5pPr algn="ctr" defTabSz="457200" rtl="0" eaLnBrk="0" fontAlgn="base" hangingPunct="0">
        <a:spcBef>
          <a:spcPct val="0"/>
        </a:spcBef>
        <a:spcAft>
          <a:spcPct val="0"/>
        </a:spcAft>
        <a:defRPr sz="4400" b="1">
          <a:solidFill>
            <a:srgbClr val="2B356B"/>
          </a:solidFill>
          <a:latin typeface="Myriad Pro"/>
          <a:ea typeface="MS PGothic" pitchFamily="34" charset="-128"/>
          <a:cs typeface="ＭＳ Ｐゴシック" charset="0"/>
        </a:defRPr>
      </a:lvl5pPr>
      <a:lvl6pPr marL="457200" algn="ctr" defTabSz="457200" rtl="0" fontAlgn="base">
        <a:spcBef>
          <a:spcPct val="0"/>
        </a:spcBef>
        <a:spcAft>
          <a:spcPct val="0"/>
        </a:spcAft>
        <a:defRPr sz="4400" b="1">
          <a:solidFill>
            <a:srgbClr val="2B356B"/>
          </a:solidFill>
          <a:latin typeface="Myriad Pro"/>
        </a:defRPr>
      </a:lvl6pPr>
      <a:lvl7pPr marL="914400" algn="ctr" defTabSz="457200" rtl="0" fontAlgn="base">
        <a:spcBef>
          <a:spcPct val="0"/>
        </a:spcBef>
        <a:spcAft>
          <a:spcPct val="0"/>
        </a:spcAft>
        <a:defRPr sz="4400" b="1">
          <a:solidFill>
            <a:srgbClr val="2B356B"/>
          </a:solidFill>
          <a:latin typeface="Myriad Pro"/>
        </a:defRPr>
      </a:lvl7pPr>
      <a:lvl8pPr marL="1371600" algn="ctr" defTabSz="457200" rtl="0" fontAlgn="base">
        <a:spcBef>
          <a:spcPct val="0"/>
        </a:spcBef>
        <a:spcAft>
          <a:spcPct val="0"/>
        </a:spcAft>
        <a:defRPr sz="4400" b="1">
          <a:solidFill>
            <a:srgbClr val="2B356B"/>
          </a:solidFill>
          <a:latin typeface="Myriad Pro"/>
        </a:defRPr>
      </a:lvl8pPr>
      <a:lvl9pPr marL="1828800" algn="ctr" defTabSz="457200" rtl="0" fontAlgn="base">
        <a:spcBef>
          <a:spcPct val="0"/>
        </a:spcBef>
        <a:spcAft>
          <a:spcPct val="0"/>
        </a:spcAft>
        <a:defRPr sz="4400" b="1">
          <a:solidFill>
            <a:srgbClr val="2B356B"/>
          </a:solidFill>
          <a:latin typeface="Myriad Pro"/>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242425"/>
          </a:solidFill>
          <a:latin typeface="Myriad Pro"/>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242425"/>
          </a:solidFill>
          <a:latin typeface="Myriad Pro"/>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242425"/>
          </a:solidFill>
          <a:latin typeface="Myriad Pro"/>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242425"/>
          </a:solidFill>
          <a:latin typeface="Myriad Pro"/>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242425"/>
          </a:solidFill>
          <a:latin typeface="Myriad Pro"/>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notesSlide" Target="../notesSlides/notesSlide8.xml"/><Relationship Id="rId16" Type="http://schemas.openxmlformats.org/officeDocument/2006/relationships/diagramColors" Target="../diagrams/colors13.xml"/><Relationship Id="rId1" Type="http://schemas.openxmlformats.org/officeDocument/2006/relationships/slideLayout" Target="../slideLayouts/slideLayout8.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9.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9.jpeg"/><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195263" y="3979863"/>
            <a:ext cx="8948737" cy="2055812"/>
          </a:xfrm>
        </p:spPr>
        <p:txBody>
          <a:bodyPr>
            <a:normAutofit fontScale="90000"/>
          </a:bodyPr>
          <a:lstStyle/>
          <a:p>
            <a:pPr algn="ctr" eaLnBrk="1" hangingPunct="1">
              <a:lnSpc>
                <a:spcPct val="100000"/>
              </a:lnSpc>
              <a:spcBef>
                <a:spcPct val="0"/>
              </a:spcBef>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Health Plan Compliance: </a:t>
            </a:r>
            <a:br>
              <a:rPr lang="en-US" dirty="0" smtClean="0"/>
            </a:br>
            <a:r>
              <a:rPr lang="en-US" dirty="0" smtClean="0"/>
              <a:t>Stay on Track to Meet </a:t>
            </a:r>
            <a:br>
              <a:rPr lang="en-US" dirty="0" smtClean="0"/>
            </a:br>
            <a:r>
              <a:rPr lang="en-US" dirty="0" smtClean="0"/>
              <a:t>ACA Reporting Requirements</a:t>
            </a:r>
            <a:br>
              <a:rPr lang="en-US" dirty="0" smtClean="0"/>
            </a:br>
            <a:endParaRPr lang="en-US" sz="1800" dirty="0" smtClean="0"/>
          </a:p>
        </p:txBody>
      </p:sp>
      <p:sp>
        <p:nvSpPr>
          <p:cNvPr id="3" name="Subtitle 2"/>
          <p:cNvSpPr>
            <a:spLocks noGrp="1"/>
          </p:cNvSpPr>
          <p:nvPr>
            <p:ph type="subTitle" idx="1"/>
          </p:nvPr>
        </p:nvSpPr>
        <p:spPr>
          <a:xfrm>
            <a:off x="339725" y="5875338"/>
            <a:ext cx="4754563" cy="1012825"/>
          </a:xfrm>
        </p:spPr>
        <p:txBody>
          <a:bodyPr rtlCol="0">
            <a:normAutofit lnSpcReduction="10000"/>
          </a:bodyPr>
          <a:lstStyle/>
          <a:p>
            <a:pPr eaLnBrk="1" fontAlgn="auto" hangingPunct="1">
              <a:spcAft>
                <a:spcPts val="0"/>
              </a:spcAft>
              <a:buFont typeface="Arial"/>
              <a:buNone/>
              <a:defRPr/>
            </a:pPr>
            <a:r>
              <a:rPr lang="en-US" sz="1800" b="1" dirty="0" smtClean="0">
                <a:solidFill>
                  <a:schemeClr val="bg1">
                    <a:lumMod val="95000"/>
                  </a:schemeClr>
                </a:solidFill>
                <a:latin typeface="Calibri" pitchFamily="34" charset="0"/>
              </a:rPr>
              <a:t>Lisa M. Simioni</a:t>
            </a:r>
          </a:p>
          <a:p>
            <a:pPr eaLnBrk="1" fontAlgn="auto" hangingPunct="1">
              <a:spcAft>
                <a:spcPts val="0"/>
              </a:spcAft>
              <a:buFont typeface="Arial"/>
              <a:buNone/>
              <a:defRPr/>
            </a:pPr>
            <a:r>
              <a:rPr lang="en-US" sz="1800" b="1" dirty="0" smtClean="0">
                <a:solidFill>
                  <a:schemeClr val="bg1">
                    <a:lumMod val="95000"/>
                  </a:schemeClr>
                </a:solidFill>
                <a:latin typeface="Calibri" pitchFamily="34" charset="0"/>
              </a:rPr>
              <a:t>Area assistant vice president, </a:t>
            </a:r>
          </a:p>
          <a:p>
            <a:pPr eaLnBrk="1" fontAlgn="auto" hangingPunct="1">
              <a:spcAft>
                <a:spcPts val="0"/>
              </a:spcAft>
              <a:buFont typeface="Arial"/>
              <a:buNone/>
              <a:defRPr/>
            </a:pPr>
            <a:r>
              <a:rPr lang="en-US" sz="1800" b="1" dirty="0" smtClean="0">
                <a:solidFill>
                  <a:schemeClr val="bg1">
                    <a:lumMod val="95000"/>
                  </a:schemeClr>
                </a:solidFill>
                <a:latin typeface="Calibri" pitchFamily="34" charset="0"/>
              </a:rPr>
              <a:t>compliance counsel </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6"/>
          <p:cNvSpPr>
            <a:spLocks noGrp="1"/>
          </p:cNvSpPr>
          <p:nvPr>
            <p:ph type="ftr" sz="quarter" idx="10"/>
          </p:nvPr>
        </p:nvSpPr>
        <p:spPr bwMode="auto">
          <a:xfrm>
            <a:off x="228600" y="6280150"/>
            <a:ext cx="2819400" cy="365125"/>
          </a:xfrm>
          <a:ln>
            <a:miter lim="800000"/>
            <a:headEnd/>
            <a:tailEnd/>
          </a:ln>
        </p:spPr>
        <p:txBody>
          <a:bodyPr wrap="square" numCol="1" anchorCtr="0" compatLnSpc="1">
            <a:prstTxWarp prst="textNoShape">
              <a:avLst/>
            </a:prstTxWarp>
          </a:bodyPr>
          <a:lstStyle/>
          <a:p>
            <a:pPr algn="r" fontAlgn="base">
              <a:spcBef>
                <a:spcPct val="0"/>
              </a:spcBef>
              <a:spcAft>
                <a:spcPct val="0"/>
              </a:spcAft>
              <a:defRPr/>
            </a:pPr>
            <a:r>
              <a:rPr lang="en-US" altLang="en-US" sz="800" dirty="0" smtClean="0">
                <a:solidFill>
                  <a:srgbClr val="898D92"/>
                </a:solidFill>
                <a:cs typeface="Arial" pitchFamily="34" charset="0"/>
              </a:rPr>
              <a:t>© 2015 GALLAGHER BENEFIT SERVICES, INC. </a:t>
            </a:r>
          </a:p>
        </p:txBody>
      </p:sp>
      <p:sp>
        <p:nvSpPr>
          <p:cNvPr id="49155" name="Slide Number Placeholder 7"/>
          <p:cNvSpPr>
            <a:spLocks noGrp="1"/>
          </p:cNvSpPr>
          <p:nvPr>
            <p:ph type="sldNum" sz="quarter" idx="11"/>
          </p:nvPr>
        </p:nvSpPr>
        <p:spPr bwMode="auto">
          <a:xfrm>
            <a:off x="8497888" y="6402388"/>
            <a:ext cx="433387" cy="227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l">
              <a:spcBef>
                <a:spcPct val="0"/>
              </a:spcBef>
              <a:buFontTx/>
              <a:buNone/>
            </a:pPr>
            <a:fld id="{6AA7FBE2-DEBF-4996-97A9-B9DAF562ABE8}" type="slidenum">
              <a:rPr lang="en-US" altLang="en-US" sz="900" smtClean="0">
                <a:solidFill>
                  <a:srgbClr val="799A05"/>
                </a:solidFill>
                <a:latin typeface="Arial" panose="020B0604020202020204" pitchFamily="34" charset="0"/>
                <a:cs typeface="Arial" panose="020B0604020202020204" pitchFamily="34" charset="0"/>
              </a:rPr>
              <a:pPr algn="l">
                <a:spcBef>
                  <a:spcPct val="0"/>
                </a:spcBef>
                <a:buFontTx/>
                <a:buNone/>
              </a:pPr>
              <a:t>10</a:t>
            </a:fld>
            <a:endParaRPr lang="en-US" altLang="en-US" sz="900" smtClean="0">
              <a:solidFill>
                <a:srgbClr val="799A05"/>
              </a:solidFill>
              <a:latin typeface="Arial" panose="020B0604020202020204" pitchFamily="34" charset="0"/>
              <a:cs typeface="Arial" panose="020B0604020202020204" pitchFamily="34" charset="0"/>
            </a:endParaRPr>
          </a:p>
        </p:txBody>
      </p:sp>
      <p:sp>
        <p:nvSpPr>
          <p:cNvPr id="49156" name="TextBox 19"/>
          <p:cNvSpPr txBox="1">
            <a:spLocks noChangeArrowheads="1"/>
          </p:cNvSpPr>
          <p:nvPr/>
        </p:nvSpPr>
        <p:spPr bwMode="auto">
          <a:xfrm>
            <a:off x="304800" y="152400"/>
            <a:ext cx="830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4000" b="1">
                <a:solidFill>
                  <a:schemeClr val="accent1"/>
                </a:solidFill>
                <a:latin typeface="Arial" panose="020B0604020202020204" pitchFamily="34" charset="0"/>
                <a:cs typeface="Arial" panose="020B0604020202020204" pitchFamily="34" charset="0"/>
              </a:rPr>
              <a:t>WHAT is Enforced by Reporting?</a:t>
            </a:r>
          </a:p>
        </p:txBody>
      </p:sp>
      <p:graphicFrame>
        <p:nvGraphicFramePr>
          <p:cNvPr id="5" name="Content Placeholder 4"/>
          <p:cNvGraphicFramePr>
            <a:graphicFrameLocks noGrp="1"/>
          </p:cNvGraphicFramePr>
          <p:nvPr>
            <p:ph sz="half" idx="2"/>
          </p:nvPr>
        </p:nvGraphicFramePr>
        <p:xfrm>
          <a:off x="1119883" y="904126"/>
          <a:ext cx="6213172" cy="522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6"/>
          <p:cNvSpPr>
            <a:spLocks noGrp="1"/>
          </p:cNvSpPr>
          <p:nvPr>
            <p:ph type="ftr" sz="quarter" idx="10"/>
          </p:nvPr>
        </p:nvSpPr>
        <p:spPr bwMode="auto">
          <a:xfrm>
            <a:off x="228600" y="6280150"/>
            <a:ext cx="2819400" cy="365125"/>
          </a:xfrm>
          <a:ln>
            <a:miter lim="800000"/>
            <a:headEnd/>
            <a:tailEnd/>
          </a:ln>
        </p:spPr>
        <p:txBody>
          <a:bodyPr wrap="square" numCol="1" anchorCtr="0" compatLnSpc="1">
            <a:prstTxWarp prst="textNoShape">
              <a:avLst/>
            </a:prstTxWarp>
          </a:bodyPr>
          <a:lstStyle/>
          <a:p>
            <a:pPr algn="r" fontAlgn="base">
              <a:spcBef>
                <a:spcPct val="0"/>
              </a:spcBef>
              <a:spcAft>
                <a:spcPct val="0"/>
              </a:spcAft>
              <a:defRPr/>
            </a:pPr>
            <a:r>
              <a:rPr lang="en-US" altLang="en-US" sz="800" dirty="0" smtClean="0">
                <a:solidFill>
                  <a:srgbClr val="898D92"/>
                </a:solidFill>
                <a:cs typeface="Arial" pitchFamily="34" charset="0"/>
              </a:rPr>
              <a:t>© 2015 GALLAGHER BENEFIT SERVICES, INC. </a:t>
            </a:r>
          </a:p>
        </p:txBody>
      </p:sp>
      <p:sp>
        <p:nvSpPr>
          <p:cNvPr id="50179" name="Slide Number Placeholder 7"/>
          <p:cNvSpPr>
            <a:spLocks noGrp="1"/>
          </p:cNvSpPr>
          <p:nvPr>
            <p:ph type="sldNum" sz="quarter" idx="11"/>
          </p:nvPr>
        </p:nvSpPr>
        <p:spPr bwMode="auto">
          <a:xfrm>
            <a:off x="8497888" y="6402388"/>
            <a:ext cx="433387" cy="227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l">
              <a:spcBef>
                <a:spcPct val="0"/>
              </a:spcBef>
              <a:buFontTx/>
              <a:buNone/>
            </a:pPr>
            <a:fld id="{BA36D844-DB1C-4614-BE46-AEAE89544203}" type="slidenum">
              <a:rPr lang="en-US" altLang="en-US" sz="900" smtClean="0">
                <a:solidFill>
                  <a:srgbClr val="799A05"/>
                </a:solidFill>
                <a:latin typeface="Arial" panose="020B0604020202020204" pitchFamily="34" charset="0"/>
                <a:cs typeface="Arial" panose="020B0604020202020204" pitchFamily="34" charset="0"/>
              </a:rPr>
              <a:pPr algn="l">
                <a:spcBef>
                  <a:spcPct val="0"/>
                </a:spcBef>
                <a:buFontTx/>
                <a:buNone/>
              </a:pPr>
              <a:t>11</a:t>
            </a:fld>
            <a:endParaRPr lang="en-US" altLang="en-US" sz="900" smtClean="0">
              <a:solidFill>
                <a:srgbClr val="799A05"/>
              </a:solidFill>
              <a:latin typeface="Arial" panose="020B0604020202020204" pitchFamily="34" charset="0"/>
              <a:cs typeface="Arial" panose="020B0604020202020204" pitchFamily="34" charset="0"/>
            </a:endParaRPr>
          </a:p>
        </p:txBody>
      </p:sp>
      <p:sp>
        <p:nvSpPr>
          <p:cNvPr id="50180" name="TextBox 19"/>
          <p:cNvSpPr txBox="1">
            <a:spLocks noChangeArrowheads="1"/>
          </p:cNvSpPr>
          <p:nvPr/>
        </p:nvSpPr>
        <p:spPr bwMode="auto">
          <a:xfrm>
            <a:off x="306388" y="444500"/>
            <a:ext cx="830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4000" b="1">
                <a:solidFill>
                  <a:schemeClr val="accent1"/>
                </a:solidFill>
                <a:latin typeface="Arial" panose="020B0604020202020204" pitchFamily="34" charset="0"/>
                <a:cs typeface="Arial" panose="020B0604020202020204" pitchFamily="34" charset="0"/>
              </a:rPr>
              <a:t>WHO is Reported? WHY? </a:t>
            </a:r>
          </a:p>
        </p:txBody>
      </p:sp>
      <p:graphicFrame>
        <p:nvGraphicFramePr>
          <p:cNvPr id="3" name="Content Placeholder 2"/>
          <p:cNvGraphicFramePr>
            <a:graphicFrameLocks noGrp="1"/>
          </p:cNvGraphicFramePr>
          <p:nvPr>
            <p:ph sz="half" idx="2"/>
          </p:nvPr>
        </p:nvGraphicFramePr>
        <p:xfrm>
          <a:off x="304800" y="1517921"/>
          <a:ext cx="4040188" cy="3598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2"/>
          <p:cNvGraphicFramePr>
            <a:graphicFrameLocks noGrp="1"/>
          </p:cNvGraphicFramePr>
          <p:nvPr>
            <p:ph sz="half" idx="2"/>
          </p:nvPr>
        </p:nvGraphicFramePr>
        <p:xfrm>
          <a:off x="4459162" y="1525541"/>
          <a:ext cx="4304693" cy="35986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0183" name="TextBox 3"/>
          <p:cNvSpPr txBox="1">
            <a:spLocks noChangeArrowheads="1"/>
          </p:cNvSpPr>
          <p:nvPr/>
        </p:nvSpPr>
        <p:spPr bwMode="auto">
          <a:xfrm>
            <a:off x="473075" y="5373688"/>
            <a:ext cx="8026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1200">
                <a:solidFill>
                  <a:schemeClr val="tx1"/>
                </a:solidFill>
                <a:latin typeface="Arial" panose="020B0604020202020204" pitchFamily="34" charset="0"/>
                <a:cs typeface="Arial" panose="020B0604020202020204" pitchFamily="34" charset="0"/>
              </a:rPr>
              <a:t>* E.g., Variable and seasonal employees….unless in a limited non-assessment period for all of 2015</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274638"/>
            <a:ext cx="8229600" cy="868362"/>
          </a:xfrm>
        </p:spPr>
        <p:txBody>
          <a:bodyPr/>
          <a:lstStyle/>
          <a:p>
            <a:pPr eaLnBrk="1" hangingPunct="1"/>
            <a:r>
              <a:rPr lang="en-US" altLang="en-US" sz="4000" b="1" smtClean="0"/>
              <a:t>WHO </a:t>
            </a:r>
            <a:r>
              <a:rPr lang="en-US" altLang="en-US" sz="4000" b="1" u="sng" smtClean="0"/>
              <a:t>Does</a:t>
            </a:r>
            <a:r>
              <a:rPr lang="en-US" altLang="en-US" sz="4000" b="1" smtClean="0"/>
              <a:t> the Reporting? </a:t>
            </a:r>
            <a:endParaRPr lang="en-US" altLang="en-US" sz="4000" smtClean="0"/>
          </a:p>
        </p:txBody>
      </p:sp>
      <p:graphicFrame>
        <p:nvGraphicFramePr>
          <p:cNvPr id="7" name="Content Placeholder 6"/>
          <p:cNvGraphicFramePr>
            <a:graphicFrameLocks noGrp="1"/>
          </p:cNvGraphicFramePr>
          <p:nvPr>
            <p:ph sz="half" idx="1"/>
          </p:nvPr>
        </p:nvGraphicFramePr>
        <p:xfrm>
          <a:off x="457200" y="1524000"/>
          <a:ext cx="8001000" cy="460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0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spcBef>
                <a:spcPct val="0"/>
              </a:spcBef>
              <a:buFontTx/>
              <a:buNone/>
            </a:pPr>
            <a:fld id="{187481AE-3A87-4C6B-837B-4A63443D2515}" type="slidenum">
              <a:rPr lang="en-US" altLang="en-US" sz="800" smtClean="0">
                <a:solidFill>
                  <a:srgbClr val="799A05"/>
                </a:solidFill>
                <a:latin typeface="Arial" panose="020B0604020202020204" pitchFamily="34" charset="0"/>
                <a:cs typeface="Arial" panose="020B0604020202020204" pitchFamily="34" charset="0"/>
              </a:rPr>
              <a:pPr>
                <a:spcBef>
                  <a:spcPct val="0"/>
                </a:spcBef>
                <a:buFontTx/>
                <a:buNone/>
              </a:pPr>
              <a:t>12</a:t>
            </a:fld>
            <a:endParaRPr lang="en-US" altLang="en-US" sz="800" smtClean="0">
              <a:solidFill>
                <a:srgbClr val="799A05"/>
              </a:solidFill>
              <a:latin typeface="Arial" panose="020B0604020202020204" pitchFamily="34" charset="0"/>
              <a:cs typeface="Arial" panose="020B0604020202020204" pitchFamily="34" charset="0"/>
            </a:endParaRPr>
          </a:p>
        </p:txBody>
      </p:sp>
      <p:sp>
        <p:nvSpPr>
          <p:cNvPr id="47109" name="Footer Placeholder 6"/>
          <p:cNvSpPr>
            <a:spLocks noGrp="1"/>
          </p:cNvSpPr>
          <p:nvPr>
            <p:ph type="ftr" sz="quarter" idx="10"/>
          </p:nvPr>
        </p:nvSpPr>
        <p:spPr bwMode="auto">
          <a:xfrm>
            <a:off x="473075" y="6370638"/>
            <a:ext cx="4130675" cy="35083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401638"/>
            <a:ext cx="8229600" cy="1119187"/>
          </a:xfrm>
        </p:spPr>
        <p:txBody>
          <a:bodyPr/>
          <a:lstStyle/>
          <a:p>
            <a:pPr eaLnBrk="1" hangingPunct="1"/>
            <a:r>
              <a:rPr lang="en-US" altLang="en-US" sz="4000" b="1" smtClean="0"/>
              <a:t>WHEN are Forms Due? </a:t>
            </a:r>
            <a:br>
              <a:rPr lang="en-US" altLang="en-US" sz="4000" b="1" smtClean="0"/>
            </a:br>
            <a:r>
              <a:rPr lang="en-US" altLang="en-US" sz="2000" smtClean="0"/>
              <a:t>Deadlines for All Plans (including those with non-calendar plan years)</a:t>
            </a:r>
          </a:p>
        </p:txBody>
      </p:sp>
      <p:graphicFrame>
        <p:nvGraphicFramePr>
          <p:cNvPr id="7" name="Content Placeholder 6"/>
          <p:cNvGraphicFramePr>
            <a:graphicFrameLocks noGrp="1"/>
          </p:cNvGraphicFramePr>
          <p:nvPr>
            <p:ph sz="half" idx="1"/>
          </p:nvPr>
        </p:nvGraphicFramePr>
        <p:xfrm>
          <a:off x="457200" y="2118179"/>
          <a:ext cx="8088313" cy="4443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22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spcBef>
                <a:spcPct val="0"/>
              </a:spcBef>
              <a:buFontTx/>
              <a:buNone/>
            </a:pPr>
            <a:fld id="{73D05E73-9163-4472-B5E7-559A2C47B653}" type="slidenum">
              <a:rPr lang="en-US" altLang="en-US" sz="800" smtClean="0">
                <a:solidFill>
                  <a:srgbClr val="799A05"/>
                </a:solidFill>
                <a:latin typeface="Arial" panose="020B0604020202020204" pitchFamily="34" charset="0"/>
                <a:cs typeface="Arial" panose="020B0604020202020204" pitchFamily="34" charset="0"/>
              </a:rPr>
              <a:pPr>
                <a:spcBef>
                  <a:spcPct val="0"/>
                </a:spcBef>
                <a:buFontTx/>
                <a:buNone/>
              </a:pPr>
              <a:t>13</a:t>
            </a:fld>
            <a:endParaRPr lang="en-US" altLang="en-US" sz="800" smtClean="0">
              <a:solidFill>
                <a:srgbClr val="799A05"/>
              </a:solidFill>
              <a:latin typeface="Arial" panose="020B0604020202020204" pitchFamily="34" charset="0"/>
              <a:cs typeface="Arial" panose="020B0604020202020204" pitchFamily="34" charset="0"/>
            </a:endParaRPr>
          </a:p>
        </p:txBody>
      </p:sp>
      <p:sp>
        <p:nvSpPr>
          <p:cNvPr id="48133" name="Footer Placeholder 6"/>
          <p:cNvSpPr>
            <a:spLocks noGrp="1"/>
          </p:cNvSpPr>
          <p:nvPr>
            <p:ph type="ftr" sz="quarter" idx="10"/>
          </p:nvPr>
        </p:nvSpPr>
        <p:spPr bwMode="auto">
          <a:xfrm>
            <a:off x="473075" y="6370638"/>
            <a:ext cx="4130675" cy="35083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22313" y="4806950"/>
            <a:ext cx="7772400" cy="1590675"/>
          </a:xfrm>
        </p:spPr>
        <p:txBody>
          <a:bodyPr rtlCol="0">
            <a:noAutofit/>
          </a:bodyPr>
          <a:lstStyle/>
          <a:p>
            <a:pPr eaLnBrk="1" fontAlgn="auto" hangingPunct="1">
              <a:lnSpc>
                <a:spcPct val="100000"/>
              </a:lnSpc>
              <a:spcAft>
                <a:spcPts val="0"/>
              </a:spcAft>
              <a:defRPr/>
            </a:pPr>
            <a:r>
              <a:rPr lang="en-US" sz="3200" dirty="0" smtClean="0">
                <a:solidFill>
                  <a:schemeClr val="tx2"/>
                </a:solidFill>
              </a:rPr>
              <a:t>Untangling the tangle of different forms for different purposes </a:t>
            </a:r>
            <a:endParaRPr lang="en-US" sz="3200" dirty="0">
              <a:solidFill>
                <a:schemeClr val="tx2"/>
              </a:solidFill>
            </a:endParaRPr>
          </a:p>
        </p:txBody>
      </p:sp>
      <p:sp>
        <p:nvSpPr>
          <p:cNvPr id="54275"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spcBef>
                <a:spcPct val="0"/>
              </a:spcBef>
              <a:buFontTx/>
              <a:buNone/>
            </a:pPr>
            <a:fld id="{9A6AE1BD-D6D3-4B57-8864-BAA3402C7AD7}" type="slidenum">
              <a:rPr lang="en-US" altLang="en-US" sz="800" smtClean="0">
                <a:solidFill>
                  <a:srgbClr val="799A05"/>
                </a:solidFill>
                <a:latin typeface="Arial" panose="020B0604020202020204" pitchFamily="34" charset="0"/>
                <a:cs typeface="Arial" panose="020B0604020202020204" pitchFamily="34" charset="0"/>
              </a:rPr>
              <a:pPr>
                <a:spcBef>
                  <a:spcPct val="0"/>
                </a:spcBef>
                <a:buFontTx/>
                <a:buNone/>
              </a:pPr>
              <a:t>14</a:t>
            </a:fld>
            <a:endParaRPr lang="en-US" altLang="en-US" sz="800" smtClean="0">
              <a:solidFill>
                <a:srgbClr val="799A05"/>
              </a:solidFill>
              <a:latin typeface="Arial" panose="020B0604020202020204" pitchFamily="34" charset="0"/>
              <a:cs typeface="Arial" panose="020B0604020202020204" pitchFamily="34" charset="0"/>
            </a:endParaRPr>
          </a:p>
        </p:txBody>
      </p:sp>
      <p:sp>
        <p:nvSpPr>
          <p:cNvPr id="4" name="Footer Placeholder 6"/>
          <p:cNvSpPr>
            <a:spLocks noGrp="1"/>
          </p:cNvSpPr>
          <p:nvPr>
            <p:ph type="ftr" sz="quarter" idx="14"/>
          </p:nvPr>
        </p:nvSpPr>
        <p:spPr>
          <a:xfrm>
            <a:off x="473075" y="6370638"/>
            <a:ext cx="4130675" cy="350837"/>
          </a:xfrm>
        </p:spPr>
        <p:txBody>
          <a:bodyPr/>
          <a:lstStyle/>
          <a:p>
            <a:pPr>
              <a:defRPr/>
            </a:pPr>
            <a:r>
              <a:rPr lang="en-US" smtClean="0"/>
              <a:t>© 2015 GALLAGHER BENEFIT SERVICES, INC. </a:t>
            </a:r>
            <a:endParaRPr lang="en-US"/>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74638"/>
            <a:ext cx="8229600" cy="868362"/>
          </a:xfrm>
        </p:spPr>
        <p:txBody>
          <a:bodyPr/>
          <a:lstStyle/>
          <a:p>
            <a:pPr eaLnBrk="1" hangingPunct="1"/>
            <a:r>
              <a:rPr lang="en-US" altLang="en-US" sz="4000" b="1" smtClean="0"/>
              <a:t>WHICH Forms to Use for What?  </a:t>
            </a:r>
          </a:p>
        </p:txBody>
      </p:sp>
      <p:graphicFrame>
        <p:nvGraphicFramePr>
          <p:cNvPr id="6" name="Content Placeholder 5"/>
          <p:cNvGraphicFramePr>
            <a:graphicFrameLocks noGrp="1"/>
          </p:cNvGraphicFramePr>
          <p:nvPr>
            <p:ph idx="1"/>
          </p:nvPr>
        </p:nvGraphicFramePr>
        <p:xfrm>
          <a:off x="425450" y="1371600"/>
          <a:ext cx="8229600" cy="4258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180"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sp>
        <p:nvSpPr>
          <p:cNvPr id="56325" name="Slide Number Placeholder 4"/>
          <p:cNvSpPr>
            <a:spLocks noGrp="1"/>
          </p:cNvSpPr>
          <p:nvPr>
            <p:ph type="sldNum" sz="quarter" idx="11"/>
          </p:nvPr>
        </p:nvSpPr>
        <p:spPr bwMode="auto">
          <a:xfrm>
            <a:off x="457200" y="6356350"/>
            <a:ext cx="414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l">
              <a:spcBef>
                <a:spcPct val="0"/>
              </a:spcBef>
              <a:buFontTx/>
              <a:buNone/>
            </a:pPr>
            <a:fld id="{7D05CB8C-9DA1-4A74-82F8-C1F2B0EE5E1B}" type="slidenum">
              <a:rPr lang="en-US" altLang="en-US" sz="700" smtClean="0">
                <a:solidFill>
                  <a:srgbClr val="799A05"/>
                </a:solidFill>
                <a:latin typeface="Arial" panose="020B0604020202020204" pitchFamily="34" charset="0"/>
                <a:cs typeface="Arial" panose="020B0604020202020204" pitchFamily="34" charset="0"/>
              </a:rPr>
              <a:pPr algn="l">
                <a:spcBef>
                  <a:spcPct val="0"/>
                </a:spcBef>
                <a:buFontTx/>
                <a:buNone/>
              </a:pPr>
              <a:t>15</a:t>
            </a:fld>
            <a:endParaRPr lang="en-US" altLang="en-US" sz="700" smtClean="0">
              <a:solidFill>
                <a:srgbClr val="799A05"/>
              </a:solidFill>
              <a:latin typeface="Arial" panose="020B0604020202020204" pitchFamily="34" charset="0"/>
              <a:cs typeface="Arial" panose="020B0604020202020204" pitchFamily="34" charset="0"/>
            </a:endParaRPr>
          </a:p>
        </p:txBody>
      </p:sp>
      <p:sp>
        <p:nvSpPr>
          <p:cNvPr id="56326" name="TextBox 3"/>
          <p:cNvSpPr txBox="1">
            <a:spLocks noChangeArrowheads="1"/>
          </p:cNvSpPr>
          <p:nvPr/>
        </p:nvSpPr>
        <p:spPr bwMode="auto">
          <a:xfrm>
            <a:off x="709613" y="5835650"/>
            <a:ext cx="7437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1200">
                <a:solidFill>
                  <a:schemeClr val="tx1"/>
                </a:solidFill>
                <a:latin typeface="Arial" panose="020B0604020202020204" pitchFamily="34" charset="0"/>
                <a:cs typeface="Arial" panose="020B0604020202020204" pitchFamily="34" charset="0"/>
              </a:rPr>
              <a:t>* Premium Tax Credit Information is on the same form as the Employer Mandate information. </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74663" y="274638"/>
            <a:ext cx="8229600" cy="868362"/>
          </a:xfrm>
        </p:spPr>
        <p:txBody>
          <a:bodyPr/>
          <a:lstStyle/>
          <a:p>
            <a:pPr eaLnBrk="1" hangingPunct="1"/>
            <a:r>
              <a:rPr lang="en-US" altLang="en-US" sz="4000" b="1" smtClean="0"/>
              <a:t>Cheat Sheet: WHICH Form?  </a:t>
            </a:r>
          </a:p>
        </p:txBody>
      </p:sp>
      <p:sp>
        <p:nvSpPr>
          <p:cNvPr id="51203"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sp>
        <p:nvSpPr>
          <p:cNvPr id="58372" name="Slide Number Placeholder 4"/>
          <p:cNvSpPr>
            <a:spLocks noGrp="1"/>
          </p:cNvSpPr>
          <p:nvPr>
            <p:ph type="sldNum" sz="quarter" idx="11"/>
          </p:nvPr>
        </p:nvSpPr>
        <p:spPr bwMode="auto">
          <a:xfrm>
            <a:off x="457200" y="6356350"/>
            <a:ext cx="414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l">
              <a:spcBef>
                <a:spcPct val="0"/>
              </a:spcBef>
              <a:buFontTx/>
              <a:buNone/>
            </a:pPr>
            <a:fld id="{3FF76E18-5D61-4182-8958-60C5AB2A4207}" type="slidenum">
              <a:rPr lang="en-US" altLang="en-US" sz="700" smtClean="0">
                <a:solidFill>
                  <a:srgbClr val="799A05"/>
                </a:solidFill>
                <a:latin typeface="Arial" panose="020B0604020202020204" pitchFamily="34" charset="0"/>
                <a:cs typeface="Arial" panose="020B0604020202020204" pitchFamily="34" charset="0"/>
              </a:rPr>
              <a:pPr algn="l">
                <a:spcBef>
                  <a:spcPct val="0"/>
                </a:spcBef>
                <a:buFontTx/>
                <a:buNone/>
              </a:pPr>
              <a:t>16</a:t>
            </a:fld>
            <a:endParaRPr lang="en-US" altLang="en-US" sz="700" smtClean="0">
              <a:solidFill>
                <a:srgbClr val="799A05"/>
              </a:solidFill>
              <a:latin typeface="Arial" panose="020B0604020202020204" pitchFamily="34" charset="0"/>
              <a:cs typeface="Arial" panose="020B0604020202020204" pitchFamily="34" charset="0"/>
            </a:endParaRPr>
          </a:p>
        </p:txBody>
      </p:sp>
      <p:graphicFrame>
        <p:nvGraphicFramePr>
          <p:cNvPr id="3" name="Content Placeholder 2"/>
          <p:cNvGraphicFramePr>
            <a:graphicFrameLocks noGrp="1"/>
          </p:cNvGraphicFramePr>
          <p:nvPr>
            <p:ph idx="1"/>
          </p:nvPr>
        </p:nvGraphicFramePr>
        <p:xfrm>
          <a:off x="482885" y="1345915"/>
          <a:ext cx="8235665" cy="2547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2"/>
          <p:cNvGraphicFramePr>
            <a:graphicFrameLocks/>
          </p:cNvGraphicFramePr>
          <p:nvPr/>
        </p:nvGraphicFramePr>
        <p:xfrm>
          <a:off x="501721" y="3893906"/>
          <a:ext cx="8235665" cy="7500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Content Placeholder 2"/>
          <p:cNvGraphicFramePr>
            <a:graphicFrameLocks/>
          </p:cNvGraphicFramePr>
          <p:nvPr/>
        </p:nvGraphicFramePr>
        <p:xfrm>
          <a:off x="501721" y="4643919"/>
          <a:ext cx="8235665" cy="82193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8376" name="TextBox 3"/>
          <p:cNvSpPr txBox="1">
            <a:spLocks noChangeArrowheads="1"/>
          </p:cNvSpPr>
          <p:nvPr/>
        </p:nvSpPr>
        <p:spPr bwMode="auto">
          <a:xfrm>
            <a:off x="482600" y="5565775"/>
            <a:ext cx="8255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 Exception: The transmittal form does include certain substantive information.  For example, the 95% threshold requirement of the Employer Mandate is reported on the transmittal form  – the 1094-C </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274638"/>
            <a:ext cx="8229600" cy="868362"/>
          </a:xfrm>
        </p:spPr>
        <p:txBody>
          <a:bodyPr/>
          <a:lstStyle/>
          <a:p>
            <a:pPr eaLnBrk="1" hangingPunct="1"/>
            <a:r>
              <a:rPr lang="en-US" altLang="en-US" sz="4000" b="1" smtClean="0"/>
              <a:t>Cheat Sheet: WHICH Form?  </a:t>
            </a:r>
          </a:p>
        </p:txBody>
      </p:sp>
      <p:sp>
        <p:nvSpPr>
          <p:cNvPr id="52227"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sp>
        <p:nvSpPr>
          <p:cNvPr id="60420" name="Slide Number Placeholder 4"/>
          <p:cNvSpPr>
            <a:spLocks noGrp="1"/>
          </p:cNvSpPr>
          <p:nvPr>
            <p:ph type="sldNum" sz="quarter" idx="11"/>
          </p:nvPr>
        </p:nvSpPr>
        <p:spPr bwMode="auto">
          <a:xfrm>
            <a:off x="457200" y="6356350"/>
            <a:ext cx="414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l">
              <a:spcBef>
                <a:spcPct val="0"/>
              </a:spcBef>
              <a:buFontTx/>
              <a:buNone/>
            </a:pPr>
            <a:fld id="{4D99A4E6-53E6-4C51-98AD-F4D1817610DF}" type="slidenum">
              <a:rPr lang="en-US" altLang="en-US" sz="700" smtClean="0">
                <a:solidFill>
                  <a:srgbClr val="799A05"/>
                </a:solidFill>
                <a:latin typeface="Arial" panose="020B0604020202020204" pitchFamily="34" charset="0"/>
                <a:cs typeface="Arial" panose="020B0604020202020204" pitchFamily="34" charset="0"/>
              </a:rPr>
              <a:pPr algn="l">
                <a:spcBef>
                  <a:spcPct val="0"/>
                </a:spcBef>
                <a:buFontTx/>
                <a:buNone/>
              </a:pPr>
              <a:t>17</a:t>
            </a:fld>
            <a:endParaRPr lang="en-US" altLang="en-US" sz="700" smtClean="0">
              <a:solidFill>
                <a:srgbClr val="799A05"/>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847725" y="1449388"/>
            <a:ext cx="6816725" cy="1038225"/>
          </a:xfrm>
        </p:spPr>
        <p:txBody>
          <a:bodyPr rtlCol="0">
            <a:normAutofit fontScale="77500" lnSpcReduction="20000"/>
          </a:bodyPr>
          <a:lstStyle/>
          <a:p>
            <a:pPr marL="0" indent="0" eaLnBrk="1" fontAlgn="auto" hangingPunct="1">
              <a:spcAft>
                <a:spcPts val="0"/>
              </a:spcAft>
              <a:buFont typeface="Arial"/>
              <a:buNone/>
              <a:defRPr/>
            </a:pPr>
            <a:r>
              <a:rPr lang="en-US" sz="2400" dirty="0" smtClean="0">
                <a:latin typeface="Arial" panose="020B0604020202020204" pitchFamily="34" charset="0"/>
                <a:cs typeface="Arial" panose="020B0604020202020204" pitchFamily="34" charset="0"/>
              </a:rPr>
              <a:t>Note: One transmittal form will have multiple information forms attached</a:t>
            </a:r>
          </a:p>
          <a:p>
            <a:pPr marL="688975" lvl="2" indent="0" eaLnBrk="1" fontAlgn="auto" hangingPunct="1">
              <a:spcAft>
                <a:spcPts val="0"/>
              </a:spcAft>
              <a:buFont typeface="Arial"/>
              <a:buNone/>
              <a:defRPr/>
            </a:pPr>
            <a:r>
              <a:rPr lang="en-US" sz="2000" dirty="0" smtClean="0">
                <a:latin typeface="Arial" panose="020B0604020202020204" pitchFamily="34" charset="0"/>
                <a:cs typeface="Arial" panose="020B0604020202020204" pitchFamily="34" charset="0"/>
              </a:rPr>
              <a:t>Example: ALE with 100 FT employees and no other employees will submit one 1094-C and at least 100 1095-Cs</a:t>
            </a:r>
          </a:p>
          <a:p>
            <a:pPr marL="0" indent="0" eaLnBrk="1" fontAlgn="auto" hangingPunct="1">
              <a:spcAft>
                <a:spcPts val="0"/>
              </a:spcAft>
              <a:buFont typeface="Arial"/>
              <a:buNone/>
              <a:defRPr/>
            </a:pPr>
            <a:endParaRPr lang="en-US" dirty="0" smtClean="0">
              <a:latin typeface="Arial" panose="020B0604020202020204" pitchFamily="34" charset="0"/>
              <a:cs typeface="Arial" panose="020B0604020202020204" pitchFamily="34" charset="0"/>
            </a:endParaRPr>
          </a:p>
          <a:p>
            <a:pPr marL="0" indent="0" eaLnBrk="1" fontAlgn="auto" hangingPunct="1">
              <a:spcAft>
                <a:spcPts val="0"/>
              </a:spcAft>
              <a:buFont typeface="Arial"/>
              <a:buNone/>
              <a:defRPr/>
            </a:pPr>
            <a:endParaRPr lang="en-US" dirty="0">
              <a:latin typeface="Arial" panose="020B0604020202020204" pitchFamily="34" charset="0"/>
              <a:cs typeface="Arial" panose="020B0604020202020204" pitchFamily="34" charset="0"/>
            </a:endParaRPr>
          </a:p>
          <a:p>
            <a:pPr marL="0" indent="0" eaLnBrk="1" fontAlgn="auto" hangingPunct="1">
              <a:spcAft>
                <a:spcPts val="0"/>
              </a:spcAft>
              <a:buFont typeface="Arial"/>
              <a:buNone/>
              <a:defRPr/>
            </a:pPr>
            <a:endParaRPr lang="en-US" dirty="0">
              <a:solidFill>
                <a:srgbClr val="FF0000"/>
              </a:solidFill>
            </a:endParaRPr>
          </a:p>
          <a:p>
            <a:pPr marL="0" indent="0" eaLnBrk="1" fontAlgn="auto" hangingPunct="1">
              <a:spcAft>
                <a:spcPts val="0"/>
              </a:spcAft>
              <a:buFont typeface="Arial"/>
              <a:buNone/>
              <a:defRPr/>
            </a:pPr>
            <a:endParaRPr lang="en-US" sz="2100" dirty="0"/>
          </a:p>
        </p:txBody>
      </p:sp>
      <p:pic>
        <p:nvPicPr>
          <p:cNvPr id="6" name="Content Placeholder 8"/>
          <p:cNvPicPr>
            <a:picLocks noChangeAspect="1"/>
          </p:cNvPicPr>
          <p:nvPr/>
        </p:nvPicPr>
        <p:blipFill>
          <a:blip r:embed="rId3"/>
          <a:srcRect/>
          <a:stretch>
            <a:fillRect/>
          </a:stretch>
        </p:blipFill>
        <p:spPr>
          <a:xfrm>
            <a:off x="3770313" y="3697288"/>
            <a:ext cx="3355975" cy="2517775"/>
          </a:xfrm>
          <a:prstGeom prst="rect">
            <a:avLst/>
          </a:prstGeom>
          <a:ln>
            <a:solidFill>
              <a:schemeClr val="tx1">
                <a:lumMod val="25000"/>
                <a:lumOff val="75000"/>
              </a:schemeClr>
            </a:solidFill>
          </a:ln>
        </p:spPr>
      </p:pic>
      <p:pic>
        <p:nvPicPr>
          <p:cNvPr id="7" name="Content Placeholder 8"/>
          <p:cNvPicPr>
            <a:picLocks noChangeAspect="1"/>
          </p:cNvPicPr>
          <p:nvPr/>
        </p:nvPicPr>
        <p:blipFill>
          <a:blip r:embed="rId3"/>
          <a:srcRect/>
          <a:stretch>
            <a:fillRect/>
          </a:stretch>
        </p:blipFill>
        <p:spPr>
          <a:xfrm rot="299889">
            <a:off x="4327525" y="3300413"/>
            <a:ext cx="3375025" cy="2532062"/>
          </a:xfrm>
          <a:prstGeom prst="rect">
            <a:avLst/>
          </a:prstGeom>
          <a:ln>
            <a:solidFill>
              <a:schemeClr val="tx1">
                <a:lumMod val="25000"/>
                <a:lumOff val="75000"/>
              </a:schemeClr>
            </a:solidFill>
          </a:ln>
        </p:spPr>
      </p:pic>
      <p:pic>
        <p:nvPicPr>
          <p:cNvPr id="8" name="Content Placeholder 8"/>
          <p:cNvPicPr>
            <a:picLocks noChangeAspect="1"/>
          </p:cNvPicPr>
          <p:nvPr/>
        </p:nvPicPr>
        <p:blipFill>
          <a:blip r:embed="rId3"/>
          <a:srcRect/>
          <a:stretch>
            <a:fillRect/>
          </a:stretch>
        </p:blipFill>
        <p:spPr>
          <a:xfrm rot="1220383">
            <a:off x="5137150" y="2862263"/>
            <a:ext cx="3355975" cy="2517775"/>
          </a:xfrm>
          <a:prstGeom prst="rect">
            <a:avLst/>
          </a:prstGeom>
          <a:ln>
            <a:solidFill>
              <a:schemeClr val="tx1">
                <a:lumMod val="25000"/>
                <a:lumOff val="75000"/>
              </a:schemeClr>
            </a:solidFill>
          </a:ln>
        </p:spPr>
      </p:pic>
      <p:pic>
        <p:nvPicPr>
          <p:cNvPr id="60425" name="Content Placeholder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84488"/>
            <a:ext cx="3540125"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87363" y="4691063"/>
            <a:ext cx="8199437" cy="1879600"/>
          </a:xfrm>
        </p:spPr>
        <p:txBody>
          <a:bodyPr rtlCol="0">
            <a:noAutofit/>
          </a:bodyPr>
          <a:lstStyle/>
          <a:p>
            <a:pPr eaLnBrk="1" fontAlgn="auto" hangingPunct="1">
              <a:lnSpc>
                <a:spcPct val="100000"/>
              </a:lnSpc>
              <a:spcAft>
                <a:spcPts val="0"/>
              </a:spcAft>
              <a:defRPr/>
            </a:pPr>
            <a:r>
              <a:rPr lang="en-US" sz="3600" dirty="0" smtClean="0">
                <a:solidFill>
                  <a:schemeClr val="tx2"/>
                </a:solidFill>
              </a:rPr>
              <a:t>A look at the forms: </a:t>
            </a:r>
            <a:br>
              <a:rPr lang="en-US" sz="3600" dirty="0" smtClean="0">
                <a:solidFill>
                  <a:schemeClr val="tx2"/>
                </a:solidFill>
              </a:rPr>
            </a:br>
            <a:r>
              <a:rPr lang="en-US" sz="3600" dirty="0" smtClean="0">
                <a:solidFill>
                  <a:schemeClr val="tx2"/>
                </a:solidFill>
              </a:rPr>
              <a:t>Overview</a:t>
            </a:r>
            <a:endParaRPr lang="en-US" sz="3600" dirty="0">
              <a:solidFill>
                <a:schemeClr val="tx2"/>
              </a:solidFill>
            </a:endParaRPr>
          </a:p>
        </p:txBody>
      </p:sp>
      <p:sp>
        <p:nvSpPr>
          <p:cNvPr id="62467"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spcBef>
                <a:spcPct val="0"/>
              </a:spcBef>
              <a:buFontTx/>
              <a:buNone/>
            </a:pPr>
            <a:fld id="{54F36962-180E-4924-A4A0-B34C88DAC073}" type="slidenum">
              <a:rPr lang="en-US" altLang="en-US" sz="800" smtClean="0">
                <a:solidFill>
                  <a:srgbClr val="799A05"/>
                </a:solidFill>
                <a:latin typeface="Arial" panose="020B0604020202020204" pitchFamily="34" charset="0"/>
                <a:cs typeface="Arial" panose="020B0604020202020204" pitchFamily="34" charset="0"/>
              </a:rPr>
              <a:pPr>
                <a:spcBef>
                  <a:spcPct val="0"/>
                </a:spcBef>
                <a:buFontTx/>
                <a:buNone/>
              </a:pPr>
              <a:t>18</a:t>
            </a:fld>
            <a:endParaRPr lang="en-US" altLang="en-US" sz="800" smtClean="0">
              <a:solidFill>
                <a:srgbClr val="799A05"/>
              </a:solidFill>
              <a:latin typeface="Arial" panose="020B0604020202020204" pitchFamily="34" charset="0"/>
              <a:cs typeface="Arial" panose="020B0604020202020204" pitchFamily="34" charset="0"/>
            </a:endParaRPr>
          </a:p>
        </p:txBody>
      </p:sp>
      <p:sp>
        <p:nvSpPr>
          <p:cNvPr id="6" name="Footer Placeholder 6"/>
          <p:cNvSpPr>
            <a:spLocks noGrp="1"/>
          </p:cNvSpPr>
          <p:nvPr>
            <p:ph type="ftr" sz="quarter" idx="14"/>
          </p:nvPr>
        </p:nvSpPr>
        <p:spPr>
          <a:xfrm>
            <a:off x="473075" y="6370638"/>
            <a:ext cx="4130675" cy="350837"/>
          </a:xfrm>
        </p:spPr>
        <p:txBody>
          <a:bodyPr/>
          <a:lstStyle/>
          <a:p>
            <a:pPr>
              <a:defRPr/>
            </a:pPr>
            <a:r>
              <a:rPr lang="en-US" smtClean="0"/>
              <a:t>© 2015 GALLAGHER BENEFIT SERVICES, INC. </a:t>
            </a:r>
            <a:endParaRPr lang="en-US"/>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688"/>
            <a:ext cx="8229600" cy="809625"/>
          </a:xfrm>
        </p:spPr>
        <p:txBody>
          <a:bodyPr rtlCol="0">
            <a:normAutofit fontScale="90000"/>
          </a:bodyPr>
          <a:lstStyle/>
          <a:p>
            <a:pPr eaLnBrk="1" fontAlgn="auto" hangingPunct="1">
              <a:spcAft>
                <a:spcPts val="0"/>
              </a:spcAft>
              <a:defRPr/>
            </a:pPr>
            <a:r>
              <a:rPr lang="en-US" sz="4000" b="1" dirty="0" smtClean="0"/>
              <a:t>Individual Mandate - 6055 Reporting: </a:t>
            </a:r>
            <a:r>
              <a:rPr lang="en-US" sz="3200" dirty="0" smtClean="0"/>
              <a:t/>
            </a:r>
            <a:br>
              <a:rPr lang="en-US" sz="3200" dirty="0" smtClean="0"/>
            </a:br>
            <a:r>
              <a:rPr lang="en-US" sz="3200" dirty="0" smtClean="0"/>
              <a:t>Big Picture: Some Things Reported </a:t>
            </a:r>
            <a:r>
              <a:rPr lang="en-US" sz="3100" dirty="0" smtClean="0"/>
              <a:t>to </a:t>
            </a:r>
            <a:r>
              <a:rPr lang="en-US" sz="3100" dirty="0"/>
              <a:t>t</a:t>
            </a:r>
            <a:r>
              <a:rPr lang="en-US" sz="3100" dirty="0" smtClean="0"/>
              <a:t>he IRS</a:t>
            </a:r>
            <a:endParaRPr lang="en-US" sz="3100" dirty="0"/>
          </a:p>
        </p:txBody>
      </p:sp>
      <p:graphicFrame>
        <p:nvGraphicFramePr>
          <p:cNvPr id="7" name="Content Placeholder 6"/>
          <p:cNvGraphicFramePr>
            <a:graphicFrameLocks noGrp="1"/>
          </p:cNvGraphicFramePr>
          <p:nvPr>
            <p:ph sz="half" idx="1"/>
          </p:nvPr>
        </p:nvGraphicFramePr>
        <p:xfrm>
          <a:off x="0" y="1653073"/>
          <a:ext cx="9144000" cy="4458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5300" name="Footer Placeholder 4"/>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sp>
        <p:nvSpPr>
          <p:cNvPr id="64517"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spcBef>
                <a:spcPct val="0"/>
              </a:spcBef>
              <a:buFontTx/>
              <a:buNone/>
            </a:pPr>
            <a:fld id="{DE95C32E-1CE8-4EB3-B3C9-0F5F73611226}" type="slidenum">
              <a:rPr lang="en-US" altLang="en-US" sz="800" smtClean="0">
                <a:solidFill>
                  <a:srgbClr val="799A05"/>
                </a:solidFill>
                <a:latin typeface="Arial" panose="020B0604020202020204" pitchFamily="34" charset="0"/>
                <a:cs typeface="Arial" panose="020B0604020202020204" pitchFamily="34" charset="0"/>
              </a:rPr>
              <a:pPr>
                <a:spcBef>
                  <a:spcPct val="0"/>
                </a:spcBef>
                <a:buFontTx/>
                <a:buNone/>
              </a:pPr>
              <a:t>19</a:t>
            </a:fld>
            <a:endParaRPr lang="en-US" altLang="en-US" sz="800" smtClean="0">
              <a:solidFill>
                <a:srgbClr val="799A05"/>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512763"/>
            <a:ext cx="8229600" cy="830262"/>
          </a:xfrm>
        </p:spPr>
        <p:txBody>
          <a:bodyPr/>
          <a:lstStyle/>
          <a:p>
            <a:pPr eaLnBrk="1" hangingPunct="1"/>
            <a:r>
              <a:rPr lang="en-US" altLang="en-US" sz="4000" b="1" smtClean="0"/>
              <a:t>Agenda</a:t>
            </a:r>
          </a:p>
        </p:txBody>
      </p:sp>
      <p:sp>
        <p:nvSpPr>
          <p:cNvPr id="37891" name="Content Placeholder 2"/>
          <p:cNvSpPr>
            <a:spLocks noGrp="1"/>
          </p:cNvSpPr>
          <p:nvPr>
            <p:ph idx="1"/>
          </p:nvPr>
        </p:nvSpPr>
        <p:spPr>
          <a:xfrm>
            <a:off x="457200" y="1447800"/>
            <a:ext cx="8229600" cy="4872038"/>
          </a:xfrm>
        </p:spPr>
        <p:txBody>
          <a:bodyPr/>
          <a:lstStyle/>
          <a:p>
            <a:pPr eaLnBrk="1" hangingPunct="1"/>
            <a:r>
              <a:rPr lang="en-US" altLang="en-US" sz="2800" smtClean="0"/>
              <a:t>The Challenges of Reporting: Data Compilation and “How To” Steps</a:t>
            </a:r>
          </a:p>
          <a:p>
            <a:pPr eaLnBrk="1" hangingPunct="1"/>
            <a:r>
              <a:rPr lang="en-US" altLang="en-US" sz="2800" smtClean="0"/>
              <a:t>The Context for Reporting: Who, Why, What, Where, and When</a:t>
            </a:r>
          </a:p>
          <a:p>
            <a:pPr eaLnBrk="1" hangingPunct="1"/>
            <a:r>
              <a:rPr lang="en-US" altLang="en-US" sz="2800" smtClean="0"/>
              <a:t>Untangling the Tangle of Different Forms for Different Purposes</a:t>
            </a:r>
          </a:p>
          <a:p>
            <a:pPr eaLnBrk="1" hangingPunct="1"/>
            <a:r>
              <a:rPr lang="en-US" altLang="en-US" sz="2800" smtClean="0"/>
              <a:t>A Look at the Forms – Overview</a:t>
            </a:r>
          </a:p>
          <a:p>
            <a:pPr eaLnBrk="1" hangingPunct="1"/>
            <a:r>
              <a:rPr lang="en-US" altLang="en-US" smtClean="0"/>
              <a:t>Examples</a:t>
            </a:r>
          </a:p>
          <a:p>
            <a:pPr eaLnBrk="1" hangingPunct="1"/>
            <a:r>
              <a:rPr lang="en-US" altLang="en-US" smtClean="0"/>
              <a:t>Questions</a:t>
            </a:r>
          </a:p>
        </p:txBody>
      </p:sp>
      <p:sp>
        <p:nvSpPr>
          <p:cNvPr id="3789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spcBef>
                <a:spcPct val="0"/>
              </a:spcBef>
              <a:buFontTx/>
              <a:buNone/>
            </a:pPr>
            <a:fld id="{0F5C42AC-C925-4B9E-AB32-68F32B1C73BB}" type="slidenum">
              <a:rPr lang="en-US" altLang="en-US" sz="800" smtClean="0">
                <a:solidFill>
                  <a:srgbClr val="799A05"/>
                </a:solidFill>
                <a:latin typeface="Arial" panose="020B0604020202020204" pitchFamily="34" charset="0"/>
                <a:cs typeface="Arial" panose="020B0604020202020204" pitchFamily="34" charset="0"/>
              </a:rPr>
              <a:pPr>
                <a:spcBef>
                  <a:spcPct val="0"/>
                </a:spcBef>
                <a:buFontTx/>
                <a:buNone/>
              </a:pPr>
              <a:t>2</a:t>
            </a:fld>
            <a:endParaRPr lang="en-US" altLang="en-US" sz="800" smtClean="0">
              <a:solidFill>
                <a:srgbClr val="799A05"/>
              </a:solidFill>
              <a:latin typeface="Arial" panose="020B0604020202020204" pitchFamily="34" charset="0"/>
              <a:cs typeface="Arial" panose="020B0604020202020204" pitchFamily="34" charset="0"/>
            </a:endParaRPr>
          </a:p>
        </p:txBody>
      </p:sp>
      <p:sp>
        <p:nvSpPr>
          <p:cNvPr id="34821" name="Footer Placeholder 6"/>
          <p:cNvSpPr>
            <a:spLocks noGrp="1"/>
          </p:cNvSpPr>
          <p:nvPr>
            <p:ph type="ftr" sz="quarter" idx="10"/>
          </p:nvPr>
        </p:nvSpPr>
        <p:spPr bwMode="auto">
          <a:xfrm>
            <a:off x="473075" y="6370638"/>
            <a:ext cx="4130675" cy="35083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688"/>
            <a:ext cx="8229600" cy="809625"/>
          </a:xfrm>
        </p:spPr>
        <p:txBody>
          <a:bodyPr rtlCol="0">
            <a:normAutofit fontScale="90000"/>
          </a:bodyPr>
          <a:lstStyle/>
          <a:p>
            <a:pPr eaLnBrk="1" fontAlgn="auto" hangingPunct="1">
              <a:spcAft>
                <a:spcPts val="0"/>
              </a:spcAft>
              <a:defRPr/>
            </a:pPr>
            <a:r>
              <a:rPr lang="en-US" sz="4000" b="1" dirty="0" smtClean="0"/>
              <a:t>6055 Reporting: </a:t>
            </a:r>
            <a:r>
              <a:rPr lang="en-US" sz="3200" dirty="0" smtClean="0"/>
              <a:t/>
            </a:r>
            <a:br>
              <a:rPr lang="en-US" sz="3200" dirty="0" smtClean="0"/>
            </a:br>
            <a:r>
              <a:rPr lang="en-US" sz="3100" dirty="0" smtClean="0"/>
              <a:t>What Is Reported to </a:t>
            </a:r>
            <a:r>
              <a:rPr lang="en-US" sz="3100" dirty="0"/>
              <a:t>t</a:t>
            </a:r>
            <a:r>
              <a:rPr lang="en-US" sz="3100" dirty="0" smtClean="0"/>
              <a:t>he IRS – E.g., Form 1095-B</a:t>
            </a:r>
            <a:endParaRPr lang="en-US" sz="3100" dirty="0"/>
          </a:p>
        </p:txBody>
      </p:sp>
      <p:sp>
        <p:nvSpPr>
          <p:cNvPr id="56323" name="Footer Placeholder 4"/>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sp>
        <p:nvSpPr>
          <p:cNvPr id="6554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spcBef>
                <a:spcPct val="0"/>
              </a:spcBef>
              <a:buFontTx/>
              <a:buNone/>
            </a:pPr>
            <a:fld id="{322B5BF5-7BB5-4302-A751-29A8F9886897}" type="slidenum">
              <a:rPr lang="en-US" altLang="en-US" sz="800" smtClean="0">
                <a:solidFill>
                  <a:srgbClr val="799A05"/>
                </a:solidFill>
                <a:latin typeface="Arial" panose="020B0604020202020204" pitchFamily="34" charset="0"/>
                <a:cs typeface="Arial" panose="020B0604020202020204" pitchFamily="34" charset="0"/>
              </a:rPr>
              <a:pPr>
                <a:spcBef>
                  <a:spcPct val="0"/>
                </a:spcBef>
                <a:buFontTx/>
                <a:buNone/>
              </a:pPr>
              <a:t>20</a:t>
            </a:fld>
            <a:endParaRPr lang="en-US" altLang="en-US" sz="800" smtClean="0">
              <a:solidFill>
                <a:srgbClr val="799A05"/>
              </a:solidFill>
              <a:latin typeface="Arial" panose="020B0604020202020204" pitchFamily="34" charset="0"/>
              <a:cs typeface="Arial" panose="020B0604020202020204" pitchFamily="34" charset="0"/>
            </a:endParaRPr>
          </a:p>
        </p:txBody>
      </p:sp>
      <p:pic>
        <p:nvPicPr>
          <p:cNvPr id="65541"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8338" y="1622425"/>
            <a:ext cx="7870825"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668338" y="5470525"/>
            <a:ext cx="4572000" cy="369888"/>
          </a:xfrm>
          <a:prstGeom prst="rect">
            <a:avLst/>
          </a:prstGeom>
        </p:spPr>
        <p:txBody>
          <a:bodyPr>
            <a:spAutoFit/>
          </a:bodyPr>
          <a:lstStyle/>
          <a:p>
            <a:pPr eaLnBrk="1" fontAlgn="auto" hangingPunct="1">
              <a:spcBef>
                <a:spcPts val="0"/>
              </a:spcBef>
              <a:spcAft>
                <a:spcPts val="0"/>
              </a:spcAft>
              <a:defRPr/>
            </a:pPr>
            <a:r>
              <a:rPr lang="en-US" b="1" dirty="0">
                <a:solidFill>
                  <a:srgbClr val="FF0000"/>
                </a:solidFill>
                <a:effectLst>
                  <a:outerShdw blurRad="38100" dist="38100" dir="2700000" algn="tl">
                    <a:srgbClr val="000000">
                      <a:alpha val="43137"/>
                    </a:srgbClr>
                  </a:outerShdw>
                </a:effectLst>
              </a:rPr>
              <a:t>Individual Mandate information</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229600" cy="809625"/>
          </a:xfrm>
        </p:spPr>
        <p:txBody>
          <a:bodyPr rtlCol="0">
            <a:normAutofit fontScale="90000"/>
          </a:bodyPr>
          <a:lstStyle/>
          <a:p>
            <a:pPr eaLnBrk="1" fontAlgn="auto" hangingPunct="1">
              <a:spcAft>
                <a:spcPts val="0"/>
              </a:spcAft>
              <a:defRPr/>
            </a:pPr>
            <a:r>
              <a:rPr lang="en-US" sz="4000" b="1" dirty="0" smtClean="0"/>
              <a:t>Employer Mandate - 6056 Reporting: </a:t>
            </a:r>
            <a:r>
              <a:rPr lang="en-US" sz="3200" dirty="0" smtClean="0"/>
              <a:t/>
            </a:r>
            <a:br>
              <a:rPr lang="en-US" sz="3200" dirty="0" smtClean="0"/>
            </a:br>
            <a:r>
              <a:rPr lang="en-US" sz="3200" dirty="0" smtClean="0"/>
              <a:t>Big Picture: Some Things </a:t>
            </a:r>
            <a:r>
              <a:rPr lang="en-US" sz="3100" dirty="0" smtClean="0"/>
              <a:t>Reported to </a:t>
            </a:r>
            <a:r>
              <a:rPr lang="en-US" sz="3100" dirty="0"/>
              <a:t>t</a:t>
            </a:r>
            <a:r>
              <a:rPr lang="en-US" sz="3100" dirty="0" smtClean="0"/>
              <a:t>he IRS</a:t>
            </a:r>
            <a:endParaRPr lang="en-US" sz="3100" dirty="0"/>
          </a:p>
        </p:txBody>
      </p:sp>
      <p:graphicFrame>
        <p:nvGraphicFramePr>
          <p:cNvPr id="7" name="Content Placeholder 6"/>
          <p:cNvGraphicFramePr>
            <a:graphicFrameLocks noGrp="1"/>
          </p:cNvGraphicFramePr>
          <p:nvPr>
            <p:ph sz="half" idx="1"/>
          </p:nvPr>
        </p:nvGraphicFramePr>
        <p:xfrm>
          <a:off x="0" y="1403165"/>
          <a:ext cx="9144000" cy="4794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348" name="Footer Placeholder 4"/>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sp>
        <p:nvSpPr>
          <p:cNvPr id="66565"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spcBef>
                <a:spcPct val="0"/>
              </a:spcBef>
              <a:buFontTx/>
              <a:buNone/>
            </a:pPr>
            <a:fld id="{077FB585-833F-4A46-8615-000CE073BDB6}" type="slidenum">
              <a:rPr lang="en-US" altLang="en-US" sz="800" smtClean="0">
                <a:solidFill>
                  <a:srgbClr val="799A05"/>
                </a:solidFill>
                <a:latin typeface="Arial" panose="020B0604020202020204" pitchFamily="34" charset="0"/>
                <a:cs typeface="Arial" panose="020B0604020202020204" pitchFamily="34" charset="0"/>
              </a:rPr>
              <a:pPr>
                <a:spcBef>
                  <a:spcPct val="0"/>
                </a:spcBef>
                <a:buFontTx/>
                <a:buNone/>
              </a:pPr>
              <a:t>21</a:t>
            </a:fld>
            <a:endParaRPr lang="en-US" altLang="en-US" sz="800" smtClean="0">
              <a:solidFill>
                <a:srgbClr val="799A05"/>
              </a:solidFill>
              <a:latin typeface="Arial" panose="020B0604020202020204" pitchFamily="34" charset="0"/>
              <a:cs typeface="Arial" panose="020B0604020202020204" pitchFamily="34" charset="0"/>
            </a:endParaRPr>
          </a:p>
        </p:txBody>
      </p:sp>
      <p:sp>
        <p:nvSpPr>
          <p:cNvPr id="66566" name="TextBox 2"/>
          <p:cNvSpPr txBox="1">
            <a:spLocks noChangeArrowheads="1"/>
          </p:cNvSpPr>
          <p:nvPr/>
        </p:nvSpPr>
        <p:spPr bwMode="auto">
          <a:xfrm>
            <a:off x="6122988" y="4098925"/>
            <a:ext cx="166528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Remember, Premium Tax Credit information goes on the same Form as Employer Mandate information. </a:t>
            </a:r>
            <a:endParaRPr lang="en-US" altLang="en-US" sz="180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109663"/>
            <a:ext cx="8229600" cy="809625"/>
          </a:xfrm>
        </p:spPr>
        <p:txBody>
          <a:bodyPr rtlCol="0">
            <a:normAutofit fontScale="90000"/>
          </a:bodyPr>
          <a:lstStyle/>
          <a:p>
            <a:pPr eaLnBrk="1" fontAlgn="auto" hangingPunct="1">
              <a:spcAft>
                <a:spcPts val="0"/>
              </a:spcAft>
              <a:defRPr/>
            </a:pPr>
            <a:r>
              <a:rPr lang="en-US" sz="4000" b="1" dirty="0" smtClean="0"/>
              <a:t>6056 Reporting by ALEs: </a:t>
            </a:r>
            <a:r>
              <a:rPr lang="en-US" sz="3200" dirty="0" smtClean="0"/>
              <a:t/>
            </a:r>
            <a:br>
              <a:rPr lang="en-US" sz="3200" dirty="0" smtClean="0"/>
            </a:br>
            <a:r>
              <a:rPr lang="en-US" sz="3100" dirty="0" smtClean="0"/>
              <a:t>What Is Reported to </a:t>
            </a:r>
            <a:r>
              <a:rPr lang="en-US" sz="3100" dirty="0"/>
              <a:t>t</a:t>
            </a:r>
            <a:r>
              <a:rPr lang="en-US" sz="3100" dirty="0" smtClean="0"/>
              <a:t>he IRS – E.g., Form 1094-C</a:t>
            </a:r>
            <a:endParaRPr lang="en-US" sz="3100" dirty="0"/>
          </a:p>
        </p:txBody>
      </p:sp>
      <p:sp>
        <p:nvSpPr>
          <p:cNvPr id="58371" name="Footer Placeholder 4"/>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sp>
        <p:nvSpPr>
          <p:cNvPr id="6758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spcBef>
                <a:spcPct val="0"/>
              </a:spcBef>
              <a:buFontTx/>
              <a:buNone/>
            </a:pPr>
            <a:fld id="{2D1CC3B9-47DD-4BC9-A8E7-FD6DEBCA1340}" type="slidenum">
              <a:rPr lang="en-US" altLang="en-US" sz="800" smtClean="0">
                <a:solidFill>
                  <a:srgbClr val="799A05"/>
                </a:solidFill>
                <a:latin typeface="Arial" panose="020B0604020202020204" pitchFamily="34" charset="0"/>
                <a:cs typeface="Arial" panose="020B0604020202020204" pitchFamily="34" charset="0"/>
              </a:rPr>
              <a:pPr>
                <a:spcBef>
                  <a:spcPct val="0"/>
                </a:spcBef>
                <a:buFontTx/>
                <a:buNone/>
              </a:pPr>
              <a:t>22</a:t>
            </a:fld>
            <a:endParaRPr lang="en-US" altLang="en-US" sz="800" smtClean="0">
              <a:solidFill>
                <a:srgbClr val="799A05"/>
              </a:solidFill>
              <a:latin typeface="Arial" panose="020B0604020202020204" pitchFamily="34" charset="0"/>
              <a:cs typeface="Arial" panose="020B0604020202020204" pitchFamily="34" charset="0"/>
            </a:endParaRPr>
          </a:p>
        </p:txBody>
      </p:sp>
      <p:pic>
        <p:nvPicPr>
          <p:cNvPr id="67589"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1388" y="1990725"/>
            <a:ext cx="7261225"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046163" y="2600325"/>
            <a:ext cx="2555875" cy="1200150"/>
          </a:xfrm>
          <a:prstGeom prst="rect">
            <a:avLst/>
          </a:prstGeom>
        </p:spPr>
        <p:txBody>
          <a:bodyPr>
            <a:spAutoFit/>
          </a:bodyPr>
          <a:lstStyle/>
          <a:p>
            <a:pPr algn="ctr" eaLnBrk="1" fontAlgn="auto" hangingPunct="1">
              <a:spcBef>
                <a:spcPts val="0"/>
              </a:spcBef>
              <a:spcAft>
                <a:spcPts val="0"/>
              </a:spcAft>
              <a:defRPr/>
            </a:pPr>
            <a:r>
              <a:rPr lang="en-US" b="1" dirty="0">
                <a:solidFill>
                  <a:srgbClr val="FF0000"/>
                </a:solidFill>
                <a:effectLst>
                  <a:outerShdw blurRad="38100" dist="38100" dir="2700000" algn="tl">
                    <a:srgbClr val="000000">
                      <a:alpha val="43137"/>
                    </a:srgbClr>
                  </a:outerShdw>
                </a:effectLst>
              </a:rPr>
              <a:t>Employer Mandate -  FT 95/70% threshold test information goes here</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688"/>
            <a:ext cx="8229600" cy="809625"/>
          </a:xfrm>
        </p:spPr>
        <p:txBody>
          <a:bodyPr rtlCol="0">
            <a:normAutofit fontScale="90000"/>
          </a:bodyPr>
          <a:lstStyle/>
          <a:p>
            <a:pPr eaLnBrk="1" fontAlgn="auto" hangingPunct="1">
              <a:spcAft>
                <a:spcPts val="0"/>
              </a:spcAft>
              <a:defRPr/>
            </a:pPr>
            <a:r>
              <a:rPr lang="en-US" sz="4000" b="1" dirty="0" smtClean="0"/>
              <a:t>6055 and 6056 Reporting by ALEs: </a:t>
            </a:r>
            <a:r>
              <a:rPr lang="en-US" sz="3200" dirty="0" smtClean="0"/>
              <a:t/>
            </a:r>
            <a:br>
              <a:rPr lang="en-US" sz="3200" dirty="0" smtClean="0"/>
            </a:br>
            <a:r>
              <a:rPr lang="en-US" sz="3100" dirty="0" smtClean="0"/>
              <a:t>What Is Reported to </a:t>
            </a:r>
            <a:r>
              <a:rPr lang="en-US" sz="3100" dirty="0"/>
              <a:t>t</a:t>
            </a:r>
            <a:r>
              <a:rPr lang="en-US" sz="3100" dirty="0" smtClean="0"/>
              <a:t>he IRS – E.g., Form 1095-C</a:t>
            </a:r>
            <a:endParaRPr lang="en-US" sz="3100" dirty="0"/>
          </a:p>
        </p:txBody>
      </p:sp>
      <p:sp>
        <p:nvSpPr>
          <p:cNvPr id="59395" name="Footer Placeholder 4"/>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sp>
        <p:nvSpPr>
          <p:cNvPr id="6861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spcBef>
                <a:spcPct val="0"/>
              </a:spcBef>
              <a:buFontTx/>
              <a:buNone/>
            </a:pPr>
            <a:fld id="{D6BFB004-F2D3-4E48-8380-0460D1D95EB3}" type="slidenum">
              <a:rPr lang="en-US" altLang="en-US" sz="800" smtClean="0">
                <a:solidFill>
                  <a:srgbClr val="799A05"/>
                </a:solidFill>
                <a:latin typeface="Arial" panose="020B0604020202020204" pitchFamily="34" charset="0"/>
                <a:cs typeface="Arial" panose="020B0604020202020204" pitchFamily="34" charset="0"/>
              </a:rPr>
              <a:pPr>
                <a:spcBef>
                  <a:spcPct val="0"/>
                </a:spcBef>
                <a:buFontTx/>
                <a:buNone/>
              </a:pPr>
              <a:t>23</a:t>
            </a:fld>
            <a:endParaRPr lang="en-US" altLang="en-US" sz="800" smtClean="0">
              <a:solidFill>
                <a:srgbClr val="799A05"/>
              </a:solidFill>
              <a:latin typeface="Arial" panose="020B0604020202020204" pitchFamily="34" charset="0"/>
              <a:cs typeface="Arial" panose="020B0604020202020204" pitchFamily="34" charset="0"/>
            </a:endParaRPr>
          </a:p>
        </p:txBody>
      </p:sp>
      <p:pic>
        <p:nvPicPr>
          <p:cNvPr id="6861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938" y="1636713"/>
            <a:ext cx="8423275"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86000" y="3209925"/>
            <a:ext cx="4572000" cy="646113"/>
          </a:xfrm>
          <a:prstGeom prst="rect">
            <a:avLst/>
          </a:prstGeom>
        </p:spPr>
        <p:txBody>
          <a:bodyPr>
            <a:spAutoFit/>
          </a:bodyPr>
          <a:lstStyle/>
          <a:p>
            <a:pPr eaLnBrk="1" fontAlgn="auto" hangingPunct="1">
              <a:spcBef>
                <a:spcPts val="0"/>
              </a:spcBef>
              <a:spcAft>
                <a:spcPts val="0"/>
              </a:spcAft>
              <a:defRPr/>
            </a:pPr>
            <a:r>
              <a:rPr lang="en-US" b="1" dirty="0">
                <a:solidFill>
                  <a:srgbClr val="FF0000"/>
                </a:solidFill>
                <a:effectLst>
                  <a:outerShdw blurRad="38100" dist="38100" dir="2700000" algn="tl">
                    <a:srgbClr val="000000">
                      <a:alpha val="43137"/>
                    </a:srgbClr>
                  </a:outerShdw>
                </a:effectLst>
              </a:rPr>
              <a:t>Affordability, Minimum Value, and Premium Tax Credit Information go here</a:t>
            </a:r>
          </a:p>
        </p:txBody>
      </p:sp>
      <p:sp>
        <p:nvSpPr>
          <p:cNvPr id="6" name="Rectangle 5"/>
          <p:cNvSpPr/>
          <p:nvPr/>
        </p:nvSpPr>
        <p:spPr>
          <a:xfrm>
            <a:off x="860425" y="4708525"/>
            <a:ext cx="2851150" cy="922338"/>
          </a:xfrm>
          <a:prstGeom prst="rect">
            <a:avLst/>
          </a:prstGeom>
        </p:spPr>
        <p:txBody>
          <a:bodyPr>
            <a:spAutoFit/>
          </a:bodyPr>
          <a:lstStyle/>
          <a:p>
            <a:pPr eaLnBrk="1" fontAlgn="auto" hangingPunct="1">
              <a:spcBef>
                <a:spcPts val="0"/>
              </a:spcBef>
              <a:spcAft>
                <a:spcPts val="0"/>
              </a:spcAft>
              <a:defRPr/>
            </a:pPr>
            <a:r>
              <a:rPr lang="en-US" b="1" dirty="0">
                <a:solidFill>
                  <a:srgbClr val="FF0000"/>
                </a:solidFill>
                <a:effectLst>
                  <a:outerShdw blurRad="38100" dist="38100" dir="2700000" algn="tl">
                    <a:srgbClr val="000000">
                      <a:alpha val="43137"/>
                    </a:srgbClr>
                  </a:outerShdw>
                </a:effectLst>
              </a:rPr>
              <a:t>Individual Mandate information goes here for self-insured plans</a:t>
            </a:r>
          </a:p>
        </p:txBody>
      </p:sp>
      <p:sp>
        <p:nvSpPr>
          <p:cNvPr id="15" name="TextBox 14"/>
          <p:cNvSpPr txBox="1"/>
          <p:nvPr/>
        </p:nvSpPr>
        <p:spPr>
          <a:xfrm rot="19920892">
            <a:off x="5500688" y="4167188"/>
            <a:ext cx="2595562" cy="1754187"/>
          </a:xfrm>
          <a:prstGeom prst="rect">
            <a:avLst/>
          </a:prstGeom>
          <a:noFill/>
        </p:spPr>
        <p:txBody>
          <a:bodyPr>
            <a:spAutoFit/>
          </a:bodyPr>
          <a:lstStyle/>
          <a:p>
            <a:pPr eaLnBrk="1" fontAlgn="auto" hangingPunct="1">
              <a:spcBef>
                <a:spcPts val="0"/>
              </a:spcBef>
              <a:spcAft>
                <a:spcPts val="0"/>
              </a:spcAft>
              <a:defRPr/>
            </a:pPr>
            <a:r>
              <a:rPr lang="en-US" b="1" dirty="0">
                <a:solidFill>
                  <a:srgbClr val="FF0000"/>
                </a:solidFill>
                <a:effectLst>
                  <a:outerShdw blurRad="38100" dist="38100" dir="2700000" algn="tl">
                    <a:srgbClr val="000000">
                      <a:alpha val="43137"/>
                    </a:srgbClr>
                  </a:outerShdw>
                </a:effectLst>
                <a:latin typeface="+mn-lt"/>
                <a:cs typeface="+mn-cs"/>
              </a:rPr>
              <a:t>Fully insured plans skip this Part III. Carrier puts Individual Mandate information on Form 1095-B</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593725"/>
            <a:ext cx="8229600" cy="1004888"/>
          </a:xfrm>
        </p:spPr>
        <p:txBody>
          <a:bodyPr/>
          <a:lstStyle/>
          <a:p>
            <a:pPr eaLnBrk="1" hangingPunct="1"/>
            <a:r>
              <a:rPr lang="en-US" altLang="en-US" sz="4000" b="1" smtClean="0"/>
              <a:t>6056 Reporting – </a:t>
            </a:r>
            <a:r>
              <a:rPr lang="en-US" altLang="en-US" sz="3600" b="1" smtClean="0"/>
              <a:t>Crack the Codes</a:t>
            </a:r>
            <a:r>
              <a:rPr lang="en-US" altLang="en-US" sz="4400" smtClean="0"/>
              <a:t/>
            </a:r>
            <a:br>
              <a:rPr lang="en-US" altLang="en-US" sz="4400" smtClean="0"/>
            </a:br>
            <a:endParaRPr lang="en-US" altLang="en-US" sz="4400" smtClean="0"/>
          </a:p>
        </p:txBody>
      </p:sp>
      <p:graphicFrame>
        <p:nvGraphicFramePr>
          <p:cNvPr id="5" name="Diagram 4"/>
          <p:cNvGraphicFramePr/>
          <p:nvPr/>
        </p:nvGraphicFramePr>
        <p:xfrm>
          <a:off x="791532" y="1038604"/>
          <a:ext cx="7772400" cy="5075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9636" name="TextBox 5"/>
          <p:cNvSpPr txBox="1">
            <a:spLocks noChangeArrowheads="1"/>
          </p:cNvSpPr>
          <p:nvPr/>
        </p:nvSpPr>
        <p:spPr bwMode="auto">
          <a:xfrm>
            <a:off x="2481263" y="4200525"/>
            <a:ext cx="22860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cs typeface="Arial" panose="020B0604020202020204" pitchFamily="34" charset="0"/>
              </a:rPr>
              <a:t>Here is a </a:t>
            </a:r>
            <a:r>
              <a:rPr lang="en-US" altLang="en-US" sz="1800" b="1" u="sng">
                <a:latin typeface="Arial" panose="020B0604020202020204" pitchFamily="34" charset="0"/>
                <a:cs typeface="Arial" panose="020B0604020202020204" pitchFamily="34" charset="0"/>
              </a:rPr>
              <a:t>partial list </a:t>
            </a:r>
            <a:r>
              <a:rPr lang="en-US" altLang="en-US" sz="1800">
                <a:latin typeface="Arial" panose="020B0604020202020204" pitchFamily="34" charset="0"/>
                <a:cs typeface="Arial" panose="020B0604020202020204" pitchFamily="34" charset="0"/>
              </a:rPr>
              <a:t>of codes that may apply to many of your employees. Do not solely rely on this list. See Tax Form Instructions. </a:t>
            </a:r>
          </a:p>
        </p:txBody>
      </p:sp>
      <p:pic>
        <p:nvPicPr>
          <p:cNvPr id="69637" name="Picture 3" descr="C:\Users\KWilson\AppData\Local\Microsoft\Windows\Temporary Internet Files\Content.IE5\3VFO61YW\caution[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575" y="4200525"/>
            <a:ext cx="1714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Footer Placeholder 4"/>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sp>
        <p:nvSpPr>
          <p:cNvPr id="60423" name="Slide Number Placeholder 5"/>
          <p:cNvSpPr>
            <a:spLocks noGrp="1"/>
          </p:cNvSpPr>
          <p:nvPr>
            <p:ph type="sldNum" sz="quarter" idx="11"/>
          </p:nvPr>
        </p:nvSpPr>
        <p:spPr bwMode="auto">
          <a:ln>
            <a:miter lim="800000"/>
            <a:headEnd/>
            <a:tailEnd/>
          </a:ln>
        </p:spPr>
        <p:txBody>
          <a:bodyPr rtlCol="0"/>
          <a:lstStyle/>
          <a:p>
            <a:pPr>
              <a:defRPr/>
            </a:pPr>
            <a:r>
              <a:rPr lang="en-US">
                <a:latin typeface="+mn-lt"/>
                <a:cs typeface="+mn-cs"/>
              </a:rPr>
              <a:t>37</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8"/>
          <p:cNvSpPr>
            <a:spLocks noGrp="1"/>
          </p:cNvSpPr>
          <p:nvPr>
            <p:ph type="title"/>
          </p:nvPr>
        </p:nvSpPr>
        <p:spPr>
          <a:xfrm>
            <a:off x="457200" y="274638"/>
            <a:ext cx="8388350" cy="1184275"/>
          </a:xfrm>
        </p:spPr>
        <p:txBody>
          <a:bodyPr/>
          <a:lstStyle/>
          <a:p>
            <a:pPr eaLnBrk="1" hangingPunct="1"/>
            <a:r>
              <a:rPr lang="en-US" altLang="en-US" sz="3600" b="1" smtClean="0"/>
              <a:t>Reporting and Penalties: Strategy </a:t>
            </a:r>
            <a:r>
              <a:rPr lang="en-US" altLang="en-US" sz="2800" smtClean="0"/>
              <a:t>Document and Record-Keep</a:t>
            </a:r>
          </a:p>
        </p:txBody>
      </p:sp>
      <p:sp>
        <p:nvSpPr>
          <p:cNvPr id="70659" name="Content Placeholder 10"/>
          <p:cNvSpPr>
            <a:spLocks noGrp="1"/>
          </p:cNvSpPr>
          <p:nvPr>
            <p:ph idx="1"/>
          </p:nvPr>
        </p:nvSpPr>
        <p:spPr>
          <a:xfrm>
            <a:off x="4603750" y="1698625"/>
            <a:ext cx="3930650" cy="4452938"/>
          </a:xfrm>
        </p:spPr>
        <p:txBody>
          <a:bodyPr/>
          <a:lstStyle/>
          <a:p>
            <a:pPr eaLnBrk="1" hangingPunct="1"/>
            <a:r>
              <a:rPr lang="en-US" altLang="en-US" smtClean="0"/>
              <a:t>Document</a:t>
            </a:r>
          </a:p>
          <a:p>
            <a:pPr eaLnBrk="1" hangingPunct="1"/>
            <a:r>
              <a:rPr lang="en-US" altLang="en-US" smtClean="0"/>
              <a:t>Keep excellent records</a:t>
            </a:r>
          </a:p>
          <a:p>
            <a:pPr eaLnBrk="1" hangingPunct="1"/>
            <a:r>
              <a:rPr lang="en-US" altLang="en-US" smtClean="0"/>
              <a:t>Why? This is your defense against the 2K and 3K penalties</a:t>
            </a:r>
          </a:p>
          <a:p>
            <a:pPr eaLnBrk="1" hangingPunct="1"/>
            <a:r>
              <a:rPr lang="en-US" altLang="en-US" smtClean="0"/>
              <a:t>If the IRS sends you a notice of penalty, you need to be able to respond, to prove that a penalty does not apply</a:t>
            </a:r>
          </a:p>
          <a:p>
            <a:pPr eaLnBrk="1" hangingPunct="1"/>
            <a:endParaRPr lang="en-US" altLang="en-US" smtClean="0"/>
          </a:p>
          <a:p>
            <a:pPr eaLnBrk="1" hangingPunct="1"/>
            <a:endParaRPr lang="en-US" altLang="en-US" smtClean="0"/>
          </a:p>
        </p:txBody>
      </p:sp>
      <p:sp>
        <p:nvSpPr>
          <p:cNvPr id="61444" name="Footer Placeholder 1"/>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a:t>
            </a:r>
          </a:p>
        </p:txBody>
      </p:sp>
      <p:sp>
        <p:nvSpPr>
          <p:cNvPr id="70661"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spcBef>
                <a:spcPct val="0"/>
              </a:spcBef>
              <a:buFontTx/>
              <a:buNone/>
            </a:pPr>
            <a:fld id="{288C1673-DCB1-4CEF-8CB7-D0F18088063C}" type="slidenum">
              <a:rPr lang="en-US" altLang="en-US" sz="800" smtClean="0">
                <a:solidFill>
                  <a:srgbClr val="799A05"/>
                </a:solidFill>
                <a:latin typeface="Arial" panose="020B0604020202020204" pitchFamily="34" charset="0"/>
                <a:cs typeface="Arial" panose="020B0604020202020204" pitchFamily="34" charset="0"/>
              </a:rPr>
              <a:pPr>
                <a:spcBef>
                  <a:spcPct val="0"/>
                </a:spcBef>
                <a:buFontTx/>
                <a:buNone/>
              </a:pPr>
              <a:t>25</a:t>
            </a:fld>
            <a:endParaRPr lang="en-US" altLang="en-US" sz="800" smtClean="0">
              <a:solidFill>
                <a:srgbClr val="799A05"/>
              </a:solidFill>
              <a:latin typeface="Arial" panose="020B0604020202020204" pitchFamily="34" charset="0"/>
              <a:cs typeface="Arial" panose="020B0604020202020204" pitchFamily="34" charset="0"/>
            </a:endParaRPr>
          </a:p>
        </p:txBody>
      </p:sp>
      <p:sp>
        <p:nvSpPr>
          <p:cNvPr id="70662" name="Text Placeholder 2"/>
          <p:cNvSpPr txBox="1">
            <a:spLocks/>
          </p:cNvSpPr>
          <p:nvPr/>
        </p:nvSpPr>
        <p:spPr bwMode="auto">
          <a:xfrm>
            <a:off x="381000" y="1458913"/>
            <a:ext cx="4614863"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031875" indent="-230188">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lvl="2" eaLnBrk="1" hangingPunct="1">
              <a:buFont typeface="Arial" panose="020B0604020202020204" pitchFamily="34" charset="0"/>
              <a:buNone/>
            </a:pPr>
            <a:endParaRPr lang="en-US" altLang="en-US"/>
          </a:p>
        </p:txBody>
      </p:sp>
      <p:sp>
        <p:nvSpPr>
          <p:cNvPr id="70663" name="Footer Placeholder 6"/>
          <p:cNvSpPr txBox="1">
            <a:spLocks/>
          </p:cNvSpPr>
          <p:nvPr/>
        </p:nvSpPr>
        <p:spPr bwMode="auto">
          <a:xfrm>
            <a:off x="473075" y="6370638"/>
            <a:ext cx="41306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700">
                <a:solidFill>
                  <a:srgbClr val="898D92"/>
                </a:solidFill>
                <a:latin typeface="Arial" panose="020B0604020202020204" pitchFamily="34" charset="0"/>
                <a:cs typeface="Arial" panose="020B0604020202020204" pitchFamily="34" charset="0"/>
              </a:rPr>
              <a:t>© 2015 GALLAGHER BENEFIT SERVICES, INC. </a:t>
            </a:r>
          </a:p>
        </p:txBody>
      </p:sp>
      <p:pic>
        <p:nvPicPr>
          <p:cNvPr id="706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063" y="2036763"/>
            <a:ext cx="3554412"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3700"/>
            <a:ext cx="8229600" cy="808038"/>
          </a:xfrm>
        </p:spPr>
        <p:txBody>
          <a:bodyPr rtlCol="0">
            <a:normAutofit fontScale="90000"/>
          </a:bodyPr>
          <a:lstStyle/>
          <a:p>
            <a:pPr eaLnBrk="1" fontAlgn="auto" hangingPunct="1">
              <a:spcAft>
                <a:spcPts val="0"/>
              </a:spcAft>
              <a:defRPr/>
            </a:pPr>
            <a:r>
              <a:rPr lang="en-US" sz="4000" b="1" dirty="0" smtClean="0"/>
              <a:t>Questions You Need Ask Now:</a:t>
            </a:r>
            <a:br>
              <a:rPr lang="en-US" sz="4000" b="1" dirty="0" smtClean="0"/>
            </a:br>
            <a:r>
              <a:rPr lang="en-US" sz="3100" dirty="0" smtClean="0"/>
              <a:t>6055/6056 Reporting</a:t>
            </a:r>
            <a:r>
              <a:rPr lang="en-US" sz="3100" b="1" dirty="0" smtClean="0"/>
              <a:t> </a:t>
            </a:r>
            <a:endParaRPr lang="en-US" sz="3100" b="1" dirty="0"/>
          </a:p>
        </p:txBody>
      </p:sp>
      <p:sp>
        <p:nvSpPr>
          <p:cNvPr id="72707"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spcBef>
                <a:spcPct val="0"/>
              </a:spcBef>
              <a:buFontTx/>
              <a:buNone/>
            </a:pPr>
            <a:fld id="{0A5DD057-F15D-4727-81D1-C172A14C572D}" type="slidenum">
              <a:rPr lang="en-US" altLang="en-US" sz="800" smtClean="0">
                <a:solidFill>
                  <a:srgbClr val="799A05"/>
                </a:solidFill>
                <a:latin typeface="Arial" panose="020B0604020202020204" pitchFamily="34" charset="0"/>
                <a:cs typeface="Arial" panose="020B0604020202020204" pitchFamily="34" charset="0"/>
              </a:rPr>
              <a:pPr>
                <a:spcBef>
                  <a:spcPct val="0"/>
                </a:spcBef>
                <a:buFontTx/>
                <a:buNone/>
              </a:pPr>
              <a:t>26</a:t>
            </a:fld>
            <a:endParaRPr lang="en-US" altLang="en-US" sz="800" smtClean="0">
              <a:solidFill>
                <a:srgbClr val="799A05"/>
              </a:solidFill>
              <a:latin typeface="Arial" panose="020B0604020202020204" pitchFamily="34" charset="0"/>
              <a:cs typeface="Arial" panose="020B0604020202020204" pitchFamily="34" charset="0"/>
            </a:endParaRPr>
          </a:p>
        </p:txBody>
      </p:sp>
      <p:sp>
        <p:nvSpPr>
          <p:cNvPr id="8" name="Content Placeholder 7"/>
          <p:cNvSpPr>
            <a:spLocks noGrp="1"/>
          </p:cNvSpPr>
          <p:nvPr>
            <p:ph sz="half" idx="1"/>
          </p:nvPr>
        </p:nvSpPr>
        <p:spPr>
          <a:xfrm>
            <a:off x="323850" y="1379538"/>
            <a:ext cx="6477000" cy="5038725"/>
          </a:xfrm>
        </p:spPr>
        <p:txBody>
          <a:bodyPr rtlCol="0">
            <a:normAutofit/>
          </a:bodyPr>
          <a:lstStyle/>
          <a:p>
            <a:pPr eaLnBrk="1" fontAlgn="auto" hangingPunct="1">
              <a:spcAft>
                <a:spcPts val="0"/>
              </a:spcAft>
              <a:buFont typeface="Arial"/>
              <a:buChar char="•"/>
              <a:defRPr/>
            </a:pPr>
            <a:r>
              <a:rPr lang="en-US" sz="2400" dirty="0" smtClean="0">
                <a:latin typeface="Times New Roman" panose="02020603050405020304" pitchFamily="18" charset="0"/>
                <a:cs typeface="Times New Roman" panose="02020603050405020304" pitchFamily="18" charset="0"/>
              </a:rPr>
              <a:t>Who will be responsible for your reporting obligations? Or you using a vendor? </a:t>
            </a:r>
            <a:endParaRPr lang="en-US" sz="2400" i="1"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a:buChar char="•"/>
              <a:defRPr/>
            </a:pPr>
            <a:r>
              <a:rPr lang="en-US" sz="2400" dirty="0" smtClean="0">
                <a:latin typeface="Times New Roman" panose="02020603050405020304" pitchFamily="18" charset="0"/>
                <a:cs typeface="Times New Roman" panose="02020603050405020304" pitchFamily="18" charset="0"/>
              </a:rPr>
              <a:t>Do you have accurate or complete information on your employees and dependents or non-employees enrolled in the plan?</a:t>
            </a:r>
          </a:p>
          <a:p>
            <a:pPr eaLnBrk="1" fontAlgn="auto" hangingPunct="1">
              <a:spcAft>
                <a:spcPts val="0"/>
              </a:spcAft>
              <a:buFont typeface="Arial"/>
              <a:buChar char="•"/>
              <a:defRPr/>
            </a:pPr>
            <a:r>
              <a:rPr lang="en-US" sz="2400" dirty="0" smtClean="0">
                <a:latin typeface="Times New Roman" panose="02020603050405020304" pitchFamily="18" charset="0"/>
                <a:cs typeface="Times New Roman" panose="02020603050405020304" pitchFamily="18" charset="0"/>
              </a:rPr>
              <a:t>Have you tried three times to collect dependent SSNs? Do you have a process making this routine?</a:t>
            </a:r>
            <a:endParaRPr lang="en-US" sz="2400" i="1" dirty="0">
              <a:latin typeface="Times New Roman" panose="02020603050405020304" pitchFamily="18" charset="0"/>
              <a:cs typeface="Times New Roman" panose="02020603050405020304" pitchFamily="18" charset="0"/>
            </a:endParaRPr>
          </a:p>
          <a:p>
            <a:pPr eaLnBrk="1" fontAlgn="auto" hangingPunct="1">
              <a:spcAft>
                <a:spcPts val="0"/>
              </a:spcAft>
              <a:buFont typeface="Arial"/>
              <a:buChar char="•"/>
              <a:defRPr/>
            </a:pPr>
            <a:r>
              <a:rPr lang="en-US" sz="2400" dirty="0" smtClean="0">
                <a:latin typeface="Times New Roman" panose="02020603050405020304" pitchFamily="18" charset="0"/>
                <a:cs typeface="Times New Roman" panose="02020603050405020304" pitchFamily="18" charset="0"/>
              </a:rPr>
              <a:t>Who is going to be responsible for collecting the necessary information?</a:t>
            </a:r>
          </a:p>
          <a:p>
            <a:pPr eaLnBrk="1" fontAlgn="auto" hangingPunct="1">
              <a:spcAft>
                <a:spcPts val="0"/>
              </a:spcAft>
              <a:buFont typeface="Arial"/>
              <a:buChar char="•"/>
              <a:defRPr/>
            </a:pPr>
            <a:r>
              <a:rPr lang="en-US" sz="2400" dirty="0">
                <a:latin typeface="Times New Roman" panose="02020603050405020304" pitchFamily="18" charset="0"/>
                <a:cs typeface="Times New Roman" panose="02020603050405020304" pitchFamily="18" charset="0"/>
              </a:rPr>
              <a:t>Who is going to be responsible for </a:t>
            </a:r>
            <a:r>
              <a:rPr lang="en-US" sz="2400" dirty="0" smtClean="0">
                <a:latin typeface="Times New Roman" panose="02020603050405020304" pitchFamily="18" charset="0"/>
                <a:cs typeface="Times New Roman" panose="02020603050405020304" pitchFamily="18" charset="0"/>
              </a:rPr>
              <a:t>retaining the </a:t>
            </a:r>
            <a:r>
              <a:rPr lang="en-US" sz="2400" dirty="0">
                <a:latin typeface="Times New Roman" panose="02020603050405020304" pitchFamily="18" charset="0"/>
                <a:cs typeface="Times New Roman" panose="02020603050405020304" pitchFamily="18" charset="0"/>
              </a:rPr>
              <a:t>necessary information?</a:t>
            </a:r>
          </a:p>
          <a:p>
            <a:pPr marL="0" indent="0" eaLnBrk="1" fontAlgn="auto" hangingPunct="1">
              <a:spcAft>
                <a:spcPts val="0"/>
              </a:spcAft>
              <a:buFont typeface="Arial"/>
              <a:buNone/>
              <a:defRPr/>
            </a:pPr>
            <a:endParaRPr lang="en-US" sz="2400" i="1" dirty="0">
              <a:latin typeface="Times New Roman" panose="02020603050405020304" pitchFamily="18" charset="0"/>
              <a:cs typeface="Times New Roman" panose="02020603050405020304" pitchFamily="18" charset="0"/>
            </a:endParaRPr>
          </a:p>
        </p:txBody>
      </p:sp>
      <p:sp>
        <p:nvSpPr>
          <p:cNvPr id="62469" name="Footer Placeholder 6"/>
          <p:cNvSpPr>
            <a:spLocks noGrp="1"/>
          </p:cNvSpPr>
          <p:nvPr>
            <p:ph type="ftr" sz="quarter" idx="10"/>
          </p:nvPr>
        </p:nvSpPr>
        <p:spPr bwMode="auto">
          <a:xfrm>
            <a:off x="473075" y="6370638"/>
            <a:ext cx="4130675" cy="35083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pic>
        <p:nvPicPr>
          <p:cNvPr id="7271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9413" y="1751013"/>
            <a:ext cx="2192337"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87363" y="4691063"/>
            <a:ext cx="8199437" cy="1879600"/>
          </a:xfrm>
        </p:spPr>
        <p:txBody>
          <a:bodyPr rtlCol="0">
            <a:noAutofit/>
          </a:bodyPr>
          <a:lstStyle/>
          <a:p>
            <a:pPr eaLnBrk="1" fontAlgn="auto" hangingPunct="1">
              <a:lnSpc>
                <a:spcPct val="100000"/>
              </a:lnSpc>
              <a:spcAft>
                <a:spcPts val="0"/>
              </a:spcAft>
              <a:defRPr/>
            </a:pPr>
            <a:r>
              <a:rPr lang="en-US" sz="3200" dirty="0" smtClean="0">
                <a:solidFill>
                  <a:schemeClr val="tx2"/>
                </a:solidFill>
              </a:rPr>
              <a:t/>
            </a:r>
            <a:br>
              <a:rPr lang="en-US" sz="3200" dirty="0" smtClean="0">
                <a:solidFill>
                  <a:schemeClr val="tx2"/>
                </a:solidFill>
              </a:rPr>
            </a:br>
            <a:r>
              <a:rPr lang="en-US" sz="3200" dirty="0" smtClean="0">
                <a:solidFill>
                  <a:schemeClr val="tx2"/>
                </a:solidFill>
              </a:rPr>
              <a:t>Form 1094-C: the transmittal </a:t>
            </a:r>
            <a:endParaRPr lang="en-US" sz="3200" dirty="0">
              <a:solidFill>
                <a:schemeClr val="tx2"/>
              </a:solidFill>
            </a:endParaRPr>
          </a:p>
        </p:txBody>
      </p:sp>
      <p:sp>
        <p:nvSpPr>
          <p:cNvPr id="74755"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spcBef>
                <a:spcPct val="0"/>
              </a:spcBef>
              <a:buFontTx/>
              <a:buNone/>
            </a:pPr>
            <a:fld id="{A56958BF-3848-44A5-968E-96FFEA9E98DE}" type="slidenum">
              <a:rPr lang="en-US" altLang="en-US" sz="800" smtClean="0">
                <a:solidFill>
                  <a:srgbClr val="799A05"/>
                </a:solidFill>
                <a:latin typeface="Arial" panose="020B0604020202020204" pitchFamily="34" charset="0"/>
                <a:cs typeface="Arial" panose="020B0604020202020204" pitchFamily="34" charset="0"/>
              </a:rPr>
              <a:pPr>
                <a:spcBef>
                  <a:spcPct val="0"/>
                </a:spcBef>
                <a:buFontTx/>
                <a:buNone/>
              </a:pPr>
              <a:t>27</a:t>
            </a:fld>
            <a:endParaRPr lang="en-US" altLang="en-US" sz="800" smtClean="0">
              <a:solidFill>
                <a:srgbClr val="799A05"/>
              </a:solidFill>
              <a:latin typeface="Arial" panose="020B0604020202020204" pitchFamily="34" charset="0"/>
              <a:cs typeface="Arial" panose="020B0604020202020204" pitchFamily="34" charset="0"/>
            </a:endParaRPr>
          </a:p>
        </p:txBody>
      </p:sp>
      <p:sp>
        <p:nvSpPr>
          <p:cNvPr id="6" name="Footer Placeholder 6"/>
          <p:cNvSpPr>
            <a:spLocks noGrp="1"/>
          </p:cNvSpPr>
          <p:nvPr>
            <p:ph type="ftr" sz="quarter" idx="14"/>
          </p:nvPr>
        </p:nvSpPr>
        <p:spPr>
          <a:xfrm>
            <a:off x="473075" y="6370638"/>
            <a:ext cx="4130675" cy="350837"/>
          </a:xfrm>
        </p:spPr>
        <p:txBody>
          <a:bodyPr/>
          <a:lstStyle/>
          <a:p>
            <a:pPr>
              <a:defRPr/>
            </a:pPr>
            <a:r>
              <a:rPr lang="en-US" smtClean="0"/>
              <a:t>© 2015 GALLAGHER BENEFIT SERVICES, INC. </a:t>
            </a:r>
            <a:endParaRPr lang="en-US"/>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3"/>
          <p:cNvSpPr>
            <a:spLocks noGrp="1"/>
          </p:cNvSpPr>
          <p:nvPr>
            <p:ph type="title"/>
          </p:nvPr>
        </p:nvSpPr>
        <p:spPr>
          <a:xfrm>
            <a:off x="457200" y="365125"/>
            <a:ext cx="8229600" cy="1338263"/>
          </a:xfrm>
        </p:spPr>
        <p:txBody>
          <a:bodyPr/>
          <a:lstStyle/>
          <a:p>
            <a:r>
              <a:rPr lang="en-US" altLang="en-US" sz="4000" smtClean="0"/>
              <a:t>Form 1094-C, Parts I and II: 100 or more/entitled to “free” employees </a:t>
            </a:r>
          </a:p>
        </p:txBody>
      </p:sp>
      <p:pic>
        <p:nvPicPr>
          <p:cNvPr id="7680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8863" y="1628775"/>
            <a:ext cx="702627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3"/>
          <p:cNvSpPr>
            <a:spLocks noGrp="1"/>
          </p:cNvSpPr>
          <p:nvPr>
            <p:ph type="title"/>
          </p:nvPr>
        </p:nvSpPr>
        <p:spPr>
          <a:xfrm>
            <a:off x="457200" y="139700"/>
            <a:ext cx="8229600" cy="1563688"/>
          </a:xfrm>
        </p:spPr>
        <p:txBody>
          <a:bodyPr/>
          <a:lstStyle/>
          <a:p>
            <a:r>
              <a:rPr lang="en-US" altLang="en-US" sz="4000" smtClean="0"/>
              <a:t>Form 1094-C, Part III: 100 or more/entitled to “free” employees</a:t>
            </a:r>
          </a:p>
        </p:txBody>
      </p:sp>
      <p:pic>
        <p:nvPicPr>
          <p:cNvPr id="7885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03388"/>
            <a:ext cx="7739063"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22313" y="4806950"/>
            <a:ext cx="7772400" cy="1590675"/>
          </a:xfrm>
        </p:spPr>
        <p:txBody>
          <a:bodyPr rtlCol="0">
            <a:noAutofit/>
          </a:bodyPr>
          <a:lstStyle/>
          <a:p>
            <a:pPr eaLnBrk="1" fontAlgn="auto" hangingPunct="1">
              <a:lnSpc>
                <a:spcPct val="100000"/>
              </a:lnSpc>
              <a:spcAft>
                <a:spcPts val="0"/>
              </a:spcAft>
              <a:defRPr/>
            </a:pPr>
            <a:r>
              <a:rPr lang="en-US" sz="2400" dirty="0" smtClean="0">
                <a:solidFill>
                  <a:schemeClr val="tx2"/>
                </a:solidFill>
              </a:rPr>
              <a:t> </a:t>
            </a:r>
            <a:r>
              <a:rPr lang="en-US" sz="2800" smtClean="0">
                <a:solidFill>
                  <a:schemeClr val="tx2"/>
                </a:solidFill>
              </a:rPr>
              <a:t>The challenges </a:t>
            </a:r>
            <a:r>
              <a:rPr lang="en-US" sz="2800" dirty="0" smtClean="0">
                <a:solidFill>
                  <a:schemeClr val="tx2"/>
                </a:solidFill>
              </a:rPr>
              <a:t>of Reporting:</a:t>
            </a:r>
            <a:br>
              <a:rPr lang="en-US" sz="2800" dirty="0" smtClean="0">
                <a:solidFill>
                  <a:schemeClr val="tx2"/>
                </a:solidFill>
              </a:rPr>
            </a:br>
            <a:r>
              <a:rPr lang="en-US" sz="2800" dirty="0" smtClean="0">
                <a:solidFill>
                  <a:schemeClr val="tx2"/>
                </a:solidFill>
              </a:rPr>
              <a:t> Data Compilation</a:t>
            </a:r>
            <a:br>
              <a:rPr lang="en-US" sz="2800" dirty="0" smtClean="0">
                <a:solidFill>
                  <a:schemeClr val="tx2"/>
                </a:solidFill>
              </a:rPr>
            </a:br>
            <a:r>
              <a:rPr lang="en-US" sz="2800" dirty="0" smtClean="0">
                <a:solidFill>
                  <a:schemeClr val="tx2"/>
                </a:solidFill>
              </a:rPr>
              <a:t> and “how to” steps</a:t>
            </a:r>
            <a:endParaRPr lang="en-US" sz="2800" dirty="0">
              <a:solidFill>
                <a:schemeClr val="tx2"/>
              </a:solidFill>
            </a:endParaRPr>
          </a:p>
        </p:txBody>
      </p:sp>
      <p:sp>
        <p:nvSpPr>
          <p:cNvPr id="39939"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spcBef>
                <a:spcPct val="0"/>
              </a:spcBef>
              <a:buFontTx/>
              <a:buNone/>
            </a:pPr>
            <a:fld id="{868CDDF5-10FD-43AE-9430-D8EE1271A547}" type="slidenum">
              <a:rPr lang="en-US" altLang="en-US" sz="800" smtClean="0">
                <a:solidFill>
                  <a:srgbClr val="799A05"/>
                </a:solidFill>
                <a:latin typeface="Arial" panose="020B0604020202020204" pitchFamily="34" charset="0"/>
                <a:cs typeface="Arial" panose="020B0604020202020204" pitchFamily="34" charset="0"/>
              </a:rPr>
              <a:pPr>
                <a:spcBef>
                  <a:spcPct val="0"/>
                </a:spcBef>
                <a:buFontTx/>
                <a:buNone/>
              </a:pPr>
              <a:t>3</a:t>
            </a:fld>
            <a:endParaRPr lang="en-US" altLang="en-US" sz="800" smtClean="0">
              <a:solidFill>
                <a:srgbClr val="799A05"/>
              </a:solidFill>
              <a:latin typeface="Arial" panose="020B0604020202020204" pitchFamily="34" charset="0"/>
              <a:cs typeface="Arial" panose="020B0604020202020204" pitchFamily="34" charset="0"/>
            </a:endParaRPr>
          </a:p>
        </p:txBody>
      </p:sp>
      <p:sp>
        <p:nvSpPr>
          <p:cNvPr id="4" name="Footer Placeholder 6"/>
          <p:cNvSpPr>
            <a:spLocks noGrp="1"/>
          </p:cNvSpPr>
          <p:nvPr>
            <p:ph type="ftr" sz="quarter" idx="14"/>
          </p:nvPr>
        </p:nvSpPr>
        <p:spPr>
          <a:xfrm>
            <a:off x="473075" y="6370638"/>
            <a:ext cx="4130675" cy="350837"/>
          </a:xfrm>
        </p:spPr>
        <p:txBody>
          <a:bodyPr/>
          <a:lstStyle/>
          <a:p>
            <a:pPr>
              <a:defRPr/>
            </a:pPr>
            <a:r>
              <a:rPr lang="en-US" smtClean="0"/>
              <a:t>© 2015 GALLAGHER BENEFIT SERVICES, INC. </a:t>
            </a:r>
            <a:endParaRPr lang="en-US"/>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p:cNvSpPr>
            <a:spLocks noGrp="1"/>
          </p:cNvSpPr>
          <p:nvPr>
            <p:ph type="title"/>
          </p:nvPr>
        </p:nvSpPr>
        <p:spPr>
          <a:xfrm>
            <a:off x="457200" y="365125"/>
            <a:ext cx="8229600" cy="1338263"/>
          </a:xfrm>
        </p:spPr>
        <p:txBody>
          <a:bodyPr/>
          <a:lstStyle/>
          <a:p>
            <a:r>
              <a:rPr lang="en-US" altLang="en-US" sz="4000" smtClean="0"/>
              <a:t>Form 1094-C, Parts I and II: Entitled to/Relying on 50 to 99 relief </a:t>
            </a:r>
          </a:p>
        </p:txBody>
      </p:sp>
      <p:pic>
        <p:nvPicPr>
          <p:cNvPr id="808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03388"/>
            <a:ext cx="7518400" cy="463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p:cNvSpPr>
            <a:spLocks noGrp="1"/>
          </p:cNvSpPr>
          <p:nvPr>
            <p:ph type="title"/>
          </p:nvPr>
        </p:nvSpPr>
        <p:spPr>
          <a:xfrm>
            <a:off x="457200" y="365125"/>
            <a:ext cx="8229600" cy="1338263"/>
          </a:xfrm>
        </p:spPr>
        <p:txBody>
          <a:bodyPr/>
          <a:lstStyle/>
          <a:p>
            <a:r>
              <a:rPr lang="en-US" altLang="en-US" sz="4000" smtClean="0"/>
              <a:t>Form 1094-C, Parts I and II: Entitled to/Relying on 50 to 99 relief </a:t>
            </a:r>
          </a:p>
        </p:txBody>
      </p:sp>
      <p:pic>
        <p:nvPicPr>
          <p:cNvPr id="8294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9800" y="1703388"/>
            <a:ext cx="7540625"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87363" y="4691063"/>
            <a:ext cx="8199437" cy="1879600"/>
          </a:xfrm>
        </p:spPr>
        <p:txBody>
          <a:bodyPr rtlCol="0">
            <a:noAutofit/>
          </a:bodyPr>
          <a:lstStyle/>
          <a:p>
            <a:pPr eaLnBrk="1" fontAlgn="auto" hangingPunct="1">
              <a:lnSpc>
                <a:spcPct val="100000"/>
              </a:lnSpc>
              <a:spcAft>
                <a:spcPts val="0"/>
              </a:spcAft>
              <a:defRPr/>
            </a:pPr>
            <a:r>
              <a:rPr lang="en-US" sz="3600" dirty="0" smtClean="0">
                <a:solidFill>
                  <a:schemeClr val="tx2"/>
                </a:solidFill>
              </a:rPr>
              <a:t>6055 and 6056 reporting: </a:t>
            </a:r>
            <a:br>
              <a:rPr lang="en-US" sz="3600" dirty="0" smtClean="0">
                <a:solidFill>
                  <a:schemeClr val="tx2"/>
                </a:solidFill>
              </a:rPr>
            </a:br>
            <a:r>
              <a:rPr lang="en-US" sz="3600" dirty="0" smtClean="0">
                <a:solidFill>
                  <a:schemeClr val="tx2"/>
                </a:solidFill>
              </a:rPr>
              <a:t>examples</a:t>
            </a:r>
            <a:endParaRPr lang="en-US" sz="3600" dirty="0">
              <a:solidFill>
                <a:schemeClr val="tx2"/>
              </a:solidFill>
            </a:endParaRPr>
          </a:p>
        </p:txBody>
      </p:sp>
      <p:sp>
        <p:nvSpPr>
          <p:cNvPr id="84995"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spcBef>
                <a:spcPct val="0"/>
              </a:spcBef>
              <a:buFontTx/>
              <a:buNone/>
            </a:pPr>
            <a:fld id="{0BDCCBCF-410A-4C7D-B56D-FBC6CFACB26B}" type="slidenum">
              <a:rPr lang="en-US" altLang="en-US" sz="800" smtClean="0">
                <a:solidFill>
                  <a:srgbClr val="799A05"/>
                </a:solidFill>
                <a:latin typeface="Arial" panose="020B0604020202020204" pitchFamily="34" charset="0"/>
                <a:cs typeface="Arial" panose="020B0604020202020204" pitchFamily="34" charset="0"/>
              </a:rPr>
              <a:pPr>
                <a:spcBef>
                  <a:spcPct val="0"/>
                </a:spcBef>
                <a:buFontTx/>
                <a:buNone/>
              </a:pPr>
              <a:t>32</a:t>
            </a:fld>
            <a:endParaRPr lang="en-US" altLang="en-US" sz="800" smtClean="0">
              <a:solidFill>
                <a:srgbClr val="799A05"/>
              </a:solidFill>
              <a:latin typeface="Arial" panose="020B0604020202020204" pitchFamily="34" charset="0"/>
              <a:cs typeface="Arial" panose="020B0604020202020204" pitchFamily="34" charset="0"/>
            </a:endParaRPr>
          </a:p>
        </p:txBody>
      </p:sp>
      <p:sp>
        <p:nvSpPr>
          <p:cNvPr id="6" name="Footer Placeholder 6"/>
          <p:cNvSpPr>
            <a:spLocks noGrp="1"/>
          </p:cNvSpPr>
          <p:nvPr>
            <p:ph type="ftr" sz="quarter" idx="14"/>
          </p:nvPr>
        </p:nvSpPr>
        <p:spPr>
          <a:xfrm>
            <a:off x="473075" y="6370638"/>
            <a:ext cx="4130675" cy="350837"/>
          </a:xfrm>
        </p:spPr>
        <p:txBody>
          <a:bodyPr/>
          <a:lstStyle/>
          <a:p>
            <a:pPr>
              <a:defRPr/>
            </a:pPr>
            <a:r>
              <a:rPr lang="en-US" smtClean="0"/>
              <a:t>© 2015 GALLAGHER BENEFIT SERVICES, INC. </a:t>
            </a:r>
            <a:endParaRPr lang="en-US"/>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360363" y="454025"/>
            <a:ext cx="8153400" cy="1849438"/>
          </a:xfrm>
        </p:spPr>
        <p:txBody>
          <a:bodyPr rtlCol="0">
            <a:normAutofit fontScale="90000"/>
          </a:bodyPr>
          <a:lstStyle/>
          <a:p>
            <a:pPr eaLnBrk="1" fontAlgn="auto" hangingPunct="1">
              <a:spcAft>
                <a:spcPts val="0"/>
              </a:spcAft>
              <a:defRPr/>
            </a:pPr>
            <a:r>
              <a:rPr lang="en-US" altLang="en-US" sz="4000" dirty="0"/>
              <a:t>Example </a:t>
            </a:r>
            <a:r>
              <a:rPr lang="en-US" altLang="en-US" sz="4000" dirty="0" smtClean="0"/>
              <a:t>1: Calendar Plan Year, Large Employer (100+)</a:t>
            </a:r>
            <a:br>
              <a:rPr lang="en-US" altLang="en-US" sz="4000" dirty="0" smtClean="0"/>
            </a:br>
            <a:r>
              <a:rPr lang="en-US" altLang="en-US" sz="3600" i="1" dirty="0"/>
              <a:t>Assumptions</a:t>
            </a:r>
            <a:endParaRPr lang="en-US" altLang="en-US" sz="3600" dirty="0" smtClean="0"/>
          </a:p>
        </p:txBody>
      </p:sp>
      <p:sp>
        <p:nvSpPr>
          <p:cNvPr id="95235"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sp>
        <p:nvSpPr>
          <p:cNvPr id="87044" name="Slide Number Placeholder 4"/>
          <p:cNvSpPr>
            <a:spLocks noGrp="1"/>
          </p:cNvSpPr>
          <p:nvPr>
            <p:ph type="sldNum" sz="quarter" idx="11"/>
          </p:nvPr>
        </p:nvSpPr>
        <p:spPr bwMode="auto">
          <a:xfrm>
            <a:off x="457200" y="6356350"/>
            <a:ext cx="414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l">
              <a:spcBef>
                <a:spcPct val="0"/>
              </a:spcBef>
              <a:buFontTx/>
              <a:buNone/>
            </a:pPr>
            <a:fld id="{13E9E73F-C22C-4F0F-8CFD-7DF629E1C032}" type="slidenum">
              <a:rPr lang="en-US" altLang="en-US" sz="700" smtClean="0">
                <a:solidFill>
                  <a:srgbClr val="799A05"/>
                </a:solidFill>
                <a:latin typeface="Arial" panose="020B0604020202020204" pitchFamily="34" charset="0"/>
                <a:cs typeface="Arial" panose="020B0604020202020204" pitchFamily="34" charset="0"/>
              </a:rPr>
              <a:pPr algn="l">
                <a:spcBef>
                  <a:spcPct val="0"/>
                </a:spcBef>
                <a:buFontTx/>
                <a:buNone/>
              </a:pPr>
              <a:t>33</a:t>
            </a:fld>
            <a:endParaRPr lang="en-US" altLang="en-US" sz="700" smtClean="0">
              <a:solidFill>
                <a:srgbClr val="799A05"/>
              </a:solidFill>
              <a:latin typeface="Arial" panose="020B0604020202020204" pitchFamily="34" charset="0"/>
              <a:cs typeface="Arial" panose="020B0604020202020204" pitchFamily="34" charset="0"/>
            </a:endParaRPr>
          </a:p>
        </p:txBody>
      </p:sp>
      <p:sp>
        <p:nvSpPr>
          <p:cNvPr id="87045" name="Content Placeholder 6"/>
          <p:cNvSpPr>
            <a:spLocks noGrp="1"/>
          </p:cNvSpPr>
          <p:nvPr>
            <p:ph idx="1"/>
          </p:nvPr>
        </p:nvSpPr>
        <p:spPr>
          <a:xfrm>
            <a:off x="360363" y="2303463"/>
            <a:ext cx="8305800" cy="3562350"/>
          </a:xfrm>
        </p:spPr>
        <p:txBody>
          <a:bodyPr/>
          <a:lstStyle/>
          <a:p>
            <a:pPr marL="342900" lvl="1" indent="-342900" eaLnBrk="1" hangingPunct="1">
              <a:buFont typeface="Arial" panose="020B0604020202020204" pitchFamily="34" charset="0"/>
              <a:buChar char="•"/>
            </a:pPr>
            <a:r>
              <a:rPr lang="en-US" altLang="en-US" smtClean="0"/>
              <a:t>Spa Attendant – Variable Hour Employee</a:t>
            </a:r>
          </a:p>
          <a:p>
            <a:pPr marL="342900" lvl="1" indent="-342900" eaLnBrk="1" hangingPunct="1">
              <a:buFont typeface="Arial" panose="020B0604020202020204" pitchFamily="34" charset="0"/>
              <a:buChar char="•"/>
            </a:pPr>
            <a:r>
              <a:rPr lang="en-US" altLang="en-US" smtClean="0"/>
              <a:t>Date of Hire 8/2/14</a:t>
            </a:r>
          </a:p>
          <a:p>
            <a:r>
              <a:rPr lang="en-US" altLang="en-US" smtClean="0"/>
              <a:t>FT Eligibility – First day of calendar month coincident with or next following 60 calendar days of employment</a:t>
            </a:r>
          </a:p>
          <a:p>
            <a:r>
              <a:rPr lang="en-US" altLang="en-US" smtClean="0"/>
              <a:t>Hours tracked and determined to be eligible for coverage</a:t>
            </a:r>
          </a:p>
          <a:p>
            <a:r>
              <a:rPr lang="en-US" altLang="en-US" smtClean="0"/>
              <a:t>Offer made by October 1</a:t>
            </a:r>
          </a:p>
          <a:p>
            <a:r>
              <a:rPr lang="en-US" altLang="en-US" smtClean="0"/>
              <a:t>Rate of Pay Safe Harbor</a:t>
            </a:r>
          </a:p>
          <a:p>
            <a:pPr eaLnBrk="1" hangingPunct="1"/>
            <a:endParaRPr lang="en-US" altLang="en-US" smtClean="0"/>
          </a:p>
        </p:txBody>
      </p:sp>
      <p:sp>
        <p:nvSpPr>
          <p:cNvPr id="2" name="TextBox 1"/>
          <p:cNvSpPr txBox="1"/>
          <p:nvPr/>
        </p:nvSpPr>
        <p:spPr>
          <a:xfrm flipH="1">
            <a:off x="7315200" y="228600"/>
            <a:ext cx="1524000" cy="369888"/>
          </a:xfrm>
          <a:prstGeom prst="rect">
            <a:avLst/>
          </a:prstGeom>
          <a:noFill/>
        </p:spPr>
        <p:txBody>
          <a:bodyPr>
            <a:spAutoFit/>
          </a:bodyPr>
          <a:lstStyle/>
          <a:p>
            <a:pPr eaLnBrk="1" fontAlgn="auto" hangingPunct="1">
              <a:spcBef>
                <a:spcPts val="0"/>
              </a:spcBef>
              <a:spcAft>
                <a:spcPts val="0"/>
              </a:spcAft>
              <a:defRPr/>
            </a:pPr>
            <a:r>
              <a:rPr lang="en-US" dirty="0">
                <a:solidFill>
                  <a:schemeClr val="accent1">
                    <a:lumMod val="75000"/>
                  </a:schemeClr>
                </a:solidFill>
                <a:latin typeface="+mn-lt"/>
                <a:cs typeface="+mn-cs"/>
              </a:rPr>
              <a:t>Example 1</a:t>
            </a: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2014 GALLAGHER BENEFIT SERVICES, INC. </a:t>
            </a:r>
          </a:p>
        </p:txBody>
      </p:sp>
      <p:sp>
        <p:nvSpPr>
          <p:cNvPr id="89091" name="Slide Number Placeholder 4"/>
          <p:cNvSpPr>
            <a:spLocks noGrp="1"/>
          </p:cNvSpPr>
          <p:nvPr>
            <p:ph type="sldNum" sz="quarter" idx="11"/>
          </p:nvPr>
        </p:nvSpPr>
        <p:spPr bwMode="auto">
          <a:xfrm>
            <a:off x="457200" y="6356350"/>
            <a:ext cx="414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l">
              <a:spcBef>
                <a:spcPct val="0"/>
              </a:spcBef>
              <a:buFontTx/>
              <a:buNone/>
            </a:pPr>
            <a:fld id="{1295E14D-7FC2-4819-8253-45971633E388}" type="slidenum">
              <a:rPr lang="en-US" altLang="en-US" sz="700" smtClean="0">
                <a:solidFill>
                  <a:srgbClr val="799A05"/>
                </a:solidFill>
                <a:latin typeface="Arial" panose="020B0604020202020204" pitchFamily="34" charset="0"/>
                <a:cs typeface="Arial" panose="020B0604020202020204" pitchFamily="34" charset="0"/>
              </a:rPr>
              <a:pPr algn="l">
                <a:spcBef>
                  <a:spcPct val="0"/>
                </a:spcBef>
                <a:buFontTx/>
                <a:buNone/>
              </a:pPr>
              <a:t>34</a:t>
            </a:fld>
            <a:endParaRPr lang="en-US" altLang="en-US" sz="700" smtClean="0">
              <a:solidFill>
                <a:srgbClr val="799A05"/>
              </a:solidFill>
              <a:latin typeface="Arial" panose="020B0604020202020204" pitchFamily="34" charset="0"/>
              <a:cs typeface="Arial" panose="020B0604020202020204" pitchFamily="34" charset="0"/>
            </a:endParaRPr>
          </a:p>
        </p:txBody>
      </p:sp>
      <p:sp>
        <p:nvSpPr>
          <p:cNvPr id="89092" name="Title 1"/>
          <p:cNvSpPr>
            <a:spLocks noGrp="1"/>
          </p:cNvSpPr>
          <p:nvPr>
            <p:ph type="title"/>
          </p:nvPr>
        </p:nvSpPr>
        <p:spPr>
          <a:xfrm>
            <a:off x="533400" y="274638"/>
            <a:ext cx="8153400" cy="1089025"/>
          </a:xfrm>
        </p:spPr>
        <p:txBody>
          <a:bodyPr/>
          <a:lstStyle/>
          <a:p>
            <a:pPr eaLnBrk="1" hangingPunct="1"/>
            <a:r>
              <a:rPr lang="en-US" altLang="en-US" sz="4400" smtClean="0"/>
              <a:t>Form 1095-C, Parts I, II &amp; III</a:t>
            </a:r>
          </a:p>
        </p:txBody>
      </p:sp>
      <p:sp>
        <p:nvSpPr>
          <p:cNvPr id="89093" name="TextBox 7"/>
          <p:cNvSpPr txBox="1">
            <a:spLocks noChangeArrowheads="1"/>
          </p:cNvSpPr>
          <p:nvPr/>
        </p:nvSpPr>
        <p:spPr bwMode="auto">
          <a:xfrm>
            <a:off x="533400" y="1363663"/>
            <a:ext cx="8153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1800">
                <a:solidFill>
                  <a:schemeClr val="tx1"/>
                </a:solidFill>
                <a:latin typeface="Arial" panose="020B0604020202020204" pitchFamily="34" charset="0"/>
                <a:cs typeface="Arial" panose="020B0604020202020204" pitchFamily="34" charset="0"/>
              </a:rPr>
              <a:t>Self-insured employer completes Part I, II and III.  </a:t>
            </a:r>
            <a:r>
              <a:rPr lang="en-US" altLang="en-US" sz="1800">
                <a:solidFill>
                  <a:srgbClr val="C00000"/>
                </a:solidFill>
                <a:latin typeface="Arial" panose="020B0604020202020204" pitchFamily="34" charset="0"/>
                <a:cs typeface="Arial" panose="020B0604020202020204" pitchFamily="34" charset="0"/>
              </a:rPr>
              <a:t>Fully-insured plan does not complete Part III.</a:t>
            </a:r>
          </a:p>
        </p:txBody>
      </p:sp>
      <p:sp>
        <p:nvSpPr>
          <p:cNvPr id="9" name="TextBox 8"/>
          <p:cNvSpPr txBox="1"/>
          <p:nvPr/>
        </p:nvSpPr>
        <p:spPr>
          <a:xfrm flipH="1">
            <a:off x="7315200" y="228600"/>
            <a:ext cx="1524000" cy="369888"/>
          </a:xfrm>
          <a:prstGeom prst="rect">
            <a:avLst/>
          </a:prstGeom>
          <a:noFill/>
        </p:spPr>
        <p:txBody>
          <a:bodyPr>
            <a:spAutoFit/>
          </a:bodyPr>
          <a:lstStyle/>
          <a:p>
            <a:pPr eaLnBrk="1" fontAlgn="auto" hangingPunct="1">
              <a:spcBef>
                <a:spcPts val="0"/>
              </a:spcBef>
              <a:spcAft>
                <a:spcPts val="0"/>
              </a:spcAft>
              <a:defRPr/>
            </a:pPr>
            <a:r>
              <a:rPr lang="en-US" dirty="0">
                <a:solidFill>
                  <a:schemeClr val="accent1">
                    <a:lumMod val="75000"/>
                  </a:schemeClr>
                </a:solidFill>
                <a:latin typeface="+mn-lt"/>
                <a:cs typeface="+mn-cs"/>
              </a:rPr>
              <a:t>Example 1</a:t>
            </a:r>
          </a:p>
        </p:txBody>
      </p:sp>
      <p:pic>
        <p:nvPicPr>
          <p:cNvPr id="89095"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85775" y="2160588"/>
            <a:ext cx="8172450" cy="4090987"/>
          </a:xfrm>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360363" y="454025"/>
            <a:ext cx="8153400" cy="1849438"/>
          </a:xfrm>
        </p:spPr>
        <p:txBody>
          <a:bodyPr rtlCol="0">
            <a:normAutofit fontScale="90000"/>
          </a:bodyPr>
          <a:lstStyle/>
          <a:p>
            <a:pPr eaLnBrk="1" fontAlgn="auto" hangingPunct="1">
              <a:spcAft>
                <a:spcPts val="0"/>
              </a:spcAft>
              <a:defRPr/>
            </a:pPr>
            <a:r>
              <a:rPr lang="en-US" altLang="en-US" sz="4000" dirty="0"/>
              <a:t>Example </a:t>
            </a:r>
            <a:r>
              <a:rPr lang="en-US" altLang="en-US" sz="4000" dirty="0" smtClean="0"/>
              <a:t>2: Non-Calendar Plan Year, </a:t>
            </a:r>
            <a:r>
              <a:rPr lang="en-US" altLang="en-US" sz="4000" dirty="0"/>
              <a:t>Safe Harbor Used (50 to 99 relief</a:t>
            </a:r>
            <a:r>
              <a:rPr lang="en-US" altLang="en-US" sz="4000" dirty="0" smtClean="0"/>
              <a:t>)</a:t>
            </a:r>
            <a:br>
              <a:rPr lang="en-US" altLang="en-US" sz="4000" dirty="0" smtClean="0"/>
            </a:br>
            <a:r>
              <a:rPr lang="en-US" altLang="en-US" sz="3600" i="1" dirty="0" smtClean="0"/>
              <a:t>Assumptions</a:t>
            </a:r>
            <a:endParaRPr lang="en-US" altLang="en-US" sz="3600" dirty="0" smtClean="0"/>
          </a:p>
        </p:txBody>
      </p:sp>
      <p:sp>
        <p:nvSpPr>
          <p:cNvPr id="95235"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sp>
        <p:nvSpPr>
          <p:cNvPr id="91140" name="Slide Number Placeholder 4"/>
          <p:cNvSpPr>
            <a:spLocks noGrp="1"/>
          </p:cNvSpPr>
          <p:nvPr>
            <p:ph type="sldNum" sz="quarter" idx="11"/>
          </p:nvPr>
        </p:nvSpPr>
        <p:spPr bwMode="auto">
          <a:xfrm>
            <a:off x="457200" y="6356350"/>
            <a:ext cx="414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l">
              <a:spcBef>
                <a:spcPct val="0"/>
              </a:spcBef>
              <a:buFontTx/>
              <a:buNone/>
            </a:pPr>
            <a:fld id="{EFE95DBB-DE29-46B5-86F9-D4725A38ADAC}" type="slidenum">
              <a:rPr lang="en-US" altLang="en-US" sz="700" smtClean="0">
                <a:solidFill>
                  <a:srgbClr val="799A05"/>
                </a:solidFill>
                <a:latin typeface="Arial" panose="020B0604020202020204" pitchFamily="34" charset="0"/>
                <a:cs typeface="Arial" panose="020B0604020202020204" pitchFamily="34" charset="0"/>
              </a:rPr>
              <a:pPr algn="l">
                <a:spcBef>
                  <a:spcPct val="0"/>
                </a:spcBef>
                <a:buFontTx/>
                <a:buNone/>
              </a:pPr>
              <a:t>35</a:t>
            </a:fld>
            <a:endParaRPr lang="en-US" altLang="en-US" sz="700" smtClean="0">
              <a:solidFill>
                <a:srgbClr val="799A05"/>
              </a:solidFill>
              <a:latin typeface="Arial" panose="020B0604020202020204" pitchFamily="34" charset="0"/>
              <a:cs typeface="Arial" panose="020B0604020202020204" pitchFamily="34" charset="0"/>
            </a:endParaRPr>
          </a:p>
        </p:txBody>
      </p:sp>
      <p:sp>
        <p:nvSpPr>
          <p:cNvPr id="111621" name="Content Placeholder 6"/>
          <p:cNvSpPr>
            <a:spLocks noGrp="1"/>
          </p:cNvSpPr>
          <p:nvPr>
            <p:ph idx="1"/>
          </p:nvPr>
        </p:nvSpPr>
        <p:spPr>
          <a:xfrm>
            <a:off x="360363" y="2303463"/>
            <a:ext cx="8305800" cy="3562350"/>
          </a:xfrm>
        </p:spPr>
        <p:txBody>
          <a:bodyPr rtlCol="0">
            <a:normAutofit fontScale="92500"/>
          </a:bodyPr>
          <a:lstStyle/>
          <a:p>
            <a:pPr eaLnBrk="1" fontAlgn="auto" hangingPunct="1">
              <a:spcAft>
                <a:spcPts val="0"/>
              </a:spcAft>
              <a:buFont typeface="Arial"/>
              <a:buChar char="•"/>
              <a:defRPr/>
            </a:pPr>
            <a:r>
              <a:rPr lang="en-US" altLang="en-US" dirty="0" smtClean="0"/>
              <a:t>Employer sponsors a fully-insured plan</a:t>
            </a:r>
          </a:p>
          <a:p>
            <a:pPr eaLnBrk="1" fontAlgn="auto" hangingPunct="1">
              <a:spcAft>
                <a:spcPts val="0"/>
              </a:spcAft>
              <a:buFont typeface="Arial"/>
              <a:buChar char="•"/>
              <a:defRPr/>
            </a:pPr>
            <a:r>
              <a:rPr lang="en-US" altLang="en-US" dirty="0" smtClean="0"/>
              <a:t>Employer has non calendar year plan (June to July)</a:t>
            </a:r>
          </a:p>
          <a:p>
            <a:pPr eaLnBrk="1" fontAlgn="auto" hangingPunct="1">
              <a:spcAft>
                <a:spcPts val="0"/>
              </a:spcAft>
              <a:buFont typeface="Arial"/>
              <a:buChar char="•"/>
              <a:defRPr/>
            </a:pPr>
            <a:r>
              <a:rPr lang="en-US" altLang="en-US" dirty="0" smtClean="0"/>
              <a:t>Employer qualifies for 50 to 99 transition relief </a:t>
            </a:r>
          </a:p>
          <a:p>
            <a:pPr eaLnBrk="1" fontAlgn="auto" hangingPunct="1">
              <a:spcAft>
                <a:spcPts val="0"/>
              </a:spcAft>
              <a:buFont typeface="Arial"/>
              <a:buChar char="•"/>
              <a:defRPr/>
            </a:pPr>
            <a:r>
              <a:rPr lang="en-US" altLang="en-US" dirty="0" smtClean="0"/>
              <a:t>However, its factory employees are not eligible for coverage for the plan year beginning June 1, 2015 </a:t>
            </a:r>
          </a:p>
          <a:p>
            <a:pPr eaLnBrk="1" fontAlgn="auto" hangingPunct="1">
              <a:spcAft>
                <a:spcPts val="0"/>
              </a:spcAft>
              <a:buFont typeface="Arial"/>
              <a:buChar char="•"/>
              <a:defRPr/>
            </a:pPr>
            <a:r>
              <a:rPr lang="en-US" altLang="en-US" dirty="0" smtClean="0"/>
              <a:t>Employer </a:t>
            </a:r>
            <a:r>
              <a:rPr lang="en-US" altLang="en-US" dirty="0"/>
              <a:t>amends it plan so that effective June 1, </a:t>
            </a:r>
            <a:r>
              <a:rPr lang="en-US" altLang="en-US" i="1" u="sng" dirty="0"/>
              <a:t>2016</a:t>
            </a:r>
            <a:r>
              <a:rPr lang="en-US" altLang="en-US" dirty="0"/>
              <a:t> its full-time factory workers are eligible for affordable, minimum value coverage; spouses and dependents are offered MEC </a:t>
            </a:r>
            <a:endParaRPr lang="en-US" altLang="en-US" u="sng" dirty="0"/>
          </a:p>
          <a:p>
            <a:pPr eaLnBrk="1" fontAlgn="auto" hangingPunct="1">
              <a:spcAft>
                <a:spcPts val="0"/>
              </a:spcAft>
              <a:buFont typeface="Arial"/>
              <a:buChar char="•"/>
              <a:defRPr/>
            </a:pPr>
            <a:endParaRPr lang="en-US" altLang="en-US" dirty="0" smtClean="0"/>
          </a:p>
        </p:txBody>
      </p:sp>
      <p:sp>
        <p:nvSpPr>
          <p:cNvPr id="2" name="TextBox 1"/>
          <p:cNvSpPr txBox="1"/>
          <p:nvPr/>
        </p:nvSpPr>
        <p:spPr>
          <a:xfrm flipH="1">
            <a:off x="7315200" y="228600"/>
            <a:ext cx="1524000" cy="369888"/>
          </a:xfrm>
          <a:prstGeom prst="rect">
            <a:avLst/>
          </a:prstGeom>
          <a:noFill/>
        </p:spPr>
        <p:txBody>
          <a:bodyPr>
            <a:spAutoFit/>
          </a:bodyPr>
          <a:lstStyle/>
          <a:p>
            <a:pPr eaLnBrk="1" fontAlgn="auto" hangingPunct="1">
              <a:spcBef>
                <a:spcPts val="0"/>
              </a:spcBef>
              <a:spcAft>
                <a:spcPts val="0"/>
              </a:spcAft>
              <a:defRPr/>
            </a:pPr>
            <a:r>
              <a:rPr lang="en-US" dirty="0">
                <a:solidFill>
                  <a:schemeClr val="accent1">
                    <a:lumMod val="75000"/>
                  </a:schemeClr>
                </a:solidFill>
                <a:latin typeface="+mn-lt"/>
                <a:cs typeface="+mn-cs"/>
              </a:rPr>
              <a:t>Example 2</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307975" y="619125"/>
            <a:ext cx="8153400" cy="1624013"/>
          </a:xfrm>
        </p:spPr>
        <p:txBody>
          <a:bodyPr rtlCol="0">
            <a:normAutofit fontScale="90000"/>
          </a:bodyPr>
          <a:lstStyle/>
          <a:p>
            <a:pPr eaLnBrk="1" fontAlgn="auto" hangingPunct="1">
              <a:spcAft>
                <a:spcPts val="0"/>
              </a:spcAft>
              <a:defRPr/>
            </a:pPr>
            <a:r>
              <a:rPr lang="en-US" altLang="en-US" sz="4000" dirty="0"/>
              <a:t>Example </a:t>
            </a:r>
            <a:r>
              <a:rPr lang="en-US" altLang="en-US" sz="4000" dirty="0" smtClean="0"/>
              <a:t>2: </a:t>
            </a:r>
            <a:r>
              <a:rPr lang="en-US" altLang="en-US" sz="4000" dirty="0"/>
              <a:t>Non-Calendar Plan Year, Safe Harbor Used (50 to 99 relief)</a:t>
            </a:r>
            <a:br>
              <a:rPr lang="en-US" altLang="en-US" sz="4000" dirty="0"/>
            </a:br>
            <a:r>
              <a:rPr lang="en-US" altLang="en-US" sz="3600" i="1" dirty="0"/>
              <a:t>Assumptions</a:t>
            </a:r>
            <a:endParaRPr lang="en-US" altLang="en-US" sz="3600" dirty="0" smtClean="0"/>
          </a:p>
        </p:txBody>
      </p:sp>
      <p:sp>
        <p:nvSpPr>
          <p:cNvPr id="96259"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sp>
        <p:nvSpPr>
          <p:cNvPr id="93188" name="Slide Number Placeholder 4"/>
          <p:cNvSpPr>
            <a:spLocks noGrp="1"/>
          </p:cNvSpPr>
          <p:nvPr>
            <p:ph type="sldNum" sz="quarter" idx="11"/>
          </p:nvPr>
        </p:nvSpPr>
        <p:spPr bwMode="auto">
          <a:xfrm>
            <a:off x="457200" y="6356350"/>
            <a:ext cx="414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l">
              <a:spcBef>
                <a:spcPct val="0"/>
              </a:spcBef>
              <a:buFontTx/>
              <a:buNone/>
            </a:pPr>
            <a:fld id="{4A8F8DC7-913E-4DA2-A17C-495204D7C4E8}" type="slidenum">
              <a:rPr lang="en-US" altLang="en-US" sz="700" smtClean="0">
                <a:solidFill>
                  <a:srgbClr val="799A05"/>
                </a:solidFill>
                <a:latin typeface="Arial" panose="020B0604020202020204" pitchFamily="34" charset="0"/>
                <a:cs typeface="Arial" panose="020B0604020202020204" pitchFamily="34" charset="0"/>
              </a:rPr>
              <a:pPr algn="l">
                <a:spcBef>
                  <a:spcPct val="0"/>
                </a:spcBef>
                <a:buFontTx/>
                <a:buNone/>
              </a:pPr>
              <a:t>36</a:t>
            </a:fld>
            <a:endParaRPr lang="en-US" altLang="en-US" sz="700" smtClean="0">
              <a:solidFill>
                <a:srgbClr val="799A05"/>
              </a:solidFill>
              <a:latin typeface="Arial" panose="020B0604020202020204" pitchFamily="34" charset="0"/>
              <a:cs typeface="Arial" panose="020B0604020202020204" pitchFamily="34" charset="0"/>
            </a:endParaRPr>
          </a:p>
        </p:txBody>
      </p:sp>
      <p:sp>
        <p:nvSpPr>
          <p:cNvPr id="93189" name="Content Placeholder 6"/>
          <p:cNvSpPr>
            <a:spLocks noGrp="1"/>
          </p:cNvSpPr>
          <p:nvPr>
            <p:ph idx="1"/>
          </p:nvPr>
        </p:nvSpPr>
        <p:spPr>
          <a:xfrm>
            <a:off x="381000" y="2717800"/>
            <a:ext cx="8305800" cy="3292475"/>
          </a:xfrm>
        </p:spPr>
        <p:txBody>
          <a:bodyPr/>
          <a:lstStyle/>
          <a:p>
            <a:pPr eaLnBrk="1" hangingPunct="1"/>
            <a:r>
              <a:rPr lang="en-US" altLang="en-US" smtClean="0"/>
              <a:t>Employer uses rate of pay safe harbor ($100.00 per month for self-only coverage)</a:t>
            </a:r>
          </a:p>
          <a:p>
            <a:pPr eaLnBrk="1" hangingPunct="1"/>
            <a:r>
              <a:rPr lang="en-US" altLang="en-US" smtClean="0"/>
              <a:t>Bob Charles is a factory worker, who has worked full-time for three years</a:t>
            </a:r>
          </a:p>
          <a:p>
            <a:pPr eaLnBrk="1" hangingPunct="1"/>
            <a:r>
              <a:rPr lang="en-US" altLang="en-US" smtClean="0"/>
              <a:t>Bob is offered coverage effective June 1, 2016</a:t>
            </a:r>
          </a:p>
          <a:p>
            <a:pPr eaLnBrk="1" hangingPunct="1"/>
            <a:r>
              <a:rPr lang="en-US" altLang="en-US" smtClean="0"/>
              <a:t>Bob does not enroll</a:t>
            </a:r>
          </a:p>
        </p:txBody>
      </p:sp>
      <p:sp>
        <p:nvSpPr>
          <p:cNvPr id="6" name="TextBox 5"/>
          <p:cNvSpPr txBox="1"/>
          <p:nvPr/>
        </p:nvSpPr>
        <p:spPr>
          <a:xfrm flipH="1">
            <a:off x="7315200" y="228600"/>
            <a:ext cx="1524000" cy="369888"/>
          </a:xfrm>
          <a:prstGeom prst="rect">
            <a:avLst/>
          </a:prstGeom>
          <a:noFill/>
        </p:spPr>
        <p:txBody>
          <a:bodyPr>
            <a:spAutoFit/>
          </a:bodyPr>
          <a:lstStyle/>
          <a:p>
            <a:pPr eaLnBrk="1" fontAlgn="auto" hangingPunct="1">
              <a:spcBef>
                <a:spcPts val="0"/>
              </a:spcBef>
              <a:spcAft>
                <a:spcPts val="0"/>
              </a:spcAft>
              <a:defRPr/>
            </a:pPr>
            <a:r>
              <a:rPr lang="en-US" dirty="0">
                <a:solidFill>
                  <a:schemeClr val="accent1">
                    <a:lumMod val="75000"/>
                  </a:schemeClr>
                </a:solidFill>
                <a:latin typeface="+mn-lt"/>
                <a:cs typeface="+mn-cs"/>
              </a:rPr>
              <a:t>Example 2</a:t>
            </a: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2014 GALLAGHER BENEFIT SERVICES, INC. </a:t>
            </a:r>
          </a:p>
        </p:txBody>
      </p:sp>
      <p:sp>
        <p:nvSpPr>
          <p:cNvPr id="95235" name="Slide Number Placeholder 4"/>
          <p:cNvSpPr>
            <a:spLocks noGrp="1"/>
          </p:cNvSpPr>
          <p:nvPr>
            <p:ph type="sldNum" sz="quarter" idx="11"/>
          </p:nvPr>
        </p:nvSpPr>
        <p:spPr bwMode="auto">
          <a:xfrm>
            <a:off x="457200" y="6356350"/>
            <a:ext cx="414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l">
              <a:spcBef>
                <a:spcPct val="0"/>
              </a:spcBef>
              <a:buFontTx/>
              <a:buNone/>
            </a:pPr>
            <a:fld id="{C36C68C2-F72C-4CF3-B327-8D536E7BB72B}" type="slidenum">
              <a:rPr lang="en-US" altLang="en-US" sz="700" smtClean="0">
                <a:solidFill>
                  <a:srgbClr val="799A05"/>
                </a:solidFill>
                <a:latin typeface="Arial" panose="020B0604020202020204" pitchFamily="34" charset="0"/>
                <a:cs typeface="Arial" panose="020B0604020202020204" pitchFamily="34" charset="0"/>
              </a:rPr>
              <a:pPr algn="l">
                <a:spcBef>
                  <a:spcPct val="0"/>
                </a:spcBef>
                <a:buFontTx/>
                <a:buNone/>
              </a:pPr>
              <a:t>37</a:t>
            </a:fld>
            <a:endParaRPr lang="en-US" altLang="en-US" sz="700" smtClean="0">
              <a:solidFill>
                <a:srgbClr val="799A05"/>
              </a:solidFill>
              <a:latin typeface="Arial" panose="020B0604020202020204" pitchFamily="34" charset="0"/>
              <a:cs typeface="Arial" panose="020B0604020202020204" pitchFamily="34" charset="0"/>
            </a:endParaRPr>
          </a:p>
        </p:txBody>
      </p:sp>
      <p:sp>
        <p:nvSpPr>
          <p:cNvPr id="95236" name="Title 1"/>
          <p:cNvSpPr>
            <a:spLocks noGrp="1"/>
          </p:cNvSpPr>
          <p:nvPr>
            <p:ph type="title"/>
          </p:nvPr>
        </p:nvSpPr>
        <p:spPr>
          <a:xfrm>
            <a:off x="533400" y="274638"/>
            <a:ext cx="8153400" cy="1249362"/>
          </a:xfrm>
        </p:spPr>
        <p:txBody>
          <a:bodyPr/>
          <a:lstStyle/>
          <a:p>
            <a:pPr eaLnBrk="1" hangingPunct="1"/>
            <a:r>
              <a:rPr lang="en-US" altLang="en-US" sz="4400" smtClean="0"/>
              <a:t>Form 1095-C, Part I &amp; II</a:t>
            </a:r>
          </a:p>
        </p:txBody>
      </p:sp>
      <p:sp>
        <p:nvSpPr>
          <p:cNvPr id="95237" name="TextBox 7"/>
          <p:cNvSpPr txBox="1">
            <a:spLocks noChangeArrowheads="1"/>
          </p:cNvSpPr>
          <p:nvPr/>
        </p:nvSpPr>
        <p:spPr bwMode="auto">
          <a:xfrm>
            <a:off x="350838" y="1801813"/>
            <a:ext cx="8505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1800">
                <a:solidFill>
                  <a:schemeClr val="tx1"/>
                </a:solidFill>
                <a:latin typeface="Arial" panose="020B0604020202020204" pitchFamily="34" charset="0"/>
                <a:cs typeface="Arial" panose="020B0604020202020204" pitchFamily="34" charset="0"/>
              </a:rPr>
              <a:t>Employer completes Part I and II.  </a:t>
            </a:r>
          </a:p>
        </p:txBody>
      </p:sp>
      <p:sp>
        <p:nvSpPr>
          <p:cNvPr id="9" name="TextBox 8"/>
          <p:cNvSpPr txBox="1"/>
          <p:nvPr/>
        </p:nvSpPr>
        <p:spPr>
          <a:xfrm flipH="1">
            <a:off x="7315200" y="228600"/>
            <a:ext cx="1524000" cy="369888"/>
          </a:xfrm>
          <a:prstGeom prst="rect">
            <a:avLst/>
          </a:prstGeom>
          <a:noFill/>
        </p:spPr>
        <p:txBody>
          <a:bodyPr>
            <a:spAutoFit/>
          </a:bodyPr>
          <a:lstStyle/>
          <a:p>
            <a:pPr eaLnBrk="1" fontAlgn="auto" hangingPunct="1">
              <a:spcBef>
                <a:spcPts val="0"/>
              </a:spcBef>
              <a:spcAft>
                <a:spcPts val="0"/>
              </a:spcAft>
              <a:defRPr/>
            </a:pPr>
            <a:r>
              <a:rPr lang="en-US" dirty="0">
                <a:solidFill>
                  <a:schemeClr val="accent1">
                    <a:lumMod val="75000"/>
                  </a:schemeClr>
                </a:solidFill>
                <a:latin typeface="+mn-lt"/>
                <a:cs typeface="+mn-cs"/>
              </a:rPr>
              <a:t>Example 2</a:t>
            </a:r>
          </a:p>
        </p:txBody>
      </p:sp>
      <p:pic>
        <p:nvPicPr>
          <p:cNvPr id="9523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473325"/>
            <a:ext cx="8229600" cy="3214688"/>
          </a:xfrm>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307975" y="619125"/>
            <a:ext cx="8153400" cy="1624013"/>
          </a:xfrm>
        </p:spPr>
        <p:txBody>
          <a:bodyPr/>
          <a:lstStyle/>
          <a:p>
            <a:pPr eaLnBrk="1" hangingPunct="1"/>
            <a:r>
              <a:rPr lang="en-US" altLang="en-US" sz="4000" smtClean="0"/>
              <a:t>Example 3: Employee Divorces (COBRA) </a:t>
            </a:r>
            <a:r>
              <a:rPr lang="en-US" altLang="en-US" sz="3600" i="1" smtClean="0"/>
              <a:t>Assumptions</a:t>
            </a:r>
            <a:endParaRPr lang="en-US" altLang="en-US" sz="3600" smtClean="0"/>
          </a:p>
        </p:txBody>
      </p:sp>
      <p:sp>
        <p:nvSpPr>
          <p:cNvPr id="96259"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sp>
        <p:nvSpPr>
          <p:cNvPr id="97284" name="Slide Number Placeholder 4"/>
          <p:cNvSpPr>
            <a:spLocks noGrp="1"/>
          </p:cNvSpPr>
          <p:nvPr>
            <p:ph type="sldNum" sz="quarter" idx="11"/>
          </p:nvPr>
        </p:nvSpPr>
        <p:spPr bwMode="auto">
          <a:xfrm>
            <a:off x="457200" y="6356350"/>
            <a:ext cx="414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l">
              <a:spcBef>
                <a:spcPct val="0"/>
              </a:spcBef>
              <a:buFontTx/>
              <a:buNone/>
            </a:pPr>
            <a:fld id="{52DC1481-3C94-49D8-AE7D-FC179376D98C}" type="slidenum">
              <a:rPr lang="en-US" altLang="en-US" sz="700" smtClean="0">
                <a:solidFill>
                  <a:srgbClr val="799A05"/>
                </a:solidFill>
                <a:latin typeface="Arial" panose="020B0604020202020204" pitchFamily="34" charset="0"/>
                <a:cs typeface="Arial" panose="020B0604020202020204" pitchFamily="34" charset="0"/>
              </a:rPr>
              <a:pPr algn="l">
                <a:spcBef>
                  <a:spcPct val="0"/>
                </a:spcBef>
                <a:buFontTx/>
                <a:buNone/>
              </a:pPr>
              <a:t>38</a:t>
            </a:fld>
            <a:endParaRPr lang="en-US" altLang="en-US" sz="700" smtClean="0">
              <a:solidFill>
                <a:srgbClr val="799A05"/>
              </a:solidFill>
              <a:latin typeface="Arial" panose="020B0604020202020204" pitchFamily="34" charset="0"/>
              <a:cs typeface="Arial" panose="020B0604020202020204" pitchFamily="34" charset="0"/>
            </a:endParaRPr>
          </a:p>
        </p:txBody>
      </p:sp>
      <p:sp>
        <p:nvSpPr>
          <p:cNvPr id="97285" name="Content Placeholder 6"/>
          <p:cNvSpPr>
            <a:spLocks noGrp="1"/>
          </p:cNvSpPr>
          <p:nvPr>
            <p:ph idx="1"/>
          </p:nvPr>
        </p:nvSpPr>
        <p:spPr>
          <a:xfrm>
            <a:off x="381000" y="2717800"/>
            <a:ext cx="8305800" cy="3292475"/>
          </a:xfrm>
        </p:spPr>
        <p:txBody>
          <a:bodyPr/>
          <a:lstStyle/>
          <a:p>
            <a:pPr eaLnBrk="1" hangingPunct="1"/>
            <a:r>
              <a:rPr lang="en-US" altLang="en-US" smtClean="0"/>
              <a:t>Long-term employee, enrolled in plan</a:t>
            </a:r>
          </a:p>
          <a:p>
            <a:pPr eaLnBrk="1" hangingPunct="1"/>
            <a:r>
              <a:rPr lang="en-US" altLang="en-US" smtClean="0"/>
              <a:t>Spouse and children also enrolled in plan</a:t>
            </a:r>
          </a:p>
          <a:p>
            <a:pPr eaLnBrk="1" hangingPunct="1"/>
            <a:r>
              <a:rPr lang="en-US" altLang="en-US" smtClean="0"/>
              <a:t>Non-calendar plan (rate increase mid-year in July) </a:t>
            </a:r>
          </a:p>
          <a:p>
            <a:pPr eaLnBrk="1" hangingPunct="1"/>
            <a:r>
              <a:rPr lang="en-US" altLang="en-US" smtClean="0"/>
              <a:t>Employee divorces on July 3, 2015</a:t>
            </a:r>
          </a:p>
          <a:p>
            <a:pPr eaLnBrk="1" hangingPunct="1"/>
            <a:r>
              <a:rPr lang="en-US" altLang="en-US" smtClean="0"/>
              <a:t>Employee enrolled for coverage all 12 months</a:t>
            </a:r>
          </a:p>
          <a:p>
            <a:pPr eaLnBrk="1" hangingPunct="1"/>
            <a:r>
              <a:rPr lang="en-US" altLang="en-US" smtClean="0"/>
              <a:t>Former spouse and stepchild (non-employees elect COBRA beginning in August)</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sp>
        <p:nvSpPr>
          <p:cNvPr id="6" name="TextBox 5"/>
          <p:cNvSpPr txBox="1"/>
          <p:nvPr/>
        </p:nvSpPr>
        <p:spPr>
          <a:xfrm flipH="1">
            <a:off x="7315200" y="228600"/>
            <a:ext cx="1524000" cy="369888"/>
          </a:xfrm>
          <a:prstGeom prst="rect">
            <a:avLst/>
          </a:prstGeom>
          <a:noFill/>
        </p:spPr>
        <p:txBody>
          <a:bodyPr>
            <a:spAutoFit/>
          </a:bodyPr>
          <a:lstStyle/>
          <a:p>
            <a:pPr eaLnBrk="1" fontAlgn="auto" hangingPunct="1">
              <a:spcBef>
                <a:spcPts val="0"/>
              </a:spcBef>
              <a:spcAft>
                <a:spcPts val="0"/>
              </a:spcAft>
              <a:defRPr/>
            </a:pPr>
            <a:r>
              <a:rPr lang="en-US" dirty="0">
                <a:solidFill>
                  <a:schemeClr val="accent1">
                    <a:lumMod val="75000"/>
                  </a:schemeClr>
                </a:solidFill>
                <a:latin typeface="+mn-lt"/>
                <a:cs typeface="+mn-cs"/>
              </a:rPr>
              <a:t>Example 3</a:t>
            </a: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2014 GALLAGHER BENEFIT SERVICES, INC. </a:t>
            </a:r>
          </a:p>
        </p:txBody>
      </p:sp>
      <p:sp>
        <p:nvSpPr>
          <p:cNvPr id="99331" name="Slide Number Placeholder 4"/>
          <p:cNvSpPr>
            <a:spLocks noGrp="1"/>
          </p:cNvSpPr>
          <p:nvPr>
            <p:ph type="sldNum" sz="quarter" idx="11"/>
          </p:nvPr>
        </p:nvSpPr>
        <p:spPr bwMode="auto">
          <a:xfrm>
            <a:off x="457200" y="6356350"/>
            <a:ext cx="414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l">
              <a:spcBef>
                <a:spcPct val="0"/>
              </a:spcBef>
              <a:buFontTx/>
              <a:buNone/>
            </a:pPr>
            <a:fld id="{D4EA7A04-3523-43D5-B12F-BB677D48D831}" type="slidenum">
              <a:rPr lang="en-US" altLang="en-US" sz="700" smtClean="0">
                <a:solidFill>
                  <a:srgbClr val="799A05"/>
                </a:solidFill>
                <a:latin typeface="Arial" panose="020B0604020202020204" pitchFamily="34" charset="0"/>
                <a:cs typeface="Arial" panose="020B0604020202020204" pitchFamily="34" charset="0"/>
              </a:rPr>
              <a:pPr algn="l">
                <a:spcBef>
                  <a:spcPct val="0"/>
                </a:spcBef>
                <a:buFontTx/>
                <a:buNone/>
              </a:pPr>
              <a:t>39</a:t>
            </a:fld>
            <a:endParaRPr lang="en-US" altLang="en-US" sz="700" smtClean="0">
              <a:solidFill>
                <a:srgbClr val="799A05"/>
              </a:solidFill>
              <a:latin typeface="Arial" panose="020B0604020202020204" pitchFamily="34" charset="0"/>
              <a:cs typeface="Arial" panose="020B0604020202020204" pitchFamily="34" charset="0"/>
            </a:endParaRPr>
          </a:p>
        </p:txBody>
      </p:sp>
      <p:sp>
        <p:nvSpPr>
          <p:cNvPr id="99332" name="Title 1"/>
          <p:cNvSpPr>
            <a:spLocks noGrp="1"/>
          </p:cNvSpPr>
          <p:nvPr>
            <p:ph type="title"/>
          </p:nvPr>
        </p:nvSpPr>
        <p:spPr>
          <a:xfrm>
            <a:off x="533400" y="274638"/>
            <a:ext cx="8153400" cy="1249362"/>
          </a:xfrm>
        </p:spPr>
        <p:txBody>
          <a:bodyPr/>
          <a:lstStyle/>
          <a:p>
            <a:pPr eaLnBrk="1" hangingPunct="1"/>
            <a:r>
              <a:rPr lang="en-US" altLang="en-US" sz="4400" smtClean="0"/>
              <a:t>Form 1095-C, COBRA, Part 1</a:t>
            </a:r>
          </a:p>
        </p:txBody>
      </p:sp>
      <p:sp>
        <p:nvSpPr>
          <p:cNvPr id="99333" name="TextBox 7"/>
          <p:cNvSpPr txBox="1">
            <a:spLocks noChangeArrowheads="1"/>
          </p:cNvSpPr>
          <p:nvPr/>
        </p:nvSpPr>
        <p:spPr bwMode="auto">
          <a:xfrm>
            <a:off x="350838" y="1801813"/>
            <a:ext cx="8505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1800">
                <a:solidFill>
                  <a:schemeClr val="tx1"/>
                </a:solidFill>
                <a:latin typeface="Arial" panose="020B0604020202020204" pitchFamily="34" charset="0"/>
                <a:cs typeface="Arial" panose="020B0604020202020204" pitchFamily="34" charset="0"/>
              </a:rPr>
              <a:t>Employer completes Part I and II.  </a:t>
            </a:r>
            <a:r>
              <a:rPr lang="en-US" altLang="en-US" sz="1800">
                <a:solidFill>
                  <a:srgbClr val="C00000"/>
                </a:solidFill>
                <a:latin typeface="Arial" panose="020B0604020202020204" pitchFamily="34" charset="0"/>
                <a:cs typeface="Arial" panose="020B0604020202020204" pitchFamily="34" charset="0"/>
              </a:rPr>
              <a:t>Fully-insured plan does not complete Part III.  </a:t>
            </a:r>
          </a:p>
        </p:txBody>
      </p:sp>
      <p:sp>
        <p:nvSpPr>
          <p:cNvPr id="9" name="TextBox 8"/>
          <p:cNvSpPr txBox="1"/>
          <p:nvPr/>
        </p:nvSpPr>
        <p:spPr>
          <a:xfrm flipH="1">
            <a:off x="7315200" y="228600"/>
            <a:ext cx="1524000" cy="369888"/>
          </a:xfrm>
          <a:prstGeom prst="rect">
            <a:avLst/>
          </a:prstGeom>
          <a:noFill/>
        </p:spPr>
        <p:txBody>
          <a:bodyPr>
            <a:spAutoFit/>
          </a:bodyPr>
          <a:lstStyle/>
          <a:p>
            <a:pPr eaLnBrk="1" fontAlgn="auto" hangingPunct="1">
              <a:spcBef>
                <a:spcPts val="0"/>
              </a:spcBef>
              <a:spcAft>
                <a:spcPts val="0"/>
              </a:spcAft>
              <a:defRPr/>
            </a:pPr>
            <a:r>
              <a:rPr lang="en-US" dirty="0">
                <a:solidFill>
                  <a:schemeClr val="accent1">
                    <a:lumMod val="75000"/>
                  </a:schemeClr>
                </a:solidFill>
                <a:latin typeface="+mn-lt"/>
                <a:cs typeface="+mn-cs"/>
              </a:rPr>
              <a:t>Example 3</a:t>
            </a:r>
          </a:p>
        </p:txBody>
      </p:sp>
      <p:pic>
        <p:nvPicPr>
          <p:cNvPr id="99335"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08063" y="2217738"/>
            <a:ext cx="6799262" cy="4092575"/>
          </a:xfr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575"/>
            <a:ext cx="8229600" cy="831850"/>
          </a:xfrm>
        </p:spPr>
        <p:txBody>
          <a:bodyPr rtlCol="0">
            <a:normAutofit fontScale="90000"/>
          </a:bodyPr>
          <a:lstStyle/>
          <a:p>
            <a:pPr eaLnBrk="1" fontAlgn="auto" hangingPunct="1">
              <a:spcAft>
                <a:spcPts val="0"/>
              </a:spcAft>
              <a:defRPr/>
            </a:pPr>
            <a:r>
              <a:rPr lang="en-US" sz="4400" b="1" dirty="0" smtClean="0"/>
              <a:t>WHAT’s</a:t>
            </a:r>
            <a:r>
              <a:rPr lang="en-US" sz="3600" b="1" dirty="0" smtClean="0"/>
              <a:t> Hard About Reporting? </a:t>
            </a:r>
            <a:r>
              <a:rPr lang="en-US" sz="3600" b="1" u="sng" dirty="0" smtClean="0"/>
              <a:t>DATA</a:t>
            </a:r>
            <a:r>
              <a:rPr lang="en-US" sz="3600" b="1" dirty="0" smtClean="0"/>
              <a:t>! </a:t>
            </a:r>
            <a:endParaRPr lang="en-US" sz="3600" b="1" dirty="0"/>
          </a:p>
        </p:txBody>
      </p:sp>
      <p:sp>
        <p:nvSpPr>
          <p:cNvPr id="65539" name="Content Placeholder 4"/>
          <p:cNvSpPr>
            <a:spLocks noGrp="1"/>
          </p:cNvSpPr>
          <p:nvPr>
            <p:ph sz="half" idx="1"/>
          </p:nvPr>
        </p:nvSpPr>
        <p:spPr>
          <a:xfrm>
            <a:off x="457200" y="1631950"/>
            <a:ext cx="6934200" cy="4206875"/>
          </a:xfrm>
        </p:spPr>
        <p:txBody>
          <a:bodyPr rtlCol="0">
            <a:normAutofit fontScale="92500" lnSpcReduction="10000"/>
          </a:bodyPr>
          <a:lstStyle/>
          <a:p>
            <a:pPr eaLnBrk="1" fontAlgn="auto" hangingPunct="1">
              <a:spcAft>
                <a:spcPts val="0"/>
              </a:spcAft>
              <a:buFont typeface="Arial"/>
              <a:buChar char="•"/>
              <a:defRPr/>
            </a:pPr>
            <a:r>
              <a:rPr lang="en-US" altLang="en-US" dirty="0">
                <a:latin typeface="Times New Roman" panose="02020603050405020304" pitchFamily="18" charset="0"/>
                <a:cs typeface="Times New Roman" panose="02020603050405020304" pitchFamily="18" charset="0"/>
              </a:rPr>
              <a:t>Being sure you’ve got all the data needed  </a:t>
            </a:r>
          </a:p>
          <a:p>
            <a:pPr eaLnBrk="1" fontAlgn="auto" hangingPunct="1">
              <a:spcAft>
                <a:spcPts val="0"/>
              </a:spcAft>
              <a:buFont typeface="Arial"/>
              <a:buChar char="•"/>
              <a:defRPr/>
            </a:pPr>
            <a:r>
              <a:rPr lang="en-US" altLang="en-US" dirty="0" smtClean="0">
                <a:latin typeface="Times New Roman" panose="02020603050405020304" pitchFamily="18" charset="0"/>
                <a:cs typeface="Times New Roman" panose="02020603050405020304" pitchFamily="18" charset="0"/>
              </a:rPr>
              <a:t>Figuring out where any existing data is now</a:t>
            </a:r>
          </a:p>
          <a:p>
            <a:pPr eaLnBrk="1" fontAlgn="auto" hangingPunct="1">
              <a:spcAft>
                <a:spcPts val="0"/>
              </a:spcAft>
              <a:buFont typeface="Arial"/>
              <a:buChar char="•"/>
              <a:defRPr/>
            </a:pPr>
            <a:r>
              <a:rPr lang="en-US" altLang="en-US" dirty="0" smtClean="0">
                <a:latin typeface="Times New Roman" panose="02020603050405020304" pitchFamily="18" charset="0"/>
                <a:cs typeface="Times New Roman" panose="02020603050405020304" pitchFamily="18" charset="0"/>
              </a:rPr>
              <a:t>Touching each FT employee and determining for each month</a:t>
            </a:r>
          </a:p>
          <a:p>
            <a:pPr lvl="1" eaLnBrk="1" fontAlgn="auto" hangingPunct="1">
              <a:spcAft>
                <a:spcPts val="0"/>
              </a:spcAft>
              <a:buFont typeface="Arial"/>
              <a:buChar char="–"/>
              <a:defRPr/>
            </a:pPr>
            <a:r>
              <a:rPr lang="en-US" altLang="en-US" dirty="0" smtClean="0">
                <a:latin typeface="Times New Roman" panose="02020603050405020304" pitchFamily="18" charset="0"/>
                <a:cs typeface="Times New Roman" panose="02020603050405020304" pitchFamily="18" charset="0"/>
              </a:rPr>
              <a:t>Whether an offer of affordable minimum value coverage has been made;</a:t>
            </a:r>
          </a:p>
          <a:p>
            <a:pPr lvl="1" eaLnBrk="1" fontAlgn="auto" hangingPunct="1">
              <a:spcAft>
                <a:spcPts val="0"/>
              </a:spcAft>
              <a:buFont typeface="Arial"/>
              <a:buChar char="–"/>
              <a:defRPr/>
            </a:pPr>
            <a:r>
              <a:rPr lang="en-US" altLang="en-US" dirty="0" smtClean="0">
                <a:latin typeface="Times New Roman" panose="02020603050405020304" pitchFamily="18" charset="0"/>
                <a:cs typeface="Times New Roman" panose="02020603050405020304" pitchFamily="18" charset="0"/>
              </a:rPr>
              <a:t>Whether he/she and spouses/dependents are covered </a:t>
            </a:r>
          </a:p>
          <a:p>
            <a:pPr eaLnBrk="1" fontAlgn="auto" hangingPunct="1">
              <a:spcAft>
                <a:spcPts val="0"/>
              </a:spcAft>
              <a:buFont typeface="Arial"/>
              <a:buChar char="•"/>
              <a:defRPr/>
            </a:pPr>
            <a:r>
              <a:rPr lang="en-US" altLang="en-US" dirty="0" smtClean="0">
                <a:latin typeface="Times New Roman" panose="02020603050405020304" pitchFamily="18" charset="0"/>
                <a:cs typeface="Times New Roman" panose="02020603050405020304" pitchFamily="18" charset="0"/>
              </a:rPr>
              <a:t>Reviewing all coverage data, and determining for each month which other employees and non-employees are covered or have received offers </a:t>
            </a:r>
          </a:p>
        </p:txBody>
      </p:sp>
      <p:sp>
        <p:nvSpPr>
          <p:cNvPr id="3" name="Footer Placeholder 2"/>
          <p:cNvSpPr>
            <a:spLocks noGrp="1"/>
          </p:cNvSpPr>
          <p:nvPr>
            <p:ph type="ftr" sz="quarter" idx="10"/>
          </p:nvPr>
        </p:nvSpPr>
        <p:spPr/>
        <p:txBody>
          <a:bodyPr/>
          <a:lstStyle/>
          <a:p>
            <a:pPr>
              <a:defRPr/>
            </a:pPr>
            <a:r>
              <a:rPr lang="en-US" sz="800" smtClean="0">
                <a:solidFill>
                  <a:schemeClr val="tx1">
                    <a:tint val="75000"/>
                  </a:schemeClr>
                </a:solidFill>
              </a:rPr>
              <a:t>© 2015 GALLAGHER BENEFIT SERVICES, INC</a:t>
            </a:r>
            <a:r>
              <a:rPr lang="en-US" smtClean="0">
                <a:solidFill>
                  <a:schemeClr val="tx1">
                    <a:tint val="75000"/>
                  </a:schemeClr>
                </a:solidFill>
              </a:rPr>
              <a:t>. </a:t>
            </a:r>
            <a:endParaRPr lang="en-US">
              <a:solidFill>
                <a:schemeClr val="tx1">
                  <a:tint val="75000"/>
                </a:schemeClr>
              </a:solidFill>
            </a:endParaRPr>
          </a:p>
        </p:txBody>
      </p:sp>
      <p:sp>
        <p:nvSpPr>
          <p:cNvPr id="41989" name="Slide Number Placeholder 3"/>
          <p:cNvSpPr>
            <a:spLocks noGrp="1"/>
          </p:cNvSpPr>
          <p:nvPr>
            <p:ph type="sldNum" sz="quarter" idx="11"/>
          </p:nvPr>
        </p:nvSpPr>
        <p:spPr bwMode="auto">
          <a:xfrm>
            <a:off x="457200" y="6356350"/>
            <a:ext cx="414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l">
              <a:spcBef>
                <a:spcPct val="0"/>
              </a:spcBef>
              <a:buFontTx/>
              <a:buNone/>
            </a:pPr>
            <a:fld id="{E7107BAC-4AE8-409E-8A90-F007260DFCD3}" type="slidenum">
              <a:rPr lang="en-US" altLang="en-US" sz="700" smtClean="0">
                <a:solidFill>
                  <a:srgbClr val="799A05"/>
                </a:solidFill>
                <a:latin typeface="Arial" panose="020B0604020202020204" pitchFamily="34" charset="0"/>
                <a:cs typeface="Arial" panose="020B0604020202020204" pitchFamily="34" charset="0"/>
              </a:rPr>
              <a:pPr algn="l">
                <a:spcBef>
                  <a:spcPct val="0"/>
                </a:spcBef>
                <a:buFontTx/>
                <a:buNone/>
              </a:pPr>
              <a:t>4</a:t>
            </a:fld>
            <a:endParaRPr lang="en-US" altLang="en-US" sz="700" smtClean="0">
              <a:solidFill>
                <a:srgbClr val="799A05"/>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2014 GALLAGHER BENEFIT SERVICES, INC. </a:t>
            </a:r>
          </a:p>
        </p:txBody>
      </p:sp>
      <p:sp>
        <p:nvSpPr>
          <p:cNvPr id="101379" name="Slide Number Placeholder 4"/>
          <p:cNvSpPr>
            <a:spLocks noGrp="1"/>
          </p:cNvSpPr>
          <p:nvPr>
            <p:ph type="sldNum" sz="quarter" idx="11"/>
          </p:nvPr>
        </p:nvSpPr>
        <p:spPr bwMode="auto">
          <a:xfrm>
            <a:off x="457200" y="6356350"/>
            <a:ext cx="414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l">
              <a:spcBef>
                <a:spcPct val="0"/>
              </a:spcBef>
              <a:buFontTx/>
              <a:buNone/>
            </a:pPr>
            <a:fld id="{A84E167E-EE49-41E2-A769-D3130CAAE56C}" type="slidenum">
              <a:rPr lang="en-US" altLang="en-US" sz="700" smtClean="0">
                <a:solidFill>
                  <a:srgbClr val="799A05"/>
                </a:solidFill>
                <a:latin typeface="Arial" panose="020B0604020202020204" pitchFamily="34" charset="0"/>
                <a:cs typeface="Arial" panose="020B0604020202020204" pitchFamily="34" charset="0"/>
              </a:rPr>
              <a:pPr algn="l">
                <a:spcBef>
                  <a:spcPct val="0"/>
                </a:spcBef>
                <a:buFontTx/>
                <a:buNone/>
              </a:pPr>
              <a:t>40</a:t>
            </a:fld>
            <a:endParaRPr lang="en-US" altLang="en-US" sz="700" smtClean="0">
              <a:solidFill>
                <a:srgbClr val="799A05"/>
              </a:solidFill>
              <a:latin typeface="Arial" panose="020B0604020202020204" pitchFamily="34" charset="0"/>
              <a:cs typeface="Arial" panose="020B0604020202020204" pitchFamily="34" charset="0"/>
            </a:endParaRPr>
          </a:p>
        </p:txBody>
      </p:sp>
      <p:sp>
        <p:nvSpPr>
          <p:cNvPr id="101380" name="Title 1"/>
          <p:cNvSpPr>
            <a:spLocks noGrp="1"/>
          </p:cNvSpPr>
          <p:nvPr>
            <p:ph type="title"/>
          </p:nvPr>
        </p:nvSpPr>
        <p:spPr>
          <a:xfrm>
            <a:off x="533400" y="274638"/>
            <a:ext cx="8153400" cy="1249362"/>
          </a:xfrm>
        </p:spPr>
        <p:txBody>
          <a:bodyPr/>
          <a:lstStyle/>
          <a:p>
            <a:pPr eaLnBrk="1" hangingPunct="1"/>
            <a:r>
              <a:rPr lang="en-US" altLang="en-US" sz="4400" smtClean="0"/>
              <a:t>Form 1095-C, COBRA, Part 2: (only for self-insured plans)</a:t>
            </a:r>
          </a:p>
        </p:txBody>
      </p:sp>
      <p:sp>
        <p:nvSpPr>
          <p:cNvPr id="101381" name="TextBox 7"/>
          <p:cNvSpPr txBox="1">
            <a:spLocks noChangeArrowheads="1"/>
          </p:cNvSpPr>
          <p:nvPr/>
        </p:nvSpPr>
        <p:spPr bwMode="auto">
          <a:xfrm>
            <a:off x="350838" y="1801813"/>
            <a:ext cx="8505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1800">
                <a:solidFill>
                  <a:schemeClr val="tx1"/>
                </a:solidFill>
                <a:latin typeface="Arial" panose="020B0604020202020204" pitchFamily="34" charset="0"/>
                <a:cs typeface="Arial" panose="020B0604020202020204" pitchFamily="34" charset="0"/>
              </a:rPr>
              <a:t>Employer completes Part I and II.  </a:t>
            </a:r>
            <a:r>
              <a:rPr lang="en-US" altLang="en-US" sz="1800">
                <a:solidFill>
                  <a:srgbClr val="C00000"/>
                </a:solidFill>
                <a:latin typeface="Arial" panose="020B0604020202020204" pitchFamily="34" charset="0"/>
                <a:cs typeface="Arial" panose="020B0604020202020204" pitchFamily="34" charset="0"/>
              </a:rPr>
              <a:t>Fully-insured plan does not complete Part III.  </a:t>
            </a:r>
          </a:p>
        </p:txBody>
      </p:sp>
      <p:pic>
        <p:nvPicPr>
          <p:cNvPr id="101382"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03288" y="2265363"/>
            <a:ext cx="7337425" cy="4090987"/>
          </a:xfrm>
        </p:spPr>
      </p:pic>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381000" y="598488"/>
            <a:ext cx="8153400" cy="1624012"/>
          </a:xfrm>
        </p:spPr>
        <p:txBody>
          <a:bodyPr/>
          <a:lstStyle/>
          <a:p>
            <a:pPr eaLnBrk="1" hangingPunct="1"/>
            <a:r>
              <a:rPr lang="en-US" altLang="en-US" sz="4000" smtClean="0"/>
              <a:t>Example 4: Employee Terminates (No COBRA election ) </a:t>
            </a:r>
            <a:br>
              <a:rPr lang="en-US" altLang="en-US" sz="4000" smtClean="0"/>
            </a:br>
            <a:r>
              <a:rPr lang="en-US" altLang="en-US" sz="3600" i="1" smtClean="0"/>
              <a:t>Assumptions</a:t>
            </a:r>
            <a:endParaRPr lang="en-US" altLang="en-US" sz="3600" smtClean="0"/>
          </a:p>
        </p:txBody>
      </p:sp>
      <p:sp>
        <p:nvSpPr>
          <p:cNvPr id="96259"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sp>
        <p:nvSpPr>
          <p:cNvPr id="103428" name="Slide Number Placeholder 4"/>
          <p:cNvSpPr>
            <a:spLocks noGrp="1"/>
          </p:cNvSpPr>
          <p:nvPr>
            <p:ph type="sldNum" sz="quarter" idx="11"/>
          </p:nvPr>
        </p:nvSpPr>
        <p:spPr bwMode="auto">
          <a:xfrm>
            <a:off x="457200" y="6356350"/>
            <a:ext cx="414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l">
              <a:spcBef>
                <a:spcPct val="0"/>
              </a:spcBef>
              <a:buFontTx/>
              <a:buNone/>
            </a:pPr>
            <a:fld id="{C8D020B9-5645-4D12-B43E-DA6B482C6815}" type="slidenum">
              <a:rPr lang="en-US" altLang="en-US" sz="700" smtClean="0">
                <a:solidFill>
                  <a:srgbClr val="799A05"/>
                </a:solidFill>
                <a:latin typeface="Arial" panose="020B0604020202020204" pitchFamily="34" charset="0"/>
                <a:cs typeface="Arial" panose="020B0604020202020204" pitchFamily="34" charset="0"/>
              </a:rPr>
              <a:pPr algn="l">
                <a:spcBef>
                  <a:spcPct val="0"/>
                </a:spcBef>
                <a:buFontTx/>
                <a:buNone/>
              </a:pPr>
              <a:t>41</a:t>
            </a:fld>
            <a:endParaRPr lang="en-US" altLang="en-US" sz="700" smtClean="0">
              <a:solidFill>
                <a:srgbClr val="799A05"/>
              </a:solidFill>
              <a:latin typeface="Arial" panose="020B0604020202020204" pitchFamily="34" charset="0"/>
              <a:cs typeface="Arial" panose="020B0604020202020204" pitchFamily="34" charset="0"/>
            </a:endParaRPr>
          </a:p>
        </p:txBody>
      </p:sp>
      <p:sp>
        <p:nvSpPr>
          <p:cNvPr id="103429" name="Content Placeholder 6"/>
          <p:cNvSpPr>
            <a:spLocks noGrp="1"/>
          </p:cNvSpPr>
          <p:nvPr>
            <p:ph idx="1"/>
          </p:nvPr>
        </p:nvSpPr>
        <p:spPr>
          <a:xfrm>
            <a:off x="381000" y="2360613"/>
            <a:ext cx="8305800" cy="3649662"/>
          </a:xfrm>
        </p:spPr>
        <p:txBody>
          <a:bodyPr/>
          <a:lstStyle/>
          <a:p>
            <a:pPr eaLnBrk="1" hangingPunct="1"/>
            <a:r>
              <a:rPr lang="en-US" altLang="en-US" smtClean="0"/>
              <a:t>Long-term employee, enrolled in plan</a:t>
            </a:r>
          </a:p>
          <a:p>
            <a:pPr eaLnBrk="1" hangingPunct="1"/>
            <a:r>
              <a:rPr lang="en-US" altLang="en-US" smtClean="0"/>
              <a:t>Spouse and children also enrolled in plan</a:t>
            </a:r>
          </a:p>
          <a:p>
            <a:pPr eaLnBrk="1" hangingPunct="1"/>
            <a:r>
              <a:rPr lang="en-US" altLang="en-US" smtClean="0"/>
              <a:t>Date of termination (8/4/2015)</a:t>
            </a:r>
          </a:p>
          <a:p>
            <a:pPr eaLnBrk="1" hangingPunct="1"/>
            <a:r>
              <a:rPr lang="en-US" altLang="en-US" smtClean="0"/>
              <a:t>No election of COBRA by employee, spouse or dependents</a:t>
            </a:r>
          </a:p>
          <a:p>
            <a:pPr eaLnBrk="1" hangingPunct="1"/>
            <a:endParaRPr lang="en-US" altLang="en-US" smtClean="0"/>
          </a:p>
        </p:txBody>
      </p:sp>
      <p:sp>
        <p:nvSpPr>
          <p:cNvPr id="6" name="TextBox 5"/>
          <p:cNvSpPr txBox="1"/>
          <p:nvPr/>
        </p:nvSpPr>
        <p:spPr>
          <a:xfrm flipH="1">
            <a:off x="7315200" y="228600"/>
            <a:ext cx="1524000" cy="369888"/>
          </a:xfrm>
          <a:prstGeom prst="rect">
            <a:avLst/>
          </a:prstGeom>
          <a:noFill/>
        </p:spPr>
        <p:txBody>
          <a:bodyPr>
            <a:spAutoFit/>
          </a:bodyPr>
          <a:lstStyle/>
          <a:p>
            <a:pPr eaLnBrk="1" fontAlgn="auto" hangingPunct="1">
              <a:spcBef>
                <a:spcPts val="0"/>
              </a:spcBef>
              <a:spcAft>
                <a:spcPts val="0"/>
              </a:spcAft>
              <a:defRPr/>
            </a:pPr>
            <a:r>
              <a:rPr lang="en-US" dirty="0">
                <a:solidFill>
                  <a:schemeClr val="accent1">
                    <a:lumMod val="75000"/>
                  </a:schemeClr>
                </a:solidFill>
                <a:latin typeface="+mn-lt"/>
                <a:cs typeface="+mn-cs"/>
              </a:rPr>
              <a:t>Example 4</a:t>
            </a: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2014 GALLAGHER BENEFIT SERVICES, INC. </a:t>
            </a:r>
          </a:p>
        </p:txBody>
      </p:sp>
      <p:sp>
        <p:nvSpPr>
          <p:cNvPr id="105475" name="Slide Number Placeholder 4"/>
          <p:cNvSpPr>
            <a:spLocks noGrp="1"/>
          </p:cNvSpPr>
          <p:nvPr>
            <p:ph type="sldNum" sz="quarter" idx="11"/>
          </p:nvPr>
        </p:nvSpPr>
        <p:spPr bwMode="auto">
          <a:xfrm>
            <a:off x="457200" y="6356350"/>
            <a:ext cx="414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l">
              <a:spcBef>
                <a:spcPct val="0"/>
              </a:spcBef>
              <a:buFontTx/>
              <a:buNone/>
            </a:pPr>
            <a:fld id="{B3AAC71F-90D5-4559-BAEB-B0F3C90823F6}" type="slidenum">
              <a:rPr lang="en-US" altLang="en-US" sz="700" smtClean="0">
                <a:solidFill>
                  <a:srgbClr val="799A05"/>
                </a:solidFill>
                <a:latin typeface="Arial" panose="020B0604020202020204" pitchFamily="34" charset="0"/>
                <a:cs typeface="Arial" panose="020B0604020202020204" pitchFamily="34" charset="0"/>
              </a:rPr>
              <a:pPr algn="l">
                <a:spcBef>
                  <a:spcPct val="0"/>
                </a:spcBef>
                <a:buFontTx/>
                <a:buNone/>
              </a:pPr>
              <a:t>42</a:t>
            </a:fld>
            <a:endParaRPr lang="en-US" altLang="en-US" sz="700" smtClean="0">
              <a:solidFill>
                <a:srgbClr val="799A05"/>
              </a:solidFill>
              <a:latin typeface="Arial" panose="020B0604020202020204" pitchFamily="34" charset="0"/>
              <a:cs typeface="Arial" panose="020B0604020202020204" pitchFamily="34" charset="0"/>
            </a:endParaRPr>
          </a:p>
        </p:txBody>
      </p:sp>
      <p:sp>
        <p:nvSpPr>
          <p:cNvPr id="105476" name="Title 1"/>
          <p:cNvSpPr>
            <a:spLocks noGrp="1"/>
          </p:cNvSpPr>
          <p:nvPr>
            <p:ph type="title"/>
          </p:nvPr>
        </p:nvSpPr>
        <p:spPr>
          <a:xfrm>
            <a:off x="533400" y="274638"/>
            <a:ext cx="8153400" cy="1249362"/>
          </a:xfrm>
        </p:spPr>
        <p:txBody>
          <a:bodyPr/>
          <a:lstStyle/>
          <a:p>
            <a:pPr eaLnBrk="1" hangingPunct="1"/>
            <a:r>
              <a:rPr lang="en-US" altLang="en-US" sz="4400" smtClean="0"/>
              <a:t>Form 1095-C, NO COBRA</a:t>
            </a:r>
          </a:p>
        </p:txBody>
      </p:sp>
      <p:sp>
        <p:nvSpPr>
          <p:cNvPr id="105477" name="TextBox 7"/>
          <p:cNvSpPr txBox="1">
            <a:spLocks noChangeArrowheads="1"/>
          </p:cNvSpPr>
          <p:nvPr/>
        </p:nvSpPr>
        <p:spPr bwMode="auto">
          <a:xfrm>
            <a:off x="350838" y="1801813"/>
            <a:ext cx="8505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1800">
                <a:solidFill>
                  <a:schemeClr val="tx1"/>
                </a:solidFill>
                <a:latin typeface="Arial" panose="020B0604020202020204" pitchFamily="34" charset="0"/>
                <a:cs typeface="Arial" panose="020B0604020202020204" pitchFamily="34" charset="0"/>
              </a:rPr>
              <a:t>Employer completes Part I and II.  </a:t>
            </a:r>
            <a:r>
              <a:rPr lang="en-US" altLang="en-US" sz="1800">
                <a:solidFill>
                  <a:srgbClr val="C00000"/>
                </a:solidFill>
                <a:latin typeface="Arial" panose="020B0604020202020204" pitchFamily="34" charset="0"/>
                <a:cs typeface="Arial" panose="020B0604020202020204" pitchFamily="34" charset="0"/>
              </a:rPr>
              <a:t>Fully-insured plan does not complete Part III.  </a:t>
            </a:r>
          </a:p>
        </p:txBody>
      </p:sp>
      <p:pic>
        <p:nvPicPr>
          <p:cNvPr id="10547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12875" y="2220913"/>
            <a:ext cx="6318250" cy="4090987"/>
          </a:xfrm>
        </p:spPr>
      </p:pic>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381000" y="598488"/>
            <a:ext cx="8153400" cy="1624012"/>
          </a:xfrm>
        </p:spPr>
        <p:txBody>
          <a:bodyPr/>
          <a:lstStyle/>
          <a:p>
            <a:pPr eaLnBrk="1" hangingPunct="1"/>
            <a:r>
              <a:rPr lang="en-US" altLang="en-US" sz="4000" smtClean="0"/>
              <a:t>Example 5: Employee Terminates (COBRA election ) </a:t>
            </a:r>
            <a:br>
              <a:rPr lang="en-US" altLang="en-US" sz="4000" smtClean="0"/>
            </a:br>
            <a:r>
              <a:rPr lang="en-US" altLang="en-US" sz="3600" i="1" smtClean="0"/>
              <a:t>Assumptions</a:t>
            </a:r>
            <a:endParaRPr lang="en-US" altLang="en-US" sz="3600" smtClean="0"/>
          </a:p>
        </p:txBody>
      </p:sp>
      <p:sp>
        <p:nvSpPr>
          <p:cNvPr id="96259"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sp>
        <p:nvSpPr>
          <p:cNvPr id="107524" name="Slide Number Placeholder 4"/>
          <p:cNvSpPr>
            <a:spLocks noGrp="1"/>
          </p:cNvSpPr>
          <p:nvPr>
            <p:ph type="sldNum" sz="quarter" idx="11"/>
          </p:nvPr>
        </p:nvSpPr>
        <p:spPr bwMode="auto">
          <a:xfrm>
            <a:off x="457200" y="6356350"/>
            <a:ext cx="414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l">
              <a:spcBef>
                <a:spcPct val="0"/>
              </a:spcBef>
              <a:buFontTx/>
              <a:buNone/>
            </a:pPr>
            <a:fld id="{9F0F2B05-169B-4713-84D6-5DD1BA8E7609}" type="slidenum">
              <a:rPr lang="en-US" altLang="en-US" sz="700" smtClean="0">
                <a:solidFill>
                  <a:srgbClr val="799A05"/>
                </a:solidFill>
                <a:latin typeface="Arial" panose="020B0604020202020204" pitchFamily="34" charset="0"/>
                <a:cs typeface="Arial" panose="020B0604020202020204" pitchFamily="34" charset="0"/>
              </a:rPr>
              <a:pPr algn="l">
                <a:spcBef>
                  <a:spcPct val="0"/>
                </a:spcBef>
                <a:buFontTx/>
                <a:buNone/>
              </a:pPr>
              <a:t>43</a:t>
            </a:fld>
            <a:endParaRPr lang="en-US" altLang="en-US" sz="700" smtClean="0">
              <a:solidFill>
                <a:srgbClr val="799A05"/>
              </a:solidFill>
              <a:latin typeface="Arial" panose="020B0604020202020204" pitchFamily="34" charset="0"/>
              <a:cs typeface="Arial" panose="020B0604020202020204" pitchFamily="34" charset="0"/>
            </a:endParaRPr>
          </a:p>
        </p:txBody>
      </p:sp>
      <p:sp>
        <p:nvSpPr>
          <p:cNvPr id="103429" name="Content Placeholder 6"/>
          <p:cNvSpPr>
            <a:spLocks noGrp="1"/>
          </p:cNvSpPr>
          <p:nvPr>
            <p:ph idx="1"/>
          </p:nvPr>
        </p:nvSpPr>
        <p:spPr>
          <a:xfrm>
            <a:off x="381000" y="2360613"/>
            <a:ext cx="8305800" cy="3649662"/>
          </a:xfrm>
        </p:spPr>
        <p:txBody>
          <a:bodyPr/>
          <a:lstStyle/>
          <a:p>
            <a:pPr eaLnBrk="1" hangingPunct="1">
              <a:defRPr/>
            </a:pPr>
            <a:r>
              <a:rPr lang="en-US" altLang="en-US" dirty="0"/>
              <a:t>Long-term employee, enrolled in plan</a:t>
            </a:r>
          </a:p>
          <a:p>
            <a:pPr eaLnBrk="1" hangingPunct="1">
              <a:defRPr/>
            </a:pPr>
            <a:r>
              <a:rPr lang="en-US" altLang="en-US" dirty="0"/>
              <a:t>Spouse and children also enrolled in </a:t>
            </a:r>
            <a:r>
              <a:rPr lang="en-US" altLang="en-US" dirty="0" smtClean="0"/>
              <a:t>plan</a:t>
            </a:r>
          </a:p>
          <a:p>
            <a:pPr eaLnBrk="1" hangingPunct="1">
              <a:defRPr/>
            </a:pPr>
            <a:r>
              <a:rPr lang="en-US" altLang="en-US" dirty="0" smtClean="0"/>
              <a:t>Date of termination (8/4/2015)</a:t>
            </a:r>
          </a:p>
          <a:p>
            <a:pPr eaLnBrk="1" hangingPunct="1">
              <a:defRPr/>
            </a:pPr>
            <a:r>
              <a:rPr lang="en-US" altLang="en-US" dirty="0" smtClean="0"/>
              <a:t>COBRA election by employee and spouse only beginning in August</a:t>
            </a:r>
          </a:p>
          <a:p>
            <a:pPr marL="0" indent="0" eaLnBrk="1" hangingPunct="1">
              <a:buFont typeface="Arial" panose="020B0604020202020204" pitchFamily="34" charset="0"/>
              <a:buNone/>
              <a:defRPr/>
            </a:pPr>
            <a:endParaRPr lang="en-US" altLang="en-US" dirty="0" smtClean="0"/>
          </a:p>
          <a:p>
            <a:pPr eaLnBrk="1" hangingPunct="1">
              <a:defRPr/>
            </a:pPr>
            <a:endParaRPr lang="en-US" altLang="en-US" dirty="0"/>
          </a:p>
        </p:txBody>
      </p:sp>
      <p:sp>
        <p:nvSpPr>
          <p:cNvPr id="6" name="TextBox 5"/>
          <p:cNvSpPr txBox="1"/>
          <p:nvPr/>
        </p:nvSpPr>
        <p:spPr>
          <a:xfrm flipH="1">
            <a:off x="7315200" y="228600"/>
            <a:ext cx="1524000" cy="369888"/>
          </a:xfrm>
          <a:prstGeom prst="rect">
            <a:avLst/>
          </a:prstGeom>
          <a:noFill/>
        </p:spPr>
        <p:txBody>
          <a:bodyPr>
            <a:spAutoFit/>
          </a:bodyPr>
          <a:lstStyle/>
          <a:p>
            <a:pPr eaLnBrk="1" fontAlgn="auto" hangingPunct="1">
              <a:spcBef>
                <a:spcPts val="0"/>
              </a:spcBef>
              <a:spcAft>
                <a:spcPts val="0"/>
              </a:spcAft>
              <a:defRPr/>
            </a:pPr>
            <a:r>
              <a:rPr lang="en-US" dirty="0">
                <a:solidFill>
                  <a:schemeClr val="accent1">
                    <a:lumMod val="75000"/>
                  </a:schemeClr>
                </a:solidFill>
                <a:latin typeface="+mn-lt"/>
                <a:cs typeface="+mn-cs"/>
              </a:rPr>
              <a:t>Example </a:t>
            </a:r>
            <a:r>
              <a:rPr lang="en-US" dirty="0">
                <a:solidFill>
                  <a:schemeClr val="accent1">
                    <a:lumMod val="75000"/>
                  </a:schemeClr>
                </a:solidFill>
                <a:latin typeface="+mn-lt"/>
                <a:cs typeface="+mn-cs"/>
              </a:rPr>
              <a:t>5</a:t>
            </a:r>
            <a:endParaRPr lang="en-US" dirty="0">
              <a:solidFill>
                <a:schemeClr val="accent1">
                  <a:lumMod val="75000"/>
                </a:schemeClr>
              </a:solidFill>
              <a:latin typeface="+mn-lt"/>
              <a:cs typeface="+mn-cs"/>
            </a:endParaRPr>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2014 GALLAGHER BENEFIT SERVICES, INC. </a:t>
            </a:r>
          </a:p>
        </p:txBody>
      </p:sp>
      <p:sp>
        <p:nvSpPr>
          <p:cNvPr id="109571" name="Slide Number Placeholder 4"/>
          <p:cNvSpPr>
            <a:spLocks noGrp="1"/>
          </p:cNvSpPr>
          <p:nvPr>
            <p:ph type="sldNum" sz="quarter" idx="11"/>
          </p:nvPr>
        </p:nvSpPr>
        <p:spPr bwMode="auto">
          <a:xfrm>
            <a:off x="457200" y="6356350"/>
            <a:ext cx="414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l">
              <a:spcBef>
                <a:spcPct val="0"/>
              </a:spcBef>
              <a:buFontTx/>
              <a:buNone/>
            </a:pPr>
            <a:fld id="{0905F0C4-0417-403E-A055-7B9BDFBCEA62}" type="slidenum">
              <a:rPr lang="en-US" altLang="en-US" sz="700" smtClean="0">
                <a:solidFill>
                  <a:srgbClr val="799A05"/>
                </a:solidFill>
                <a:latin typeface="Arial" panose="020B0604020202020204" pitchFamily="34" charset="0"/>
                <a:cs typeface="Arial" panose="020B0604020202020204" pitchFamily="34" charset="0"/>
              </a:rPr>
              <a:pPr algn="l">
                <a:spcBef>
                  <a:spcPct val="0"/>
                </a:spcBef>
                <a:buFontTx/>
                <a:buNone/>
              </a:pPr>
              <a:t>44</a:t>
            </a:fld>
            <a:endParaRPr lang="en-US" altLang="en-US" sz="700" smtClean="0">
              <a:solidFill>
                <a:srgbClr val="799A05"/>
              </a:solidFill>
              <a:latin typeface="Arial" panose="020B0604020202020204" pitchFamily="34" charset="0"/>
              <a:cs typeface="Arial" panose="020B0604020202020204" pitchFamily="34" charset="0"/>
            </a:endParaRPr>
          </a:p>
        </p:txBody>
      </p:sp>
      <p:sp>
        <p:nvSpPr>
          <p:cNvPr id="109572" name="Title 1"/>
          <p:cNvSpPr>
            <a:spLocks noGrp="1"/>
          </p:cNvSpPr>
          <p:nvPr>
            <p:ph type="title"/>
          </p:nvPr>
        </p:nvSpPr>
        <p:spPr>
          <a:xfrm>
            <a:off x="533400" y="274638"/>
            <a:ext cx="8153400" cy="1249362"/>
          </a:xfrm>
        </p:spPr>
        <p:txBody>
          <a:bodyPr/>
          <a:lstStyle/>
          <a:p>
            <a:pPr eaLnBrk="1" hangingPunct="1"/>
            <a:r>
              <a:rPr lang="en-US" altLang="en-US" sz="4400" smtClean="0"/>
              <a:t>Form 1095-C, COBRA (employee and spouse only)</a:t>
            </a:r>
          </a:p>
        </p:txBody>
      </p:sp>
      <p:sp>
        <p:nvSpPr>
          <p:cNvPr id="109573" name="TextBox 7"/>
          <p:cNvSpPr txBox="1">
            <a:spLocks noChangeArrowheads="1"/>
          </p:cNvSpPr>
          <p:nvPr/>
        </p:nvSpPr>
        <p:spPr bwMode="auto">
          <a:xfrm>
            <a:off x="350838" y="1801813"/>
            <a:ext cx="8505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1800">
                <a:solidFill>
                  <a:schemeClr val="tx1"/>
                </a:solidFill>
                <a:latin typeface="Arial" panose="020B0604020202020204" pitchFamily="34" charset="0"/>
                <a:cs typeface="Arial" panose="020B0604020202020204" pitchFamily="34" charset="0"/>
              </a:rPr>
              <a:t>Employer completes Part I and II.  </a:t>
            </a:r>
            <a:r>
              <a:rPr lang="en-US" altLang="en-US" sz="1800">
                <a:solidFill>
                  <a:srgbClr val="C00000"/>
                </a:solidFill>
                <a:latin typeface="Arial" panose="020B0604020202020204" pitchFamily="34" charset="0"/>
                <a:cs typeface="Arial" panose="020B0604020202020204" pitchFamily="34" charset="0"/>
              </a:rPr>
              <a:t>Fully-insured plan does not complete Part III.  </a:t>
            </a:r>
          </a:p>
        </p:txBody>
      </p:sp>
      <p:pic>
        <p:nvPicPr>
          <p:cNvPr id="109574"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58850" y="2273300"/>
            <a:ext cx="7215188" cy="4090988"/>
          </a:xfrm>
        </p:spPr>
      </p:pic>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381000" y="427038"/>
            <a:ext cx="8153400" cy="1795462"/>
          </a:xfrm>
        </p:spPr>
        <p:txBody>
          <a:bodyPr/>
          <a:lstStyle/>
          <a:p>
            <a:pPr eaLnBrk="1" hangingPunct="1"/>
            <a:r>
              <a:rPr lang="en-US" altLang="en-US" sz="4000" smtClean="0"/>
              <a:t>Example 6: Employee Status Change </a:t>
            </a:r>
            <a:br>
              <a:rPr lang="en-US" altLang="en-US" sz="4000" smtClean="0"/>
            </a:br>
            <a:r>
              <a:rPr lang="en-US" altLang="en-US" sz="3600" i="1" smtClean="0"/>
              <a:t>Assumptions</a:t>
            </a:r>
            <a:endParaRPr lang="en-US" altLang="en-US" sz="3600" smtClean="0"/>
          </a:p>
        </p:txBody>
      </p:sp>
      <p:sp>
        <p:nvSpPr>
          <p:cNvPr id="96259"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sp>
        <p:nvSpPr>
          <p:cNvPr id="111620" name="Slide Number Placeholder 4"/>
          <p:cNvSpPr>
            <a:spLocks noGrp="1"/>
          </p:cNvSpPr>
          <p:nvPr>
            <p:ph type="sldNum" sz="quarter" idx="11"/>
          </p:nvPr>
        </p:nvSpPr>
        <p:spPr bwMode="auto">
          <a:xfrm>
            <a:off x="457200" y="6356350"/>
            <a:ext cx="414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l">
              <a:spcBef>
                <a:spcPct val="0"/>
              </a:spcBef>
              <a:buFontTx/>
              <a:buNone/>
            </a:pPr>
            <a:fld id="{63C856BC-56B1-4479-98FF-27E7BA2FC2F4}" type="slidenum">
              <a:rPr lang="en-US" altLang="en-US" sz="700" smtClean="0">
                <a:solidFill>
                  <a:srgbClr val="799A05"/>
                </a:solidFill>
                <a:latin typeface="Arial" panose="020B0604020202020204" pitchFamily="34" charset="0"/>
                <a:cs typeface="Arial" panose="020B0604020202020204" pitchFamily="34" charset="0"/>
              </a:rPr>
              <a:pPr algn="l">
                <a:spcBef>
                  <a:spcPct val="0"/>
                </a:spcBef>
                <a:buFontTx/>
                <a:buNone/>
              </a:pPr>
              <a:t>45</a:t>
            </a:fld>
            <a:endParaRPr lang="en-US" altLang="en-US" sz="700" smtClean="0">
              <a:solidFill>
                <a:srgbClr val="799A05"/>
              </a:solidFill>
              <a:latin typeface="Arial" panose="020B0604020202020204" pitchFamily="34" charset="0"/>
              <a:cs typeface="Arial" panose="020B0604020202020204" pitchFamily="34" charset="0"/>
            </a:endParaRPr>
          </a:p>
        </p:txBody>
      </p:sp>
      <p:sp>
        <p:nvSpPr>
          <p:cNvPr id="111621" name="Content Placeholder 6"/>
          <p:cNvSpPr>
            <a:spLocks noGrp="1"/>
          </p:cNvSpPr>
          <p:nvPr>
            <p:ph idx="1"/>
          </p:nvPr>
        </p:nvSpPr>
        <p:spPr>
          <a:xfrm>
            <a:off x="381000" y="2360613"/>
            <a:ext cx="8305800" cy="3649662"/>
          </a:xfrm>
        </p:spPr>
        <p:txBody>
          <a:bodyPr/>
          <a:lstStyle/>
          <a:p>
            <a:pPr eaLnBrk="1" hangingPunct="1"/>
            <a:r>
              <a:rPr lang="en-US" altLang="en-US" smtClean="0"/>
              <a:t>Employee is hired as variable hour employee </a:t>
            </a:r>
          </a:p>
          <a:p>
            <a:pPr eaLnBrk="1" hangingPunct="1"/>
            <a:r>
              <a:rPr lang="en-US" altLang="en-US" smtClean="0"/>
              <a:t>Employee has already earned coverage for 2015</a:t>
            </a:r>
          </a:p>
          <a:p>
            <a:pPr eaLnBrk="1" hangingPunct="1"/>
            <a:r>
              <a:rPr lang="en-US" altLang="en-US" smtClean="0"/>
              <a:t>However, effective October 7, 2015, employee switches to part-time </a:t>
            </a:r>
          </a:p>
          <a:p>
            <a:pPr eaLnBrk="1" hangingPunct="1"/>
            <a:r>
              <a:rPr lang="en-US" altLang="en-US" smtClean="0"/>
              <a:t>Employees drops spouse upon switching to part-time; employee remains enrolled </a:t>
            </a:r>
          </a:p>
          <a:p>
            <a:pPr eaLnBrk="1" hangingPunct="1"/>
            <a:endParaRPr lang="en-US" altLang="en-US" smtClean="0"/>
          </a:p>
          <a:p>
            <a:pPr eaLnBrk="1" hangingPunct="1"/>
            <a:endParaRPr lang="en-US" altLang="en-US" smtClean="0"/>
          </a:p>
        </p:txBody>
      </p:sp>
      <p:sp>
        <p:nvSpPr>
          <p:cNvPr id="6" name="TextBox 5"/>
          <p:cNvSpPr txBox="1"/>
          <p:nvPr/>
        </p:nvSpPr>
        <p:spPr>
          <a:xfrm flipH="1">
            <a:off x="7315200" y="228600"/>
            <a:ext cx="1524000" cy="369888"/>
          </a:xfrm>
          <a:prstGeom prst="rect">
            <a:avLst/>
          </a:prstGeom>
          <a:noFill/>
        </p:spPr>
        <p:txBody>
          <a:bodyPr>
            <a:spAutoFit/>
          </a:bodyPr>
          <a:lstStyle/>
          <a:p>
            <a:pPr eaLnBrk="1" fontAlgn="auto" hangingPunct="1">
              <a:spcBef>
                <a:spcPts val="0"/>
              </a:spcBef>
              <a:spcAft>
                <a:spcPts val="0"/>
              </a:spcAft>
              <a:defRPr/>
            </a:pPr>
            <a:r>
              <a:rPr lang="en-US" dirty="0">
                <a:solidFill>
                  <a:schemeClr val="accent1">
                    <a:lumMod val="75000"/>
                  </a:schemeClr>
                </a:solidFill>
                <a:latin typeface="+mn-lt"/>
                <a:cs typeface="+mn-cs"/>
              </a:rPr>
              <a:t>Example </a:t>
            </a:r>
            <a:r>
              <a:rPr lang="en-US" dirty="0">
                <a:solidFill>
                  <a:schemeClr val="accent1">
                    <a:lumMod val="75000"/>
                  </a:schemeClr>
                </a:solidFill>
                <a:latin typeface="+mn-lt"/>
                <a:cs typeface="+mn-cs"/>
              </a:rPr>
              <a:t>6</a:t>
            </a:r>
            <a:endParaRPr lang="en-US" dirty="0">
              <a:solidFill>
                <a:schemeClr val="accent1">
                  <a:lumMod val="75000"/>
                </a:schemeClr>
              </a:solidFill>
              <a:latin typeface="+mn-lt"/>
              <a:cs typeface="+mn-cs"/>
            </a:endParaRPr>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2014 GALLAGHER BENEFIT SERVICES, INC. </a:t>
            </a:r>
          </a:p>
        </p:txBody>
      </p:sp>
      <p:sp>
        <p:nvSpPr>
          <p:cNvPr id="113667" name="Slide Number Placeholder 4"/>
          <p:cNvSpPr>
            <a:spLocks noGrp="1"/>
          </p:cNvSpPr>
          <p:nvPr>
            <p:ph type="sldNum" sz="quarter" idx="11"/>
          </p:nvPr>
        </p:nvSpPr>
        <p:spPr bwMode="auto">
          <a:xfrm>
            <a:off x="457200" y="6356350"/>
            <a:ext cx="414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l">
              <a:spcBef>
                <a:spcPct val="0"/>
              </a:spcBef>
              <a:buFontTx/>
              <a:buNone/>
            </a:pPr>
            <a:fld id="{F043FC31-D62C-4B55-B1F2-41CFE0B2A364}" type="slidenum">
              <a:rPr lang="en-US" altLang="en-US" sz="700" smtClean="0">
                <a:solidFill>
                  <a:srgbClr val="799A05"/>
                </a:solidFill>
                <a:latin typeface="Arial" panose="020B0604020202020204" pitchFamily="34" charset="0"/>
                <a:cs typeface="Arial" panose="020B0604020202020204" pitchFamily="34" charset="0"/>
              </a:rPr>
              <a:pPr algn="l">
                <a:spcBef>
                  <a:spcPct val="0"/>
                </a:spcBef>
                <a:buFontTx/>
                <a:buNone/>
              </a:pPr>
              <a:t>46</a:t>
            </a:fld>
            <a:endParaRPr lang="en-US" altLang="en-US" sz="700" smtClean="0">
              <a:solidFill>
                <a:srgbClr val="799A05"/>
              </a:solidFill>
              <a:latin typeface="Arial" panose="020B0604020202020204" pitchFamily="34" charset="0"/>
              <a:cs typeface="Arial" panose="020B0604020202020204" pitchFamily="34" charset="0"/>
            </a:endParaRPr>
          </a:p>
        </p:txBody>
      </p:sp>
      <p:sp>
        <p:nvSpPr>
          <p:cNvPr id="113668" name="Title 1"/>
          <p:cNvSpPr>
            <a:spLocks noGrp="1"/>
          </p:cNvSpPr>
          <p:nvPr>
            <p:ph type="title"/>
          </p:nvPr>
        </p:nvSpPr>
        <p:spPr>
          <a:xfrm>
            <a:off x="533400" y="274638"/>
            <a:ext cx="8153400" cy="1249362"/>
          </a:xfrm>
        </p:spPr>
        <p:txBody>
          <a:bodyPr/>
          <a:lstStyle/>
          <a:p>
            <a:pPr eaLnBrk="1" hangingPunct="1"/>
            <a:r>
              <a:rPr lang="en-US" altLang="en-US" sz="4400" smtClean="0"/>
              <a:t>Form 1095-C,Status Change)</a:t>
            </a:r>
          </a:p>
        </p:txBody>
      </p:sp>
      <p:sp>
        <p:nvSpPr>
          <p:cNvPr id="113669" name="TextBox 7"/>
          <p:cNvSpPr txBox="1">
            <a:spLocks noChangeArrowheads="1"/>
          </p:cNvSpPr>
          <p:nvPr/>
        </p:nvSpPr>
        <p:spPr bwMode="auto">
          <a:xfrm>
            <a:off x="350838" y="1801813"/>
            <a:ext cx="8505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1800">
                <a:solidFill>
                  <a:schemeClr val="tx1"/>
                </a:solidFill>
                <a:latin typeface="Arial" panose="020B0604020202020204" pitchFamily="34" charset="0"/>
                <a:cs typeface="Arial" panose="020B0604020202020204" pitchFamily="34" charset="0"/>
              </a:rPr>
              <a:t>Employer completes Part I and II.  </a:t>
            </a:r>
            <a:r>
              <a:rPr lang="en-US" altLang="en-US" sz="1800">
                <a:solidFill>
                  <a:srgbClr val="C00000"/>
                </a:solidFill>
                <a:latin typeface="Arial" panose="020B0604020202020204" pitchFamily="34" charset="0"/>
                <a:cs typeface="Arial" panose="020B0604020202020204" pitchFamily="34" charset="0"/>
              </a:rPr>
              <a:t>Fully-insured plan does not complete Part III.  </a:t>
            </a:r>
          </a:p>
        </p:txBody>
      </p:sp>
      <p:pic>
        <p:nvPicPr>
          <p:cNvPr id="113670"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44550" y="2389188"/>
            <a:ext cx="7435850" cy="4090987"/>
          </a:xfrm>
        </p:spPr>
      </p:pic>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87363" y="4691063"/>
            <a:ext cx="8199437" cy="1879600"/>
          </a:xfrm>
        </p:spPr>
        <p:txBody>
          <a:bodyPr rtlCol="0">
            <a:noAutofit/>
          </a:bodyPr>
          <a:lstStyle/>
          <a:p>
            <a:pPr eaLnBrk="1" fontAlgn="auto" hangingPunct="1">
              <a:lnSpc>
                <a:spcPct val="100000"/>
              </a:lnSpc>
              <a:spcAft>
                <a:spcPts val="0"/>
              </a:spcAft>
              <a:defRPr/>
            </a:pPr>
            <a:r>
              <a:rPr lang="en-US" sz="3600" dirty="0" smtClean="0">
                <a:solidFill>
                  <a:schemeClr val="tx2"/>
                </a:solidFill>
              </a:rPr>
              <a:t>6055 and 6056 reporting:  </a:t>
            </a:r>
            <a:br>
              <a:rPr lang="en-US" sz="3600" dirty="0" smtClean="0">
                <a:solidFill>
                  <a:schemeClr val="tx2"/>
                </a:solidFill>
              </a:rPr>
            </a:br>
            <a:r>
              <a:rPr lang="en-US" sz="3600" dirty="0" smtClean="0">
                <a:solidFill>
                  <a:schemeClr val="tx2"/>
                </a:solidFill>
              </a:rPr>
              <a:t>Delivery Details and penalties</a:t>
            </a:r>
            <a:endParaRPr lang="en-US" sz="3600" dirty="0">
              <a:solidFill>
                <a:schemeClr val="tx2"/>
              </a:solidFill>
            </a:endParaRPr>
          </a:p>
        </p:txBody>
      </p:sp>
      <p:sp>
        <p:nvSpPr>
          <p:cNvPr id="115715"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spcBef>
                <a:spcPct val="0"/>
              </a:spcBef>
              <a:buFontTx/>
              <a:buNone/>
            </a:pPr>
            <a:fld id="{309F8892-8702-4BC3-98D7-47E5DDF3DE9A}" type="slidenum">
              <a:rPr lang="en-US" altLang="en-US" sz="800" smtClean="0">
                <a:solidFill>
                  <a:srgbClr val="799A05"/>
                </a:solidFill>
                <a:latin typeface="Arial" panose="020B0604020202020204" pitchFamily="34" charset="0"/>
                <a:cs typeface="Arial" panose="020B0604020202020204" pitchFamily="34" charset="0"/>
              </a:rPr>
              <a:pPr>
                <a:spcBef>
                  <a:spcPct val="0"/>
                </a:spcBef>
                <a:buFontTx/>
                <a:buNone/>
              </a:pPr>
              <a:t>47</a:t>
            </a:fld>
            <a:endParaRPr lang="en-US" altLang="en-US" sz="800" smtClean="0">
              <a:solidFill>
                <a:srgbClr val="799A05"/>
              </a:solidFill>
              <a:latin typeface="Arial" panose="020B0604020202020204" pitchFamily="34" charset="0"/>
              <a:cs typeface="Arial" panose="020B0604020202020204" pitchFamily="34" charset="0"/>
            </a:endParaRPr>
          </a:p>
        </p:txBody>
      </p:sp>
      <p:sp>
        <p:nvSpPr>
          <p:cNvPr id="6" name="Footer Placeholder 6"/>
          <p:cNvSpPr>
            <a:spLocks noGrp="1"/>
          </p:cNvSpPr>
          <p:nvPr>
            <p:ph type="ftr" sz="quarter" idx="14"/>
          </p:nvPr>
        </p:nvSpPr>
        <p:spPr>
          <a:xfrm>
            <a:off x="473075" y="6370638"/>
            <a:ext cx="4130675" cy="350837"/>
          </a:xfrm>
        </p:spPr>
        <p:txBody>
          <a:bodyPr/>
          <a:lstStyle/>
          <a:p>
            <a:pPr>
              <a:defRPr/>
            </a:pPr>
            <a:r>
              <a:rPr lang="en-US" smtClean="0"/>
              <a:t>© 2015 GALLAGHER BENEFIT SERVICES, INC. </a:t>
            </a:r>
            <a:endParaRPr lang="en-US"/>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eaLnBrk="1" hangingPunct="1"/>
            <a:r>
              <a:rPr lang="en-US" altLang="en-US" smtClean="0"/>
              <a:t>Method of IRS Reporting</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a:buChar char="•"/>
              <a:defRPr/>
            </a:pPr>
            <a:r>
              <a:rPr lang="en-US" dirty="0" smtClean="0"/>
              <a:t>Mailing the forms to the IRS is permitted for employers with fewer than 250 Forms 1095-B or 1095-C in a calendar year.</a:t>
            </a:r>
          </a:p>
          <a:p>
            <a:pPr eaLnBrk="1" fontAlgn="auto" hangingPunct="1">
              <a:spcAft>
                <a:spcPts val="0"/>
              </a:spcAft>
              <a:buFont typeface="Arial"/>
              <a:buChar char="•"/>
              <a:defRPr/>
            </a:pPr>
            <a:r>
              <a:rPr lang="en-US" dirty="0" smtClean="0"/>
              <a:t>Can I submit the reports electronically?</a:t>
            </a:r>
          </a:p>
          <a:p>
            <a:pPr lvl="1" eaLnBrk="1" fontAlgn="auto" hangingPunct="1">
              <a:spcAft>
                <a:spcPts val="0"/>
              </a:spcAft>
              <a:buFont typeface="Arial"/>
              <a:buChar char="–"/>
              <a:defRPr/>
            </a:pPr>
            <a:r>
              <a:rPr lang="en-US" dirty="0" smtClean="0"/>
              <a:t>IRS encourages all employers to file their forms electronically. </a:t>
            </a:r>
          </a:p>
          <a:p>
            <a:pPr lvl="1" eaLnBrk="1" fontAlgn="auto" hangingPunct="1">
              <a:spcAft>
                <a:spcPts val="0"/>
              </a:spcAft>
              <a:buFont typeface="Arial"/>
              <a:buChar char="–"/>
              <a:defRPr/>
            </a:pPr>
            <a:r>
              <a:rPr lang="en-US" dirty="0" smtClean="0"/>
              <a:t>Employers that file at least 250 Forms 1095-B or 1095-C in a calendar year are required to file electronically. Other employers may file electronically; but are not required to do so. </a:t>
            </a:r>
          </a:p>
          <a:p>
            <a:pPr eaLnBrk="1" fontAlgn="auto" hangingPunct="1">
              <a:spcAft>
                <a:spcPts val="0"/>
              </a:spcAft>
              <a:buFont typeface="Arial"/>
              <a:buChar char="•"/>
              <a:defRPr/>
            </a:pPr>
            <a:endParaRPr lang="en-US" dirty="0"/>
          </a:p>
        </p:txBody>
      </p:sp>
      <p:sp>
        <p:nvSpPr>
          <p:cNvPr id="99332"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sp>
        <p:nvSpPr>
          <p:cNvPr id="117765" name="Slide Number Placeholder 4"/>
          <p:cNvSpPr>
            <a:spLocks noGrp="1"/>
          </p:cNvSpPr>
          <p:nvPr>
            <p:ph type="sldNum" sz="quarter" idx="11"/>
          </p:nvPr>
        </p:nvSpPr>
        <p:spPr bwMode="auto">
          <a:xfrm>
            <a:off x="457200" y="6356350"/>
            <a:ext cx="414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l">
              <a:spcBef>
                <a:spcPct val="0"/>
              </a:spcBef>
              <a:buFontTx/>
              <a:buNone/>
            </a:pPr>
            <a:fld id="{E0B8AD5F-A2A5-4CE7-B7C9-043B866E92C6}" type="slidenum">
              <a:rPr lang="en-US" altLang="en-US" sz="700" smtClean="0">
                <a:solidFill>
                  <a:srgbClr val="799A05"/>
                </a:solidFill>
                <a:latin typeface="Arial" panose="020B0604020202020204" pitchFamily="34" charset="0"/>
                <a:cs typeface="Arial" panose="020B0604020202020204" pitchFamily="34" charset="0"/>
              </a:rPr>
              <a:pPr algn="l">
                <a:spcBef>
                  <a:spcPct val="0"/>
                </a:spcBef>
                <a:buFontTx/>
                <a:buNone/>
              </a:pPr>
              <a:t>48</a:t>
            </a:fld>
            <a:endParaRPr lang="en-US" altLang="en-US" sz="700" smtClean="0">
              <a:solidFill>
                <a:srgbClr val="799A05"/>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eaLnBrk="1" hangingPunct="1"/>
            <a:r>
              <a:rPr lang="en-US" altLang="en-US" smtClean="0"/>
              <a:t>Statements to Employees</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a:buChar char="•"/>
              <a:defRPr/>
            </a:pPr>
            <a:r>
              <a:rPr lang="en-US" sz="2400" dirty="0">
                <a:solidFill>
                  <a:srgbClr val="7C868D"/>
                </a:solidFill>
              </a:rPr>
              <a:t>How should I send out the statements?</a:t>
            </a:r>
          </a:p>
          <a:p>
            <a:pPr lvl="1" eaLnBrk="1" fontAlgn="auto" hangingPunct="1">
              <a:spcAft>
                <a:spcPts val="0"/>
              </a:spcAft>
              <a:buFont typeface="Arial"/>
              <a:buChar char="–"/>
              <a:defRPr/>
            </a:pPr>
            <a:r>
              <a:rPr lang="en-US" sz="2200" dirty="0"/>
              <a:t>Mail</a:t>
            </a:r>
          </a:p>
          <a:p>
            <a:pPr lvl="1" eaLnBrk="1" fontAlgn="auto" hangingPunct="1">
              <a:spcAft>
                <a:spcPts val="0"/>
              </a:spcAft>
              <a:buFont typeface="Arial"/>
              <a:buChar char="–"/>
              <a:defRPr/>
            </a:pPr>
            <a:r>
              <a:rPr lang="en-US" sz="2200" dirty="0"/>
              <a:t>Electronically</a:t>
            </a:r>
          </a:p>
          <a:p>
            <a:pPr lvl="2" eaLnBrk="1" fontAlgn="auto" hangingPunct="1">
              <a:spcAft>
                <a:spcPts val="0"/>
              </a:spcAft>
              <a:buFont typeface="Arial"/>
              <a:buChar char="–"/>
              <a:defRPr/>
            </a:pPr>
            <a:r>
              <a:rPr lang="en-US" sz="2000" dirty="0"/>
              <a:t>If employee has consented to electronic statement</a:t>
            </a:r>
          </a:p>
          <a:p>
            <a:pPr lvl="2" eaLnBrk="1" fontAlgn="auto" hangingPunct="1">
              <a:spcAft>
                <a:spcPts val="0"/>
              </a:spcAft>
              <a:buFont typeface="Arial"/>
              <a:buChar char="–"/>
              <a:defRPr/>
            </a:pPr>
            <a:r>
              <a:rPr lang="en-US" sz="2000" dirty="0"/>
              <a:t>Can also be made available by posting to a website </a:t>
            </a:r>
          </a:p>
          <a:p>
            <a:pPr lvl="3" eaLnBrk="1" fontAlgn="auto" hangingPunct="1">
              <a:spcAft>
                <a:spcPts val="0"/>
              </a:spcAft>
              <a:buFont typeface="Arial"/>
              <a:buChar char="–"/>
              <a:defRPr/>
            </a:pPr>
            <a:r>
              <a:rPr lang="en-US" sz="1900" dirty="0"/>
              <a:t>Employee consent still required</a:t>
            </a:r>
          </a:p>
          <a:p>
            <a:pPr lvl="3" eaLnBrk="1" fontAlgn="auto" hangingPunct="1">
              <a:spcAft>
                <a:spcPts val="0"/>
              </a:spcAft>
              <a:buFont typeface="Arial"/>
              <a:buChar char="–"/>
              <a:defRPr/>
            </a:pPr>
            <a:r>
              <a:rPr lang="en-US" sz="1900" dirty="0"/>
              <a:t>The employer must separately notify the employee of availability</a:t>
            </a:r>
          </a:p>
          <a:p>
            <a:pPr lvl="1" eaLnBrk="1" fontAlgn="auto" hangingPunct="1">
              <a:spcAft>
                <a:spcPts val="0"/>
              </a:spcAft>
              <a:buFont typeface="Arial"/>
              <a:buChar char="–"/>
              <a:defRPr/>
            </a:pPr>
            <a:r>
              <a:rPr lang="en-US" sz="2200" dirty="0"/>
              <a:t>Employee can also request a paper copy </a:t>
            </a:r>
          </a:p>
          <a:p>
            <a:pPr eaLnBrk="1" fontAlgn="auto" hangingPunct="1">
              <a:spcAft>
                <a:spcPts val="0"/>
              </a:spcAft>
              <a:buFont typeface="Arial"/>
              <a:buChar char="•"/>
              <a:defRPr/>
            </a:pPr>
            <a:r>
              <a:rPr lang="en-US" dirty="0" smtClean="0"/>
              <a:t>Can we send out the employee statements with the W-2 forms?</a:t>
            </a:r>
          </a:p>
          <a:p>
            <a:pPr lvl="1" eaLnBrk="1" fontAlgn="auto" hangingPunct="1">
              <a:spcAft>
                <a:spcPts val="0"/>
              </a:spcAft>
              <a:buFont typeface="Arial"/>
              <a:buChar char="–"/>
              <a:defRPr/>
            </a:pPr>
            <a:r>
              <a:rPr lang="en-US" dirty="0" smtClean="0"/>
              <a:t>Yes. Employers may include an employee’s statement with his or her Form W-2 mailing. </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endParaRPr lang="en-US" dirty="0"/>
          </a:p>
        </p:txBody>
      </p:sp>
      <p:sp>
        <p:nvSpPr>
          <p:cNvPr id="100356"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sp>
        <p:nvSpPr>
          <p:cNvPr id="119813" name="Slide Number Placeholder 4"/>
          <p:cNvSpPr>
            <a:spLocks noGrp="1"/>
          </p:cNvSpPr>
          <p:nvPr>
            <p:ph type="sldNum" sz="quarter" idx="11"/>
          </p:nvPr>
        </p:nvSpPr>
        <p:spPr bwMode="auto">
          <a:xfrm>
            <a:off x="457200" y="6356350"/>
            <a:ext cx="414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l">
              <a:spcBef>
                <a:spcPct val="0"/>
              </a:spcBef>
              <a:buFontTx/>
              <a:buNone/>
            </a:pPr>
            <a:fld id="{DA2CE2AD-1326-438A-99E1-E521E577A1C9}" type="slidenum">
              <a:rPr lang="en-US" altLang="en-US" sz="700" smtClean="0">
                <a:solidFill>
                  <a:srgbClr val="799A05"/>
                </a:solidFill>
                <a:latin typeface="Arial" panose="020B0604020202020204" pitchFamily="34" charset="0"/>
                <a:cs typeface="Arial" panose="020B0604020202020204" pitchFamily="34" charset="0"/>
              </a:rPr>
              <a:pPr algn="l">
                <a:spcBef>
                  <a:spcPct val="0"/>
                </a:spcBef>
                <a:buFontTx/>
                <a:buNone/>
              </a:pPr>
              <a:t>49</a:t>
            </a:fld>
            <a:endParaRPr lang="en-US" altLang="en-US" sz="700" smtClean="0">
              <a:solidFill>
                <a:srgbClr val="799A05"/>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229600" cy="1173162"/>
          </a:xfrm>
        </p:spPr>
        <p:txBody>
          <a:bodyPr/>
          <a:lstStyle/>
          <a:p>
            <a:pPr eaLnBrk="1" hangingPunct="1"/>
            <a:r>
              <a:rPr lang="en-US" altLang="en-US" sz="4000" b="1" smtClean="0"/>
              <a:t>WHAT Data is Needed? </a:t>
            </a:r>
          </a:p>
        </p:txBody>
      </p:sp>
      <p:graphicFrame>
        <p:nvGraphicFramePr>
          <p:cNvPr id="4" name="Content Placeholder 3"/>
          <p:cNvGraphicFramePr>
            <a:graphicFrameLocks noGrp="1"/>
          </p:cNvGraphicFramePr>
          <p:nvPr>
            <p:ph sz="half" idx="1"/>
          </p:nvPr>
        </p:nvGraphicFramePr>
        <p:xfrm>
          <a:off x="441790" y="1643865"/>
          <a:ext cx="5917914" cy="4194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0"/>
          </p:nvPr>
        </p:nvSpPr>
        <p:spPr/>
        <p:txBody>
          <a:bodyPr/>
          <a:lstStyle/>
          <a:p>
            <a:pPr>
              <a:defRPr/>
            </a:pPr>
            <a:r>
              <a:rPr lang="en-US" sz="800" smtClean="0">
                <a:solidFill>
                  <a:schemeClr val="tx1">
                    <a:tint val="75000"/>
                  </a:schemeClr>
                </a:solidFill>
              </a:rPr>
              <a:t>© 2015 GALLAGHER BENEFIT SERVICES, INC</a:t>
            </a:r>
            <a:r>
              <a:rPr lang="en-US" smtClean="0">
                <a:solidFill>
                  <a:schemeClr val="tx1">
                    <a:tint val="75000"/>
                  </a:schemeClr>
                </a:solidFill>
              </a:rPr>
              <a:t>. </a:t>
            </a:r>
            <a:endParaRPr lang="en-US">
              <a:solidFill>
                <a:schemeClr val="tx1">
                  <a:tint val="75000"/>
                </a:schemeClr>
              </a:solidFill>
            </a:endParaRPr>
          </a:p>
        </p:txBody>
      </p:sp>
      <p:sp>
        <p:nvSpPr>
          <p:cNvPr id="43013" name="Slide Number Placeholder 3"/>
          <p:cNvSpPr>
            <a:spLocks noGrp="1"/>
          </p:cNvSpPr>
          <p:nvPr>
            <p:ph type="sldNum" sz="quarter" idx="11"/>
          </p:nvPr>
        </p:nvSpPr>
        <p:spPr bwMode="auto">
          <a:xfrm>
            <a:off x="457200" y="6356350"/>
            <a:ext cx="414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l">
              <a:spcBef>
                <a:spcPct val="0"/>
              </a:spcBef>
              <a:buFontTx/>
              <a:buNone/>
            </a:pPr>
            <a:fld id="{1ADF44F7-8925-416D-A039-0D80EAFC46F3}" type="slidenum">
              <a:rPr lang="en-US" altLang="en-US" sz="700" smtClean="0">
                <a:solidFill>
                  <a:srgbClr val="799A05"/>
                </a:solidFill>
                <a:latin typeface="Arial" panose="020B0604020202020204" pitchFamily="34" charset="0"/>
                <a:cs typeface="Arial" panose="020B0604020202020204" pitchFamily="34" charset="0"/>
              </a:rPr>
              <a:pPr algn="l">
                <a:spcBef>
                  <a:spcPct val="0"/>
                </a:spcBef>
                <a:buFontTx/>
                <a:buNone/>
              </a:pPr>
              <a:t>5</a:t>
            </a:fld>
            <a:endParaRPr lang="en-US" altLang="en-US" sz="700" smtClean="0">
              <a:solidFill>
                <a:srgbClr val="799A05"/>
              </a:solidFill>
              <a:latin typeface="Arial" panose="020B0604020202020204" pitchFamily="34" charset="0"/>
              <a:cs typeface="Arial" panose="020B0604020202020204" pitchFamily="34" charset="0"/>
            </a:endParaRPr>
          </a:p>
        </p:txBody>
      </p:sp>
      <p:graphicFrame>
        <p:nvGraphicFramePr>
          <p:cNvPr id="7" name="Content Placeholder 3"/>
          <p:cNvGraphicFramePr>
            <a:graphicFrameLocks noGrp="1"/>
          </p:cNvGraphicFramePr>
          <p:nvPr>
            <p:ph sz="half" idx="1"/>
          </p:nvPr>
        </p:nvGraphicFramePr>
        <p:xfrm>
          <a:off x="6471009" y="1643865"/>
          <a:ext cx="1830511" cy="41949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3015" name="TextBox 4"/>
          <p:cNvSpPr txBox="1">
            <a:spLocks noChangeArrowheads="1"/>
          </p:cNvSpPr>
          <p:nvPr/>
        </p:nvSpPr>
        <p:spPr bwMode="auto">
          <a:xfrm>
            <a:off x="719138" y="6000750"/>
            <a:ext cx="688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1200">
                <a:solidFill>
                  <a:schemeClr val="tx1"/>
                </a:solidFill>
                <a:latin typeface="Arial" panose="020B0604020202020204" pitchFamily="34" charset="0"/>
                <a:cs typeface="Arial" panose="020B0604020202020204" pitchFamily="34" charset="0"/>
              </a:rPr>
              <a:t>** Cost of employee share of lowest cost monthly premium for self-only minimum value coverage</a:t>
            </a:r>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eaLnBrk="1" hangingPunct="1"/>
            <a:r>
              <a:rPr lang="en-US" altLang="en-US" smtClean="0"/>
              <a:t>Separate Return and Statement Deadlines</a:t>
            </a:r>
          </a:p>
        </p:txBody>
      </p:sp>
      <p:graphicFrame>
        <p:nvGraphicFramePr>
          <p:cNvPr id="6" name="Content Placeholder 5"/>
          <p:cNvGraphicFramePr>
            <a:graphicFrameLocks noGrp="1"/>
          </p:cNvGraphicFramePr>
          <p:nvPr>
            <p:ph idx="1"/>
          </p:nvPr>
        </p:nvGraphicFramePr>
        <p:xfrm>
          <a:off x="457200" y="2743200"/>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Report/Disclosure</a:t>
                      </a:r>
                      <a:endParaRPr lang="en-US" dirty="0"/>
                    </a:p>
                  </a:txBody>
                  <a:tcPr/>
                </a:tc>
                <a:tc>
                  <a:txBody>
                    <a:bodyPr/>
                    <a:lstStyle/>
                    <a:p>
                      <a:r>
                        <a:rPr lang="en-US" dirty="0" smtClean="0"/>
                        <a:t>Due date</a:t>
                      </a:r>
                      <a:endParaRPr lang="en-US" dirty="0"/>
                    </a:p>
                  </a:txBody>
                  <a:tcPr/>
                </a:tc>
              </a:tr>
              <a:tr h="370840">
                <a:tc>
                  <a:txBody>
                    <a:bodyPr/>
                    <a:lstStyle/>
                    <a:p>
                      <a:r>
                        <a:rPr lang="en-US" dirty="0" smtClean="0"/>
                        <a:t>Section 6055 statement to employees</a:t>
                      </a:r>
                      <a:endParaRPr lang="en-US" dirty="0"/>
                    </a:p>
                  </a:txBody>
                  <a:tcPr/>
                </a:tc>
                <a:tc>
                  <a:txBody>
                    <a:bodyPr/>
                    <a:lstStyle/>
                    <a:p>
                      <a:r>
                        <a:rPr lang="en-US" dirty="0" smtClean="0"/>
                        <a:t>1/31 of each year (2/1/16)</a:t>
                      </a:r>
                      <a:endParaRPr lang="en-US" dirty="0"/>
                    </a:p>
                  </a:txBody>
                  <a:tcPr/>
                </a:tc>
              </a:tr>
              <a:tr h="370840">
                <a:tc>
                  <a:txBody>
                    <a:bodyPr/>
                    <a:lstStyle/>
                    <a:p>
                      <a:r>
                        <a:rPr lang="en-US" dirty="0" smtClean="0"/>
                        <a:t>Section 6055 report to IRS</a:t>
                      </a:r>
                      <a:endParaRPr lang="en-US" dirty="0"/>
                    </a:p>
                  </a:txBody>
                  <a:tcPr/>
                </a:tc>
                <a:tc>
                  <a:txBody>
                    <a:bodyPr/>
                    <a:lstStyle/>
                    <a:p>
                      <a:r>
                        <a:rPr lang="en-US" dirty="0" smtClean="0"/>
                        <a:t>2/28 (or 3/31 if filed electronically*)</a:t>
                      </a:r>
                      <a:endParaRPr lang="en-US" dirty="0"/>
                    </a:p>
                  </a:txBody>
                  <a:tcPr/>
                </a:tc>
              </a:tr>
              <a:tr h="370840">
                <a:tc>
                  <a:txBody>
                    <a:bodyPr/>
                    <a:lstStyle/>
                    <a:p>
                      <a:r>
                        <a:rPr lang="en-US" dirty="0" smtClean="0"/>
                        <a:t>Section 6056 statement to employees </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1/31 of each year (2/1/16)</a:t>
                      </a:r>
                    </a:p>
                  </a:txBody>
                  <a:tcPr/>
                </a:tc>
              </a:tr>
              <a:tr h="370840">
                <a:tc>
                  <a:txBody>
                    <a:bodyPr/>
                    <a:lstStyle/>
                    <a:p>
                      <a:r>
                        <a:rPr lang="en-US" dirty="0" smtClean="0"/>
                        <a:t>Section 6056 report to IRS</a:t>
                      </a:r>
                      <a:endParaRPr lang="en-US" dirty="0"/>
                    </a:p>
                  </a:txBody>
                  <a:tcPr/>
                </a:tc>
                <a:tc>
                  <a:txBody>
                    <a:bodyPr/>
                    <a:lstStyle/>
                    <a:p>
                      <a:r>
                        <a:rPr lang="en-US" dirty="0" smtClean="0"/>
                        <a:t>2/28 (or 3/31 if filed electronically*)</a:t>
                      </a:r>
                      <a:endParaRPr lang="en-US" dirty="0"/>
                    </a:p>
                  </a:txBody>
                  <a:tcPr/>
                </a:tc>
              </a:tr>
            </a:tbl>
          </a:graphicData>
        </a:graphic>
      </p:graphicFrame>
      <p:sp>
        <p:nvSpPr>
          <p:cNvPr id="101399"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sp>
        <p:nvSpPr>
          <p:cNvPr id="121880" name="Slide Number Placeholder 4"/>
          <p:cNvSpPr>
            <a:spLocks noGrp="1"/>
          </p:cNvSpPr>
          <p:nvPr>
            <p:ph type="sldNum" sz="quarter" idx="11"/>
          </p:nvPr>
        </p:nvSpPr>
        <p:spPr bwMode="auto">
          <a:xfrm>
            <a:off x="457200" y="6356350"/>
            <a:ext cx="414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l">
              <a:spcBef>
                <a:spcPct val="0"/>
              </a:spcBef>
              <a:buFontTx/>
              <a:buNone/>
            </a:pPr>
            <a:fld id="{0CB44FA1-9EB9-456B-B917-A54EADF84E66}" type="slidenum">
              <a:rPr lang="en-US" altLang="en-US" sz="700" smtClean="0">
                <a:solidFill>
                  <a:srgbClr val="799A05"/>
                </a:solidFill>
                <a:latin typeface="Arial" panose="020B0604020202020204" pitchFamily="34" charset="0"/>
                <a:cs typeface="Arial" panose="020B0604020202020204" pitchFamily="34" charset="0"/>
              </a:rPr>
              <a:pPr algn="l">
                <a:spcBef>
                  <a:spcPct val="0"/>
                </a:spcBef>
                <a:buFontTx/>
                <a:buNone/>
              </a:pPr>
              <a:t>50</a:t>
            </a:fld>
            <a:endParaRPr lang="en-US" altLang="en-US" sz="700" smtClean="0">
              <a:solidFill>
                <a:srgbClr val="799A05"/>
              </a:solidFill>
              <a:latin typeface="Arial" panose="020B0604020202020204" pitchFamily="34" charset="0"/>
              <a:cs typeface="Arial" panose="020B0604020202020204" pitchFamily="34" charset="0"/>
            </a:endParaRPr>
          </a:p>
        </p:txBody>
      </p:sp>
      <p:sp>
        <p:nvSpPr>
          <p:cNvPr id="121881" name="TextBox 6"/>
          <p:cNvSpPr txBox="1">
            <a:spLocks noChangeArrowheads="1"/>
          </p:cNvSpPr>
          <p:nvPr/>
        </p:nvSpPr>
        <p:spPr bwMode="auto">
          <a:xfrm>
            <a:off x="1447800" y="5181600"/>
            <a:ext cx="637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1800">
                <a:solidFill>
                  <a:schemeClr val="tx1"/>
                </a:solidFill>
                <a:latin typeface="Arial" panose="020B0604020202020204" pitchFamily="34" charset="0"/>
                <a:cs typeface="Arial" panose="020B0604020202020204" pitchFamily="34" charset="0"/>
              </a:rPr>
              <a:t>* Must file electronically if provide 250 or more “returns”</a:t>
            </a:r>
          </a:p>
        </p:txBody>
      </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eaLnBrk="1" hangingPunct="1"/>
            <a:r>
              <a:rPr lang="en-US" altLang="en-US" smtClean="0"/>
              <a:t>Penalties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a:buChar char="•"/>
              <a:defRPr/>
            </a:pPr>
            <a:r>
              <a:rPr lang="en-US" dirty="0" smtClean="0"/>
              <a:t>Failure to timely file complete and accurate returns to the IRS, or failure to timely furnish a correct statement to responsible individuals:</a:t>
            </a:r>
          </a:p>
          <a:p>
            <a:pPr lvl="1" eaLnBrk="1" fontAlgn="auto" hangingPunct="1">
              <a:spcAft>
                <a:spcPts val="0"/>
              </a:spcAft>
              <a:buFont typeface="Arial"/>
              <a:buChar char="–"/>
              <a:defRPr/>
            </a:pPr>
            <a:r>
              <a:rPr lang="en-US" dirty="0" smtClean="0"/>
              <a:t>$250 per return (capped at $3 million)</a:t>
            </a:r>
          </a:p>
          <a:p>
            <a:pPr lvl="1" eaLnBrk="1" fontAlgn="auto" hangingPunct="1">
              <a:spcAft>
                <a:spcPts val="0"/>
              </a:spcAft>
              <a:buFont typeface="Arial"/>
              <a:buChar char="–"/>
              <a:defRPr/>
            </a:pPr>
            <a:r>
              <a:rPr lang="en-US" dirty="0" smtClean="0"/>
              <a:t>Penalties may be reduced if corrective action is taken within 30 days and may even be waived if the failure to file timely or accurately is due to reasonable cause and not due to willful neglect. </a:t>
            </a:r>
          </a:p>
          <a:p>
            <a:pPr eaLnBrk="1" fontAlgn="auto" hangingPunct="1">
              <a:spcAft>
                <a:spcPts val="0"/>
              </a:spcAft>
              <a:buFont typeface="Arial"/>
              <a:buChar char="•"/>
              <a:defRPr/>
            </a:pPr>
            <a:r>
              <a:rPr lang="en-US" dirty="0" smtClean="0"/>
              <a:t>Penalty relief for reports filed in 2016 as long as “good faith” efforts to comply are made</a:t>
            </a:r>
          </a:p>
          <a:p>
            <a:pPr eaLnBrk="1" fontAlgn="auto" hangingPunct="1">
              <a:spcAft>
                <a:spcPts val="0"/>
              </a:spcAft>
              <a:buFont typeface="Arial"/>
              <a:buChar char="•"/>
              <a:defRPr/>
            </a:pPr>
            <a:endParaRPr lang="en-US" dirty="0"/>
          </a:p>
        </p:txBody>
      </p:sp>
      <p:sp>
        <p:nvSpPr>
          <p:cNvPr id="102404"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sp>
        <p:nvSpPr>
          <p:cNvPr id="123909" name="Slide Number Placeholder 4"/>
          <p:cNvSpPr>
            <a:spLocks noGrp="1"/>
          </p:cNvSpPr>
          <p:nvPr>
            <p:ph type="sldNum" sz="quarter" idx="11"/>
          </p:nvPr>
        </p:nvSpPr>
        <p:spPr bwMode="auto">
          <a:xfrm>
            <a:off x="457200" y="6356350"/>
            <a:ext cx="414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l">
              <a:spcBef>
                <a:spcPct val="0"/>
              </a:spcBef>
              <a:buFontTx/>
              <a:buNone/>
            </a:pPr>
            <a:fld id="{86B26D02-B363-4C0C-BB68-CF20C691E953}" type="slidenum">
              <a:rPr lang="en-US" altLang="en-US" sz="700" smtClean="0">
                <a:solidFill>
                  <a:srgbClr val="799A05"/>
                </a:solidFill>
                <a:latin typeface="Arial" panose="020B0604020202020204" pitchFamily="34" charset="0"/>
                <a:cs typeface="Arial" panose="020B0604020202020204" pitchFamily="34" charset="0"/>
              </a:rPr>
              <a:pPr algn="l">
                <a:spcBef>
                  <a:spcPct val="0"/>
                </a:spcBef>
                <a:buFontTx/>
                <a:buNone/>
              </a:pPr>
              <a:t>51</a:t>
            </a:fld>
            <a:endParaRPr lang="en-US" altLang="en-US" sz="700" smtClean="0">
              <a:solidFill>
                <a:srgbClr val="799A05"/>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2"/>
          <p:cNvSpPr>
            <a:spLocks noGrp="1"/>
          </p:cNvSpPr>
          <p:nvPr>
            <p:ph type="title"/>
          </p:nvPr>
        </p:nvSpPr>
        <p:spPr/>
        <p:txBody>
          <a:bodyPr/>
          <a:lstStyle/>
          <a:p>
            <a:pPr eaLnBrk="1" hangingPunct="1"/>
            <a:r>
              <a:rPr lang="en-US" altLang="en-US" b="1" smtClean="0"/>
              <a:t>Questions?</a:t>
            </a:r>
          </a:p>
        </p:txBody>
      </p:sp>
      <p:sp>
        <p:nvSpPr>
          <p:cNvPr id="125955" name="TextBox 3"/>
          <p:cNvSpPr txBox="1">
            <a:spLocks noChangeArrowheads="1"/>
          </p:cNvSpPr>
          <p:nvPr/>
        </p:nvSpPr>
        <p:spPr bwMode="auto">
          <a:xfrm>
            <a:off x="473075" y="2562225"/>
            <a:ext cx="81010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just" eaLnBrk="1" hangingPunct="1">
              <a:spcBef>
                <a:spcPct val="0"/>
              </a:spcBef>
              <a:buFont typeface="Arial" panose="020B0604020202020204" pitchFamily="34" charset="0"/>
              <a:buNone/>
            </a:pPr>
            <a:r>
              <a:rPr lang="en-US" altLang="en-US" sz="1800" i="1"/>
              <a:t>The intent of this presentation is to provide you with general information regarding the status of, and/or potential concerns related to, your organization’s current employee benefits environment. It does not necessarily fully address all of your organization’s specific issues. It should not be construed as, nor is it intended to provide, legal advice. Questions regarding specific issues should be addressed by your organization’s general counsel or an attorney who specializes in this practice area, as appropriate.</a:t>
            </a:r>
            <a:endParaRPr lang="en-US" altLang="en-US" sz="1800"/>
          </a:p>
        </p:txBody>
      </p:sp>
      <p:sp>
        <p:nvSpPr>
          <p:cNvPr id="12595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spcBef>
                <a:spcPct val="0"/>
              </a:spcBef>
              <a:buFontTx/>
              <a:buNone/>
            </a:pPr>
            <a:fld id="{5361155E-FC38-4A9C-9ED6-CF23699C6E76}" type="slidenum">
              <a:rPr lang="en-US" altLang="en-US" sz="800" smtClean="0">
                <a:solidFill>
                  <a:srgbClr val="799A05"/>
                </a:solidFill>
                <a:latin typeface="Arial" panose="020B0604020202020204" pitchFamily="34" charset="0"/>
                <a:cs typeface="Arial" panose="020B0604020202020204" pitchFamily="34" charset="0"/>
              </a:rPr>
              <a:pPr>
                <a:spcBef>
                  <a:spcPct val="0"/>
                </a:spcBef>
                <a:buFontTx/>
                <a:buNone/>
              </a:pPr>
              <a:t>52</a:t>
            </a:fld>
            <a:endParaRPr lang="en-US" altLang="en-US" sz="800" smtClean="0">
              <a:solidFill>
                <a:srgbClr val="799A05"/>
              </a:solidFill>
              <a:latin typeface="Arial" panose="020B0604020202020204" pitchFamily="34" charset="0"/>
              <a:cs typeface="Arial" panose="020B0604020202020204" pitchFamily="34" charset="0"/>
            </a:endParaRPr>
          </a:p>
        </p:txBody>
      </p:sp>
      <p:sp>
        <p:nvSpPr>
          <p:cNvPr id="103429" name="Footer Placeholder 6"/>
          <p:cNvSpPr>
            <a:spLocks noGrp="1"/>
          </p:cNvSpPr>
          <p:nvPr>
            <p:ph type="ftr" sz="quarter" idx="10"/>
          </p:nvPr>
        </p:nvSpPr>
        <p:spPr bwMode="auto">
          <a:xfrm>
            <a:off x="473075" y="6370638"/>
            <a:ext cx="4130675" cy="35083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229600" cy="1173162"/>
          </a:xfrm>
        </p:spPr>
        <p:txBody>
          <a:bodyPr/>
          <a:lstStyle/>
          <a:p>
            <a:pPr eaLnBrk="1" hangingPunct="1"/>
            <a:r>
              <a:rPr lang="en-US" altLang="en-US" sz="4000" b="1" smtClean="0"/>
              <a:t>HOW TO: Steps  </a:t>
            </a:r>
          </a:p>
        </p:txBody>
      </p:sp>
      <p:sp>
        <p:nvSpPr>
          <p:cNvPr id="65539" name="Content Placeholder 4"/>
          <p:cNvSpPr>
            <a:spLocks noGrp="1"/>
          </p:cNvSpPr>
          <p:nvPr>
            <p:ph sz="half" idx="1"/>
          </p:nvPr>
        </p:nvSpPr>
        <p:spPr>
          <a:xfrm>
            <a:off x="457200" y="1808163"/>
            <a:ext cx="6934200" cy="4206875"/>
          </a:xfrm>
        </p:spPr>
        <p:txBody>
          <a:bodyPr rtlCol="0">
            <a:normAutofit fontScale="55000" lnSpcReduction="20000"/>
          </a:bodyPr>
          <a:lstStyle/>
          <a:p>
            <a:pPr marL="514350" indent="-514350" eaLnBrk="1" fontAlgn="auto" hangingPunct="1">
              <a:spcAft>
                <a:spcPts val="0"/>
              </a:spcAft>
              <a:buFont typeface="+mj-lt"/>
              <a:buAutoNum type="arabicPeriod"/>
              <a:defRPr/>
            </a:pPr>
            <a:r>
              <a:rPr lang="en-US" altLang="en-US" sz="3300" dirty="0" smtClean="0">
                <a:latin typeface="Times New Roman" panose="02020603050405020304" pitchFamily="18" charset="0"/>
                <a:cs typeface="Times New Roman" panose="02020603050405020304" pitchFamily="18" charset="0"/>
              </a:rPr>
              <a:t>Figure out what data you need</a:t>
            </a:r>
          </a:p>
          <a:p>
            <a:pPr marL="514350" indent="-514350" eaLnBrk="1" fontAlgn="auto" hangingPunct="1">
              <a:spcAft>
                <a:spcPts val="0"/>
              </a:spcAft>
              <a:buFont typeface="+mj-lt"/>
              <a:buAutoNum type="arabicPeriod"/>
              <a:defRPr/>
            </a:pPr>
            <a:r>
              <a:rPr lang="en-US" altLang="en-US" sz="3300" dirty="0" smtClean="0">
                <a:latin typeface="Times New Roman" panose="02020603050405020304" pitchFamily="18" charset="0"/>
                <a:cs typeface="Times New Roman" panose="02020603050405020304" pitchFamily="18" charset="0"/>
              </a:rPr>
              <a:t>Define which people you need to analyze for each month </a:t>
            </a:r>
          </a:p>
          <a:p>
            <a:pPr marL="514350" indent="-514350" eaLnBrk="1" fontAlgn="auto" hangingPunct="1">
              <a:spcAft>
                <a:spcPts val="0"/>
              </a:spcAft>
              <a:buFont typeface="+mj-lt"/>
              <a:buAutoNum type="arabicPeriod"/>
              <a:defRPr/>
            </a:pPr>
            <a:r>
              <a:rPr lang="en-US" altLang="en-US" sz="3300" dirty="0" smtClean="0">
                <a:latin typeface="Times New Roman" panose="02020603050405020304" pitchFamily="18" charset="0"/>
                <a:cs typeface="Times New Roman" panose="02020603050405020304" pitchFamily="18" charset="0"/>
              </a:rPr>
              <a:t>Determine where this data currently is</a:t>
            </a:r>
          </a:p>
          <a:p>
            <a:pPr marL="514350" indent="-514350" eaLnBrk="1" fontAlgn="auto" hangingPunct="1">
              <a:spcAft>
                <a:spcPts val="0"/>
              </a:spcAft>
              <a:buFont typeface="+mj-lt"/>
              <a:buAutoNum type="arabicPeriod"/>
              <a:defRPr/>
            </a:pPr>
            <a:r>
              <a:rPr lang="en-US" altLang="en-US" sz="3300" dirty="0" smtClean="0">
                <a:latin typeface="Times New Roman" panose="02020603050405020304" pitchFamily="18" charset="0"/>
                <a:cs typeface="Times New Roman" panose="02020603050405020304" pitchFamily="18" charset="0"/>
              </a:rPr>
              <a:t>Assign responsibility amongst data sources</a:t>
            </a:r>
          </a:p>
          <a:p>
            <a:pPr marL="514350" indent="-514350" eaLnBrk="1" fontAlgn="auto" hangingPunct="1">
              <a:spcAft>
                <a:spcPts val="0"/>
              </a:spcAft>
              <a:buFont typeface="+mj-lt"/>
              <a:buAutoNum type="arabicPeriod"/>
              <a:defRPr/>
            </a:pPr>
            <a:r>
              <a:rPr lang="en-US" altLang="en-US" sz="3300" dirty="0" smtClean="0">
                <a:latin typeface="Times New Roman" panose="02020603050405020304" pitchFamily="18" charset="0"/>
                <a:cs typeface="Times New Roman" panose="02020603050405020304" pitchFamily="18" charset="0"/>
              </a:rPr>
              <a:t>Determine if you will hire a vendor* for this function or handle internally</a:t>
            </a:r>
          </a:p>
          <a:p>
            <a:pPr marL="514350" indent="-514350" eaLnBrk="1" fontAlgn="auto" hangingPunct="1">
              <a:spcAft>
                <a:spcPts val="0"/>
              </a:spcAft>
              <a:buFont typeface="+mj-lt"/>
              <a:buAutoNum type="arabicPeriod"/>
              <a:defRPr/>
            </a:pPr>
            <a:r>
              <a:rPr lang="en-US" altLang="en-US" sz="3300" dirty="0" smtClean="0">
                <a:latin typeface="Times New Roman" panose="02020603050405020304" pitchFamily="18" charset="0"/>
                <a:cs typeface="Times New Roman" panose="02020603050405020304" pitchFamily="18" charset="0"/>
              </a:rPr>
              <a:t>Coordinate data sources for data flow to reporter (HIPAA BAA needed?) </a:t>
            </a:r>
          </a:p>
          <a:p>
            <a:pPr marL="514350" indent="-514350" eaLnBrk="1" fontAlgn="auto" hangingPunct="1">
              <a:spcAft>
                <a:spcPts val="0"/>
              </a:spcAft>
              <a:buFont typeface="+mj-lt"/>
              <a:buAutoNum type="arabicPeriod"/>
              <a:defRPr/>
            </a:pPr>
            <a:r>
              <a:rPr lang="en-US" altLang="en-US" sz="3300" dirty="0" smtClean="0">
                <a:latin typeface="Times New Roman" panose="02020603050405020304" pitchFamily="18" charset="0"/>
                <a:cs typeface="Times New Roman" panose="02020603050405020304" pitchFamily="18" charset="0"/>
              </a:rPr>
              <a:t>Compile data</a:t>
            </a:r>
          </a:p>
          <a:p>
            <a:pPr marL="514350" indent="-514350" eaLnBrk="1" fontAlgn="auto" hangingPunct="1">
              <a:spcAft>
                <a:spcPts val="0"/>
              </a:spcAft>
              <a:buFont typeface="+mj-lt"/>
              <a:buAutoNum type="arabicPeriod"/>
              <a:defRPr/>
            </a:pPr>
            <a:r>
              <a:rPr lang="en-US" altLang="en-US" sz="3300" dirty="0" smtClean="0">
                <a:latin typeface="Times New Roman" panose="02020603050405020304" pitchFamily="18" charset="0"/>
                <a:cs typeface="Times New Roman" panose="02020603050405020304" pitchFamily="18" charset="0"/>
              </a:rPr>
              <a:t>Analyze data</a:t>
            </a:r>
          </a:p>
          <a:p>
            <a:pPr marL="514350" indent="-514350" eaLnBrk="1" fontAlgn="auto" hangingPunct="1">
              <a:spcAft>
                <a:spcPts val="0"/>
              </a:spcAft>
              <a:buFont typeface="+mj-lt"/>
              <a:buAutoNum type="arabicPeriod"/>
              <a:defRPr/>
            </a:pPr>
            <a:r>
              <a:rPr lang="en-US" altLang="en-US" sz="3300" dirty="0" smtClean="0">
                <a:latin typeface="Times New Roman" panose="02020603050405020304" pitchFamily="18" charset="0"/>
                <a:cs typeface="Times New Roman" panose="02020603050405020304" pitchFamily="18" charset="0"/>
              </a:rPr>
              <a:t>Complete forms</a:t>
            </a:r>
          </a:p>
          <a:p>
            <a:pPr marL="514350" indent="-514350" eaLnBrk="1" fontAlgn="auto" hangingPunct="1">
              <a:spcAft>
                <a:spcPts val="0"/>
              </a:spcAft>
              <a:buFont typeface="+mj-lt"/>
              <a:buAutoNum type="arabicPeriod"/>
              <a:defRPr/>
            </a:pPr>
            <a:r>
              <a:rPr lang="en-US" altLang="en-US" sz="3300" dirty="0" smtClean="0">
                <a:latin typeface="Times New Roman" panose="02020603050405020304" pitchFamily="18" charset="0"/>
                <a:cs typeface="Times New Roman" panose="02020603050405020304" pitchFamily="18" charset="0"/>
              </a:rPr>
              <a:t>Send to individuals</a:t>
            </a:r>
          </a:p>
          <a:p>
            <a:pPr marL="514350" indent="-514350" eaLnBrk="1" fontAlgn="auto" hangingPunct="1">
              <a:spcAft>
                <a:spcPts val="0"/>
              </a:spcAft>
              <a:buFont typeface="+mj-lt"/>
              <a:buAutoNum type="arabicPeriod"/>
              <a:defRPr/>
            </a:pPr>
            <a:r>
              <a:rPr lang="en-US" altLang="en-US" sz="3300" dirty="0" smtClean="0">
                <a:latin typeface="Times New Roman" panose="02020603050405020304" pitchFamily="18" charset="0"/>
                <a:cs typeface="Times New Roman" panose="02020603050405020304" pitchFamily="18" charset="0"/>
              </a:rPr>
              <a:t>Send to IRS </a:t>
            </a:r>
          </a:p>
          <a:p>
            <a:pPr marL="514350" indent="-514350" eaLnBrk="1" fontAlgn="auto" hangingPunct="1">
              <a:spcAft>
                <a:spcPts val="0"/>
              </a:spcAft>
              <a:buFont typeface="+mj-lt"/>
              <a:buAutoNum type="arabicPeriod"/>
              <a:defRPr/>
            </a:pPr>
            <a:r>
              <a:rPr lang="en-US" altLang="en-US" sz="3300" dirty="0" smtClean="0">
                <a:latin typeface="Times New Roman" panose="02020603050405020304" pitchFamily="18" charset="0"/>
                <a:cs typeface="Times New Roman" panose="02020603050405020304" pitchFamily="18" charset="0"/>
              </a:rPr>
              <a:t>Maintain data, and keep good records of data and forms </a:t>
            </a:r>
          </a:p>
          <a:p>
            <a:pPr marL="0" indent="0" eaLnBrk="1" fontAlgn="auto" hangingPunct="1">
              <a:spcAft>
                <a:spcPts val="0"/>
              </a:spcAft>
              <a:buFont typeface="Arial"/>
              <a:buNone/>
              <a:defRPr/>
            </a:pPr>
            <a:endParaRPr lang="en-US" altLang="en-US"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a:buNone/>
              <a:defRPr/>
            </a:pPr>
            <a:r>
              <a:rPr lang="en-US" altLang="en-US" sz="1800" dirty="0" smtClean="0">
                <a:latin typeface="Times New Roman" panose="02020603050405020304" pitchFamily="18" charset="0"/>
                <a:cs typeface="Times New Roman" panose="02020603050405020304" pitchFamily="18" charset="0"/>
              </a:rPr>
              <a:t>* But, according to regulations, you will have ultimate liability</a:t>
            </a:r>
          </a:p>
        </p:txBody>
      </p:sp>
      <p:sp>
        <p:nvSpPr>
          <p:cNvPr id="3" name="Footer Placeholder 2"/>
          <p:cNvSpPr>
            <a:spLocks noGrp="1"/>
          </p:cNvSpPr>
          <p:nvPr>
            <p:ph type="ftr" sz="quarter" idx="10"/>
          </p:nvPr>
        </p:nvSpPr>
        <p:spPr/>
        <p:txBody>
          <a:bodyPr/>
          <a:lstStyle/>
          <a:p>
            <a:pPr>
              <a:defRPr/>
            </a:pPr>
            <a:r>
              <a:rPr lang="en-US" sz="800" smtClean="0">
                <a:solidFill>
                  <a:schemeClr val="tx1">
                    <a:tint val="75000"/>
                  </a:schemeClr>
                </a:solidFill>
              </a:rPr>
              <a:t>© 2015 GALLAGHER BENEFIT SERVICES, INC</a:t>
            </a:r>
            <a:r>
              <a:rPr lang="en-US" smtClean="0">
                <a:solidFill>
                  <a:schemeClr val="tx1">
                    <a:tint val="75000"/>
                  </a:schemeClr>
                </a:solidFill>
              </a:rPr>
              <a:t>. </a:t>
            </a:r>
            <a:endParaRPr lang="en-US">
              <a:solidFill>
                <a:schemeClr val="tx1">
                  <a:tint val="75000"/>
                </a:schemeClr>
              </a:solidFill>
            </a:endParaRPr>
          </a:p>
        </p:txBody>
      </p:sp>
      <p:sp>
        <p:nvSpPr>
          <p:cNvPr id="44037" name="Slide Number Placeholder 3"/>
          <p:cNvSpPr>
            <a:spLocks noGrp="1"/>
          </p:cNvSpPr>
          <p:nvPr>
            <p:ph type="sldNum" sz="quarter" idx="11"/>
          </p:nvPr>
        </p:nvSpPr>
        <p:spPr bwMode="auto">
          <a:xfrm>
            <a:off x="457200" y="6356350"/>
            <a:ext cx="414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lgn="l">
              <a:spcBef>
                <a:spcPct val="0"/>
              </a:spcBef>
              <a:buFontTx/>
              <a:buNone/>
            </a:pPr>
            <a:fld id="{578F82DA-03B9-4048-9BAC-2BDA59C62894}" type="slidenum">
              <a:rPr lang="en-US" altLang="en-US" sz="700" smtClean="0">
                <a:solidFill>
                  <a:srgbClr val="799A05"/>
                </a:solidFill>
                <a:latin typeface="Arial" panose="020B0604020202020204" pitchFamily="34" charset="0"/>
                <a:cs typeface="Arial" panose="020B0604020202020204" pitchFamily="34" charset="0"/>
              </a:rPr>
              <a:pPr algn="l">
                <a:spcBef>
                  <a:spcPct val="0"/>
                </a:spcBef>
                <a:buFontTx/>
                <a:buNone/>
              </a:pPr>
              <a:t>6</a:t>
            </a:fld>
            <a:endParaRPr lang="en-US" altLang="en-US" sz="700" smtClean="0">
              <a:solidFill>
                <a:srgbClr val="799A05"/>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22313" y="4806950"/>
            <a:ext cx="7772400" cy="1590675"/>
          </a:xfrm>
        </p:spPr>
        <p:txBody>
          <a:bodyPr rtlCol="0">
            <a:noAutofit/>
          </a:bodyPr>
          <a:lstStyle/>
          <a:p>
            <a:pPr eaLnBrk="1" fontAlgn="auto" hangingPunct="1">
              <a:lnSpc>
                <a:spcPct val="100000"/>
              </a:lnSpc>
              <a:spcAft>
                <a:spcPts val="0"/>
              </a:spcAft>
              <a:defRPr/>
            </a:pPr>
            <a:r>
              <a:rPr lang="en-US" sz="2400" dirty="0" smtClean="0">
                <a:solidFill>
                  <a:schemeClr val="tx2"/>
                </a:solidFill>
              </a:rPr>
              <a:t> </a:t>
            </a:r>
            <a:r>
              <a:rPr lang="en-US" sz="2800" dirty="0" smtClean="0">
                <a:solidFill>
                  <a:schemeClr val="tx2"/>
                </a:solidFill>
              </a:rPr>
              <a:t>The context for reporting:</a:t>
            </a:r>
            <a:br>
              <a:rPr lang="en-US" sz="2800" dirty="0" smtClean="0">
                <a:solidFill>
                  <a:schemeClr val="tx2"/>
                </a:solidFill>
              </a:rPr>
            </a:br>
            <a:r>
              <a:rPr lang="en-US" sz="2800" dirty="0" smtClean="0">
                <a:solidFill>
                  <a:schemeClr val="tx2"/>
                </a:solidFill>
              </a:rPr>
              <a:t> who, why, what, where, and when</a:t>
            </a:r>
            <a:endParaRPr lang="en-US" sz="2800" dirty="0">
              <a:solidFill>
                <a:schemeClr val="tx2"/>
              </a:solidFill>
            </a:endParaRPr>
          </a:p>
        </p:txBody>
      </p:sp>
      <p:sp>
        <p:nvSpPr>
          <p:cNvPr id="45059"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spcBef>
                <a:spcPct val="0"/>
              </a:spcBef>
              <a:buFontTx/>
              <a:buNone/>
            </a:pPr>
            <a:fld id="{ADD4B51C-B1F1-4F15-98F0-FC4BEA8E1A12}" type="slidenum">
              <a:rPr lang="en-US" altLang="en-US" sz="800" smtClean="0">
                <a:solidFill>
                  <a:srgbClr val="799A05"/>
                </a:solidFill>
                <a:latin typeface="Arial" panose="020B0604020202020204" pitchFamily="34" charset="0"/>
                <a:cs typeface="Arial" panose="020B0604020202020204" pitchFamily="34" charset="0"/>
              </a:rPr>
              <a:pPr>
                <a:spcBef>
                  <a:spcPct val="0"/>
                </a:spcBef>
                <a:buFontTx/>
                <a:buNone/>
              </a:pPr>
              <a:t>7</a:t>
            </a:fld>
            <a:endParaRPr lang="en-US" altLang="en-US" sz="800" smtClean="0">
              <a:solidFill>
                <a:srgbClr val="799A05"/>
              </a:solidFill>
              <a:latin typeface="Arial" panose="020B0604020202020204" pitchFamily="34" charset="0"/>
              <a:cs typeface="Arial" panose="020B0604020202020204" pitchFamily="34" charset="0"/>
            </a:endParaRPr>
          </a:p>
        </p:txBody>
      </p:sp>
      <p:sp>
        <p:nvSpPr>
          <p:cNvPr id="4" name="Footer Placeholder 6"/>
          <p:cNvSpPr>
            <a:spLocks noGrp="1"/>
          </p:cNvSpPr>
          <p:nvPr>
            <p:ph type="ftr" sz="quarter" idx="14"/>
          </p:nvPr>
        </p:nvSpPr>
        <p:spPr>
          <a:xfrm>
            <a:off x="473075" y="6370638"/>
            <a:ext cx="4130675" cy="350837"/>
          </a:xfrm>
        </p:spPr>
        <p:txBody>
          <a:bodyPr/>
          <a:lstStyle/>
          <a:p>
            <a:pPr>
              <a:defRPr/>
            </a:pPr>
            <a:r>
              <a:rPr lang="en-US" smtClean="0"/>
              <a:t>© 2015 GALLAGHER BENEFIT SERVICES, INC. </a:t>
            </a:r>
            <a:endParaRPr lang="en-US"/>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975"/>
            <a:ext cx="8229600" cy="976313"/>
          </a:xfrm>
        </p:spPr>
        <p:txBody>
          <a:bodyPr rtlCol="0">
            <a:normAutofit fontScale="90000"/>
          </a:bodyPr>
          <a:lstStyle/>
          <a:p>
            <a:pPr eaLnBrk="1" fontAlgn="auto" hangingPunct="1">
              <a:spcAft>
                <a:spcPts val="0"/>
              </a:spcAft>
              <a:defRPr/>
            </a:pPr>
            <a:r>
              <a:rPr lang="en-US" sz="4400" b="1" dirty="0" smtClean="0"/>
              <a:t>Reporting and Penalties: WHY?</a:t>
            </a:r>
            <a:r>
              <a:rPr lang="en-US" sz="4400" dirty="0" smtClean="0"/>
              <a:t/>
            </a:r>
            <a:br>
              <a:rPr lang="en-US" sz="4400" dirty="0" smtClean="0"/>
            </a:br>
            <a:r>
              <a:rPr lang="en-US" sz="3100" dirty="0" smtClean="0"/>
              <a:t>IRS Reconciles All Information Reported</a:t>
            </a:r>
            <a:endParaRPr lang="en-US" sz="3100" dirty="0"/>
          </a:p>
        </p:txBody>
      </p:sp>
      <p:graphicFrame>
        <p:nvGraphicFramePr>
          <p:cNvPr id="7" name="Content Placeholder 6"/>
          <p:cNvGraphicFramePr>
            <a:graphicFrameLocks noGrp="1"/>
          </p:cNvGraphicFramePr>
          <p:nvPr>
            <p:ph sz="half" idx="1"/>
          </p:nvPr>
        </p:nvGraphicFramePr>
        <p:xfrm>
          <a:off x="457199" y="1397285"/>
          <a:ext cx="8229600" cy="4959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012" name="Footer Placeholder 4"/>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sp>
        <p:nvSpPr>
          <p:cNvPr id="47109"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spcBef>
                <a:spcPct val="0"/>
              </a:spcBef>
              <a:buFontTx/>
              <a:buNone/>
            </a:pPr>
            <a:fld id="{F673B370-EA4E-4A05-9BD5-CA9F26A40E6F}" type="slidenum">
              <a:rPr lang="en-US" altLang="en-US" sz="800" smtClean="0">
                <a:solidFill>
                  <a:srgbClr val="799A05"/>
                </a:solidFill>
                <a:latin typeface="Arial" panose="020B0604020202020204" pitchFamily="34" charset="0"/>
                <a:cs typeface="Arial" panose="020B0604020202020204" pitchFamily="34" charset="0"/>
              </a:rPr>
              <a:pPr>
                <a:spcBef>
                  <a:spcPct val="0"/>
                </a:spcBef>
                <a:buFontTx/>
                <a:buNone/>
              </a:pPr>
              <a:t>8</a:t>
            </a:fld>
            <a:endParaRPr lang="en-US" altLang="en-US" sz="800" smtClean="0">
              <a:solidFill>
                <a:srgbClr val="799A05"/>
              </a:solidFill>
              <a:latin typeface="Arial" panose="020B0604020202020204" pitchFamily="34" charset="0"/>
              <a:cs typeface="Arial" panose="020B0604020202020204" pitchFamily="34" charset="0"/>
            </a:endParaRPr>
          </a:p>
        </p:txBody>
      </p:sp>
      <p:sp>
        <p:nvSpPr>
          <p:cNvPr id="3" name="TextBox 2"/>
          <p:cNvSpPr txBox="1"/>
          <p:nvPr/>
        </p:nvSpPr>
        <p:spPr>
          <a:xfrm>
            <a:off x="4202113" y="3781425"/>
            <a:ext cx="760412" cy="400050"/>
          </a:xfrm>
          <a:prstGeom prst="rect">
            <a:avLst/>
          </a:prstGeom>
          <a:noFill/>
        </p:spPr>
        <p:txBody>
          <a:bodyPr>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cs typeface="+mn-cs"/>
              </a:rPr>
              <a:t>IRS</a:t>
            </a:r>
          </a:p>
        </p:txBody>
      </p:sp>
      <p:cxnSp>
        <p:nvCxnSpPr>
          <p:cNvPr id="8" name="Straight Arrow Connector 7"/>
          <p:cNvCxnSpPr/>
          <p:nvPr/>
        </p:nvCxnSpPr>
        <p:spPr>
          <a:xfrm>
            <a:off x="4511675" y="2938463"/>
            <a:ext cx="0" cy="7762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V="1">
            <a:off x="3103563" y="2901950"/>
            <a:ext cx="606425" cy="12128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H="1" flipV="1">
            <a:off x="5397500" y="2901950"/>
            <a:ext cx="506413" cy="12842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flipH="1" flipV="1">
            <a:off x="4730750" y="4149725"/>
            <a:ext cx="300038" cy="2841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flipV="1">
            <a:off x="3886200" y="4149725"/>
            <a:ext cx="333375" cy="32067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3921125" y="5151438"/>
            <a:ext cx="84613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360363"/>
            <a:ext cx="8229600" cy="1008062"/>
          </a:xfrm>
        </p:spPr>
        <p:txBody>
          <a:bodyPr rtlCol="0">
            <a:normAutofit fontScale="90000"/>
          </a:bodyPr>
          <a:lstStyle/>
          <a:p>
            <a:pPr eaLnBrk="1" fontAlgn="auto" hangingPunct="1">
              <a:spcAft>
                <a:spcPts val="0"/>
              </a:spcAft>
              <a:defRPr/>
            </a:pPr>
            <a:r>
              <a:rPr lang="en-US" sz="4400" b="1" dirty="0" smtClean="0"/>
              <a:t>Reporting and Penalties: WHY?</a:t>
            </a:r>
            <a:r>
              <a:rPr lang="en-US" sz="4400" dirty="0" smtClean="0"/>
              <a:t/>
            </a:r>
            <a:br>
              <a:rPr lang="en-US" sz="4400" dirty="0" smtClean="0"/>
            </a:br>
            <a:r>
              <a:rPr lang="en-US" sz="3100" dirty="0" smtClean="0"/>
              <a:t>IRS Assesses Penalty/Employer Responds</a:t>
            </a:r>
            <a:endParaRPr lang="en-US" sz="3100" dirty="0"/>
          </a:p>
        </p:txBody>
      </p:sp>
      <p:graphicFrame>
        <p:nvGraphicFramePr>
          <p:cNvPr id="7" name="Content Placeholder 6"/>
          <p:cNvGraphicFramePr>
            <a:graphicFrameLocks noGrp="1"/>
          </p:cNvGraphicFramePr>
          <p:nvPr>
            <p:ph sz="half" idx="1"/>
          </p:nvPr>
        </p:nvGraphicFramePr>
        <p:xfrm>
          <a:off x="457199" y="1397285"/>
          <a:ext cx="8229600" cy="4959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036" name="Footer Placeholder 4"/>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898D92"/>
                </a:solidFill>
              </a:rPr>
              <a:t>© 2015 GALLAGHER BENEFIT SERVICES, INC. </a:t>
            </a:r>
          </a:p>
        </p:txBody>
      </p:sp>
      <p:sp>
        <p:nvSpPr>
          <p:cNvPr id="48133"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2"/>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rgbClr val="7C868D"/>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200">
                <a:solidFill>
                  <a:srgbClr val="7C868D"/>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C868D"/>
                </a:solidFill>
                <a:latin typeface="Times New Roman" panose="02020603050405020304" pitchFamily="18" charset="0"/>
                <a:cs typeface="Times New Roman" panose="02020603050405020304" pitchFamily="18" charset="0"/>
              </a:defRPr>
            </a:lvl9pPr>
          </a:lstStyle>
          <a:p>
            <a:pPr>
              <a:spcBef>
                <a:spcPct val="0"/>
              </a:spcBef>
              <a:buFontTx/>
              <a:buNone/>
            </a:pPr>
            <a:fld id="{4B77B5BD-E248-4905-B4CB-1B4117FCC04A}" type="slidenum">
              <a:rPr lang="en-US" altLang="en-US" sz="800" smtClean="0">
                <a:solidFill>
                  <a:srgbClr val="799A05"/>
                </a:solidFill>
                <a:latin typeface="Arial" panose="020B0604020202020204" pitchFamily="34" charset="0"/>
                <a:cs typeface="Arial" panose="020B0604020202020204" pitchFamily="34" charset="0"/>
              </a:rPr>
              <a:pPr>
                <a:spcBef>
                  <a:spcPct val="0"/>
                </a:spcBef>
                <a:buFontTx/>
                <a:buNone/>
              </a:pPr>
              <a:t>9</a:t>
            </a:fld>
            <a:endParaRPr lang="en-US" altLang="en-US" sz="800" smtClean="0">
              <a:solidFill>
                <a:srgbClr val="799A05"/>
              </a:solidFill>
              <a:latin typeface="Arial" panose="020B0604020202020204" pitchFamily="34" charset="0"/>
              <a:cs typeface="Arial" panose="020B0604020202020204" pitchFamily="34" charset="0"/>
            </a:endParaRPr>
          </a:p>
        </p:txBody>
      </p:sp>
      <p:sp>
        <p:nvSpPr>
          <p:cNvPr id="3" name="TextBox 2"/>
          <p:cNvSpPr txBox="1"/>
          <p:nvPr/>
        </p:nvSpPr>
        <p:spPr>
          <a:xfrm>
            <a:off x="962025" y="1911350"/>
            <a:ext cx="1017588" cy="584200"/>
          </a:xfrm>
          <a:prstGeom prst="rect">
            <a:avLst/>
          </a:prstGeom>
          <a:noFill/>
        </p:spPr>
        <p:txBody>
          <a:bodyPr>
            <a:spAutoFit/>
          </a:bodyPr>
          <a:lstStyle/>
          <a:p>
            <a:pPr eaLnBrk="1" fontAlgn="auto" hangingPunct="1">
              <a:spcBef>
                <a:spcPts val="0"/>
              </a:spcBef>
              <a:spcAft>
                <a:spcPts val="0"/>
              </a:spcAft>
              <a:defRPr/>
            </a:pPr>
            <a:r>
              <a:rPr lang="en-US" sz="3200" b="1" dirty="0">
                <a:solidFill>
                  <a:srgbClr val="002060"/>
                </a:solidFill>
                <a:effectLst>
                  <a:outerShdw blurRad="38100" dist="38100" dir="2700000" algn="tl">
                    <a:srgbClr val="000000">
                      <a:alpha val="43137"/>
                    </a:srgbClr>
                  </a:outerShdw>
                </a:effectLst>
                <a:latin typeface="+mn-lt"/>
                <a:cs typeface="+mn-cs"/>
              </a:rPr>
              <a:t>IRS</a:t>
            </a:r>
          </a:p>
        </p:txBody>
      </p:sp>
      <p:cxnSp>
        <p:nvCxnSpPr>
          <p:cNvPr id="8" name="Straight Arrow Connector 7"/>
          <p:cNvCxnSpPr/>
          <p:nvPr/>
        </p:nvCxnSpPr>
        <p:spPr>
          <a:xfrm>
            <a:off x="1895475" y="2916238"/>
            <a:ext cx="298926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1895475" y="2174875"/>
            <a:ext cx="2949575" cy="79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H="1">
            <a:off x="1895475" y="2566988"/>
            <a:ext cx="291147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flipH="1">
            <a:off x="1895475" y="3246438"/>
            <a:ext cx="294481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938213" y="3584575"/>
            <a:ext cx="7531100" cy="2584450"/>
          </a:xfrm>
          <a:prstGeom prst="rect">
            <a:avLst/>
          </a:prstGeom>
          <a:noFill/>
        </p:spPr>
        <p:txBody>
          <a:bodyPr>
            <a:spAutoFit/>
          </a:bodyPr>
          <a:lstStyle/>
          <a:p>
            <a:pPr eaLnBrk="1" fontAlgn="auto" hangingPunct="1">
              <a:spcBef>
                <a:spcPts val="0"/>
              </a:spcBef>
              <a:spcAft>
                <a:spcPts val="0"/>
              </a:spcAft>
              <a:defRPr/>
            </a:pPr>
            <a:r>
              <a:rPr lang="en-US" dirty="0">
                <a:solidFill>
                  <a:schemeClr val="tx2"/>
                </a:solidFill>
                <a:latin typeface="Times New Roman" panose="02020603050405020304" pitchFamily="18" charset="0"/>
                <a:cs typeface="Times New Roman" panose="02020603050405020304" pitchFamily="18" charset="0"/>
              </a:rPr>
              <a:t>Steps: </a:t>
            </a:r>
          </a:p>
          <a:p>
            <a:pPr marL="342900" indent="-342900" eaLnBrk="1" fontAlgn="auto" hangingPunct="1">
              <a:spcBef>
                <a:spcPts val="0"/>
              </a:spcBef>
              <a:spcAft>
                <a:spcPts val="0"/>
              </a:spcAft>
              <a:buFont typeface="+mj-lt"/>
              <a:buAutoNum type="arabicPeriod"/>
              <a:defRPr/>
            </a:pPr>
            <a:r>
              <a:rPr lang="en-US" dirty="0">
                <a:solidFill>
                  <a:schemeClr val="tx2"/>
                </a:solidFill>
                <a:latin typeface="Times New Roman" panose="02020603050405020304" pitchFamily="18" charset="0"/>
                <a:cs typeface="Times New Roman" panose="02020603050405020304" pitchFamily="18" charset="0"/>
              </a:rPr>
              <a:t>Information to the IRS</a:t>
            </a:r>
          </a:p>
          <a:p>
            <a:pPr marL="342900" indent="-342900" eaLnBrk="1" fontAlgn="auto" hangingPunct="1">
              <a:spcBef>
                <a:spcPts val="0"/>
              </a:spcBef>
              <a:spcAft>
                <a:spcPts val="0"/>
              </a:spcAft>
              <a:buFont typeface="+mj-lt"/>
              <a:buAutoNum type="arabicPeriod"/>
              <a:defRPr/>
            </a:pPr>
            <a:r>
              <a:rPr lang="en-US" dirty="0">
                <a:solidFill>
                  <a:schemeClr val="tx2"/>
                </a:solidFill>
                <a:latin typeface="Times New Roman" panose="02020603050405020304" pitchFamily="18" charset="0"/>
                <a:cs typeface="Times New Roman" panose="02020603050405020304" pitchFamily="18" charset="0"/>
              </a:rPr>
              <a:t>IRS reconciles</a:t>
            </a:r>
          </a:p>
          <a:p>
            <a:pPr marL="342900" indent="-342900" eaLnBrk="1" fontAlgn="auto" hangingPunct="1">
              <a:spcBef>
                <a:spcPts val="0"/>
              </a:spcBef>
              <a:spcAft>
                <a:spcPts val="0"/>
              </a:spcAft>
              <a:buFont typeface="+mj-lt"/>
              <a:buAutoNum type="arabicPeriod"/>
              <a:defRPr/>
            </a:pPr>
            <a:r>
              <a:rPr lang="en-US" dirty="0">
                <a:solidFill>
                  <a:schemeClr val="tx2"/>
                </a:solidFill>
                <a:latin typeface="Times New Roman" panose="02020603050405020304" pitchFamily="18" charset="0"/>
                <a:cs typeface="Times New Roman" panose="02020603050405020304" pitchFamily="18" charset="0"/>
              </a:rPr>
              <a:t>IRS notice to Employer (e.g., employee received subsidy)</a:t>
            </a:r>
          </a:p>
          <a:p>
            <a:pPr marL="342900" indent="-342900" eaLnBrk="1" fontAlgn="auto" hangingPunct="1">
              <a:spcBef>
                <a:spcPts val="0"/>
              </a:spcBef>
              <a:spcAft>
                <a:spcPts val="0"/>
              </a:spcAft>
              <a:buFont typeface="+mj-lt"/>
              <a:buAutoNum type="arabicPeriod"/>
              <a:defRPr/>
            </a:pPr>
            <a:r>
              <a:rPr lang="en-US" b="1" dirty="0">
                <a:solidFill>
                  <a:srgbClr val="FF0000"/>
                </a:solidFill>
                <a:latin typeface="Times New Roman" panose="02020603050405020304" pitchFamily="18" charset="0"/>
                <a:cs typeface="Times New Roman" panose="02020603050405020304" pitchFamily="18" charset="0"/>
              </a:rPr>
              <a:t>Employer responds with documentation</a:t>
            </a:r>
            <a:r>
              <a:rPr lang="en-US" dirty="0">
                <a:solidFill>
                  <a:srgbClr val="002060"/>
                </a:solidFill>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(e.g., employee was not entitled to an offer of coverage)</a:t>
            </a:r>
          </a:p>
          <a:p>
            <a:pPr marL="342900" indent="-342900" eaLnBrk="1" fontAlgn="auto" hangingPunct="1">
              <a:spcBef>
                <a:spcPts val="0"/>
              </a:spcBef>
              <a:spcAft>
                <a:spcPts val="0"/>
              </a:spcAft>
              <a:buFont typeface="+mj-lt"/>
              <a:buAutoNum type="arabicPeriod"/>
              <a:defRPr/>
            </a:pPr>
            <a:r>
              <a:rPr lang="en-US" dirty="0">
                <a:solidFill>
                  <a:schemeClr val="tx2"/>
                </a:solidFill>
                <a:latin typeface="Times New Roman" panose="02020603050405020304" pitchFamily="18" charset="0"/>
                <a:cs typeface="Times New Roman" panose="02020603050405020304" pitchFamily="18" charset="0"/>
              </a:rPr>
              <a:t>IRS agrees with Employer’s proof OR assesses penalty via notice and demand letter</a:t>
            </a:r>
          </a:p>
          <a:p>
            <a:pPr marL="342900" indent="-342900" eaLnBrk="1" fontAlgn="auto" hangingPunct="1">
              <a:spcBef>
                <a:spcPts val="0"/>
              </a:spcBef>
              <a:spcAft>
                <a:spcPts val="0"/>
              </a:spcAft>
              <a:buFont typeface="+mj-lt"/>
              <a:buAutoNum type="arabicPeriod"/>
              <a:defRPr/>
            </a:pPr>
            <a:r>
              <a:rPr lang="en-US" dirty="0">
                <a:solidFill>
                  <a:schemeClr val="tx2"/>
                </a:solidFill>
                <a:latin typeface="Times New Roman" panose="02020603050405020304" pitchFamily="18" charset="0"/>
                <a:cs typeface="Times New Roman" panose="02020603050405020304" pitchFamily="18" charset="0"/>
              </a:rPr>
              <a:t>Employer pays</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GBS_PPT_Template_Final_012914_">
  <a:themeElements>
    <a:clrScheme name="AJG_colors">
      <a:dk1>
        <a:srgbClr val="00263E"/>
      </a:dk1>
      <a:lt1>
        <a:sysClr val="window" lastClr="FFFFFF"/>
      </a:lt1>
      <a:dk2>
        <a:srgbClr val="7C868D"/>
      </a:dk2>
      <a:lt2>
        <a:srgbClr val="F4F4F4"/>
      </a:lt2>
      <a:accent1>
        <a:srgbClr val="A4C8E1"/>
      </a:accent1>
      <a:accent2>
        <a:srgbClr val="799A05"/>
      </a:accent2>
      <a:accent3>
        <a:srgbClr val="94AE37"/>
      </a:accent3>
      <a:accent4>
        <a:srgbClr val="00AFAB"/>
      </a:accent4>
      <a:accent5>
        <a:srgbClr val="8A2432"/>
      </a:accent5>
      <a:accent6>
        <a:srgbClr val="ED7800"/>
      </a:accent6>
      <a:hlink>
        <a:srgbClr val="236093"/>
      </a:hlink>
      <a:folHlink>
        <a:srgbClr val="A4C8E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Office Theme">
  <a:themeElements>
    <a:clrScheme name="AJG_colors">
      <a:dk1>
        <a:srgbClr val="00263E"/>
      </a:dk1>
      <a:lt1>
        <a:sysClr val="window" lastClr="FFFFFF"/>
      </a:lt1>
      <a:dk2>
        <a:srgbClr val="7C868D"/>
      </a:dk2>
      <a:lt2>
        <a:srgbClr val="F4F4F4"/>
      </a:lt2>
      <a:accent1>
        <a:srgbClr val="A4C8E1"/>
      </a:accent1>
      <a:accent2>
        <a:srgbClr val="799A05"/>
      </a:accent2>
      <a:accent3>
        <a:srgbClr val="94AE37"/>
      </a:accent3>
      <a:accent4>
        <a:srgbClr val="00AFAB"/>
      </a:accent4>
      <a:accent5>
        <a:srgbClr val="8A2432"/>
      </a:accent5>
      <a:accent6>
        <a:srgbClr val="ED7800"/>
      </a:accent6>
      <a:hlink>
        <a:srgbClr val="236093"/>
      </a:hlink>
      <a:folHlink>
        <a:srgbClr val="A4C8E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AJG_colors">
      <a:dk1>
        <a:srgbClr val="00263E"/>
      </a:dk1>
      <a:lt1>
        <a:sysClr val="window" lastClr="FFFFFF"/>
      </a:lt1>
      <a:dk2>
        <a:srgbClr val="7C868D"/>
      </a:dk2>
      <a:lt2>
        <a:srgbClr val="F4F4F4"/>
      </a:lt2>
      <a:accent1>
        <a:srgbClr val="A4C8E1"/>
      </a:accent1>
      <a:accent2>
        <a:srgbClr val="799A05"/>
      </a:accent2>
      <a:accent3>
        <a:srgbClr val="94AE37"/>
      </a:accent3>
      <a:accent4>
        <a:srgbClr val="00AFAB"/>
      </a:accent4>
      <a:accent5>
        <a:srgbClr val="8A2432"/>
      </a:accent5>
      <a:accent6>
        <a:srgbClr val="ED7800"/>
      </a:accent6>
      <a:hlink>
        <a:srgbClr val="236093"/>
      </a:hlink>
      <a:folHlink>
        <a:srgbClr val="A4C8E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llinois ASB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Marketing Knowledge Center Document" ma:contentTypeID="0x01010052B8B3715B5D814ABFE786832253A71B00A6C856FD3E292F48A0E40C5C79078988" ma:contentTypeVersion="3" ma:contentTypeDescription="Marketing Knowledge Center Document" ma:contentTypeScope="" ma:versionID="b30d6017a2dc55c1601f5294adb11716">
  <xsd:schema xmlns:xsd="http://www.w3.org/2001/XMLSchema" xmlns:xs="http://www.w3.org/2001/XMLSchema" xmlns:p="http://schemas.microsoft.com/office/2006/metadata/properties" xmlns:ns2="2cc20d44-25e2-42c8-b7c6-0a08ac232e09" xmlns:ns3="0e770d08-728b-4a77-bcf7-6637b6aaabd8" xmlns:ns4="51f58718-2655-4806-9278-5aaf2ff3751b" targetNamespace="http://schemas.microsoft.com/office/2006/metadata/properties" ma:root="true" ma:fieldsID="00d813107fa89c4bbb18f4612bae405d" ns2:_="" ns3:_="" ns4:_="">
    <xsd:import namespace="2cc20d44-25e2-42c8-b7c6-0a08ac232e09"/>
    <xsd:import namespace="0e770d08-728b-4a77-bcf7-6637b6aaabd8"/>
    <xsd:import namespace="51f58718-2655-4806-9278-5aaf2ff3751b"/>
    <xsd:element name="properties">
      <xsd:complexType>
        <xsd:sequence>
          <xsd:element name="documentManagement">
            <xsd:complexType>
              <xsd:all>
                <xsd:element ref="ns2:Quick_x0020_Link" minOccurs="0"/>
                <xsd:element ref="ns2:kb4a1a4d3a8343e0bbbb531a31de72d3" minOccurs="0"/>
                <xsd:element ref="ns3:TaxCatchAll" minOccurs="0"/>
                <xsd:element ref="ns3:TaxCatchAllLabel" minOccurs="0"/>
                <xsd:element ref="ns2:k565ee17aae346f19700890b1b4bd05f" minOccurs="0"/>
                <xsd:element ref="ns2:lc9bfd2beb304d11aaa340f0774d0c98" minOccurs="0"/>
                <xsd:element ref="ns2:Marketing_x0020_Document_x0020_Topic" minOccurs="0"/>
                <xsd:element ref="ns2:Marketing_x0020_Document_x0020_Type" minOccurs="0"/>
                <xsd:element ref="ns4:Marketing_x0020_Level_x0020_II_x0020_Navigation" minOccurs="0"/>
                <xsd:element ref="ns2:BOSS_x0020_-_x0020_Review_x0020_Date"/>
                <xsd:element ref="ns2:BOSS_x0020_-_x0020_Revision_x0020_Date" minOccurs="0"/>
                <xsd:element ref="ns2:BOSS_x0020_-_x0020_Document_x0020_Status"/>
                <xsd:element ref="ns2:BOSS_x0020_-_x0020_Publishing_x0020_Sort_x0020_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c20d44-25e2-42c8-b7c6-0a08ac232e09" elementFormDefault="qualified">
    <xsd:import namespace="http://schemas.microsoft.com/office/2006/documentManagement/types"/>
    <xsd:import namespace="http://schemas.microsoft.com/office/infopath/2007/PartnerControls"/>
    <xsd:element name="Quick_x0020_Link" ma:index="8" nillable="true" ma:displayName="Quick Link" ma:default="0" ma:description="Indicates whether this item should be added to custom GBS Web Parts on GO GBS Publishing sites." ma:internalName="Quick_x0020_Link">
      <xsd:simpleType>
        <xsd:restriction base="dms:Boolean"/>
      </xsd:simpleType>
    </xsd:element>
    <xsd:element name="kb4a1a4d3a8343e0bbbb531a31de72d3" ma:index="9" nillable="true" ma:taxonomy="true" ma:internalName="kb4a1a4d3a8343e0bbbb531a31de72d3" ma:taxonomyFieldName="Consulting_x0020_Practices" ma:displayName="Consulting Practices" ma:default="" ma:fieldId="{4b4a1a4d-3a83-43e0-bbbb-531a31de72d3}" ma:taxonomyMulti="true" ma:sspId="2f4db4f6-c044-4f17-9f6b-8e9b8718ddf5" ma:termSetId="7444e89b-94fc-4411-b0f1-b577be918726" ma:anchorId="00000000-0000-0000-0000-000000000000" ma:open="true" ma:isKeyword="false">
      <xsd:complexType>
        <xsd:sequence>
          <xsd:element ref="pc:Terms" minOccurs="0" maxOccurs="1"/>
        </xsd:sequence>
      </xsd:complexType>
    </xsd:element>
    <xsd:element name="k565ee17aae346f19700890b1b4bd05f" ma:index="13" nillable="true" ma:taxonomy="true" ma:internalName="k565ee17aae346f19700890b1b4bd05f" ma:taxonomyFieldName="Industry_x0020_Practices" ma:displayName="Industry Practices" ma:default="" ma:fieldId="{4565ee17-aae3-46f1-9700-890b1b4bd05f}" ma:taxonomyMulti="true" ma:sspId="2f4db4f6-c044-4f17-9f6b-8e9b8718ddf5" ma:termSetId="6107b7d8-2441-44d6-98cd-1089f74cbaaf" ma:anchorId="00000000-0000-0000-0000-000000000000" ma:open="false" ma:isKeyword="false">
      <xsd:complexType>
        <xsd:sequence>
          <xsd:element ref="pc:Terms" minOccurs="0" maxOccurs="1"/>
        </xsd:sequence>
      </xsd:complexType>
    </xsd:element>
    <xsd:element name="lc9bfd2beb304d11aaa340f0774d0c98" ma:index="15" nillable="true" ma:taxonomy="true" ma:internalName="lc9bfd2beb304d11aaa340f0774d0c98" ma:taxonomyFieldName="Marketing_x0020_Keywords" ma:displayName="Marketing Keywords" ma:default="" ma:fieldId="{5c9bfd2b-eb30-4d11-aaa3-40f0774d0c98}" ma:taxonomyMulti="true" ma:sspId="2f4db4f6-c044-4f17-9f6b-8e9b8718ddf5" ma:termSetId="6de29aa4-7239-47fe-b87d-35c69c4c6441" ma:anchorId="00000000-0000-0000-0000-000000000000" ma:open="true" ma:isKeyword="false">
      <xsd:complexType>
        <xsd:sequence>
          <xsd:element ref="pc:Terms" minOccurs="0" maxOccurs="1"/>
        </xsd:sequence>
      </xsd:complexType>
    </xsd:element>
    <xsd:element name="Marketing_x0020_Document_x0020_Topic" ma:index="17" nillable="true" ma:displayName="Marketing Document Topic" ma:description="Describe the Marketing Topic\Description for this document" ma:internalName="Marketing_x0020_Document_x0020_Topic">
      <xsd:simpleType>
        <xsd:restriction base="dms:Note">
          <xsd:maxLength value="255"/>
        </xsd:restriction>
      </xsd:simpleType>
    </xsd:element>
    <xsd:element name="Marketing_x0020_Document_x0020_Type" ma:index="18" nillable="true" ma:displayName="Marketing Document Type" ma:description="Select the Marketing Document Type as displayed on the page to visitors" ma:format="RadioButtons" ma:internalName="Marketing_x0020_Document_x0020_Type">
      <xsd:simpleType>
        <xsd:restriction base="dms:Choice">
          <xsd:enumeration value="Brochure"/>
          <xsd:enumeration value="Case Study"/>
          <xsd:enumeration value="Newsletter"/>
          <xsd:enumeration value="Presentation"/>
          <xsd:enumeration value="Report"/>
          <xsd:enumeration value="Testimonial"/>
          <xsd:enumeration value="Tutorial"/>
          <xsd:enumeration value="Webinar"/>
          <xsd:enumeration value="White Paper"/>
        </xsd:restriction>
      </xsd:simpleType>
    </xsd:element>
    <xsd:element name="BOSS_x0020_-_x0020_Review_x0020_Date" ma:index="20" ma:displayName="Document Review Date" ma:description="The date by which a document's Document Status should be reviewed; documents with Document Status of &quot;New&quot; or &quot;Revised&quot; will cease to appear in New and Revised web parts following this date." ma:format="DateOnly" ma:internalName="BOSS_x0020__x002d__x0020_Review_x0020_Date">
      <xsd:simpleType>
        <xsd:restriction base="dms:DateTime"/>
      </xsd:simpleType>
    </xsd:element>
    <xsd:element name="BOSS_x0020_-_x0020_Revision_x0020_Date" ma:index="21" nillable="true" ma:displayName="Document Revision Date" ma:description="The date the Document Status was changed.  This change should signal the change in Document Review date." ma:format="DateOnly" ma:internalName="BOSS_x0020__x002d__x0020_Revision_x0020_Date">
      <xsd:simpleType>
        <xsd:restriction base="dms:DateTime"/>
      </xsd:simpleType>
    </xsd:element>
    <xsd:element name="BOSS_x0020_-_x0020_Document_x0020_Status" ma:index="22" ma:displayName="Document Status" ma:default="New" ma:description="Indicates the status of this document." ma:format="Dropdown" ma:internalName="BOSS_x0020__x002d__x0020_Document_x0020_Status">
      <xsd:simpleType>
        <xsd:restriction base="dms:Choice">
          <xsd:enumeration value="New"/>
          <xsd:enumeration value="Revised"/>
          <xsd:enumeration value="Current"/>
        </xsd:restriction>
      </xsd:simpleType>
    </xsd:element>
    <xsd:element name="BOSS_x0020_-_x0020_Publishing_x0020_Sort_x0020_Order" ma:index="23" nillable="true" ma:displayName="Publishing Sort Order" ma:decimals="0" ma:default="1" ma:description="Use this field to sort Navigation pages." ma:internalName="BOSS_x0020__x002d__x0020_Publishing_x0020_Sort_x0020_Order"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0e770d08-728b-4a77-bcf7-6637b6aaabd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16cd99c-8d02-418b-b697-f0f24661cc96}" ma:internalName="TaxCatchAll" ma:showField="CatchAllData" ma:web="2cc20d44-25e2-42c8-b7c6-0a08ac232e0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416cd99c-8d02-418b-b697-f0f24661cc96}" ma:internalName="TaxCatchAllLabel" ma:readOnly="true" ma:showField="CatchAllDataLabel" ma:web="2cc20d44-25e2-42c8-b7c6-0a08ac232e0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f58718-2655-4806-9278-5aaf2ff3751b" elementFormDefault="qualified">
    <xsd:import namespace="http://schemas.microsoft.com/office/2006/documentManagement/types"/>
    <xsd:import namespace="http://schemas.microsoft.com/office/infopath/2007/PartnerControls"/>
    <xsd:element name="Marketing_x0020_Level_x0020_II_x0020_Navigation" ma:index="19" nillable="true" ma:displayName="Marketing Level II Navigation" ma:description="Marketing Level II Navigation Pages" ma:list="{cc04d8d6-5d2e-4bbf-bf1e-a4d5bbdc569d}" ma:internalName="Marketing_x0020_Level_x0020_II_x0020_Navigation" ma:showField="Title" ma:web="51f58718-2655-4806-9278-5aaf2ff375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OSS_x0020_-_x0020_Document_x0020_Status xmlns="2cc20d44-25e2-42c8-b7c6-0a08ac232e09">New</BOSS_x0020_-_x0020_Document_x0020_Status>
    <Marketing_x0020_Document_x0020_Type xmlns="2cc20d44-25e2-42c8-b7c6-0a08ac232e09">Presentation</Marketing_x0020_Document_x0020_Type>
    <BOSS_x0020_-_x0020_Review_x0020_Date xmlns="2cc20d44-25e2-42c8-b7c6-0a08ac232e09">2014-04-01T04:00:00+00:00</BOSS_x0020_-_x0020_Review_x0020_Date>
    <TaxCatchAll xmlns="0e770d08-728b-4a77-bcf7-6637b6aaabd8">
      <Value>2749</Value>
      <Value>2747</Value>
      <Value>2762</Value>
      <Value>2750</Value>
    </TaxCatchAll>
    <BOSS_x0020_-_x0020_Revision_x0020_Date xmlns="2cc20d44-25e2-42c8-b7c6-0a08ac232e09">2014-01-31T06:00:00+00:00</BOSS_x0020_-_x0020_Revision_x0020_Date>
    <k565ee17aae346f19700890b1b4bd05f xmlns="2cc20d44-25e2-42c8-b7c6-0a08ac232e09">
      <Terms xmlns="http://schemas.microsoft.com/office/infopath/2007/PartnerControls"/>
    </k565ee17aae346f19700890b1b4bd05f>
    <lc9bfd2beb304d11aaa340f0774d0c98 xmlns="2cc20d44-25e2-42c8-b7c6-0a08ac232e09">
      <Terms xmlns="http://schemas.microsoft.com/office/infopath/2007/PartnerControls"/>
    </lc9bfd2beb304d11aaa340f0774d0c98>
    <Marketing_x0020_Level_x0020_II_x0020_Navigation xmlns="51f58718-2655-4806-9278-5aaf2ff3751b">
      <Value>15</Value>
      <Value>22</Value>
    </Marketing_x0020_Level_x0020_II_x0020_Navigation>
    <Marketing_x0020_Document_x0020_Topic xmlns="2cc20d44-25e2-42c8-b7c6-0a08ac232e09">Rebranded Benefits and Human Resources (GBS) PowerPoint template for sales and capabilities presentations.</Marketing_x0020_Document_x0020_Topic>
    <BOSS_x0020_-_x0020_Publishing_x0020_Sort_x0020_Order xmlns="2cc20d44-25e2-42c8-b7c6-0a08ac232e09">1</BOSS_x0020_-_x0020_Publishing_x0020_Sort_x0020_Order>
    <kb4a1a4d3a8343e0bbbb531a31de72d3 xmlns="2cc20d44-25e2-42c8-b7c6-0a08ac232e09">
      <Terms xmlns="http://schemas.microsoft.com/office/infopath/2007/PartnerControls"/>
    </kb4a1a4d3a8343e0bbbb531a31de72d3>
    <Quick_x0020_Link xmlns="2cc20d44-25e2-42c8-b7c6-0a08ac232e09">false</Quick_x0020_Link>
  </documentManagement>
</p:properties>
</file>

<file path=customXml/itemProps1.xml><?xml version="1.0" encoding="utf-8"?>
<ds:datastoreItem xmlns:ds="http://schemas.openxmlformats.org/officeDocument/2006/customXml" ds:itemID="{12DB47D5-751C-4B6D-AFD1-92F447DF20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c20d44-25e2-42c8-b7c6-0a08ac232e09"/>
    <ds:schemaRef ds:uri="0e770d08-728b-4a77-bcf7-6637b6aaabd8"/>
    <ds:schemaRef ds:uri="51f58718-2655-4806-9278-5aaf2ff375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5B0262-4F03-4029-A3C1-B9B91A7747D3}">
  <ds:schemaRefs>
    <ds:schemaRef ds:uri="http://purl.org/dc/elements/1.1/"/>
    <ds:schemaRef ds:uri="http://purl.org/dc/dcmitype/"/>
    <ds:schemaRef ds:uri="http://schemas.microsoft.com/office/infopath/2007/PartnerControls"/>
    <ds:schemaRef ds:uri="http://schemas.microsoft.com/office/2006/documentManagement/types"/>
    <ds:schemaRef ds:uri="http://purl.org/dc/terms/"/>
    <ds:schemaRef ds:uri="51f58718-2655-4806-9278-5aaf2ff3751b"/>
    <ds:schemaRef ds:uri="http://www.w3.org/XML/1998/namespace"/>
    <ds:schemaRef ds:uri="http://schemas.openxmlformats.org/package/2006/metadata/core-properties"/>
    <ds:schemaRef ds:uri="2cc20d44-25e2-42c8-b7c6-0a08ac232e09"/>
    <ds:schemaRef ds:uri="0e770d08-728b-4a77-bcf7-6637b6aaabd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GBS_PPT_Template_Final_012914_</Template>
  <TotalTime>9300</TotalTime>
  <Words>4808</Words>
  <Application>Microsoft Office PowerPoint</Application>
  <PresentationFormat>On-screen Show (4:3)</PresentationFormat>
  <Paragraphs>647</Paragraphs>
  <Slides>52</Slides>
  <Notes>38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52</vt:i4>
      </vt:variant>
    </vt:vector>
  </HeadingPairs>
  <TitlesOfParts>
    <vt:vector size="61" baseType="lpstr">
      <vt:lpstr>Arial</vt:lpstr>
      <vt:lpstr>Times New Roman</vt:lpstr>
      <vt:lpstr>Calibri</vt:lpstr>
      <vt:lpstr>Myriad Pro</vt:lpstr>
      <vt:lpstr>MS PGothic</vt:lpstr>
      <vt:lpstr>GBS_PPT_Template_Final_012914_</vt:lpstr>
      <vt:lpstr>6_Office Theme</vt:lpstr>
      <vt:lpstr>2_Custom Design</vt:lpstr>
      <vt:lpstr>Illinois ASBO</vt:lpstr>
      <vt:lpstr>       Health Plan Compliance:  Stay on Track to Meet  ACA Reporting Requirements </vt:lpstr>
      <vt:lpstr>Agenda</vt:lpstr>
      <vt:lpstr> The challenges of Reporting:  Data Compilation  and “how to” steps</vt:lpstr>
      <vt:lpstr>WHAT’s Hard About Reporting? DATA! </vt:lpstr>
      <vt:lpstr>WHAT Data is Needed? </vt:lpstr>
      <vt:lpstr>HOW TO: Steps  </vt:lpstr>
      <vt:lpstr> The context for reporting:  who, why, what, where, and when</vt:lpstr>
      <vt:lpstr>Reporting and Penalties: WHY? IRS Reconciles All Information Reported</vt:lpstr>
      <vt:lpstr>Reporting and Penalties: WHY? IRS Assesses Penalty/Employer Responds</vt:lpstr>
      <vt:lpstr>PowerPoint Presentation</vt:lpstr>
      <vt:lpstr>PowerPoint Presentation</vt:lpstr>
      <vt:lpstr>WHO Does the Reporting? </vt:lpstr>
      <vt:lpstr>WHEN are Forms Due?  Deadlines for All Plans (including those with non-calendar plan years)</vt:lpstr>
      <vt:lpstr>Untangling the tangle of different forms for different purposes </vt:lpstr>
      <vt:lpstr>WHICH Forms to Use for What?  </vt:lpstr>
      <vt:lpstr>Cheat Sheet: WHICH Form?  </vt:lpstr>
      <vt:lpstr>Cheat Sheet: WHICH Form?  </vt:lpstr>
      <vt:lpstr>A look at the forms:  Overview</vt:lpstr>
      <vt:lpstr>Individual Mandate - 6055 Reporting:  Big Picture: Some Things Reported to the IRS</vt:lpstr>
      <vt:lpstr>6055 Reporting:  What Is Reported to the IRS – E.g., Form 1095-B</vt:lpstr>
      <vt:lpstr>Employer Mandate - 6056 Reporting:  Big Picture: Some Things Reported to the IRS</vt:lpstr>
      <vt:lpstr>6056 Reporting by ALEs:  What Is Reported to the IRS – E.g., Form 1094-C</vt:lpstr>
      <vt:lpstr>6055 and 6056 Reporting by ALEs:  What Is Reported to the IRS – E.g., Form 1095-C</vt:lpstr>
      <vt:lpstr>6056 Reporting – Crack the Codes </vt:lpstr>
      <vt:lpstr>Reporting and Penalties: Strategy Document and Record-Keep</vt:lpstr>
      <vt:lpstr>Questions You Need Ask Now: 6055/6056 Reporting </vt:lpstr>
      <vt:lpstr> Form 1094-C: the transmittal </vt:lpstr>
      <vt:lpstr>Form 1094-C, Parts I and II: 100 or more/entitled to “free” employees </vt:lpstr>
      <vt:lpstr>Form 1094-C, Part III: 100 or more/entitled to “free” employees</vt:lpstr>
      <vt:lpstr>Form 1094-C, Parts I and II: Entitled to/Relying on 50 to 99 relief </vt:lpstr>
      <vt:lpstr>Form 1094-C, Parts I and II: Entitled to/Relying on 50 to 99 relief </vt:lpstr>
      <vt:lpstr>6055 and 6056 reporting:  examples</vt:lpstr>
      <vt:lpstr>Example 1: Calendar Plan Year, Large Employer (100+) Assumptions</vt:lpstr>
      <vt:lpstr>Form 1095-C, Parts I, II &amp; III</vt:lpstr>
      <vt:lpstr>Example 2: Non-Calendar Plan Year, Safe Harbor Used (50 to 99 relief) Assumptions</vt:lpstr>
      <vt:lpstr>Example 2: Non-Calendar Plan Year, Safe Harbor Used (50 to 99 relief) Assumptions</vt:lpstr>
      <vt:lpstr>Form 1095-C, Part I &amp; II</vt:lpstr>
      <vt:lpstr>Example 3: Employee Divorces (COBRA) Assumptions</vt:lpstr>
      <vt:lpstr>Form 1095-C, COBRA, Part 1</vt:lpstr>
      <vt:lpstr>Form 1095-C, COBRA, Part 2: (only for self-insured plans)</vt:lpstr>
      <vt:lpstr>Example 4: Employee Terminates (No COBRA election )  Assumptions</vt:lpstr>
      <vt:lpstr>Form 1095-C, NO COBRA</vt:lpstr>
      <vt:lpstr>Example 5: Employee Terminates (COBRA election )  Assumptions</vt:lpstr>
      <vt:lpstr>Form 1095-C, COBRA (employee and spouse only)</vt:lpstr>
      <vt:lpstr>Example 6: Employee Status Change  Assumptions</vt:lpstr>
      <vt:lpstr>Form 1095-C,Status Change)</vt:lpstr>
      <vt:lpstr>6055 and 6056 reporting:   Delivery Details and penalties</vt:lpstr>
      <vt:lpstr>Method of IRS Reporting</vt:lpstr>
      <vt:lpstr>Statements to Employees</vt:lpstr>
      <vt:lpstr>Separate Return and Statement Deadlines</vt:lpstr>
      <vt:lpstr>Penalties</vt:lpstr>
      <vt:lpstr>Questions?</vt:lpstr>
    </vt:vector>
  </TitlesOfParts>
  <Company>Arthur J Gallagher &amp; 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Templates: Benefits and Human Resources (GBS) Division PowerPoint</dc:title>
  <dc:creator>dmleach</dc:creator>
  <cp:lastModifiedBy>Emily Bach</cp:lastModifiedBy>
  <cp:revision>561</cp:revision>
  <cp:lastPrinted>2015-03-15T14:32:40Z</cp:lastPrinted>
  <dcterms:created xsi:type="dcterms:W3CDTF">2014-01-31T15:40:43Z</dcterms:created>
  <dcterms:modified xsi:type="dcterms:W3CDTF">2015-07-13T19:43:15Z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0x01010052B8B3715B5D814ABFE786832253A71B00A6C856FD3E292F48A0E40C5C79078988</vt:lpwstr>
  </property>
  <property fmtid="{D5CDD505-2E9C-101B-9397-08002B2CF9AE}" pid="3" name="Consulting Practices">
    <vt:lpwstr>2762;#Overall: Benefits ＆ HR Consulting Divison|2a25528d-9165-4f0f-b921-55bedef3aa71</vt:lpwstr>
  </property>
  <property fmtid="{D5CDD505-2E9C-101B-9397-08002B2CF9AE}" pid="4" name="Industry Practices">
    <vt:lpwstr/>
  </property>
  <property fmtid="{D5CDD505-2E9C-101B-9397-08002B2CF9AE}" pid="5" name="Marketing Keywords">
    <vt:lpwstr>2749;#Benefits ＆ Human Resources|7db97978-c282-443a-b7f3-b5e874f2a2fa;#2750;#Template|60b62ad5-9283-4c6a-954d-008b03c1500c;#2747;#PowerPoint|4e8d92bc-a7b3-4dd4-8da8-e4b9cde4601f</vt:lpwstr>
  </property>
</Properties>
</file>