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62" r:id="rId5"/>
    <p:sldId id="263" r:id="rId6"/>
    <p:sldId id="267" r:id="rId7"/>
    <p:sldId id="273" r:id="rId8"/>
    <p:sldId id="264" r:id="rId9"/>
    <p:sldId id="265" r:id="rId10"/>
    <p:sldId id="274" r:id="rId11"/>
    <p:sldId id="266"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8"/>
    <p:restoredTop sz="94720"/>
  </p:normalViewPr>
  <p:slideViewPr>
    <p:cSldViewPr snapToGrid="0">
      <p:cViewPr varScale="1">
        <p:scale>
          <a:sx n="204" d="100"/>
          <a:sy n="204" d="100"/>
        </p:scale>
        <p:origin x="23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92F3-0A04-9737-C390-75F9ADCC4C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18BEAA-191B-53F9-71B4-262A31FD15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5C5537-704F-8A35-2217-B604FDD73D4B}"/>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6EB039EC-A76F-CB8A-7599-3753ED3F08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7756C-F1D7-11CD-DF1D-7BEC12B32C10}"/>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168161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D26C8-B631-2CB1-5083-B6FA3DF5E7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136376-6D25-D18E-14EF-B46814CDFF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2319FF-C070-0100-FBA1-B454280C5375}"/>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97A4500B-D3B6-D757-53FE-740E85F00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F73BA-9209-F784-9FC4-08A48276F0B3}"/>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316974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F7D7A4-ED2B-805D-CD86-54BEDED9DA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4EF1C7-2A0E-5661-722C-C673B0D746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8C93B-1430-65B8-A27B-95FD543E2FF8}"/>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AEDB676E-874B-29E8-382F-C1300CDD8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6BFF4-9A6B-966C-E1F6-211BF7184D2F}"/>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180571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4698-A38F-4374-48BE-193A681B4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0CD0D-B9A6-84F9-68F6-018163C3B1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23BA7-EE16-ABD2-162B-80C0685A1CA3}"/>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650A4FAC-4FC8-C019-E6B4-0736C65D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95A8F-AA66-A4AB-D166-34E106AF1D66}"/>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21218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B21FA-CAF9-C00A-3F18-E933C3E535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9EE634-E693-351D-C093-A1D774760A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D8F570-93B7-C4F6-D487-5831E6996431}"/>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66136F5A-4DE4-4C6F-3411-87072DE76C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88E134-D0C0-5796-03FA-0A6768579DCB}"/>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25394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1D3DE-2BD7-3482-33EF-762FE59981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91D424-F82C-E51B-BB71-95BCAA4042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88B4B3-76E1-0B27-7724-051B8205FC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5E83DF-5A53-92AE-77E3-6A870F240F06}"/>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6" name="Footer Placeholder 5">
            <a:extLst>
              <a:ext uri="{FF2B5EF4-FFF2-40B4-BE49-F238E27FC236}">
                <a16:creationId xmlns:a16="http://schemas.microsoft.com/office/drawing/2014/main" id="{2BDE4F93-1A30-0CA4-5733-08E5B363B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1EC88D-4C2A-5924-CC41-F38414D20EEE}"/>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225365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235A4-68C0-C865-BDEE-6A0BD4715F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393147-DE2C-A391-E0A1-0A2BC5DC1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6816BB-622A-BA91-0533-CC98DE5CF2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524C39-D9A4-A354-DD2B-00496435AA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74C81A-BB1D-2486-F480-C6F00DFBA9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C0F66A-2E08-D545-89F8-EB03ADB7ED8D}"/>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8" name="Footer Placeholder 7">
            <a:extLst>
              <a:ext uri="{FF2B5EF4-FFF2-40B4-BE49-F238E27FC236}">
                <a16:creationId xmlns:a16="http://schemas.microsoft.com/office/drawing/2014/main" id="{760724D0-8C18-2E7F-631D-C50B1DE1F6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55E6E1-7653-B6DD-A9D2-E1DCC2404CEC}"/>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312227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98809-9F8E-A736-C42F-8EE9F0CE53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C0A7B0-230E-3CC8-213C-3B766F986540}"/>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4" name="Footer Placeholder 3">
            <a:extLst>
              <a:ext uri="{FF2B5EF4-FFF2-40B4-BE49-F238E27FC236}">
                <a16:creationId xmlns:a16="http://schemas.microsoft.com/office/drawing/2014/main" id="{2D2C2F56-E24C-E234-EFE1-F8FF107281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C679CA-43CE-A699-8E2C-C7A0BC2DBDAE}"/>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185606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F66340-57D8-1E59-E568-3AB756B8F357}"/>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3" name="Footer Placeholder 2">
            <a:extLst>
              <a:ext uri="{FF2B5EF4-FFF2-40B4-BE49-F238E27FC236}">
                <a16:creationId xmlns:a16="http://schemas.microsoft.com/office/drawing/2014/main" id="{6773A65A-C4C6-0ED7-992E-6D2DDBC57B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765187-BCBE-703F-9CB2-40CE280EDCA6}"/>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287961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9951-4E3D-F8F9-7964-2443376D89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4556AD-49C9-78AA-1126-335AFF888A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3B3E2-0B7C-CBB0-B9D9-28DADB7297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02FF36-05E7-CB1B-D105-F1B708EFF4B5}"/>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6" name="Footer Placeholder 5">
            <a:extLst>
              <a:ext uri="{FF2B5EF4-FFF2-40B4-BE49-F238E27FC236}">
                <a16:creationId xmlns:a16="http://schemas.microsoft.com/office/drawing/2014/main" id="{D7ABF42F-90E3-25D3-6121-CEC58DDE8C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B08A50-7062-4BD3-C26E-BB89642C3550}"/>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57412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2FDE9-2709-43AC-F2DA-8BA1B8003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F7940D-E8ED-7A1C-1DB1-D17689F9BF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DD7D71-CBDC-DA7E-28CD-7A910F58B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0B8B72-4925-D602-90F8-3DD1F913C827}"/>
              </a:ext>
            </a:extLst>
          </p:cNvPr>
          <p:cNvSpPr>
            <a:spLocks noGrp="1"/>
          </p:cNvSpPr>
          <p:nvPr>
            <p:ph type="dt" sz="half" idx="10"/>
          </p:nvPr>
        </p:nvSpPr>
        <p:spPr/>
        <p:txBody>
          <a:bodyPr/>
          <a:lstStyle/>
          <a:p>
            <a:fld id="{23F91452-06D2-2441-894B-482C4882C885}" type="datetimeFigureOut">
              <a:rPr lang="en-US" smtClean="0"/>
              <a:t>11/18/24</a:t>
            </a:fld>
            <a:endParaRPr lang="en-US"/>
          </a:p>
        </p:txBody>
      </p:sp>
      <p:sp>
        <p:nvSpPr>
          <p:cNvPr id="6" name="Footer Placeholder 5">
            <a:extLst>
              <a:ext uri="{FF2B5EF4-FFF2-40B4-BE49-F238E27FC236}">
                <a16:creationId xmlns:a16="http://schemas.microsoft.com/office/drawing/2014/main" id="{19F0A444-6B7D-F53F-6036-6ECF15EE02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969C27-A02C-1107-B6F5-64FAAE5ECAFC}"/>
              </a:ext>
            </a:extLst>
          </p:cNvPr>
          <p:cNvSpPr>
            <a:spLocks noGrp="1"/>
          </p:cNvSpPr>
          <p:nvPr>
            <p:ph type="sldNum" sz="quarter" idx="12"/>
          </p:nvPr>
        </p:nvSpPr>
        <p:spPr/>
        <p:txBody>
          <a:bodyPr/>
          <a:lstStyle/>
          <a:p>
            <a:fld id="{A2AD702A-15FF-C246-9685-8FCAC8792993}" type="slidenum">
              <a:rPr lang="en-US" smtClean="0"/>
              <a:t>‹#›</a:t>
            </a:fld>
            <a:endParaRPr lang="en-US"/>
          </a:p>
        </p:txBody>
      </p:sp>
    </p:spTree>
    <p:extLst>
      <p:ext uri="{BB962C8B-B14F-4D97-AF65-F5344CB8AC3E}">
        <p14:creationId xmlns:p14="http://schemas.microsoft.com/office/powerpoint/2010/main" val="223182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4FD06F-5D36-5103-14B3-34EB87243B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08F4B9-6680-6D1D-77A1-52FCE199FD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62BB9-4155-355D-8ECC-7DA3798B8C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3F91452-06D2-2441-894B-482C4882C885}" type="datetimeFigureOut">
              <a:rPr lang="en-US" smtClean="0"/>
              <a:t>11/18/24</a:t>
            </a:fld>
            <a:endParaRPr lang="en-US"/>
          </a:p>
        </p:txBody>
      </p:sp>
      <p:sp>
        <p:nvSpPr>
          <p:cNvPr id="5" name="Footer Placeholder 4">
            <a:extLst>
              <a:ext uri="{FF2B5EF4-FFF2-40B4-BE49-F238E27FC236}">
                <a16:creationId xmlns:a16="http://schemas.microsoft.com/office/drawing/2014/main" id="{EC5F51C3-89EA-C070-E410-35A79AD51A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BA863E1-E727-47FB-B1D4-62E40733D8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2AD702A-15FF-C246-9685-8FCAC8792993}" type="slidenum">
              <a:rPr lang="en-US" smtClean="0"/>
              <a:t>‹#›</a:t>
            </a:fld>
            <a:endParaRPr lang="en-US"/>
          </a:p>
        </p:txBody>
      </p:sp>
    </p:spTree>
    <p:extLst>
      <p:ext uri="{BB962C8B-B14F-4D97-AF65-F5344CB8AC3E}">
        <p14:creationId xmlns:p14="http://schemas.microsoft.com/office/powerpoint/2010/main" val="218778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vorys.com/publication-federal-court-invalidates-the-dols-final-overtime-ru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6D63398-EEE4-4E6A-BEF3-E92924A282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0"/>
            <a:ext cx="12226755" cy="6858000"/>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6804B24-17AC-406D-9636-1332F5DF9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03156" y="-2460574"/>
            <a:ext cx="6859919" cy="11777232"/>
          </a:xfrm>
          <a:prstGeom prst="rect">
            <a:avLst/>
          </a:prstGeom>
          <a:gradFill>
            <a:gsLst>
              <a:gs pos="0">
                <a:schemeClr val="accent1">
                  <a:lumMod val="50000"/>
                  <a:alpha val="0"/>
                </a:schemeClr>
              </a:gs>
              <a:gs pos="100000">
                <a:schemeClr val="accent1">
                  <a:lumMod val="50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864"/>
            <a:ext cx="3608179" cy="6858864"/>
          </a:xfrm>
          <a:prstGeom prst="rect">
            <a:avLst/>
          </a:prstGeom>
          <a:gradFill>
            <a:gsLst>
              <a:gs pos="0">
                <a:schemeClr val="accent1">
                  <a:lumMod val="75000"/>
                  <a:alpha val="48000"/>
                </a:schemeClr>
              </a:gs>
              <a:gs pos="99000">
                <a:srgbClr val="000000">
                  <a:alpha val="46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626703">
            <a:off x="1164940" y="1025588"/>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570DF94D-F28F-435E-AD56-C40FC99AF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409782"/>
            <a:ext cx="12221732" cy="4443259"/>
          </a:xfrm>
          <a:prstGeom prst="rect">
            <a:avLst/>
          </a:prstGeom>
          <a:gradFill>
            <a:gsLst>
              <a:gs pos="0">
                <a:schemeClr val="accent1">
                  <a:lumMod val="75000"/>
                  <a:alpha val="50000"/>
                </a:schemeClr>
              </a:gs>
              <a:gs pos="99000">
                <a:srgbClr val="000000">
                  <a:alpha val="11000"/>
                </a:srgb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4F952EE-9AAE-4D81-BF98-35DF71334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942096" y="-2872097"/>
            <a:ext cx="6407535" cy="12151737"/>
          </a:xfrm>
          <a:prstGeom prst="rect">
            <a:avLst/>
          </a:prstGeom>
          <a:gradFill>
            <a:gsLst>
              <a:gs pos="1000">
                <a:srgbClr val="000000">
                  <a:alpha val="33000"/>
                </a:srgbClr>
              </a:gs>
              <a:gs pos="100000">
                <a:schemeClr val="accent1">
                  <a:lumMod val="50000"/>
                  <a:alpha val="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DAEAC9-E23F-F3B3-58AB-9B133649F025}"/>
              </a:ext>
            </a:extLst>
          </p:cNvPr>
          <p:cNvSpPr>
            <a:spLocks noGrp="1"/>
          </p:cNvSpPr>
          <p:nvPr>
            <p:ph type="ctrTitle"/>
          </p:nvPr>
        </p:nvSpPr>
        <p:spPr>
          <a:xfrm>
            <a:off x="4244454" y="3006586"/>
            <a:ext cx="7284935" cy="2732297"/>
          </a:xfrm>
        </p:spPr>
        <p:txBody>
          <a:bodyPr anchor="t">
            <a:normAutofit/>
          </a:bodyPr>
          <a:lstStyle/>
          <a:p>
            <a:pPr algn="l"/>
            <a:r>
              <a:rPr lang="en-US" sz="4800" dirty="0">
                <a:solidFill>
                  <a:srgbClr val="FFFFFF"/>
                </a:solidFill>
              </a:rPr>
              <a:t>OPRA HR Committee</a:t>
            </a:r>
          </a:p>
        </p:txBody>
      </p:sp>
      <p:sp>
        <p:nvSpPr>
          <p:cNvPr id="3" name="Subtitle 2">
            <a:extLst>
              <a:ext uri="{FF2B5EF4-FFF2-40B4-BE49-F238E27FC236}">
                <a16:creationId xmlns:a16="http://schemas.microsoft.com/office/drawing/2014/main" id="{D71FAC5D-5C01-C180-5F3D-6DC1D0F1FA28}"/>
              </a:ext>
            </a:extLst>
          </p:cNvPr>
          <p:cNvSpPr>
            <a:spLocks noGrp="1"/>
          </p:cNvSpPr>
          <p:nvPr>
            <p:ph type="subTitle" idx="1"/>
          </p:nvPr>
        </p:nvSpPr>
        <p:spPr>
          <a:xfrm>
            <a:off x="4244454" y="667911"/>
            <a:ext cx="6755642" cy="1296368"/>
          </a:xfrm>
        </p:spPr>
        <p:txBody>
          <a:bodyPr anchor="b">
            <a:normAutofit/>
          </a:bodyPr>
          <a:lstStyle/>
          <a:p>
            <a:pPr algn="l"/>
            <a:r>
              <a:rPr lang="en-US" dirty="0">
                <a:solidFill>
                  <a:srgbClr val="FFFFFF"/>
                </a:solidFill>
              </a:rPr>
              <a:t>November 2024</a:t>
            </a:r>
          </a:p>
        </p:txBody>
      </p:sp>
    </p:spTree>
    <p:extLst>
      <p:ext uri="{BB962C8B-B14F-4D97-AF65-F5344CB8AC3E}">
        <p14:creationId xmlns:p14="http://schemas.microsoft.com/office/powerpoint/2010/main" val="155055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02E7507-8667-FE4F-64EA-D2F41C18A83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8B5168-3875-B58A-40FA-E09CBE637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7B02E4-ECC9-0854-150A-C3C6989A5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89C50E3-7962-2A3C-E3C3-EF24C4889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8914D61-856C-8284-D771-82B465B9F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28AA07-6441-3052-2F36-9B34079EA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A1950E-224C-A7F1-61F0-4EE215290D77}"/>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What Now? </a:t>
            </a:r>
          </a:p>
        </p:txBody>
      </p:sp>
      <p:sp>
        <p:nvSpPr>
          <p:cNvPr id="4" name="Content Placeholder 2">
            <a:extLst>
              <a:ext uri="{FF2B5EF4-FFF2-40B4-BE49-F238E27FC236}">
                <a16:creationId xmlns:a16="http://schemas.microsoft.com/office/drawing/2014/main" id="{669FD2A6-86A0-1E1C-0B74-0F7007E5C93C}"/>
              </a:ext>
            </a:extLst>
          </p:cNvPr>
          <p:cNvSpPr txBox="1">
            <a:spLocks/>
          </p:cNvSpPr>
          <p:nvPr/>
        </p:nvSpPr>
        <p:spPr>
          <a:xfrm>
            <a:off x="920772" y="2032265"/>
            <a:ext cx="9913601" cy="466916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If you are planning on making any changes to how employees are classified or plan to change employee’s pay (especially if the change will negatively impact the employee), please consider consulting an employment attorney</a:t>
            </a:r>
          </a:p>
          <a:p>
            <a:pPr marL="457200" lvl="1" indent="0">
              <a:buNone/>
            </a:pPr>
            <a:endParaRPr lang="en-US" dirty="0"/>
          </a:p>
        </p:txBody>
      </p:sp>
    </p:spTree>
    <p:extLst>
      <p:ext uri="{BB962C8B-B14F-4D97-AF65-F5344CB8AC3E}">
        <p14:creationId xmlns:p14="http://schemas.microsoft.com/office/powerpoint/2010/main" val="299062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5EEB1B-C91C-2DC0-5D73-AAF513FF6D6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2FB72-F8A1-1689-747E-7BF54A828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8DE08CD-1797-B247-7ED7-7A7BD228F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497E754-4FE2-9445-C1A1-A03D586FB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8FC81D3-9E48-F124-67FD-222EDA6D3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4EC7C2F-8585-EBF9-0E25-F00F5C7998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6094EB-174A-7727-7A2F-534E41718DEE}"/>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Resources</a:t>
            </a:r>
          </a:p>
        </p:txBody>
      </p:sp>
      <p:sp>
        <p:nvSpPr>
          <p:cNvPr id="4" name="Content Placeholder 2">
            <a:extLst>
              <a:ext uri="{FF2B5EF4-FFF2-40B4-BE49-F238E27FC236}">
                <a16:creationId xmlns:a16="http://schemas.microsoft.com/office/drawing/2014/main" id="{9E932418-5D1D-EB24-6F43-11E310349397}"/>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Vorys at Work client alert- </a:t>
            </a:r>
            <a:r>
              <a:rPr lang="en-US" sz="2400" dirty="0">
                <a:hlinkClick r:id="rId2"/>
              </a:rPr>
              <a:t>https://www.vorys.com/publication-federal-court-invalidates-the-dols-final-overtime-rule</a:t>
            </a:r>
            <a:r>
              <a:rPr lang="en-US" sz="2400" dirty="0"/>
              <a:t>  </a:t>
            </a:r>
          </a:p>
          <a:p>
            <a:endParaRPr lang="en-US" sz="2400" dirty="0"/>
          </a:p>
          <a:p>
            <a:r>
              <a:rPr lang="en-US" sz="2400" dirty="0"/>
              <a:t>Questions?</a:t>
            </a:r>
            <a:endParaRPr lang="en-US" dirty="0"/>
          </a:p>
          <a:p>
            <a:pPr marL="457200" lvl="1" inden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3009746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3DEA51-F987-A101-B2D9-B3D1EDB2ADF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B8FD289-D765-9C84-8FB3-72CA87F07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38EEE4-916F-209B-D9F9-4D080445B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4B3EE-B468-B064-E8B5-FF491F723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94CC33-10B3-E615-B71B-927EA45C9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4D70974-3CB5-1921-E11F-F05EBF82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0DEFAB-C122-6D56-158F-41294D0DA764}"/>
              </a:ext>
            </a:extLst>
          </p:cNvPr>
          <p:cNvSpPr>
            <a:spLocks noGrp="1"/>
          </p:cNvSpPr>
          <p:nvPr>
            <p:ph type="title"/>
          </p:nvPr>
        </p:nvSpPr>
        <p:spPr>
          <a:xfrm>
            <a:off x="1371599" y="294538"/>
            <a:ext cx="9895951" cy="1033669"/>
          </a:xfrm>
        </p:spPr>
        <p:txBody>
          <a:bodyPr>
            <a:normAutofit fontScale="90000"/>
          </a:bodyPr>
          <a:lstStyle/>
          <a:p>
            <a:r>
              <a:rPr lang="en-US" sz="4000" dirty="0">
                <a:solidFill>
                  <a:schemeClr val="bg1"/>
                </a:solidFill>
              </a:rPr>
              <a:t>OPRA Compensation, Benefits, and Turnover Survey</a:t>
            </a:r>
          </a:p>
        </p:txBody>
      </p:sp>
      <p:sp>
        <p:nvSpPr>
          <p:cNvPr id="4" name="Content Placeholder 2">
            <a:extLst>
              <a:ext uri="{FF2B5EF4-FFF2-40B4-BE49-F238E27FC236}">
                <a16:creationId xmlns:a16="http://schemas.microsoft.com/office/drawing/2014/main" id="{36A6586F-0386-8248-87D7-6DE33EF4F0CE}"/>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Thank you to everyone who participated and who volunteered on the small group!</a:t>
            </a:r>
          </a:p>
          <a:p>
            <a:r>
              <a:rPr lang="en-US" sz="2400" dirty="0"/>
              <a:t>Look for a short survey in the near future to share feedback on this year’s survey</a:t>
            </a:r>
          </a:p>
          <a:p>
            <a:r>
              <a:rPr lang="en-US" sz="2400" dirty="0"/>
              <a:t>Any initial feedback on the changes?</a:t>
            </a:r>
            <a:endParaRPr lang="en-US" dirty="0"/>
          </a:p>
          <a:p>
            <a:pPr marL="457200" lvl="1" inden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4148328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62075A-3CB5-5977-0914-06ABB04B227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A0DAA0-8648-512C-9984-97415DF7D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9F3597-4B51-8B5E-0B9A-3FF508CEE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376FAB4-8655-A170-1BF3-C343BC31A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7B4B264-452E-25D6-1688-0F344E3F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2F4C837-330D-7ED3-281D-0CA7E92894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DD7C4B-936F-6F5F-E65D-57859779BEBA}"/>
              </a:ext>
            </a:extLst>
          </p:cNvPr>
          <p:cNvSpPr>
            <a:spLocks noGrp="1"/>
          </p:cNvSpPr>
          <p:nvPr>
            <p:ph type="title"/>
          </p:nvPr>
        </p:nvSpPr>
        <p:spPr>
          <a:xfrm>
            <a:off x="1371599" y="294538"/>
            <a:ext cx="9895951" cy="1033669"/>
          </a:xfrm>
        </p:spPr>
        <p:txBody>
          <a:bodyPr>
            <a:normAutofit fontScale="90000"/>
          </a:bodyPr>
          <a:lstStyle/>
          <a:p>
            <a:r>
              <a:rPr lang="en-US" sz="4000" dirty="0">
                <a:solidFill>
                  <a:schemeClr val="bg1"/>
                </a:solidFill>
              </a:rPr>
              <a:t>OPRA Compensation, Benefits, and Turnover Survey</a:t>
            </a:r>
          </a:p>
        </p:txBody>
      </p:sp>
      <p:sp>
        <p:nvSpPr>
          <p:cNvPr id="4" name="Content Placeholder 2">
            <a:extLst>
              <a:ext uri="{FF2B5EF4-FFF2-40B4-BE49-F238E27FC236}">
                <a16:creationId xmlns:a16="http://schemas.microsoft.com/office/drawing/2014/main" id="{4053905C-3854-E89A-8A24-3E7F81BC0332}"/>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Residential DSP: Starting AVG hourly rate- $15.58, AVG hourly rate- $16.97</a:t>
            </a:r>
          </a:p>
          <a:p>
            <a:r>
              <a:rPr lang="en-US" sz="2400" dirty="0"/>
              <a:t>Day and Vocational DSP: Starting AVG hourly rate- $15.63, AVG hourly rate- $17.46</a:t>
            </a:r>
          </a:p>
          <a:p>
            <a:r>
              <a:rPr lang="en-US" sz="2400" dirty="0"/>
              <a:t>FLS: Starting AVG hourly rate- $19.68, AVG hourly rate- $22.01</a:t>
            </a:r>
          </a:p>
          <a:p>
            <a:r>
              <a:rPr lang="en-US" sz="2400" dirty="0"/>
              <a:t>21% of respondents reported having different pay scales based on service line</a:t>
            </a:r>
          </a:p>
          <a:p>
            <a:r>
              <a:rPr lang="en-US" sz="2400" dirty="0"/>
              <a:t>Turnover- all employees- voluntary- 27%; involuntary- 11%</a:t>
            </a:r>
          </a:p>
          <a:p>
            <a:pPr marL="457200" lvl="1" inden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3057884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3C9F994-A288-97CE-644F-48776051161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E3F3DF5-6C4F-D01D-B386-2D2F19D97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345261-D72A-7BDB-02A4-BBBFDAC51E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3F96BCF-F6E1-0398-31DE-1D9B26B42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D73691E-32D4-8556-0185-C1C5DE5B9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31F069-7C21-8338-CE17-62305C31AB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1286AF-85FF-1D6D-1E41-93B999606F56}"/>
              </a:ext>
            </a:extLst>
          </p:cNvPr>
          <p:cNvSpPr>
            <a:spLocks noGrp="1"/>
          </p:cNvSpPr>
          <p:nvPr>
            <p:ph type="title"/>
          </p:nvPr>
        </p:nvSpPr>
        <p:spPr>
          <a:xfrm>
            <a:off x="1371599" y="294538"/>
            <a:ext cx="9895951" cy="1033669"/>
          </a:xfrm>
        </p:spPr>
        <p:txBody>
          <a:bodyPr>
            <a:normAutofit/>
          </a:bodyPr>
          <a:lstStyle/>
          <a:p>
            <a:r>
              <a:rPr lang="en-US" sz="4000" dirty="0" err="1">
                <a:solidFill>
                  <a:schemeClr val="bg1"/>
                </a:solidFill>
              </a:rPr>
              <a:t>DSPOhio</a:t>
            </a:r>
            <a:endParaRPr lang="en-US" sz="4000" dirty="0">
              <a:solidFill>
                <a:schemeClr val="bg1"/>
              </a:solidFill>
            </a:endParaRPr>
          </a:p>
        </p:txBody>
      </p:sp>
      <p:sp>
        <p:nvSpPr>
          <p:cNvPr id="4" name="Content Placeholder 2">
            <a:extLst>
              <a:ext uri="{FF2B5EF4-FFF2-40B4-BE49-F238E27FC236}">
                <a16:creationId xmlns:a16="http://schemas.microsoft.com/office/drawing/2014/main" id="{F284140F-9549-B33C-50F2-974BC15C22D9}"/>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What should we do with </a:t>
            </a:r>
            <a:r>
              <a:rPr lang="en-US" sz="2400" dirty="0" err="1"/>
              <a:t>DSPOhio</a:t>
            </a:r>
            <a:r>
              <a:rPr lang="en-US" sz="2400" dirty="0"/>
              <a:t>?</a:t>
            </a:r>
          </a:p>
          <a:p>
            <a:r>
              <a:rPr lang="en-US" sz="2400" dirty="0"/>
              <a:t>Poll questions and open discussion</a:t>
            </a:r>
          </a:p>
          <a:p>
            <a:r>
              <a:rPr lang="en-US" sz="2400" dirty="0"/>
              <a:t>How does </a:t>
            </a:r>
            <a:r>
              <a:rPr lang="en-US" sz="2400" dirty="0" err="1"/>
              <a:t>DSPOhio</a:t>
            </a:r>
            <a:r>
              <a:rPr lang="en-US" sz="2400" dirty="0"/>
              <a:t> fit in with the new https://</a:t>
            </a:r>
            <a:r>
              <a:rPr lang="en-US" sz="2400" dirty="0" err="1"/>
              <a:t>www.dspcalling.com</a:t>
            </a:r>
            <a:r>
              <a:rPr lang="en-US" sz="2400" dirty="0"/>
              <a:t>/?</a:t>
            </a:r>
          </a:p>
          <a:p>
            <a:pPr marL="457200" lvl="1" inden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4164364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46B5772-D7C3-E9BC-793A-0405597EF2B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A3DEAB-9189-C4B3-37B7-A8F6EE0A1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3897A03-3ECE-5D34-EE02-F346D3D61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AE3764-837D-7248-56BF-FCC0414E8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267608A-E5F0-EE45-C229-3AA104226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BEB9D01-48FF-2CE9-BF56-99DD33C62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603CD8-A59C-B63D-BB3E-1D6B04436930}"/>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Hot Topics</a:t>
            </a:r>
          </a:p>
        </p:txBody>
      </p:sp>
      <p:sp>
        <p:nvSpPr>
          <p:cNvPr id="4" name="Content Placeholder 2">
            <a:extLst>
              <a:ext uri="{FF2B5EF4-FFF2-40B4-BE49-F238E27FC236}">
                <a16:creationId xmlns:a16="http://schemas.microsoft.com/office/drawing/2014/main" id="{3314BEBA-67BF-0F2F-D778-FC7548E04987}"/>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Open discussion</a:t>
            </a:r>
          </a:p>
          <a:p>
            <a:pPr marL="457200" lvl="1" inden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4218544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368051-F90C-248B-6A38-2AE11C8F2442}"/>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Agenda</a:t>
            </a:r>
          </a:p>
        </p:txBody>
      </p:sp>
      <p:sp>
        <p:nvSpPr>
          <p:cNvPr id="3" name="Content Placeholder 2">
            <a:extLst>
              <a:ext uri="{FF2B5EF4-FFF2-40B4-BE49-F238E27FC236}">
                <a16:creationId xmlns:a16="http://schemas.microsoft.com/office/drawing/2014/main" id="{B9905897-E6C7-5A67-EE9A-B21D6ED29F43}"/>
              </a:ext>
            </a:extLst>
          </p:cNvPr>
          <p:cNvSpPr>
            <a:spLocks noGrp="1"/>
          </p:cNvSpPr>
          <p:nvPr>
            <p:ph idx="1"/>
          </p:nvPr>
        </p:nvSpPr>
        <p:spPr>
          <a:xfrm>
            <a:off x="1371599" y="2318197"/>
            <a:ext cx="9724031" cy="3683358"/>
          </a:xfrm>
        </p:spPr>
        <p:txBody>
          <a:bodyPr anchor="ctr">
            <a:normAutofit/>
          </a:bodyPr>
          <a:lstStyle/>
          <a:p>
            <a:r>
              <a:rPr lang="en-US" sz="2000" dirty="0"/>
              <a:t>DOL Overtime Threshold Rule Court Decision</a:t>
            </a:r>
          </a:p>
          <a:p>
            <a:r>
              <a:rPr lang="en-US" sz="2000" dirty="0"/>
              <a:t>OPRA Compensation, Benefits, and Turnover Survey </a:t>
            </a:r>
          </a:p>
          <a:p>
            <a:r>
              <a:rPr lang="en-US" sz="2000" dirty="0" err="1"/>
              <a:t>DSPOhio</a:t>
            </a:r>
            <a:endParaRPr lang="en-US" sz="2000" dirty="0"/>
          </a:p>
          <a:p>
            <a:r>
              <a:rPr lang="en-US" sz="2000" dirty="0"/>
              <a:t>Hot Topics</a:t>
            </a:r>
          </a:p>
          <a:p>
            <a:endParaRPr lang="en-US" sz="2000" dirty="0"/>
          </a:p>
        </p:txBody>
      </p:sp>
    </p:spTree>
    <p:extLst>
      <p:ext uri="{BB962C8B-B14F-4D97-AF65-F5344CB8AC3E}">
        <p14:creationId xmlns:p14="http://schemas.microsoft.com/office/powerpoint/2010/main" val="76730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F51DFB-5E5B-F48E-F879-D60D33F15F0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15F3D23-6042-E440-EBB3-CF0424CE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D43854-E294-1599-D1B5-494F55CE98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9EE8B61-5B21-4535-3854-D8921301A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C900BAD-7A2B-B685-B8E5-8E69BCE5D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823FF73-85B2-9112-DC4B-8E1D81E98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961112-0712-553B-1F87-B7C2F0122ECA}"/>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Refresher</a:t>
            </a:r>
          </a:p>
        </p:txBody>
      </p:sp>
      <p:sp>
        <p:nvSpPr>
          <p:cNvPr id="4" name="Content Placeholder 2">
            <a:extLst>
              <a:ext uri="{FF2B5EF4-FFF2-40B4-BE49-F238E27FC236}">
                <a16:creationId xmlns:a16="http://schemas.microsoft.com/office/drawing/2014/main" id="{1FF5411F-C08A-D9D6-4679-62AE03683CE0}"/>
              </a:ext>
            </a:extLst>
          </p:cNvPr>
          <p:cNvSpPr txBox="1">
            <a:spLocks/>
          </p:cNvSpPr>
          <p:nvPr/>
        </p:nvSpPr>
        <p:spPr>
          <a:xfrm>
            <a:off x="920772" y="2032265"/>
            <a:ext cx="9913601" cy="4109585"/>
          </a:xfrm>
          <a:prstGeom prst="rect">
            <a:avLst/>
          </a:prstGeom>
        </p:spPr>
        <p:txBody>
          <a:bodyPr vert="horz"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In late spring, the Department of Labor issued their rule regarding increases to the salary overtime exemption threshold for executive, administrative, and professional employees.</a:t>
            </a:r>
          </a:p>
          <a:p>
            <a:r>
              <a:rPr lang="en-US" sz="2400" dirty="0"/>
              <a:t>The proposed rule only contained changes to the salary level test of the EAP exemption three-part test</a:t>
            </a:r>
          </a:p>
          <a:p>
            <a:pPr marL="0" indent="0">
              <a:buFont typeface="Arial" panose="020B0604020202020204" pitchFamily="34" charset="0"/>
              <a:buNone/>
            </a:pPr>
            <a:endParaRPr lang="en-US" sz="2400" dirty="0"/>
          </a:p>
          <a:p>
            <a:pPr lvl="1"/>
            <a:r>
              <a:rPr lang="en-US" dirty="0"/>
              <a:t>(1) the employee must be paid a predetermined and fixed salary that is not subject to reduction because of variations in the quality or quantity of work performed (the salary basis test); </a:t>
            </a:r>
          </a:p>
          <a:p>
            <a:pPr lvl="1"/>
            <a:r>
              <a:rPr lang="en-US" b="1" dirty="0">
                <a:solidFill>
                  <a:srgbClr val="FF0000"/>
                </a:solidFill>
              </a:rPr>
              <a:t>(2) the amount of salary paid must meet a minimum specified amount (the salary level test); and  </a:t>
            </a:r>
          </a:p>
          <a:p>
            <a:pPr lvl="1"/>
            <a:r>
              <a:rPr lang="en-US" dirty="0"/>
              <a:t>(3) the employee’s job duties must </a:t>
            </a:r>
            <a:r>
              <a:rPr lang="en-US" b="1" dirty="0"/>
              <a:t>primarily</a:t>
            </a:r>
            <a:r>
              <a:rPr lang="en-US" dirty="0"/>
              <a:t> involve executive, administrative, or professional duties as defined by the regulations (the duties test). </a:t>
            </a: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72432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AFDE9A-56BF-5367-F07E-452736D8384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11D07D-0FE2-E6EC-27FD-7AA7AF042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C5D13DF4-773D-7A58-1FC4-6179D5006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A1B2B18C-DF12-F30B-0581-E7925165C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BFA28EA-A6F2-85FE-3F6C-0F37CD3B55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C96035B4-9557-B6DE-6666-C44D8FC52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0117F1CE-BEB4-3EFC-EF37-4B1EFE1D9111}"/>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Pre-Litigation</a:t>
            </a:r>
          </a:p>
        </p:txBody>
      </p:sp>
      <p:graphicFrame>
        <p:nvGraphicFramePr>
          <p:cNvPr id="3" name="Content Placeholder 3">
            <a:extLst>
              <a:ext uri="{FF2B5EF4-FFF2-40B4-BE49-F238E27FC236}">
                <a16:creationId xmlns:a16="http://schemas.microsoft.com/office/drawing/2014/main" id="{E258C822-12F7-9D2F-9749-F0FA4C569B4E}"/>
              </a:ext>
            </a:extLst>
          </p:cNvPr>
          <p:cNvGraphicFramePr>
            <a:graphicFrameLocks/>
          </p:cNvGraphicFramePr>
          <p:nvPr>
            <p:extLst>
              <p:ext uri="{D42A27DB-BD31-4B8C-83A1-F6EECF244321}">
                <p14:modId xmlns:p14="http://schemas.microsoft.com/office/powerpoint/2010/main" val="890414801"/>
              </p:ext>
            </p:extLst>
          </p:nvPr>
        </p:nvGraphicFramePr>
        <p:xfrm>
          <a:off x="838198" y="2369820"/>
          <a:ext cx="10515600" cy="3102068"/>
        </p:xfrm>
        <a:graphic>
          <a:graphicData uri="http://schemas.openxmlformats.org/drawingml/2006/table">
            <a:tbl>
              <a:tblPr firstRow="1" bandRow="1">
                <a:tableStyleId>{5C22544A-7EE6-4342-B048-85BDC9FD1C3A}</a:tableStyleId>
              </a:tblPr>
              <a:tblGrid>
                <a:gridCol w="3429002">
                  <a:extLst>
                    <a:ext uri="{9D8B030D-6E8A-4147-A177-3AD203B41FA5}">
                      <a16:colId xmlns:a16="http://schemas.microsoft.com/office/drawing/2014/main" val="2100053224"/>
                    </a:ext>
                  </a:extLst>
                </a:gridCol>
                <a:gridCol w="7086598">
                  <a:extLst>
                    <a:ext uri="{9D8B030D-6E8A-4147-A177-3AD203B41FA5}">
                      <a16:colId xmlns:a16="http://schemas.microsoft.com/office/drawing/2014/main" val="3709310897"/>
                    </a:ext>
                  </a:extLst>
                </a:gridCol>
              </a:tblGrid>
              <a:tr h="535609">
                <a:tc>
                  <a:txBody>
                    <a:bodyPr/>
                    <a:lstStyle/>
                    <a:p>
                      <a:r>
                        <a:rPr lang="en-US" dirty="0"/>
                        <a:t>Date</a:t>
                      </a:r>
                    </a:p>
                  </a:txBody>
                  <a:tcPr/>
                </a:tc>
                <a:tc>
                  <a:txBody>
                    <a:bodyPr/>
                    <a:lstStyle/>
                    <a:p>
                      <a:r>
                        <a:rPr lang="en-US" dirty="0"/>
                        <a:t>Level</a:t>
                      </a:r>
                    </a:p>
                  </a:txBody>
                  <a:tcPr/>
                </a:tc>
                <a:extLst>
                  <a:ext uri="{0D108BD9-81ED-4DB2-BD59-A6C34878D82A}">
                    <a16:rowId xmlns:a16="http://schemas.microsoft.com/office/drawing/2014/main" val="3254925724"/>
                  </a:ext>
                </a:extLst>
              </a:tr>
              <a:tr h="543048">
                <a:tc>
                  <a:txBody>
                    <a:bodyPr/>
                    <a:lstStyle/>
                    <a:p>
                      <a:r>
                        <a:rPr lang="en-US" dirty="0"/>
                        <a:t>Before 7/1/24</a:t>
                      </a:r>
                    </a:p>
                  </a:txBody>
                  <a:tcPr/>
                </a:tc>
                <a:tc>
                  <a:txBody>
                    <a:bodyPr/>
                    <a:lstStyle/>
                    <a:p>
                      <a:pPr fontAlgn="t"/>
                      <a:r>
                        <a:rPr lang="en-US" dirty="0">
                          <a:effectLst/>
                        </a:rPr>
                        <a:t>$684 per week (equivalent to $35,568 per year)</a:t>
                      </a:r>
                    </a:p>
                  </a:txBody>
                  <a:tcPr/>
                </a:tc>
                <a:extLst>
                  <a:ext uri="{0D108BD9-81ED-4DB2-BD59-A6C34878D82A}">
                    <a16:rowId xmlns:a16="http://schemas.microsoft.com/office/drawing/2014/main" val="1831835875"/>
                  </a:ext>
                </a:extLst>
              </a:tr>
              <a:tr h="543048">
                <a:tc>
                  <a:txBody>
                    <a:bodyPr/>
                    <a:lstStyle/>
                    <a:p>
                      <a:r>
                        <a:rPr lang="en-US" dirty="0"/>
                        <a:t>7/1/24 to 12/31/24</a:t>
                      </a:r>
                    </a:p>
                  </a:txBody>
                  <a:tcPr/>
                </a:tc>
                <a:tc>
                  <a:txBody>
                    <a:bodyPr/>
                    <a:lstStyle/>
                    <a:p>
                      <a:r>
                        <a:rPr lang="en-US" sz="1800" b="0" i="0" kern="1200" dirty="0">
                          <a:solidFill>
                            <a:schemeClr val="dk1"/>
                          </a:solidFill>
                          <a:effectLst/>
                          <a:latin typeface="+mn-lt"/>
                          <a:ea typeface="+mn-ea"/>
                          <a:cs typeface="+mn-cs"/>
                        </a:rPr>
                        <a:t>$844 per week (equivalent to $43,888 per year)</a:t>
                      </a:r>
                      <a:endParaRPr lang="en-US" dirty="0"/>
                    </a:p>
                  </a:txBody>
                  <a:tcPr/>
                </a:tc>
                <a:extLst>
                  <a:ext uri="{0D108BD9-81ED-4DB2-BD59-A6C34878D82A}">
                    <a16:rowId xmlns:a16="http://schemas.microsoft.com/office/drawing/2014/main" val="2201788443"/>
                  </a:ext>
                </a:extLst>
              </a:tr>
              <a:tr h="543048">
                <a:tc>
                  <a:txBody>
                    <a:bodyPr/>
                    <a:lstStyle/>
                    <a:p>
                      <a:r>
                        <a:rPr lang="en-US" dirty="0"/>
                        <a:t>1/1/25 to 6/30/27</a:t>
                      </a:r>
                    </a:p>
                  </a:txBody>
                  <a:tcPr/>
                </a:tc>
                <a:tc>
                  <a:txBody>
                    <a:bodyPr/>
                    <a:lstStyle/>
                    <a:p>
                      <a:pPr fontAlgn="t"/>
                      <a:r>
                        <a:rPr lang="en-US" dirty="0">
                          <a:effectLst/>
                        </a:rPr>
                        <a:t>$1,128 per week (equivalent to $58,656 per year)</a:t>
                      </a:r>
                    </a:p>
                  </a:txBody>
                  <a:tcPr/>
                </a:tc>
                <a:extLst>
                  <a:ext uri="{0D108BD9-81ED-4DB2-BD59-A6C34878D82A}">
                    <a16:rowId xmlns:a16="http://schemas.microsoft.com/office/drawing/2014/main" val="1349398775"/>
                  </a:ext>
                </a:extLst>
              </a:tr>
              <a:tr h="937315">
                <a:tc>
                  <a:txBody>
                    <a:bodyPr/>
                    <a:lstStyle/>
                    <a:p>
                      <a:r>
                        <a:rPr lang="en-US" dirty="0"/>
                        <a:t>7/1/27 and every 3 years after</a:t>
                      </a:r>
                    </a:p>
                  </a:txBody>
                  <a:tcPr/>
                </a:tc>
                <a:tc>
                  <a:txBody>
                    <a:bodyPr/>
                    <a:lstStyle/>
                    <a:p>
                      <a:pPr fontAlgn="t"/>
                      <a:r>
                        <a:rPr lang="en-US" dirty="0">
                          <a:effectLst/>
                        </a:rPr>
                        <a:t>To be determined by applying to available data the methodology used to set the salary level in effect at the time of the update.</a:t>
                      </a:r>
                    </a:p>
                  </a:txBody>
                  <a:tcPr/>
                </a:tc>
                <a:extLst>
                  <a:ext uri="{0D108BD9-81ED-4DB2-BD59-A6C34878D82A}">
                    <a16:rowId xmlns:a16="http://schemas.microsoft.com/office/drawing/2014/main" val="113589338"/>
                  </a:ext>
                </a:extLst>
              </a:tr>
            </a:tbl>
          </a:graphicData>
        </a:graphic>
      </p:graphicFrame>
      <p:sp>
        <p:nvSpPr>
          <p:cNvPr id="5" name="Right Arrow 4">
            <a:extLst>
              <a:ext uri="{FF2B5EF4-FFF2-40B4-BE49-F238E27FC236}">
                <a16:creationId xmlns:a16="http://schemas.microsoft.com/office/drawing/2014/main" id="{0C590BB6-9B47-3BC6-4436-71499244A580}"/>
              </a:ext>
            </a:extLst>
          </p:cNvPr>
          <p:cNvSpPr/>
          <p:nvPr/>
        </p:nvSpPr>
        <p:spPr>
          <a:xfrm rot="10800000">
            <a:off x="9013370" y="3356430"/>
            <a:ext cx="2340427" cy="722086"/>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2AD3322-DEF2-A1E3-C83D-8D8152EBD252}"/>
              </a:ext>
            </a:extLst>
          </p:cNvPr>
          <p:cNvSpPr txBox="1"/>
          <p:nvPr/>
        </p:nvSpPr>
        <p:spPr>
          <a:xfrm>
            <a:off x="9521371" y="3570516"/>
            <a:ext cx="1746179" cy="369332"/>
          </a:xfrm>
          <a:prstGeom prst="rect">
            <a:avLst/>
          </a:prstGeom>
          <a:noFill/>
        </p:spPr>
        <p:txBody>
          <a:bodyPr wrap="square" rtlCol="0">
            <a:spAutoFit/>
          </a:bodyPr>
          <a:lstStyle/>
          <a:p>
            <a:r>
              <a:rPr lang="en-US" dirty="0">
                <a:solidFill>
                  <a:schemeClr val="bg1"/>
                </a:solidFill>
              </a:rPr>
              <a:t>Pre-Last Friday</a:t>
            </a:r>
          </a:p>
        </p:txBody>
      </p:sp>
      <p:sp>
        <p:nvSpPr>
          <p:cNvPr id="7" name="TextBox 6">
            <a:extLst>
              <a:ext uri="{FF2B5EF4-FFF2-40B4-BE49-F238E27FC236}">
                <a16:creationId xmlns:a16="http://schemas.microsoft.com/office/drawing/2014/main" id="{3B2F8DB7-3FCE-8D9D-21E5-5124E83B297A}"/>
              </a:ext>
            </a:extLst>
          </p:cNvPr>
          <p:cNvSpPr txBox="1"/>
          <p:nvPr/>
        </p:nvSpPr>
        <p:spPr>
          <a:xfrm>
            <a:off x="9673771" y="3722916"/>
            <a:ext cx="1746179" cy="369332"/>
          </a:xfrm>
          <a:prstGeom prst="rect">
            <a:avLst/>
          </a:prstGeom>
          <a:noFill/>
        </p:spPr>
        <p:txBody>
          <a:bodyPr wrap="square" rtlCol="0">
            <a:spAutoFit/>
          </a:bodyPr>
          <a:lstStyle/>
          <a:p>
            <a:r>
              <a:rPr lang="en-US" dirty="0">
                <a:solidFill>
                  <a:schemeClr val="bg1"/>
                </a:solidFill>
              </a:rPr>
              <a:t>Pre-Last Friday</a:t>
            </a:r>
          </a:p>
        </p:txBody>
      </p:sp>
    </p:spTree>
    <p:extLst>
      <p:ext uri="{BB962C8B-B14F-4D97-AF65-F5344CB8AC3E}">
        <p14:creationId xmlns:p14="http://schemas.microsoft.com/office/powerpoint/2010/main" val="155719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536F90-D126-29F3-1D83-5B1DE04045F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984225A-5AEC-46D1-351D-57F88D330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BC0D151-B141-7CC7-9D88-30F364F6D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DF479DC-D520-074A-B6C9-6611E85C8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55BA344-48B3-F7B4-E21D-F558DA5CC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8EFA5DA-897A-2E09-8F90-C45736E41D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325CDE-5032-C28E-8E99-6343691D2153}"/>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Litigation</a:t>
            </a:r>
          </a:p>
        </p:txBody>
      </p:sp>
      <p:sp>
        <p:nvSpPr>
          <p:cNvPr id="4" name="Content Placeholder 2">
            <a:extLst>
              <a:ext uri="{FF2B5EF4-FFF2-40B4-BE49-F238E27FC236}">
                <a16:creationId xmlns:a16="http://schemas.microsoft.com/office/drawing/2014/main" id="{5CF5125A-87E7-95A5-5FEF-0414538BD92C}"/>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 coalition of trade associations and businesses filed a lawsuit in federal court in Texas during the summer challenging the validity of the rule as outside the statutory authority of DOL </a:t>
            </a:r>
          </a:p>
          <a:p>
            <a:pPr lvl="1"/>
            <a:r>
              <a:rPr lang="en-US" sz="2000" dirty="0"/>
              <a:t>The court merged the case with another case involving the state of Texas</a:t>
            </a:r>
          </a:p>
          <a:p>
            <a:r>
              <a:rPr lang="en-US" sz="2400" dirty="0"/>
              <a:t>Midsummer, the court issued an injunction saying that the state of Texas, in their capacity as an employer, did not have to follow the rule</a:t>
            </a:r>
          </a:p>
          <a:p>
            <a:r>
              <a:rPr lang="en-US" sz="2400" dirty="0"/>
              <a:t>Since the ruling, the parties have continued litigating the case</a:t>
            </a:r>
          </a:p>
          <a:p>
            <a:r>
              <a:rPr lang="en-US" sz="2400" dirty="0">
                <a:solidFill>
                  <a:srgbClr val="FF0000"/>
                </a:solidFill>
              </a:rPr>
              <a:t>The court issued a ruling last Friday, November 15</a:t>
            </a:r>
            <a:r>
              <a:rPr lang="en-US" sz="2400" baseline="30000" dirty="0">
                <a:solidFill>
                  <a:srgbClr val="FF0000"/>
                </a:solidFill>
              </a:rPr>
              <a:t>th</a:t>
            </a:r>
            <a:r>
              <a:rPr lang="en-US" sz="2400" dirty="0">
                <a:solidFill>
                  <a:srgbClr val="FF0000"/>
                </a:solidFill>
              </a:rPr>
              <a:t>, and vacated the rule</a:t>
            </a:r>
            <a:endParaRPr lang="en-US" dirty="0">
              <a:solidFill>
                <a:srgbClr val="FF0000"/>
              </a:solidFill>
            </a:endParaRP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4172050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A48912F-D71D-76B1-BAEA-B1DFA9557E6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ECD9CF4-846B-98B1-1766-588D13BC6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75C53BD-FD32-5AA9-19CA-BE3F60FFE3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D8E837-CB74-3F0A-3B8B-FB82CC002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17F9C75-3904-A013-DB96-699219469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D7A3E22-1591-410A-6941-6BE77D057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3B96E2-F9FC-C71B-D4B0-F21DD1C340C9}"/>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Litigation</a:t>
            </a:r>
          </a:p>
        </p:txBody>
      </p:sp>
      <p:sp>
        <p:nvSpPr>
          <p:cNvPr id="4" name="Content Placeholder 2">
            <a:extLst>
              <a:ext uri="{FF2B5EF4-FFF2-40B4-BE49-F238E27FC236}">
                <a16:creationId xmlns:a16="http://schemas.microsoft.com/office/drawing/2014/main" id="{53C19BF0-539F-D248-59CE-A0A154457659}"/>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The plaintiffs argued that the increases were made to such a high extreme that they displace the duties test</a:t>
            </a:r>
          </a:p>
          <a:p>
            <a:pPr lvl="1"/>
            <a:r>
              <a:rPr lang="en-US" sz="2000" dirty="0">
                <a:solidFill>
                  <a:srgbClr val="FF0000"/>
                </a:solidFill>
              </a:rPr>
              <a:t>Similar to the argument made in 2016</a:t>
            </a:r>
          </a:p>
          <a:p>
            <a:endParaRPr lang="en-US" dirty="0">
              <a:solidFill>
                <a:srgbClr val="FF0000"/>
              </a:solidFill>
            </a:endParaRP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145604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7E7822D-1A99-2D08-C7ED-7C46C74BB30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9608673-F7FC-D110-421D-64BD476A3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81EB4400-AE8C-76E2-B8D9-0B67D61CC3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AEF1FF5D-28AF-9DBE-C07F-1EB4E9A4C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4F0BA74-7705-3483-1DF2-FC6FB442F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4154182F-2B8A-ECB5-36EC-AB39D40F7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2CCF2380-F5ED-410D-248B-1479109090B7}"/>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Today</a:t>
            </a:r>
          </a:p>
        </p:txBody>
      </p:sp>
      <p:graphicFrame>
        <p:nvGraphicFramePr>
          <p:cNvPr id="3" name="Content Placeholder 3">
            <a:extLst>
              <a:ext uri="{FF2B5EF4-FFF2-40B4-BE49-F238E27FC236}">
                <a16:creationId xmlns:a16="http://schemas.microsoft.com/office/drawing/2014/main" id="{A0E9D39F-2688-F7A5-B002-83E261699357}"/>
              </a:ext>
            </a:extLst>
          </p:cNvPr>
          <p:cNvGraphicFramePr>
            <a:graphicFrameLocks/>
          </p:cNvGraphicFramePr>
          <p:nvPr>
            <p:extLst>
              <p:ext uri="{D42A27DB-BD31-4B8C-83A1-F6EECF244321}">
                <p14:modId xmlns:p14="http://schemas.microsoft.com/office/powerpoint/2010/main" val="3580965543"/>
              </p:ext>
            </p:extLst>
          </p:nvPr>
        </p:nvGraphicFramePr>
        <p:xfrm>
          <a:off x="838200" y="3124563"/>
          <a:ext cx="10515600" cy="3102068"/>
        </p:xfrm>
        <a:graphic>
          <a:graphicData uri="http://schemas.openxmlformats.org/drawingml/2006/table">
            <a:tbl>
              <a:tblPr firstRow="1" bandRow="1">
                <a:tableStyleId>{5C22544A-7EE6-4342-B048-85BDC9FD1C3A}</a:tableStyleId>
              </a:tblPr>
              <a:tblGrid>
                <a:gridCol w="3429002">
                  <a:extLst>
                    <a:ext uri="{9D8B030D-6E8A-4147-A177-3AD203B41FA5}">
                      <a16:colId xmlns:a16="http://schemas.microsoft.com/office/drawing/2014/main" val="2100053224"/>
                    </a:ext>
                  </a:extLst>
                </a:gridCol>
                <a:gridCol w="7086598">
                  <a:extLst>
                    <a:ext uri="{9D8B030D-6E8A-4147-A177-3AD203B41FA5}">
                      <a16:colId xmlns:a16="http://schemas.microsoft.com/office/drawing/2014/main" val="3709310897"/>
                    </a:ext>
                  </a:extLst>
                </a:gridCol>
              </a:tblGrid>
              <a:tr h="535609">
                <a:tc>
                  <a:txBody>
                    <a:bodyPr/>
                    <a:lstStyle/>
                    <a:p>
                      <a:r>
                        <a:rPr lang="en-US" dirty="0"/>
                        <a:t>Date</a:t>
                      </a:r>
                    </a:p>
                  </a:txBody>
                  <a:tcPr/>
                </a:tc>
                <a:tc>
                  <a:txBody>
                    <a:bodyPr/>
                    <a:lstStyle/>
                    <a:p>
                      <a:r>
                        <a:rPr lang="en-US" dirty="0"/>
                        <a:t>Level</a:t>
                      </a:r>
                    </a:p>
                  </a:txBody>
                  <a:tcPr/>
                </a:tc>
                <a:extLst>
                  <a:ext uri="{0D108BD9-81ED-4DB2-BD59-A6C34878D82A}">
                    <a16:rowId xmlns:a16="http://schemas.microsoft.com/office/drawing/2014/main" val="3254925724"/>
                  </a:ext>
                </a:extLst>
              </a:tr>
              <a:tr h="543048">
                <a:tc>
                  <a:txBody>
                    <a:bodyPr/>
                    <a:lstStyle/>
                    <a:p>
                      <a:r>
                        <a:rPr lang="en-US" dirty="0"/>
                        <a:t>Before 7/1/24</a:t>
                      </a:r>
                    </a:p>
                  </a:txBody>
                  <a:tcPr/>
                </a:tc>
                <a:tc>
                  <a:txBody>
                    <a:bodyPr/>
                    <a:lstStyle/>
                    <a:p>
                      <a:pPr fontAlgn="t"/>
                      <a:r>
                        <a:rPr lang="en-US" dirty="0">
                          <a:effectLst/>
                        </a:rPr>
                        <a:t>$684 per week (equivalent to $35,568 per year)</a:t>
                      </a:r>
                    </a:p>
                  </a:txBody>
                  <a:tcPr/>
                </a:tc>
                <a:extLst>
                  <a:ext uri="{0D108BD9-81ED-4DB2-BD59-A6C34878D82A}">
                    <a16:rowId xmlns:a16="http://schemas.microsoft.com/office/drawing/2014/main" val="1831835875"/>
                  </a:ext>
                </a:extLst>
              </a:tr>
              <a:tr h="543048">
                <a:tc>
                  <a:txBody>
                    <a:bodyPr/>
                    <a:lstStyle/>
                    <a:p>
                      <a:r>
                        <a:rPr lang="en-US" dirty="0"/>
                        <a:t>7/1/24 to 12/31/24</a:t>
                      </a:r>
                    </a:p>
                  </a:txBody>
                  <a:tcPr/>
                </a:tc>
                <a:tc>
                  <a:txBody>
                    <a:bodyPr/>
                    <a:lstStyle/>
                    <a:p>
                      <a:r>
                        <a:rPr lang="en-US" sz="1800" b="0" i="0" kern="1200" dirty="0">
                          <a:solidFill>
                            <a:schemeClr val="dk1"/>
                          </a:solidFill>
                          <a:effectLst/>
                          <a:latin typeface="+mn-lt"/>
                          <a:ea typeface="+mn-ea"/>
                          <a:cs typeface="+mn-cs"/>
                        </a:rPr>
                        <a:t>$844 per week (equivalent to $43,888 per year)</a:t>
                      </a:r>
                      <a:endParaRPr lang="en-US" dirty="0"/>
                    </a:p>
                  </a:txBody>
                  <a:tcPr/>
                </a:tc>
                <a:extLst>
                  <a:ext uri="{0D108BD9-81ED-4DB2-BD59-A6C34878D82A}">
                    <a16:rowId xmlns:a16="http://schemas.microsoft.com/office/drawing/2014/main" val="2201788443"/>
                  </a:ext>
                </a:extLst>
              </a:tr>
              <a:tr h="543048">
                <a:tc>
                  <a:txBody>
                    <a:bodyPr/>
                    <a:lstStyle/>
                    <a:p>
                      <a:r>
                        <a:rPr lang="en-US" dirty="0"/>
                        <a:t>1/1/25 to 6/30/27</a:t>
                      </a:r>
                    </a:p>
                  </a:txBody>
                  <a:tcPr/>
                </a:tc>
                <a:tc>
                  <a:txBody>
                    <a:bodyPr/>
                    <a:lstStyle/>
                    <a:p>
                      <a:pPr fontAlgn="t"/>
                      <a:r>
                        <a:rPr lang="en-US" dirty="0">
                          <a:effectLst/>
                        </a:rPr>
                        <a:t>$1,128 per week (equivalent to $58,656 per year)</a:t>
                      </a:r>
                    </a:p>
                  </a:txBody>
                  <a:tcPr/>
                </a:tc>
                <a:extLst>
                  <a:ext uri="{0D108BD9-81ED-4DB2-BD59-A6C34878D82A}">
                    <a16:rowId xmlns:a16="http://schemas.microsoft.com/office/drawing/2014/main" val="1349398775"/>
                  </a:ext>
                </a:extLst>
              </a:tr>
              <a:tr h="937315">
                <a:tc>
                  <a:txBody>
                    <a:bodyPr/>
                    <a:lstStyle/>
                    <a:p>
                      <a:r>
                        <a:rPr lang="en-US" dirty="0"/>
                        <a:t>7/1/27 and every 3 years after</a:t>
                      </a:r>
                    </a:p>
                  </a:txBody>
                  <a:tcPr/>
                </a:tc>
                <a:tc>
                  <a:txBody>
                    <a:bodyPr/>
                    <a:lstStyle/>
                    <a:p>
                      <a:pPr fontAlgn="t"/>
                      <a:r>
                        <a:rPr lang="en-US" dirty="0">
                          <a:effectLst/>
                        </a:rPr>
                        <a:t>To be determined by applying to available data the methodology used to set the salary level in effect at the time of the update.</a:t>
                      </a:r>
                    </a:p>
                  </a:txBody>
                  <a:tcPr/>
                </a:tc>
                <a:extLst>
                  <a:ext uri="{0D108BD9-81ED-4DB2-BD59-A6C34878D82A}">
                    <a16:rowId xmlns:a16="http://schemas.microsoft.com/office/drawing/2014/main" val="113589338"/>
                  </a:ext>
                </a:extLst>
              </a:tr>
            </a:tbl>
          </a:graphicData>
        </a:graphic>
      </p:graphicFrame>
      <p:sp>
        <p:nvSpPr>
          <p:cNvPr id="5" name="Right Arrow 4">
            <a:extLst>
              <a:ext uri="{FF2B5EF4-FFF2-40B4-BE49-F238E27FC236}">
                <a16:creationId xmlns:a16="http://schemas.microsoft.com/office/drawing/2014/main" id="{204C0261-F846-4149-F755-23F9B78D9E60}"/>
              </a:ext>
            </a:extLst>
          </p:cNvPr>
          <p:cNvSpPr/>
          <p:nvPr/>
        </p:nvSpPr>
        <p:spPr>
          <a:xfrm rot="10800000">
            <a:off x="9013373" y="3588659"/>
            <a:ext cx="2340427" cy="722086"/>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7414FD5-B220-F238-A622-F3686C81D815}"/>
              </a:ext>
            </a:extLst>
          </p:cNvPr>
          <p:cNvSpPr txBox="1"/>
          <p:nvPr/>
        </p:nvSpPr>
        <p:spPr>
          <a:xfrm>
            <a:off x="9521374" y="3802745"/>
            <a:ext cx="1746179" cy="369332"/>
          </a:xfrm>
          <a:prstGeom prst="rect">
            <a:avLst/>
          </a:prstGeom>
          <a:noFill/>
        </p:spPr>
        <p:txBody>
          <a:bodyPr wrap="square" rtlCol="0">
            <a:spAutoFit/>
          </a:bodyPr>
          <a:lstStyle/>
          <a:p>
            <a:r>
              <a:rPr lang="en-US" dirty="0">
                <a:solidFill>
                  <a:schemeClr val="bg1"/>
                </a:solidFill>
              </a:rPr>
              <a:t>Today</a:t>
            </a:r>
          </a:p>
        </p:txBody>
      </p:sp>
      <p:sp>
        <p:nvSpPr>
          <p:cNvPr id="4" name="TextBox 3">
            <a:extLst>
              <a:ext uri="{FF2B5EF4-FFF2-40B4-BE49-F238E27FC236}">
                <a16:creationId xmlns:a16="http://schemas.microsoft.com/office/drawing/2014/main" id="{57E89A54-1B14-F7B7-FCE1-E82C27365F29}"/>
              </a:ext>
            </a:extLst>
          </p:cNvPr>
          <p:cNvSpPr txBox="1"/>
          <p:nvPr/>
        </p:nvSpPr>
        <p:spPr>
          <a:xfrm>
            <a:off x="852717" y="2001517"/>
            <a:ext cx="10250370" cy="707886"/>
          </a:xfrm>
          <a:prstGeom prst="rect">
            <a:avLst/>
          </a:prstGeom>
          <a:noFill/>
        </p:spPr>
        <p:txBody>
          <a:bodyPr wrap="none" rtlCol="0">
            <a:spAutoFit/>
          </a:bodyPr>
          <a:lstStyle/>
          <a:p>
            <a:pPr marL="285750" indent="-285750">
              <a:buFont typeface="Arial" panose="020B0604020202020204" pitchFamily="34" charset="0"/>
              <a:buChar char="•"/>
            </a:pPr>
            <a:r>
              <a:rPr lang="en-US" sz="2000" dirty="0"/>
              <a:t>The court vacated the entire rule meaning every increase in the rule are no longer in place</a:t>
            </a:r>
          </a:p>
          <a:p>
            <a:pPr marL="285750" indent="-285750">
              <a:buFont typeface="Arial" panose="020B0604020202020204" pitchFamily="34" charset="0"/>
              <a:buChar char="•"/>
            </a:pPr>
            <a:r>
              <a:rPr lang="en-US" sz="2000" dirty="0"/>
              <a:t>Today’s salary threshold returned to the pre-7/1/24 salary threshold</a:t>
            </a:r>
          </a:p>
        </p:txBody>
      </p:sp>
      <p:cxnSp>
        <p:nvCxnSpPr>
          <p:cNvPr id="11" name="Straight Connector 10">
            <a:extLst>
              <a:ext uri="{FF2B5EF4-FFF2-40B4-BE49-F238E27FC236}">
                <a16:creationId xmlns:a16="http://schemas.microsoft.com/office/drawing/2014/main" id="{AEBD56F2-DEBC-0E8F-1DB1-C2DE29DA272F}"/>
              </a:ext>
            </a:extLst>
          </p:cNvPr>
          <p:cNvCxnSpPr>
            <a:cxnSpLocks/>
          </p:cNvCxnSpPr>
          <p:nvPr/>
        </p:nvCxnSpPr>
        <p:spPr>
          <a:xfrm>
            <a:off x="924447" y="4310745"/>
            <a:ext cx="2573496" cy="1770741"/>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704906E-E496-2CD8-BD2C-FDA89C924829}"/>
              </a:ext>
            </a:extLst>
          </p:cNvPr>
          <p:cNvCxnSpPr>
            <a:cxnSpLocks/>
          </p:cNvCxnSpPr>
          <p:nvPr/>
        </p:nvCxnSpPr>
        <p:spPr>
          <a:xfrm flipV="1">
            <a:off x="852717" y="4234545"/>
            <a:ext cx="2645226" cy="1846941"/>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028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BBBEF50-EA5D-F299-03E0-E55BF35E603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0C9244-710E-657E-8FD5-C48AFD970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CD59FE8-BE64-7E2A-3D6E-0E4D02F459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526EFAD-1749-FCDA-5E51-A25F86A511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E5FEAE-E315-A2C8-533F-664B8A1B5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122C825-80CC-682A-7753-7C5C4F487A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66DEE8-9777-CA34-2148-1708DAD432C6}"/>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What Now? </a:t>
            </a:r>
          </a:p>
        </p:txBody>
      </p:sp>
      <p:sp>
        <p:nvSpPr>
          <p:cNvPr id="4" name="Content Placeholder 2">
            <a:extLst>
              <a:ext uri="{FF2B5EF4-FFF2-40B4-BE49-F238E27FC236}">
                <a16:creationId xmlns:a16="http://schemas.microsoft.com/office/drawing/2014/main" id="{71B8776B-4F54-BF41-8F80-6E1032FD155C}"/>
              </a:ext>
            </a:extLst>
          </p:cNvPr>
          <p:cNvSpPr txBox="1">
            <a:spLocks/>
          </p:cNvSpPr>
          <p:nvPr/>
        </p:nvSpPr>
        <p:spPr>
          <a:xfrm>
            <a:off x="920772" y="2032265"/>
            <a:ext cx="9913601" cy="410958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Biden administration has opportunity to appeal the decision to a court of appeals</a:t>
            </a:r>
          </a:p>
          <a:p>
            <a:pPr lvl="1"/>
            <a:r>
              <a:rPr lang="en-US" dirty="0"/>
              <a:t>Will they do so this close to the transition to a new administration? </a:t>
            </a:r>
          </a:p>
          <a:p>
            <a:r>
              <a:rPr lang="en-US" sz="2400" dirty="0"/>
              <a:t>What will the Trump administration do? </a:t>
            </a:r>
          </a:p>
          <a:p>
            <a:pPr lvl="1"/>
            <a:r>
              <a:rPr lang="en-US" dirty="0"/>
              <a:t>Continue appeal if Biden administration files one? </a:t>
            </a:r>
          </a:p>
          <a:p>
            <a:pPr lvl="1"/>
            <a:r>
              <a:rPr lang="en-US" dirty="0"/>
              <a:t>Forgo appeal and let rule die?</a:t>
            </a:r>
          </a:p>
          <a:p>
            <a:pPr lvl="1"/>
            <a:r>
              <a:rPr lang="en-US" dirty="0"/>
              <a:t>Issue their own rule with different thresholds in the future? </a:t>
            </a:r>
          </a:p>
          <a:p>
            <a:r>
              <a:rPr lang="en-US" dirty="0"/>
              <a:t>Stay tuned!</a:t>
            </a:r>
          </a:p>
          <a:p>
            <a:pPr lvl="1"/>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364948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B2D319-483C-5C63-982B-680B51DE1FA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A59AB7-0436-A490-F215-2B26530E5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FED847-BEAD-9CF8-42D6-848BFDCB5B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0775D5D-1F13-C5E0-EBF1-5B87B63186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B89479C-55CD-16B3-7E9C-7CBC6C717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CB4CFC3-AF07-8E9C-EDD1-D46A6E497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030DA2-EACE-CD18-A250-A1AFF5D5CC9B}"/>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DOL Overtime Threshold Rule: What Now? </a:t>
            </a:r>
          </a:p>
        </p:txBody>
      </p:sp>
      <p:sp>
        <p:nvSpPr>
          <p:cNvPr id="4" name="Content Placeholder 2">
            <a:extLst>
              <a:ext uri="{FF2B5EF4-FFF2-40B4-BE49-F238E27FC236}">
                <a16:creationId xmlns:a16="http://schemas.microsoft.com/office/drawing/2014/main" id="{67D83AAB-77DC-B4E7-5A12-4E9BA2736CDE}"/>
              </a:ext>
            </a:extLst>
          </p:cNvPr>
          <p:cNvSpPr txBox="1">
            <a:spLocks/>
          </p:cNvSpPr>
          <p:nvPr/>
        </p:nvSpPr>
        <p:spPr>
          <a:xfrm>
            <a:off x="920772" y="2032265"/>
            <a:ext cx="9913601" cy="466916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Remember: Salary threshold is only ONE part of a THREE-PART test</a:t>
            </a:r>
          </a:p>
          <a:p>
            <a:r>
              <a:rPr lang="en-US" sz="2400" dirty="0">
                <a:highlight>
                  <a:srgbClr val="FFFF00"/>
                </a:highlight>
              </a:rPr>
              <a:t>Just because an employee makes over the now effective pre-7/1/24 threshold ($684 per week, or $35,558 per year) it does not mean the are automatically exempt!!!!</a:t>
            </a:r>
          </a:p>
          <a:p>
            <a:pPr lvl="1"/>
            <a:r>
              <a:rPr lang="en-US" sz="2000" dirty="0"/>
              <a:t>With recent rate increases, you may have a larger portion of DSPs and FLS who are over this threshold</a:t>
            </a:r>
          </a:p>
          <a:p>
            <a:r>
              <a:rPr lang="en-US" sz="2400" dirty="0"/>
              <a:t>You must conduct the other two tests to determine an employee’s exempt status (salary basis and duties test)</a:t>
            </a:r>
          </a:p>
          <a:p>
            <a:pPr marL="457200" lvl="1" indent="0">
              <a:buNone/>
            </a:pPr>
            <a:endParaRPr lang="en-US" dirty="0"/>
          </a:p>
        </p:txBody>
      </p:sp>
    </p:spTree>
    <p:extLst>
      <p:ext uri="{BB962C8B-B14F-4D97-AF65-F5344CB8AC3E}">
        <p14:creationId xmlns:p14="http://schemas.microsoft.com/office/powerpoint/2010/main" val="959424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5571</TotalTime>
  <Words>868</Words>
  <Application>Microsoft Macintosh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Aptos Display</vt:lpstr>
      <vt:lpstr>Arial</vt:lpstr>
      <vt:lpstr>Office Theme</vt:lpstr>
      <vt:lpstr>OPRA HR Committee</vt:lpstr>
      <vt:lpstr>Agenda</vt:lpstr>
      <vt:lpstr>DOL Overtime Threshold Rule: Refresher</vt:lpstr>
      <vt:lpstr>DOL Overtime Threshold Rule: Pre-Litigation</vt:lpstr>
      <vt:lpstr>DOL Overtime Threshold Rule: Litigation</vt:lpstr>
      <vt:lpstr>DOL Overtime Threshold Rule: Litigation</vt:lpstr>
      <vt:lpstr>DOL Overtime Threshold Rule: Today</vt:lpstr>
      <vt:lpstr>DOL Overtime Threshold Rule: What Now? </vt:lpstr>
      <vt:lpstr>DOL Overtime Threshold Rule: What Now? </vt:lpstr>
      <vt:lpstr>DOL Overtime Threshold Rule: What Now? </vt:lpstr>
      <vt:lpstr>Resources</vt:lpstr>
      <vt:lpstr>OPRA Compensation, Benefits, and Turnover Survey</vt:lpstr>
      <vt:lpstr>OPRA Compensation, Benefits, and Turnover Survey</vt:lpstr>
      <vt:lpstr>DSPOhio</vt:lpstr>
      <vt:lpstr>Hot Topics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Christine Touvelle</dc:creator>
  <cp:lastModifiedBy>Christine Touvelle</cp:lastModifiedBy>
  <cp:revision>8</cp:revision>
  <dcterms:created xsi:type="dcterms:W3CDTF">2024-11-18T16:17:44Z</dcterms:created>
  <dcterms:modified xsi:type="dcterms:W3CDTF">2024-11-22T13:09:31Z</dcterms:modified>
</cp:coreProperties>
</file>