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7" r:id="rId1"/>
    <p:sldMasterId id="2147483795" r:id="rId2"/>
  </p:sldMasterIdLst>
  <p:notesMasterIdLst>
    <p:notesMasterId r:id="rId26"/>
  </p:notesMasterIdLst>
  <p:sldIdLst>
    <p:sldId id="268" r:id="rId3"/>
    <p:sldId id="289" r:id="rId4"/>
    <p:sldId id="279" r:id="rId5"/>
    <p:sldId id="262" r:id="rId6"/>
    <p:sldId id="263" r:id="rId7"/>
    <p:sldId id="280" r:id="rId8"/>
    <p:sldId id="290" r:id="rId9"/>
    <p:sldId id="271" r:id="rId10"/>
    <p:sldId id="272" r:id="rId11"/>
    <p:sldId id="281" r:id="rId12"/>
    <p:sldId id="283" r:id="rId13"/>
    <p:sldId id="284" r:id="rId14"/>
    <p:sldId id="285" r:id="rId15"/>
    <p:sldId id="286" r:id="rId16"/>
    <p:sldId id="287" r:id="rId17"/>
    <p:sldId id="288" r:id="rId18"/>
    <p:sldId id="291" r:id="rId19"/>
    <p:sldId id="292" r:id="rId20"/>
    <p:sldId id="293" r:id="rId21"/>
    <p:sldId id="294" r:id="rId22"/>
    <p:sldId id="277" r:id="rId23"/>
    <p:sldId id="278" r:id="rId24"/>
    <p:sldId id="269" r:id="rId25"/>
  </p:sldIdLst>
  <p:sldSz cx="12192000" cy="6858000"/>
  <p:notesSz cx="7010400" cy="9296400"/>
  <p:embeddedFontLst>
    <p:embeddedFont>
      <p:font typeface="Open Sans" panose="020B0606030504020204" pitchFamily="34" charset="0"/>
      <p:regular r:id="rId27"/>
      <p:bold r:id="rId28"/>
      <p:italic r:id="rId29"/>
      <p:boldItalic r:id="rId30"/>
    </p:embeddedFont>
    <p:embeddedFont>
      <p:font typeface="Source Sans Pro" panose="020B0503030403020204" pitchFamily="34" charset="0"/>
      <p:regular r:id="rId31"/>
      <p:bold r:id="rId32"/>
      <p:italic r:id="rId33"/>
      <p:boldItalic r:id="rId34"/>
    </p:embeddedFont>
    <p:embeddedFont>
      <p:font typeface="Source Sans Pro SemiBold" panose="020B0603030403020204" pitchFamily="34" charset="0"/>
      <p:bold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44"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2637"/>
    <a:srgbClr val="0E3F75"/>
    <a:srgbClr val="008E51"/>
    <a:srgbClr val="007A46"/>
    <a:srgbClr val="F38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0D45A7-F100-4321-9FD0-83FF268A9F8E}" v="67" dt="2023-06-23T13:37:32.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929" autoAdjust="0"/>
    <p:restoredTop sz="93557" autoAdjust="0"/>
  </p:normalViewPr>
  <p:slideViewPr>
    <p:cSldViewPr snapToGrid="0">
      <p:cViewPr varScale="1">
        <p:scale>
          <a:sx n="74" d="100"/>
          <a:sy n="74" d="100"/>
        </p:scale>
        <p:origin x="86" y="158"/>
      </p:cViewPr>
      <p:guideLst>
        <p:guide orient="horz" pos="2160"/>
        <p:guide pos="3840"/>
        <p:guide orient="horz" pos="144"/>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839736-0FA5-4058-B715-9DECE2A7EE09}" type="doc">
      <dgm:prSet loTypeId="urn:microsoft.com/office/officeart/2005/8/layout/bProcess2" loCatId="process" qsTypeId="urn:microsoft.com/office/officeart/2005/8/quickstyle/simple4" qsCatId="simple" csTypeId="urn:microsoft.com/office/officeart/2005/8/colors/accent3_2" csCatId="accent3" phldr="1"/>
      <dgm:spPr/>
      <dgm:t>
        <a:bodyPr/>
        <a:lstStyle/>
        <a:p>
          <a:endParaRPr lang="en-US"/>
        </a:p>
      </dgm:t>
    </dgm:pt>
    <dgm:pt modelId="{AFC941CC-42D0-47B5-A18D-92CDEB4E0912}">
      <dgm:prSet/>
      <dgm:spPr>
        <a:gradFill flip="none" rotWithShape="0">
          <a:gsLst>
            <a:gs pos="0">
              <a:srgbClr val="0E3F75">
                <a:shade val="30000"/>
                <a:satMod val="115000"/>
              </a:srgbClr>
            </a:gs>
            <a:gs pos="50000">
              <a:srgbClr val="0E3F75">
                <a:shade val="67500"/>
                <a:satMod val="115000"/>
              </a:srgbClr>
            </a:gs>
            <a:gs pos="100000">
              <a:srgbClr val="0E3F75">
                <a:shade val="100000"/>
                <a:satMod val="115000"/>
              </a:srgbClr>
            </a:gs>
          </a:gsLst>
          <a:lin ang="0" scaled="1"/>
          <a:tileRect/>
        </a:gradFill>
      </dgm:spPr>
      <dgm:t>
        <a:bodyPr/>
        <a:lstStyle/>
        <a:p>
          <a:r>
            <a:rPr lang="en-US" dirty="0">
              <a:solidFill>
                <a:schemeClr val="bg1"/>
              </a:solidFill>
            </a:rPr>
            <a:t>1 in 6 Ohioans (over 16%) have a felony or misdemeanor conviction (Ohio Justice &amp; Policy Center).</a:t>
          </a:r>
        </a:p>
      </dgm:t>
    </dgm:pt>
    <dgm:pt modelId="{7C5EE19F-FB6D-4859-9D9C-F4ECEF77F91B}" type="parTrans" cxnId="{06C81D99-39A9-4F9F-8D4E-54058D8B6CD1}">
      <dgm:prSet/>
      <dgm:spPr/>
      <dgm:t>
        <a:bodyPr/>
        <a:lstStyle/>
        <a:p>
          <a:endParaRPr lang="en-US"/>
        </a:p>
      </dgm:t>
    </dgm:pt>
    <dgm:pt modelId="{E59E9713-59A9-4A36-B755-167D5D05C5CB}" type="sibTrans" cxnId="{06C81D99-39A9-4F9F-8D4E-54058D8B6CD1}">
      <dgm:prSet/>
      <dgm:spPr>
        <a:gradFill flip="none" rotWithShape="0">
          <a:gsLst>
            <a:gs pos="0">
              <a:srgbClr val="0E3F75"/>
            </a:gs>
            <a:gs pos="67000">
              <a:srgbClr val="0E3F75">
                <a:tint val="44500"/>
                <a:satMod val="160000"/>
              </a:srgbClr>
            </a:gs>
            <a:gs pos="100000">
              <a:srgbClr val="0E3F75">
                <a:tint val="23500"/>
                <a:satMod val="160000"/>
              </a:srgbClr>
            </a:gs>
          </a:gsLst>
          <a:lin ang="0" scaled="1"/>
          <a:tileRect/>
        </a:gradFill>
      </dgm:spPr>
      <dgm:t>
        <a:bodyPr/>
        <a:lstStyle/>
        <a:p>
          <a:endParaRPr lang="en-US"/>
        </a:p>
      </dgm:t>
    </dgm:pt>
    <dgm:pt modelId="{CFA9E2F2-7399-41B7-BEFF-56F386D05552}">
      <dgm:prSet/>
      <dgm:spPr>
        <a:gradFill flip="none" rotWithShape="0">
          <a:gsLst>
            <a:gs pos="0">
              <a:srgbClr val="0E3F75">
                <a:shade val="30000"/>
                <a:satMod val="115000"/>
              </a:srgbClr>
            </a:gs>
            <a:gs pos="50000">
              <a:srgbClr val="0E3F75">
                <a:shade val="67500"/>
                <a:satMod val="115000"/>
              </a:srgbClr>
            </a:gs>
            <a:gs pos="100000">
              <a:srgbClr val="0E3F75">
                <a:shade val="100000"/>
                <a:satMod val="115000"/>
              </a:srgbClr>
            </a:gs>
          </a:gsLst>
          <a:lin ang="0" scaled="1"/>
          <a:tileRect/>
        </a:gradFill>
      </dgm:spPr>
      <dgm:t>
        <a:bodyPr/>
        <a:lstStyle/>
        <a:p>
          <a:r>
            <a:rPr lang="en-US" dirty="0">
              <a:solidFill>
                <a:schemeClr val="bg1"/>
              </a:solidFill>
            </a:rPr>
            <a:t>Ohio is losing $2 billion GDP annually due to these individuals being excluded.</a:t>
          </a:r>
        </a:p>
      </dgm:t>
    </dgm:pt>
    <dgm:pt modelId="{0CBA0FBE-4ADF-44BC-B364-97EE53E71896}" type="parTrans" cxnId="{7DB33931-CC29-4850-89D2-F5BEECCCCDD9}">
      <dgm:prSet/>
      <dgm:spPr/>
      <dgm:t>
        <a:bodyPr/>
        <a:lstStyle/>
        <a:p>
          <a:endParaRPr lang="en-US"/>
        </a:p>
      </dgm:t>
    </dgm:pt>
    <dgm:pt modelId="{0A0EA5BD-E64C-4603-BC59-C20E716F1F3E}" type="sibTrans" cxnId="{7DB33931-CC29-4850-89D2-F5BEECCCCDD9}">
      <dgm:prSet/>
      <dgm:spPr/>
      <dgm:t>
        <a:bodyPr/>
        <a:lstStyle/>
        <a:p>
          <a:endParaRPr lang="en-US"/>
        </a:p>
      </dgm:t>
    </dgm:pt>
    <dgm:pt modelId="{17D842AE-3451-4965-8833-CA19850554E9}" type="pres">
      <dgm:prSet presAssocID="{F9839736-0FA5-4058-B715-9DECE2A7EE09}" presName="diagram" presStyleCnt="0">
        <dgm:presLayoutVars>
          <dgm:dir/>
          <dgm:resizeHandles/>
        </dgm:presLayoutVars>
      </dgm:prSet>
      <dgm:spPr/>
    </dgm:pt>
    <dgm:pt modelId="{DCF3450A-F726-472C-AC28-3CAE5F9DEBC9}" type="pres">
      <dgm:prSet presAssocID="{AFC941CC-42D0-47B5-A18D-92CDEB4E0912}" presName="firstNode" presStyleLbl="node1" presStyleIdx="0" presStyleCnt="2">
        <dgm:presLayoutVars>
          <dgm:bulletEnabled val="1"/>
        </dgm:presLayoutVars>
      </dgm:prSet>
      <dgm:spPr/>
    </dgm:pt>
    <dgm:pt modelId="{0E373F8D-8CEC-4EFC-A0AD-34772341CB87}" type="pres">
      <dgm:prSet presAssocID="{E59E9713-59A9-4A36-B755-167D5D05C5CB}" presName="sibTrans" presStyleLbl="sibTrans2D1" presStyleIdx="0" presStyleCnt="1"/>
      <dgm:spPr/>
    </dgm:pt>
    <dgm:pt modelId="{185BC83F-C0A1-4F8B-AB0B-76F18B193D32}" type="pres">
      <dgm:prSet presAssocID="{CFA9E2F2-7399-41B7-BEFF-56F386D05552}" presName="lastNode" presStyleLbl="node1" presStyleIdx="1" presStyleCnt="2">
        <dgm:presLayoutVars>
          <dgm:bulletEnabled val="1"/>
        </dgm:presLayoutVars>
      </dgm:prSet>
      <dgm:spPr/>
    </dgm:pt>
  </dgm:ptLst>
  <dgm:cxnLst>
    <dgm:cxn modelId="{7DB33931-CC29-4850-89D2-F5BEECCCCDD9}" srcId="{F9839736-0FA5-4058-B715-9DECE2A7EE09}" destId="{CFA9E2F2-7399-41B7-BEFF-56F386D05552}" srcOrd="1" destOrd="0" parTransId="{0CBA0FBE-4ADF-44BC-B364-97EE53E71896}" sibTransId="{0A0EA5BD-E64C-4603-BC59-C20E716F1F3E}"/>
    <dgm:cxn modelId="{9854C44F-ACA5-483B-A4E0-95BAA26FC758}" type="presOf" srcId="{E59E9713-59A9-4A36-B755-167D5D05C5CB}" destId="{0E373F8D-8CEC-4EFC-A0AD-34772341CB87}" srcOrd="0" destOrd="0" presId="urn:microsoft.com/office/officeart/2005/8/layout/bProcess2"/>
    <dgm:cxn modelId="{440EDB81-FB3F-407E-897C-83517B150DA0}" type="presOf" srcId="{CFA9E2F2-7399-41B7-BEFF-56F386D05552}" destId="{185BC83F-C0A1-4F8B-AB0B-76F18B193D32}" srcOrd="0" destOrd="0" presId="urn:microsoft.com/office/officeart/2005/8/layout/bProcess2"/>
    <dgm:cxn modelId="{04170D89-E01C-4EC3-8374-F6A2FE4C2860}" type="presOf" srcId="{F9839736-0FA5-4058-B715-9DECE2A7EE09}" destId="{17D842AE-3451-4965-8833-CA19850554E9}" srcOrd="0" destOrd="0" presId="urn:microsoft.com/office/officeart/2005/8/layout/bProcess2"/>
    <dgm:cxn modelId="{06C81D99-39A9-4F9F-8D4E-54058D8B6CD1}" srcId="{F9839736-0FA5-4058-B715-9DECE2A7EE09}" destId="{AFC941CC-42D0-47B5-A18D-92CDEB4E0912}" srcOrd="0" destOrd="0" parTransId="{7C5EE19F-FB6D-4859-9D9C-F4ECEF77F91B}" sibTransId="{E59E9713-59A9-4A36-B755-167D5D05C5CB}"/>
    <dgm:cxn modelId="{61FC6EA2-F2D4-4977-8D5E-B1CCA852798F}" type="presOf" srcId="{AFC941CC-42D0-47B5-A18D-92CDEB4E0912}" destId="{DCF3450A-F726-472C-AC28-3CAE5F9DEBC9}" srcOrd="0" destOrd="0" presId="urn:microsoft.com/office/officeart/2005/8/layout/bProcess2"/>
    <dgm:cxn modelId="{11EAEF01-22CF-4A5F-B31C-360881841096}" type="presParOf" srcId="{17D842AE-3451-4965-8833-CA19850554E9}" destId="{DCF3450A-F726-472C-AC28-3CAE5F9DEBC9}" srcOrd="0" destOrd="0" presId="urn:microsoft.com/office/officeart/2005/8/layout/bProcess2"/>
    <dgm:cxn modelId="{CF80ECEA-8525-4C85-8B39-96D6BB3590BD}" type="presParOf" srcId="{17D842AE-3451-4965-8833-CA19850554E9}" destId="{0E373F8D-8CEC-4EFC-A0AD-34772341CB87}" srcOrd="1" destOrd="0" presId="urn:microsoft.com/office/officeart/2005/8/layout/bProcess2"/>
    <dgm:cxn modelId="{35CE3E1A-6AC4-445C-8AC2-9DC01D4C9633}" type="presParOf" srcId="{17D842AE-3451-4965-8833-CA19850554E9}" destId="{185BC83F-C0A1-4F8B-AB0B-76F18B193D32}"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608DDE-93D4-4424-B49A-045017B2C8CC}"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00D46A35-0DC5-4EFD-89B4-7EB006FB1CA8}">
      <dgm:prSet custT="1"/>
      <dgm:spPr/>
      <dgm:t>
        <a:bodyPr/>
        <a:lstStyle/>
        <a:p>
          <a:r>
            <a:rPr lang="en-US" sz="1700" dirty="0"/>
            <a:t>Anyone with a conviction in the State of Ohio </a:t>
          </a:r>
        </a:p>
      </dgm:t>
    </dgm:pt>
    <dgm:pt modelId="{3F436015-2C1D-4CA7-82BC-DFBDB2B53953}" type="parTrans" cxnId="{3C2E125F-46AE-4134-8413-CDFE4B262FD7}">
      <dgm:prSet/>
      <dgm:spPr/>
      <dgm:t>
        <a:bodyPr/>
        <a:lstStyle/>
        <a:p>
          <a:endParaRPr lang="en-US"/>
        </a:p>
      </dgm:t>
    </dgm:pt>
    <dgm:pt modelId="{0F7885B4-D240-4ABC-8409-5DDC8C000BB3}" type="sibTrans" cxnId="{3C2E125F-46AE-4134-8413-CDFE4B262FD7}">
      <dgm:prSet/>
      <dgm:spPr/>
      <dgm:t>
        <a:bodyPr/>
        <a:lstStyle/>
        <a:p>
          <a:endParaRPr lang="en-US"/>
        </a:p>
      </dgm:t>
    </dgm:pt>
    <dgm:pt modelId="{FC6A3C9C-D8BA-45A2-8178-8079DF65A40D}">
      <dgm:prSet custT="1"/>
      <dgm:spPr/>
      <dgm:t>
        <a:bodyPr/>
        <a:lstStyle/>
        <a:p>
          <a:r>
            <a:rPr lang="en-US" sz="1700" dirty="0"/>
            <a:t>Petitioner does not have to be a current resident of Ohio</a:t>
          </a:r>
        </a:p>
      </dgm:t>
    </dgm:pt>
    <dgm:pt modelId="{84A962E0-52E3-4FB9-A5D5-361648AA94DC}" type="parTrans" cxnId="{A904D012-F18B-41ED-BA6A-9C7953126FE9}">
      <dgm:prSet/>
      <dgm:spPr/>
      <dgm:t>
        <a:bodyPr/>
        <a:lstStyle/>
        <a:p>
          <a:endParaRPr lang="en-US"/>
        </a:p>
      </dgm:t>
    </dgm:pt>
    <dgm:pt modelId="{12E3D89F-567B-4ECA-8FFC-A3A998F22989}" type="sibTrans" cxnId="{A904D012-F18B-41ED-BA6A-9C7953126FE9}">
      <dgm:prSet/>
      <dgm:spPr/>
      <dgm:t>
        <a:bodyPr/>
        <a:lstStyle/>
        <a:p>
          <a:endParaRPr lang="en-US"/>
        </a:p>
      </dgm:t>
    </dgm:pt>
    <dgm:pt modelId="{47C9800C-4431-45F4-92DE-255565B5C694}">
      <dgm:prSet custT="1"/>
      <dgm:spPr/>
      <dgm:t>
        <a:bodyPr/>
        <a:lstStyle/>
        <a:p>
          <a:r>
            <a:rPr lang="en-US" sz="1700" baseline="0" dirty="0"/>
            <a:t>Relief from felony conviction: </a:t>
          </a:r>
        </a:p>
        <a:p>
          <a:r>
            <a:rPr lang="en-US" sz="1700" baseline="0" dirty="0"/>
            <a:t>Petition may be filed one year after release and all periods of supervision</a:t>
          </a:r>
          <a:endParaRPr lang="en-US" sz="1700" dirty="0"/>
        </a:p>
      </dgm:t>
    </dgm:pt>
    <dgm:pt modelId="{ED8F1D03-801A-4247-9883-27AAB7FC2520}" type="parTrans" cxnId="{58A58756-33CE-4DB1-8326-5FEC2511422F}">
      <dgm:prSet/>
      <dgm:spPr/>
      <dgm:t>
        <a:bodyPr/>
        <a:lstStyle/>
        <a:p>
          <a:endParaRPr lang="en-US"/>
        </a:p>
      </dgm:t>
    </dgm:pt>
    <dgm:pt modelId="{15A90615-4541-43D0-AA3C-184B7F3A0DEE}" type="sibTrans" cxnId="{58A58756-33CE-4DB1-8326-5FEC2511422F}">
      <dgm:prSet/>
      <dgm:spPr/>
      <dgm:t>
        <a:bodyPr/>
        <a:lstStyle/>
        <a:p>
          <a:endParaRPr lang="en-US"/>
        </a:p>
      </dgm:t>
    </dgm:pt>
    <dgm:pt modelId="{370833BD-2CCF-4382-B532-DFE47C83329D}">
      <dgm:prSet custT="1"/>
      <dgm:spPr/>
      <dgm:t>
        <a:bodyPr/>
        <a:lstStyle/>
        <a:p>
          <a:r>
            <a:rPr lang="en-US" sz="1700" baseline="0" dirty="0"/>
            <a:t>Relief from misdemeanor conviction: </a:t>
          </a:r>
        </a:p>
        <a:p>
          <a:r>
            <a:rPr lang="en-US" sz="1700" baseline="0" dirty="0"/>
            <a:t>Petition may be filed six months after release and all periods of supervision</a:t>
          </a:r>
          <a:endParaRPr lang="en-US" sz="1700" dirty="0"/>
        </a:p>
      </dgm:t>
    </dgm:pt>
    <dgm:pt modelId="{47199C3D-2C16-44B1-8334-75F9621CF64F}" type="parTrans" cxnId="{8090DFDD-440C-4EE1-A2F7-13846640E9FD}">
      <dgm:prSet/>
      <dgm:spPr/>
      <dgm:t>
        <a:bodyPr/>
        <a:lstStyle/>
        <a:p>
          <a:endParaRPr lang="en-US"/>
        </a:p>
      </dgm:t>
    </dgm:pt>
    <dgm:pt modelId="{E4C41333-DF38-4597-AAFC-57ED4C34437D}" type="sibTrans" cxnId="{8090DFDD-440C-4EE1-A2F7-13846640E9FD}">
      <dgm:prSet/>
      <dgm:spPr/>
      <dgm:t>
        <a:bodyPr/>
        <a:lstStyle/>
        <a:p>
          <a:endParaRPr lang="en-US"/>
        </a:p>
      </dgm:t>
    </dgm:pt>
    <dgm:pt modelId="{A57325B6-8893-4886-A900-72C27C5B59D7}">
      <dgm:prSet custT="1"/>
      <dgm:spPr/>
      <dgm:t>
        <a:bodyPr/>
        <a:lstStyle/>
        <a:p>
          <a:r>
            <a:rPr lang="en-US" sz="1700" baseline="0" dirty="0"/>
            <a:t>If not incarcerated:</a:t>
          </a:r>
        </a:p>
        <a:p>
          <a:r>
            <a:rPr lang="en-US" sz="1700" baseline="0" dirty="0"/>
            <a:t>Petition may be filed six months from the date of final release from all court sanctions imposed</a:t>
          </a:r>
          <a:endParaRPr lang="en-US" sz="1700" dirty="0"/>
        </a:p>
      </dgm:t>
    </dgm:pt>
    <dgm:pt modelId="{21A6B73A-5FCF-4184-80D4-832DEB302235}" type="parTrans" cxnId="{9673F488-EA48-4931-8597-F4FCB8A2C1CC}">
      <dgm:prSet/>
      <dgm:spPr/>
      <dgm:t>
        <a:bodyPr/>
        <a:lstStyle/>
        <a:p>
          <a:endParaRPr lang="en-US"/>
        </a:p>
      </dgm:t>
    </dgm:pt>
    <dgm:pt modelId="{89690297-BCF9-4DD4-A691-89857B9D85C4}" type="sibTrans" cxnId="{9673F488-EA48-4931-8597-F4FCB8A2C1CC}">
      <dgm:prSet/>
      <dgm:spPr/>
      <dgm:t>
        <a:bodyPr/>
        <a:lstStyle/>
        <a:p>
          <a:endParaRPr lang="en-US"/>
        </a:p>
      </dgm:t>
    </dgm:pt>
    <dgm:pt modelId="{37E4CB65-D2CC-4DFC-9A46-55090F40C65D}">
      <dgm:prSet custT="1"/>
      <dgm:spPr/>
      <dgm:t>
        <a:bodyPr/>
        <a:lstStyle/>
        <a:p>
          <a:r>
            <a:rPr lang="en-US" sz="1700" baseline="0" dirty="0"/>
            <a:t>If incarcerated:</a:t>
          </a:r>
        </a:p>
        <a:p>
          <a:r>
            <a:rPr lang="en-US" sz="1700" baseline="0" dirty="0"/>
            <a:t>Any time after six months of release  from incarceration and all periods of supervision imposed after release from the period of incarceration </a:t>
          </a:r>
          <a:endParaRPr lang="en-US" sz="1700" dirty="0"/>
        </a:p>
      </dgm:t>
    </dgm:pt>
    <dgm:pt modelId="{C593D01C-9854-42FF-AA3C-ECC699998271}" type="parTrans" cxnId="{488DC3B7-16FE-4330-9D76-6F7CACE7E559}">
      <dgm:prSet/>
      <dgm:spPr/>
      <dgm:t>
        <a:bodyPr/>
        <a:lstStyle/>
        <a:p>
          <a:endParaRPr lang="en-US"/>
        </a:p>
      </dgm:t>
    </dgm:pt>
    <dgm:pt modelId="{468A6B57-9DEC-43AE-A15A-31FB842C8FBC}" type="sibTrans" cxnId="{488DC3B7-16FE-4330-9D76-6F7CACE7E559}">
      <dgm:prSet/>
      <dgm:spPr/>
      <dgm:t>
        <a:bodyPr/>
        <a:lstStyle/>
        <a:p>
          <a:endParaRPr lang="en-US"/>
        </a:p>
      </dgm:t>
    </dgm:pt>
    <dgm:pt modelId="{6A735464-5152-4D43-94EC-AEE0F6984237}" type="pres">
      <dgm:prSet presAssocID="{24608DDE-93D4-4424-B49A-045017B2C8CC}" presName="diagram" presStyleCnt="0">
        <dgm:presLayoutVars>
          <dgm:dir/>
          <dgm:resizeHandles val="exact"/>
        </dgm:presLayoutVars>
      </dgm:prSet>
      <dgm:spPr/>
    </dgm:pt>
    <dgm:pt modelId="{AA64982A-B589-44C5-8FC6-5CBD59D8E3BE}" type="pres">
      <dgm:prSet presAssocID="{00D46A35-0DC5-4EFD-89B4-7EB006FB1CA8}" presName="node" presStyleLbl="node1" presStyleIdx="0" presStyleCnt="6">
        <dgm:presLayoutVars>
          <dgm:bulletEnabled val="1"/>
        </dgm:presLayoutVars>
      </dgm:prSet>
      <dgm:spPr/>
    </dgm:pt>
    <dgm:pt modelId="{E3C27329-7727-48D7-8D1B-A289B1387C5B}" type="pres">
      <dgm:prSet presAssocID="{0F7885B4-D240-4ABC-8409-5DDC8C000BB3}" presName="sibTrans" presStyleCnt="0"/>
      <dgm:spPr/>
    </dgm:pt>
    <dgm:pt modelId="{D572BEE9-8AEA-4B80-8BB1-A0ED167B0AB8}" type="pres">
      <dgm:prSet presAssocID="{FC6A3C9C-D8BA-45A2-8178-8079DF65A40D}" presName="node" presStyleLbl="node1" presStyleIdx="1" presStyleCnt="6">
        <dgm:presLayoutVars>
          <dgm:bulletEnabled val="1"/>
        </dgm:presLayoutVars>
      </dgm:prSet>
      <dgm:spPr/>
    </dgm:pt>
    <dgm:pt modelId="{ADCDD4E0-FE03-40B7-BC87-EB212F746480}" type="pres">
      <dgm:prSet presAssocID="{12E3D89F-567B-4ECA-8FFC-A3A998F22989}" presName="sibTrans" presStyleCnt="0"/>
      <dgm:spPr/>
    </dgm:pt>
    <dgm:pt modelId="{47911505-FE19-4076-93C1-7CA117464ED5}" type="pres">
      <dgm:prSet presAssocID="{47C9800C-4431-45F4-92DE-255565B5C694}" presName="node" presStyleLbl="node1" presStyleIdx="2" presStyleCnt="6">
        <dgm:presLayoutVars>
          <dgm:bulletEnabled val="1"/>
        </dgm:presLayoutVars>
      </dgm:prSet>
      <dgm:spPr/>
    </dgm:pt>
    <dgm:pt modelId="{0BB7A6CD-4C1E-4006-95C2-0A12FF5EADB5}" type="pres">
      <dgm:prSet presAssocID="{15A90615-4541-43D0-AA3C-184B7F3A0DEE}" presName="sibTrans" presStyleCnt="0"/>
      <dgm:spPr/>
    </dgm:pt>
    <dgm:pt modelId="{60D3C201-15D1-4271-BEE1-B6D74EB47469}" type="pres">
      <dgm:prSet presAssocID="{370833BD-2CCF-4382-B532-DFE47C83329D}" presName="node" presStyleLbl="node1" presStyleIdx="3" presStyleCnt="6">
        <dgm:presLayoutVars>
          <dgm:bulletEnabled val="1"/>
        </dgm:presLayoutVars>
      </dgm:prSet>
      <dgm:spPr/>
    </dgm:pt>
    <dgm:pt modelId="{6BE83CD4-2E48-4983-AAEF-6F33634F95E9}" type="pres">
      <dgm:prSet presAssocID="{E4C41333-DF38-4597-AAFC-57ED4C34437D}" presName="sibTrans" presStyleCnt="0"/>
      <dgm:spPr/>
    </dgm:pt>
    <dgm:pt modelId="{1E9AC7AF-9F8F-4964-8695-3E0D4269F074}" type="pres">
      <dgm:prSet presAssocID="{A57325B6-8893-4886-A900-72C27C5B59D7}" presName="node" presStyleLbl="node1" presStyleIdx="4" presStyleCnt="6">
        <dgm:presLayoutVars>
          <dgm:bulletEnabled val="1"/>
        </dgm:presLayoutVars>
      </dgm:prSet>
      <dgm:spPr/>
    </dgm:pt>
    <dgm:pt modelId="{6E66A98B-691F-4AD8-AD42-5820EBCB2FB6}" type="pres">
      <dgm:prSet presAssocID="{89690297-BCF9-4DD4-A691-89857B9D85C4}" presName="sibTrans" presStyleCnt="0"/>
      <dgm:spPr/>
    </dgm:pt>
    <dgm:pt modelId="{D21C1024-862D-4783-9959-B4827FE28F72}" type="pres">
      <dgm:prSet presAssocID="{37E4CB65-D2CC-4DFC-9A46-55090F40C65D}" presName="node" presStyleLbl="node1" presStyleIdx="5" presStyleCnt="6">
        <dgm:presLayoutVars>
          <dgm:bulletEnabled val="1"/>
        </dgm:presLayoutVars>
      </dgm:prSet>
      <dgm:spPr/>
    </dgm:pt>
  </dgm:ptLst>
  <dgm:cxnLst>
    <dgm:cxn modelId="{07992B04-B2B9-46DE-9A04-2B957360F322}" type="presOf" srcId="{00D46A35-0DC5-4EFD-89B4-7EB006FB1CA8}" destId="{AA64982A-B589-44C5-8FC6-5CBD59D8E3BE}" srcOrd="0" destOrd="0" presId="urn:microsoft.com/office/officeart/2005/8/layout/default"/>
    <dgm:cxn modelId="{A904D012-F18B-41ED-BA6A-9C7953126FE9}" srcId="{24608DDE-93D4-4424-B49A-045017B2C8CC}" destId="{FC6A3C9C-D8BA-45A2-8178-8079DF65A40D}" srcOrd="1" destOrd="0" parTransId="{84A962E0-52E3-4FB9-A5D5-361648AA94DC}" sibTransId="{12E3D89F-567B-4ECA-8FFC-A3A998F22989}"/>
    <dgm:cxn modelId="{4FCFDC1D-CF59-4A42-BA37-688A24198A1F}" type="presOf" srcId="{370833BD-2CCF-4382-B532-DFE47C83329D}" destId="{60D3C201-15D1-4271-BEE1-B6D74EB47469}" srcOrd="0" destOrd="0" presId="urn:microsoft.com/office/officeart/2005/8/layout/default"/>
    <dgm:cxn modelId="{3C2E125F-46AE-4134-8413-CDFE4B262FD7}" srcId="{24608DDE-93D4-4424-B49A-045017B2C8CC}" destId="{00D46A35-0DC5-4EFD-89B4-7EB006FB1CA8}" srcOrd="0" destOrd="0" parTransId="{3F436015-2C1D-4CA7-82BC-DFBDB2B53953}" sibTransId="{0F7885B4-D240-4ABC-8409-5DDC8C000BB3}"/>
    <dgm:cxn modelId="{A7EDAE6E-19C6-4D8B-9471-932E45511ACD}" type="presOf" srcId="{47C9800C-4431-45F4-92DE-255565B5C694}" destId="{47911505-FE19-4076-93C1-7CA117464ED5}" srcOrd="0" destOrd="0" presId="urn:microsoft.com/office/officeart/2005/8/layout/default"/>
    <dgm:cxn modelId="{58A58756-33CE-4DB1-8326-5FEC2511422F}" srcId="{24608DDE-93D4-4424-B49A-045017B2C8CC}" destId="{47C9800C-4431-45F4-92DE-255565B5C694}" srcOrd="2" destOrd="0" parTransId="{ED8F1D03-801A-4247-9883-27AAB7FC2520}" sibTransId="{15A90615-4541-43D0-AA3C-184B7F3A0DEE}"/>
    <dgm:cxn modelId="{F3340057-21F8-4AA3-B4EB-54F5FA38E903}" type="presOf" srcId="{A57325B6-8893-4886-A900-72C27C5B59D7}" destId="{1E9AC7AF-9F8F-4964-8695-3E0D4269F074}" srcOrd="0" destOrd="0" presId="urn:microsoft.com/office/officeart/2005/8/layout/default"/>
    <dgm:cxn modelId="{9673F488-EA48-4931-8597-F4FCB8A2C1CC}" srcId="{24608DDE-93D4-4424-B49A-045017B2C8CC}" destId="{A57325B6-8893-4886-A900-72C27C5B59D7}" srcOrd="4" destOrd="0" parTransId="{21A6B73A-5FCF-4184-80D4-832DEB302235}" sibTransId="{89690297-BCF9-4DD4-A691-89857B9D85C4}"/>
    <dgm:cxn modelId="{488DC3B7-16FE-4330-9D76-6F7CACE7E559}" srcId="{24608DDE-93D4-4424-B49A-045017B2C8CC}" destId="{37E4CB65-D2CC-4DFC-9A46-55090F40C65D}" srcOrd="5" destOrd="0" parTransId="{C593D01C-9854-42FF-AA3C-ECC699998271}" sibTransId="{468A6B57-9DEC-43AE-A15A-31FB842C8FBC}"/>
    <dgm:cxn modelId="{C6CC1DC5-8F8D-4ECA-A3A7-4E1E681374E7}" type="presOf" srcId="{24608DDE-93D4-4424-B49A-045017B2C8CC}" destId="{6A735464-5152-4D43-94EC-AEE0F6984237}" srcOrd="0" destOrd="0" presId="urn:microsoft.com/office/officeart/2005/8/layout/default"/>
    <dgm:cxn modelId="{7C6F98C8-6447-4013-BEA7-4A684B49FADE}" type="presOf" srcId="{37E4CB65-D2CC-4DFC-9A46-55090F40C65D}" destId="{D21C1024-862D-4783-9959-B4827FE28F72}" srcOrd="0" destOrd="0" presId="urn:microsoft.com/office/officeart/2005/8/layout/default"/>
    <dgm:cxn modelId="{8090DFDD-440C-4EE1-A2F7-13846640E9FD}" srcId="{24608DDE-93D4-4424-B49A-045017B2C8CC}" destId="{370833BD-2CCF-4382-B532-DFE47C83329D}" srcOrd="3" destOrd="0" parTransId="{47199C3D-2C16-44B1-8334-75F9621CF64F}" sibTransId="{E4C41333-DF38-4597-AAFC-57ED4C34437D}"/>
    <dgm:cxn modelId="{A3AFFDE8-49F9-4EA0-83A8-A1DECE51B128}" type="presOf" srcId="{FC6A3C9C-D8BA-45A2-8178-8079DF65A40D}" destId="{D572BEE9-8AEA-4B80-8BB1-A0ED167B0AB8}" srcOrd="0" destOrd="0" presId="urn:microsoft.com/office/officeart/2005/8/layout/default"/>
    <dgm:cxn modelId="{24D6283F-E870-4820-94A0-8F76E1706A1E}" type="presParOf" srcId="{6A735464-5152-4D43-94EC-AEE0F6984237}" destId="{AA64982A-B589-44C5-8FC6-5CBD59D8E3BE}" srcOrd="0" destOrd="0" presId="urn:microsoft.com/office/officeart/2005/8/layout/default"/>
    <dgm:cxn modelId="{9BD2F57E-FA40-4ED2-800E-0DFAD8E7105A}" type="presParOf" srcId="{6A735464-5152-4D43-94EC-AEE0F6984237}" destId="{E3C27329-7727-48D7-8D1B-A289B1387C5B}" srcOrd="1" destOrd="0" presId="urn:microsoft.com/office/officeart/2005/8/layout/default"/>
    <dgm:cxn modelId="{1BFC4782-4E35-4309-8AA0-EB30BDB713A0}" type="presParOf" srcId="{6A735464-5152-4D43-94EC-AEE0F6984237}" destId="{D572BEE9-8AEA-4B80-8BB1-A0ED167B0AB8}" srcOrd="2" destOrd="0" presId="urn:microsoft.com/office/officeart/2005/8/layout/default"/>
    <dgm:cxn modelId="{24726B7B-2ECC-4BE3-B35B-7DE73F7A37BB}" type="presParOf" srcId="{6A735464-5152-4D43-94EC-AEE0F6984237}" destId="{ADCDD4E0-FE03-40B7-BC87-EB212F746480}" srcOrd="3" destOrd="0" presId="urn:microsoft.com/office/officeart/2005/8/layout/default"/>
    <dgm:cxn modelId="{3E9ACF2E-7F80-4A22-9197-63276C71DA5E}" type="presParOf" srcId="{6A735464-5152-4D43-94EC-AEE0F6984237}" destId="{47911505-FE19-4076-93C1-7CA117464ED5}" srcOrd="4" destOrd="0" presId="urn:microsoft.com/office/officeart/2005/8/layout/default"/>
    <dgm:cxn modelId="{94BEB66F-F36A-40DA-A898-DBA239E5707A}" type="presParOf" srcId="{6A735464-5152-4D43-94EC-AEE0F6984237}" destId="{0BB7A6CD-4C1E-4006-95C2-0A12FF5EADB5}" srcOrd="5" destOrd="0" presId="urn:microsoft.com/office/officeart/2005/8/layout/default"/>
    <dgm:cxn modelId="{802BFCA5-E477-4026-B220-1820124F250F}" type="presParOf" srcId="{6A735464-5152-4D43-94EC-AEE0F6984237}" destId="{60D3C201-15D1-4271-BEE1-B6D74EB47469}" srcOrd="6" destOrd="0" presId="urn:microsoft.com/office/officeart/2005/8/layout/default"/>
    <dgm:cxn modelId="{6E69D72C-9185-4B8B-882C-323F740C1C94}" type="presParOf" srcId="{6A735464-5152-4D43-94EC-AEE0F6984237}" destId="{6BE83CD4-2E48-4983-AAEF-6F33634F95E9}" srcOrd="7" destOrd="0" presId="urn:microsoft.com/office/officeart/2005/8/layout/default"/>
    <dgm:cxn modelId="{E34D5D1E-8139-4FDE-AF48-F3F48C9511E6}" type="presParOf" srcId="{6A735464-5152-4D43-94EC-AEE0F6984237}" destId="{1E9AC7AF-9F8F-4964-8695-3E0D4269F074}" srcOrd="8" destOrd="0" presId="urn:microsoft.com/office/officeart/2005/8/layout/default"/>
    <dgm:cxn modelId="{F2AAD267-01AB-4E33-88EF-8D81A38E294F}" type="presParOf" srcId="{6A735464-5152-4D43-94EC-AEE0F6984237}" destId="{6E66A98B-691F-4AD8-AD42-5820EBCB2FB6}" srcOrd="9" destOrd="0" presId="urn:microsoft.com/office/officeart/2005/8/layout/default"/>
    <dgm:cxn modelId="{7CA4652E-A5A1-4C84-B7B0-8E19D4942A6A}" type="presParOf" srcId="{6A735464-5152-4D43-94EC-AEE0F6984237}" destId="{D21C1024-862D-4783-9959-B4827FE28F7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3450A-F726-472C-AC28-3CAE5F9DEBC9}">
      <dsp:nvSpPr>
        <dsp:cNvPr id="0" name=""/>
        <dsp:cNvSpPr/>
      </dsp:nvSpPr>
      <dsp:spPr>
        <a:xfrm>
          <a:off x="902" y="791301"/>
          <a:ext cx="2957963" cy="2957963"/>
        </a:xfrm>
        <a:prstGeom prst="ellipse">
          <a:avLst/>
        </a:prstGeom>
        <a:gradFill flip="none" rotWithShape="0">
          <a:gsLst>
            <a:gs pos="0">
              <a:srgbClr val="0E3F75">
                <a:shade val="30000"/>
                <a:satMod val="115000"/>
              </a:srgbClr>
            </a:gs>
            <a:gs pos="50000">
              <a:srgbClr val="0E3F75">
                <a:shade val="67500"/>
                <a:satMod val="115000"/>
              </a:srgbClr>
            </a:gs>
            <a:gs pos="100000">
              <a:srgbClr val="0E3F75">
                <a:shade val="100000"/>
                <a:satMod val="115000"/>
              </a:srgbClr>
            </a:gs>
          </a:gsLst>
          <a:lin ang="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1 in 6 Ohioans (over 16%) have a felony or misdemeanor conviction (Ohio Justice &amp; Policy Center).</a:t>
          </a:r>
        </a:p>
      </dsp:txBody>
      <dsp:txXfrm>
        <a:off x="434086" y="1224485"/>
        <a:ext cx="2091595" cy="2091595"/>
      </dsp:txXfrm>
    </dsp:sp>
    <dsp:sp modelId="{0E373F8D-8CEC-4EFC-A0AD-34772341CB87}">
      <dsp:nvSpPr>
        <dsp:cNvPr id="0" name=""/>
        <dsp:cNvSpPr/>
      </dsp:nvSpPr>
      <dsp:spPr>
        <a:xfrm rot="5400000">
          <a:off x="3202898" y="1878353"/>
          <a:ext cx="1035287" cy="783860"/>
        </a:xfrm>
        <a:prstGeom prst="triangle">
          <a:avLst/>
        </a:prstGeom>
        <a:gradFill flip="none" rotWithShape="0">
          <a:gsLst>
            <a:gs pos="0">
              <a:srgbClr val="0E3F75"/>
            </a:gs>
            <a:gs pos="67000">
              <a:srgbClr val="0E3F75">
                <a:tint val="44500"/>
                <a:satMod val="160000"/>
              </a:srgbClr>
            </a:gs>
            <a:gs pos="100000">
              <a:srgbClr val="0E3F75">
                <a:tint val="23500"/>
                <a:satMod val="160000"/>
              </a:srgbClr>
            </a:gs>
          </a:gsLst>
          <a:lin ang="0" scaled="1"/>
          <a:tileRect/>
        </a:gradFill>
        <a:ln>
          <a:noFill/>
        </a:ln>
        <a:effectLst/>
      </dsp:spPr>
      <dsp:style>
        <a:lnRef idx="0">
          <a:scrgbClr r="0" g="0" b="0"/>
        </a:lnRef>
        <a:fillRef idx="3">
          <a:scrgbClr r="0" g="0" b="0"/>
        </a:fillRef>
        <a:effectRef idx="2">
          <a:scrgbClr r="0" g="0" b="0"/>
        </a:effectRef>
        <a:fontRef idx="minor">
          <a:schemeClr val="lt1"/>
        </a:fontRef>
      </dsp:style>
    </dsp:sp>
    <dsp:sp modelId="{185BC83F-C0A1-4F8B-AB0B-76F18B193D32}">
      <dsp:nvSpPr>
        <dsp:cNvPr id="0" name=""/>
        <dsp:cNvSpPr/>
      </dsp:nvSpPr>
      <dsp:spPr>
        <a:xfrm>
          <a:off x="4437847" y="791301"/>
          <a:ext cx="2957963" cy="2957963"/>
        </a:xfrm>
        <a:prstGeom prst="ellipse">
          <a:avLst/>
        </a:prstGeom>
        <a:gradFill flip="none" rotWithShape="0">
          <a:gsLst>
            <a:gs pos="0">
              <a:srgbClr val="0E3F75">
                <a:shade val="30000"/>
                <a:satMod val="115000"/>
              </a:srgbClr>
            </a:gs>
            <a:gs pos="50000">
              <a:srgbClr val="0E3F75">
                <a:shade val="67500"/>
                <a:satMod val="115000"/>
              </a:srgbClr>
            </a:gs>
            <a:gs pos="100000">
              <a:srgbClr val="0E3F75">
                <a:shade val="100000"/>
                <a:satMod val="115000"/>
              </a:srgbClr>
            </a:gs>
          </a:gsLst>
          <a:lin ang="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Ohio is losing $2 billion GDP annually due to these individuals being excluded.</a:t>
          </a:r>
        </a:p>
      </dsp:txBody>
      <dsp:txXfrm>
        <a:off x="4871031" y="1224485"/>
        <a:ext cx="2091595" cy="20915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4982A-B589-44C5-8FC6-5CBD59D8E3BE}">
      <dsp:nvSpPr>
        <dsp:cNvPr id="0" name=""/>
        <dsp:cNvSpPr/>
      </dsp:nvSpPr>
      <dsp:spPr>
        <a:xfrm>
          <a:off x="180736" y="178"/>
          <a:ext cx="3173164" cy="190389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Anyone with a conviction in the State of Ohio </a:t>
          </a:r>
        </a:p>
      </dsp:txBody>
      <dsp:txXfrm>
        <a:off x="180736" y="178"/>
        <a:ext cx="3173164" cy="1903898"/>
      </dsp:txXfrm>
    </dsp:sp>
    <dsp:sp modelId="{D572BEE9-8AEA-4B80-8BB1-A0ED167B0AB8}">
      <dsp:nvSpPr>
        <dsp:cNvPr id="0" name=""/>
        <dsp:cNvSpPr/>
      </dsp:nvSpPr>
      <dsp:spPr>
        <a:xfrm>
          <a:off x="3671217" y="178"/>
          <a:ext cx="3173164" cy="190389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Petitioner does not have to be a current resident of Ohio</a:t>
          </a:r>
        </a:p>
      </dsp:txBody>
      <dsp:txXfrm>
        <a:off x="3671217" y="178"/>
        <a:ext cx="3173164" cy="1903898"/>
      </dsp:txXfrm>
    </dsp:sp>
    <dsp:sp modelId="{47911505-FE19-4076-93C1-7CA117464ED5}">
      <dsp:nvSpPr>
        <dsp:cNvPr id="0" name=""/>
        <dsp:cNvSpPr/>
      </dsp:nvSpPr>
      <dsp:spPr>
        <a:xfrm>
          <a:off x="7161698" y="178"/>
          <a:ext cx="3173164" cy="190389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baseline="0" dirty="0"/>
            <a:t>Relief from felony conviction: </a:t>
          </a:r>
        </a:p>
        <a:p>
          <a:pPr marL="0" lvl="0" indent="0" algn="ctr" defTabSz="755650">
            <a:lnSpc>
              <a:spcPct val="90000"/>
            </a:lnSpc>
            <a:spcBef>
              <a:spcPct val="0"/>
            </a:spcBef>
            <a:spcAft>
              <a:spcPct val="35000"/>
            </a:spcAft>
            <a:buNone/>
          </a:pPr>
          <a:r>
            <a:rPr lang="en-US" sz="1700" kern="1200" baseline="0" dirty="0"/>
            <a:t>Petition may be filed one year after release and all periods of supervision</a:t>
          </a:r>
          <a:endParaRPr lang="en-US" sz="1700" kern="1200" dirty="0"/>
        </a:p>
      </dsp:txBody>
      <dsp:txXfrm>
        <a:off x="7161698" y="178"/>
        <a:ext cx="3173164" cy="1903898"/>
      </dsp:txXfrm>
    </dsp:sp>
    <dsp:sp modelId="{60D3C201-15D1-4271-BEE1-B6D74EB47469}">
      <dsp:nvSpPr>
        <dsp:cNvPr id="0" name=""/>
        <dsp:cNvSpPr/>
      </dsp:nvSpPr>
      <dsp:spPr>
        <a:xfrm>
          <a:off x="180736" y="2221393"/>
          <a:ext cx="3173164" cy="190389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baseline="0" dirty="0"/>
            <a:t>Relief from misdemeanor conviction: </a:t>
          </a:r>
        </a:p>
        <a:p>
          <a:pPr marL="0" lvl="0" indent="0" algn="ctr" defTabSz="755650">
            <a:lnSpc>
              <a:spcPct val="90000"/>
            </a:lnSpc>
            <a:spcBef>
              <a:spcPct val="0"/>
            </a:spcBef>
            <a:spcAft>
              <a:spcPct val="35000"/>
            </a:spcAft>
            <a:buNone/>
          </a:pPr>
          <a:r>
            <a:rPr lang="en-US" sz="1700" kern="1200" baseline="0" dirty="0"/>
            <a:t>Petition may be filed six months after release and all periods of supervision</a:t>
          </a:r>
          <a:endParaRPr lang="en-US" sz="1700" kern="1200" dirty="0"/>
        </a:p>
      </dsp:txBody>
      <dsp:txXfrm>
        <a:off x="180736" y="2221393"/>
        <a:ext cx="3173164" cy="1903898"/>
      </dsp:txXfrm>
    </dsp:sp>
    <dsp:sp modelId="{1E9AC7AF-9F8F-4964-8695-3E0D4269F074}">
      <dsp:nvSpPr>
        <dsp:cNvPr id="0" name=""/>
        <dsp:cNvSpPr/>
      </dsp:nvSpPr>
      <dsp:spPr>
        <a:xfrm>
          <a:off x="3671217" y="2221393"/>
          <a:ext cx="3173164" cy="190389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baseline="0" dirty="0"/>
            <a:t>If not incarcerated:</a:t>
          </a:r>
        </a:p>
        <a:p>
          <a:pPr marL="0" lvl="0" indent="0" algn="ctr" defTabSz="755650">
            <a:lnSpc>
              <a:spcPct val="90000"/>
            </a:lnSpc>
            <a:spcBef>
              <a:spcPct val="0"/>
            </a:spcBef>
            <a:spcAft>
              <a:spcPct val="35000"/>
            </a:spcAft>
            <a:buNone/>
          </a:pPr>
          <a:r>
            <a:rPr lang="en-US" sz="1700" kern="1200" baseline="0" dirty="0"/>
            <a:t>Petition may be filed six months from the date of final release from all court sanctions imposed</a:t>
          </a:r>
          <a:endParaRPr lang="en-US" sz="1700" kern="1200" dirty="0"/>
        </a:p>
      </dsp:txBody>
      <dsp:txXfrm>
        <a:off x="3671217" y="2221393"/>
        <a:ext cx="3173164" cy="1903898"/>
      </dsp:txXfrm>
    </dsp:sp>
    <dsp:sp modelId="{D21C1024-862D-4783-9959-B4827FE28F72}">
      <dsp:nvSpPr>
        <dsp:cNvPr id="0" name=""/>
        <dsp:cNvSpPr/>
      </dsp:nvSpPr>
      <dsp:spPr>
        <a:xfrm>
          <a:off x="7161698" y="2221393"/>
          <a:ext cx="3173164" cy="190389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baseline="0" dirty="0"/>
            <a:t>If incarcerated:</a:t>
          </a:r>
        </a:p>
        <a:p>
          <a:pPr marL="0" lvl="0" indent="0" algn="ctr" defTabSz="755650">
            <a:lnSpc>
              <a:spcPct val="90000"/>
            </a:lnSpc>
            <a:spcBef>
              <a:spcPct val="0"/>
            </a:spcBef>
            <a:spcAft>
              <a:spcPct val="35000"/>
            </a:spcAft>
            <a:buNone/>
          </a:pPr>
          <a:r>
            <a:rPr lang="en-US" sz="1700" kern="1200" baseline="0" dirty="0"/>
            <a:t>Any time after six months of release  from incarceration and all periods of supervision imposed after release from the period of incarceration </a:t>
          </a:r>
          <a:endParaRPr lang="en-US" sz="1700" kern="1200" dirty="0"/>
        </a:p>
      </dsp:txBody>
      <dsp:txXfrm>
        <a:off x="7161698" y="2221393"/>
        <a:ext cx="3173164" cy="190389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3" tIns="46583" rIns="93163"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3" tIns="46583" rIns="93163" bIns="46583" rtlCol="0"/>
          <a:lstStyle>
            <a:lvl1pPr algn="r">
              <a:defRPr sz="1200"/>
            </a:lvl1pPr>
          </a:lstStyle>
          <a:p>
            <a:fld id="{CDC4ADDC-17FF-4FE4-A163-D89C2EB8540B}" type="datetimeFigureOut">
              <a:rPr lang="en-US" smtClean="0"/>
              <a:t>7/24/2024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3" tIns="46583" rIns="93163" bIns="46583"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3" tIns="46583" rIns="93163"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3" tIns="46583" rIns="93163"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3" tIns="46583" rIns="93163" bIns="46583" rtlCol="0" anchor="b"/>
          <a:lstStyle>
            <a:lvl1pPr algn="r">
              <a:defRPr sz="1200"/>
            </a:lvl1pPr>
          </a:lstStyle>
          <a:p>
            <a:fld id="{7A6E335F-6B58-4BAC-AAD9-EC2E6DC7157D}" type="slidenum">
              <a:rPr lang="en-US" smtClean="0"/>
              <a:t>‹#›</a:t>
            </a:fld>
            <a:endParaRPr lang="en-US"/>
          </a:p>
        </p:txBody>
      </p:sp>
    </p:spTree>
    <p:extLst>
      <p:ext uri="{BB962C8B-B14F-4D97-AF65-F5344CB8AC3E}">
        <p14:creationId xmlns:p14="http://schemas.microsoft.com/office/powerpoint/2010/main" val="14864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removes two types of barriers 1. the fear employers have of hiring someone with a criminal background 2 preventing justice involved individuals from getting licenses in certain fields of work. </a:t>
            </a:r>
          </a:p>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3</a:t>
            </a:fld>
            <a:endParaRPr lang="en-US"/>
          </a:p>
        </p:txBody>
      </p:sp>
    </p:spTree>
    <p:extLst>
      <p:ext uri="{BB962C8B-B14F-4D97-AF65-F5344CB8AC3E}">
        <p14:creationId xmlns:p14="http://schemas.microsoft.com/office/powerpoint/2010/main" val="38584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process, complete petition on line, drccqe.com, DRC will review it for accuracy and forward to the court.  Petitioner must print the petition and file it in court, there is a $50 fee unless waived, the Court will review and set a court date, go to court and CQE is reduced to a JE and sent to petitioner and DRC to update website. </a:t>
            </a:r>
          </a:p>
        </p:txBody>
      </p:sp>
      <p:sp>
        <p:nvSpPr>
          <p:cNvPr id="4" name="Slide Number Placeholder 3"/>
          <p:cNvSpPr>
            <a:spLocks noGrp="1"/>
          </p:cNvSpPr>
          <p:nvPr>
            <p:ph type="sldNum" sz="quarter" idx="5"/>
          </p:nvPr>
        </p:nvSpPr>
        <p:spPr/>
        <p:txBody>
          <a:bodyPr/>
          <a:lstStyle/>
          <a:p>
            <a:fld id="{7A6E335F-6B58-4BAC-AAD9-EC2E6DC7157D}" type="slidenum">
              <a:rPr lang="en-US" smtClean="0"/>
              <a:t>5</a:t>
            </a:fld>
            <a:endParaRPr lang="en-US"/>
          </a:p>
        </p:txBody>
      </p:sp>
    </p:spTree>
    <p:extLst>
      <p:ext uri="{BB962C8B-B14F-4D97-AF65-F5344CB8AC3E}">
        <p14:creationId xmlns:p14="http://schemas.microsoft.com/office/powerpoint/2010/main" val="3410593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t>
            </a:r>
            <a:r>
              <a:rPr lang="en-US" dirty="0" err="1"/>
              <a:t>exeptions</a:t>
            </a:r>
            <a:endParaRPr lang="en-US" dirty="0"/>
          </a:p>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6</a:t>
            </a:fld>
            <a:endParaRPr lang="en-US"/>
          </a:p>
        </p:txBody>
      </p:sp>
    </p:spTree>
    <p:extLst>
      <p:ext uri="{BB962C8B-B14F-4D97-AF65-F5344CB8AC3E}">
        <p14:creationId xmlns:p14="http://schemas.microsoft.com/office/powerpoint/2010/main" val="754370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8</a:t>
            </a:fld>
            <a:endParaRPr lang="en-US"/>
          </a:p>
        </p:txBody>
      </p:sp>
    </p:spTree>
    <p:extLst>
      <p:ext uri="{BB962C8B-B14F-4D97-AF65-F5344CB8AC3E}">
        <p14:creationId xmlns:p14="http://schemas.microsoft.com/office/powerpoint/2010/main" val="510814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guarantees but opens doors </a:t>
            </a:r>
          </a:p>
          <a:p>
            <a:r>
              <a:rPr lang="en-US" dirty="0"/>
              <a:t>Remove barriers</a:t>
            </a:r>
          </a:p>
          <a:p>
            <a:r>
              <a:rPr lang="en-US" dirty="0"/>
              <a:t>Licensing agencies recognize </a:t>
            </a:r>
          </a:p>
          <a:p>
            <a:r>
              <a:rPr lang="en-US" dirty="0"/>
              <a:t>Individuals are looked at independently </a:t>
            </a:r>
          </a:p>
          <a:p>
            <a:r>
              <a:rPr lang="en-US" dirty="0"/>
              <a:t>Benefits tax credit  bounding protection from prosecution </a:t>
            </a:r>
            <a:r>
              <a:rPr lang="en-US" dirty="0" err="1"/>
              <a:t>etc</a:t>
            </a:r>
            <a:r>
              <a:rPr lang="en-US" dirty="0"/>
              <a:t> </a:t>
            </a:r>
          </a:p>
        </p:txBody>
      </p:sp>
      <p:sp>
        <p:nvSpPr>
          <p:cNvPr id="4" name="Slide Number Placeholder 3"/>
          <p:cNvSpPr>
            <a:spLocks noGrp="1"/>
          </p:cNvSpPr>
          <p:nvPr>
            <p:ph type="sldNum" sz="quarter" idx="5"/>
          </p:nvPr>
        </p:nvSpPr>
        <p:spPr/>
        <p:txBody>
          <a:bodyPr/>
          <a:lstStyle/>
          <a:p>
            <a:fld id="{7A6E335F-6B58-4BAC-AAD9-EC2E6DC7157D}" type="slidenum">
              <a:rPr lang="en-US" smtClean="0"/>
              <a:t>9</a:t>
            </a:fld>
            <a:endParaRPr lang="en-US"/>
          </a:p>
        </p:txBody>
      </p:sp>
    </p:spTree>
    <p:extLst>
      <p:ext uri="{BB962C8B-B14F-4D97-AF65-F5344CB8AC3E}">
        <p14:creationId xmlns:p14="http://schemas.microsoft.com/office/powerpoint/2010/main" val="1079095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Intro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pic>
        <p:nvPicPr>
          <p:cNvPr id="3" name="Picture 2" descr="Text&#10;&#10;Description automatically generated with medium confidence">
            <a:extLst>
              <a:ext uri="{FF2B5EF4-FFF2-40B4-BE49-F238E27FC236}">
                <a16:creationId xmlns:a16="http://schemas.microsoft.com/office/drawing/2014/main" id="{A5C55D14-DBD1-EB56-08C8-CF522B2E15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99302" y="5584054"/>
            <a:ext cx="3393395" cy="932098"/>
          </a:xfrm>
          <a:prstGeom prst="rect">
            <a:avLst/>
          </a:prstGeom>
        </p:spPr>
      </p:pic>
      <p:sp>
        <p:nvSpPr>
          <p:cNvPr id="11" name="Title 10">
            <a:extLst>
              <a:ext uri="{FF2B5EF4-FFF2-40B4-BE49-F238E27FC236}">
                <a16:creationId xmlns:a16="http://schemas.microsoft.com/office/drawing/2014/main" id="{90779D65-F79B-D607-5C72-D62ADF4B1F7F}"/>
              </a:ext>
            </a:extLst>
          </p:cNvPr>
          <p:cNvSpPr>
            <a:spLocks noGrp="1"/>
          </p:cNvSpPr>
          <p:nvPr>
            <p:ph type="title" hasCustomPrompt="1"/>
          </p:nvPr>
        </p:nvSpPr>
        <p:spPr>
          <a:xfrm>
            <a:off x="380999" y="1019187"/>
            <a:ext cx="11430000" cy="982861"/>
          </a:xfrm>
        </p:spPr>
        <p:txBody>
          <a:bodyPr>
            <a:normAutofit/>
          </a:bodyPr>
          <a:lstStyle>
            <a:lvl1pPr algn="ctr">
              <a:defRPr sz="5400"/>
            </a:lvl1pPr>
          </a:lstStyle>
          <a:p>
            <a:r>
              <a:rPr lang="en-US" dirty="0"/>
              <a:t>Click to edit PRESENTATION TITLE</a:t>
            </a:r>
          </a:p>
        </p:txBody>
      </p:sp>
    </p:spTree>
    <p:extLst>
      <p:ext uri="{BB962C8B-B14F-4D97-AF65-F5344CB8AC3E}">
        <p14:creationId xmlns:p14="http://schemas.microsoft.com/office/powerpoint/2010/main" val="55540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428-DA8C-2046-9013-4C44E755742E}"/>
              </a:ext>
            </a:extLst>
          </p:cNvPr>
          <p:cNvSpPr>
            <a:spLocks noGrp="1"/>
          </p:cNvSpPr>
          <p:nvPr>
            <p:ph type="title" hasCustomPrompt="1"/>
          </p:nvPr>
        </p:nvSpPr>
        <p:spPr>
          <a:xfrm>
            <a:off x="381000" y="365125"/>
            <a:ext cx="11430000" cy="1325563"/>
          </a:xfrm>
          <a:prstGeom prst="rect">
            <a:avLst/>
          </a:prstGeom>
        </p:spPr>
        <p:txBody>
          <a:bodyPr anchor="t"/>
          <a:lstStyle>
            <a:lvl1pPr>
              <a:defRPr cap="all" baseline="0">
                <a:latin typeface="Source Sans Pro SemiBold" panose="020B0603030403020204" pitchFamily="34" charset="0"/>
              </a:defRPr>
            </a:lvl1pPr>
          </a:lstStyle>
          <a:p>
            <a:r>
              <a:rPr lang="en-US" dirty="0"/>
              <a:t>Click to edit title</a:t>
            </a:r>
          </a:p>
        </p:txBody>
      </p:sp>
      <p:sp>
        <p:nvSpPr>
          <p:cNvPr id="16" name="Slide Number Placeholder 15">
            <a:extLst>
              <a:ext uri="{FF2B5EF4-FFF2-40B4-BE49-F238E27FC236}">
                <a16:creationId xmlns:a16="http://schemas.microsoft.com/office/drawing/2014/main" id="{29585CAF-7D25-E243-9B53-4E687CFDCD38}"/>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896282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20D8-6935-1A43-8CF0-66FC6338B1EF}"/>
              </a:ext>
            </a:extLst>
          </p:cNvPr>
          <p:cNvSpPr>
            <a:spLocks noGrp="1"/>
          </p:cNvSpPr>
          <p:nvPr>
            <p:ph type="title" hasCustomPrompt="1"/>
          </p:nvPr>
        </p:nvSpPr>
        <p:spPr>
          <a:xfrm>
            <a:off x="407301" y="457200"/>
            <a:ext cx="4387121"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D2F00CDB-9C52-9346-A61D-22B158D8F919}"/>
              </a:ext>
            </a:extLst>
          </p:cNvPr>
          <p:cNvSpPr>
            <a:spLocks noGrp="1"/>
          </p:cNvSpPr>
          <p:nvPr>
            <p:ph idx="1" hasCustomPrompt="1"/>
          </p:nvPr>
        </p:nvSpPr>
        <p:spPr>
          <a:xfrm>
            <a:off x="5183187" y="457200"/>
            <a:ext cx="6601511" cy="5403850"/>
          </a:xfrm>
          <a:prstGeom prst="rect">
            <a:avLst/>
          </a:prstGeom>
        </p:spPr>
        <p:txBody>
          <a:bodyPr/>
          <a:lstStyle>
            <a:lvl1pPr>
              <a:defRPr sz="3200">
                <a:latin typeface="Source Sans Pro" panose="020B0503030403020204" pitchFamily="34" charset="0"/>
              </a:defRPr>
            </a:lvl1pPr>
            <a:lvl2pPr>
              <a:defRPr sz="2800">
                <a:latin typeface="Source Sans Pro" panose="020B0503030403020204" pitchFamily="34" charset="0"/>
              </a:defRPr>
            </a:lvl2pPr>
            <a:lvl3pPr>
              <a:defRPr sz="2400">
                <a:latin typeface="Source Sans Pro" panose="020B0503030403020204" pitchFamily="34" charset="0"/>
              </a:defRPr>
            </a:lvl3pPr>
            <a:lvl4pPr>
              <a:defRPr sz="2000">
                <a:latin typeface="Source Sans Pro" panose="020B0503030403020204" pitchFamily="34" charset="0"/>
              </a:defRPr>
            </a:lvl4pPr>
            <a:lvl5pPr>
              <a:defRPr sz="2000">
                <a:latin typeface="Source Sans Pro" panose="020B0503030403020204" pitchFamily="34" charset="0"/>
              </a:defRPr>
            </a:lvl5pPr>
            <a:lvl6pPr>
              <a:defRPr sz="2000"/>
            </a:lvl6pPr>
            <a:lvl7pPr>
              <a:defRPr sz="2000"/>
            </a:lvl7pPr>
            <a:lvl8pPr>
              <a:defRPr sz="2000"/>
            </a:lvl8pPr>
            <a:lvl9pPr>
              <a:defRPr sz="200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Text Placeholder 3">
            <a:extLst>
              <a:ext uri="{FF2B5EF4-FFF2-40B4-BE49-F238E27FC236}">
                <a16:creationId xmlns:a16="http://schemas.microsoft.com/office/drawing/2014/main" id="{EB070D2D-8242-384D-A978-71066F7E1936}"/>
              </a:ext>
            </a:extLst>
          </p:cNvPr>
          <p:cNvSpPr>
            <a:spLocks noGrp="1"/>
          </p:cNvSpPr>
          <p:nvPr>
            <p:ph type="body" sz="half" idx="2" hasCustomPrompt="1"/>
          </p:nvPr>
        </p:nvSpPr>
        <p:spPr>
          <a:xfrm>
            <a:off x="407301" y="2057400"/>
            <a:ext cx="4387121"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99A92EF9-4388-E64C-AE2E-5DD2230C105E}"/>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470132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AFDE-CE73-E140-AEC8-2C7D74ACA9BC}"/>
              </a:ext>
            </a:extLst>
          </p:cNvPr>
          <p:cNvSpPr>
            <a:spLocks noGrp="1"/>
          </p:cNvSpPr>
          <p:nvPr>
            <p:ph type="title" hasCustomPrompt="1"/>
          </p:nvPr>
        </p:nvSpPr>
        <p:spPr>
          <a:xfrm>
            <a:off x="407302" y="457200"/>
            <a:ext cx="4387120"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dirty="0"/>
              <a:t>CLICK TO EDIT TITLE</a:t>
            </a:r>
          </a:p>
        </p:txBody>
      </p:sp>
      <p:sp>
        <p:nvSpPr>
          <p:cNvPr id="3" name="Picture Placeholder 2">
            <a:extLst>
              <a:ext uri="{FF2B5EF4-FFF2-40B4-BE49-F238E27FC236}">
                <a16:creationId xmlns:a16="http://schemas.microsoft.com/office/drawing/2014/main" id="{D46262F9-39B5-2A48-B7A0-306F146CDA4B}"/>
              </a:ext>
            </a:extLst>
          </p:cNvPr>
          <p:cNvSpPr>
            <a:spLocks noGrp="1"/>
          </p:cNvSpPr>
          <p:nvPr>
            <p:ph type="pic" idx="1"/>
          </p:nvPr>
        </p:nvSpPr>
        <p:spPr>
          <a:xfrm>
            <a:off x="5183188" y="457201"/>
            <a:ext cx="6627812" cy="5403850"/>
          </a:xfrm>
          <a:prstGeom prst="rect">
            <a:avLst/>
          </a:prstGeom>
        </p:spPr>
        <p:txBody>
          <a:bodyPr/>
          <a:lstStyle>
            <a:lvl1pPr marL="3429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sz="2400">
                <a:solidFill>
                  <a:schemeClr val="bg1">
                    <a:lumMod val="65000"/>
                  </a:schemeClr>
                </a:solidFill>
                <a:latin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3429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4" name="Text Placeholder 3">
            <a:extLst>
              <a:ext uri="{FF2B5EF4-FFF2-40B4-BE49-F238E27FC236}">
                <a16:creationId xmlns:a16="http://schemas.microsoft.com/office/drawing/2014/main" id="{9124CFF9-2C81-2040-9460-7970314A639A}"/>
              </a:ext>
            </a:extLst>
          </p:cNvPr>
          <p:cNvSpPr>
            <a:spLocks noGrp="1"/>
          </p:cNvSpPr>
          <p:nvPr>
            <p:ph type="body" sz="half" idx="2" hasCustomPrompt="1"/>
          </p:nvPr>
        </p:nvSpPr>
        <p:spPr>
          <a:xfrm>
            <a:off x="407302" y="2057400"/>
            <a:ext cx="4387120"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6F936C29-D718-AB47-8939-07EEA4D73EF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006219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s With Titl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Source Sans Pro" panose="020B0503030403020204" pitchFamily="34" charset="0"/>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10" name="Picture Placeholder 7"/>
          <p:cNvSpPr>
            <a:spLocks noGrp="1"/>
          </p:cNvSpPr>
          <p:nvPr>
            <p:ph type="pic" sz="quarter" idx="13"/>
          </p:nvPr>
        </p:nvSpPr>
        <p:spPr>
          <a:xfrm>
            <a:off x="6314303" y="1965960"/>
            <a:ext cx="5491141"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819645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640361"/>
          </a:xfrm>
          <a:prstGeom prst="rect">
            <a:avLst/>
          </a:prstGeom>
        </p:spPr>
        <p:txBody>
          <a:bodyPr/>
          <a:lstStyle>
            <a:lvl1pPr marL="571500" marR="0" indent="-342900" algn="l" defTabSz="914400" rtl="0" eaLnBrk="1" fontAlgn="auto" latinLnBrk="0" hangingPunct="1">
              <a:lnSpc>
                <a:spcPct val="90000"/>
              </a:lnSpc>
              <a:spcBef>
                <a:spcPts val="0"/>
              </a:spcBef>
              <a:spcAft>
                <a:spcPts val="10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10" name="Picture Placeholder 7"/>
          <p:cNvSpPr>
            <a:spLocks noGrp="1"/>
          </p:cNvSpPr>
          <p:nvPr>
            <p:ph type="pic" sz="quarter" idx="13"/>
          </p:nvPr>
        </p:nvSpPr>
        <p:spPr>
          <a:xfrm>
            <a:off x="6314303" y="1965960"/>
            <a:ext cx="5491141" cy="3640361"/>
          </a:xfrm>
          <a:prstGeom prst="rect">
            <a:avLst/>
          </a:prstGeom>
        </p:spPr>
        <p:txBody>
          <a:bodyPr/>
          <a:lstStyle>
            <a:lvl1pPr marL="5715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Text Placeholder 3">
            <a:extLst>
              <a:ext uri="{FF2B5EF4-FFF2-40B4-BE49-F238E27FC236}">
                <a16:creationId xmlns:a16="http://schemas.microsoft.com/office/drawing/2014/main" id="{42C34983-CD69-EF4D-9EF3-EB2110B4AF3F}"/>
              </a:ext>
            </a:extLst>
          </p:cNvPr>
          <p:cNvSpPr>
            <a:spLocks noGrp="1"/>
          </p:cNvSpPr>
          <p:nvPr>
            <p:ph type="body" sz="quarter" idx="16" hasCustomPrompt="1"/>
          </p:nvPr>
        </p:nvSpPr>
        <p:spPr>
          <a:xfrm>
            <a:off x="381000" y="5607050"/>
            <a:ext cx="5491140" cy="389796"/>
          </a:xfrm>
          <a:prstGeom prst="rect">
            <a:avLst/>
          </a:prstGeom>
        </p:spPr>
        <p:txBody>
          <a:bodyPr>
            <a:normAutofit/>
          </a:bodyPr>
          <a:lstStyle>
            <a:lvl1pPr marL="0" indent="0" algn="l">
              <a:buNone/>
              <a:defRPr sz="1600" i="1">
                <a:solidFill>
                  <a:schemeClr val="bg1">
                    <a:lumMod val="65000"/>
                  </a:schemeClr>
                </a:solidFill>
                <a:latin typeface="Source Sans Pro" panose="020B0503030403020204" pitchFamily="34" charset="0"/>
              </a:defRPr>
            </a:lvl1pPr>
          </a:lstStyle>
          <a:p>
            <a:pPr lvl="0"/>
            <a:r>
              <a:rPr lang="en-US" dirty="0"/>
              <a:t>Click to Edit Photo Caption</a:t>
            </a:r>
          </a:p>
        </p:txBody>
      </p:sp>
      <p:sp>
        <p:nvSpPr>
          <p:cNvPr id="9" name="Text Placeholder 3">
            <a:extLst>
              <a:ext uri="{FF2B5EF4-FFF2-40B4-BE49-F238E27FC236}">
                <a16:creationId xmlns:a16="http://schemas.microsoft.com/office/drawing/2014/main" id="{93E171EF-F7CC-354F-9CD9-4DDEECEB4FE9}"/>
              </a:ext>
            </a:extLst>
          </p:cNvPr>
          <p:cNvSpPr>
            <a:spLocks noGrp="1"/>
          </p:cNvSpPr>
          <p:nvPr>
            <p:ph type="body" sz="quarter" idx="17" hasCustomPrompt="1"/>
          </p:nvPr>
        </p:nvSpPr>
        <p:spPr>
          <a:xfrm>
            <a:off x="6314303" y="5607050"/>
            <a:ext cx="5491140" cy="389796"/>
          </a:xfrm>
          <a:prstGeom prst="rect">
            <a:avLst/>
          </a:prstGeom>
        </p:spPr>
        <p:txBody>
          <a:bodyPr>
            <a:normAutofit/>
          </a:bodyPr>
          <a:lstStyle>
            <a:lvl1pPr marL="0" indent="0" algn="l">
              <a:buNone/>
              <a:defRPr sz="1600" i="1">
                <a:solidFill>
                  <a:schemeClr val="bg1">
                    <a:lumMod val="65000"/>
                  </a:schemeClr>
                </a:solidFill>
                <a:latin typeface="+mn-lt"/>
              </a:defRPr>
            </a:lvl1pPr>
          </a:lstStyle>
          <a:p>
            <a:pPr lvl="0"/>
            <a:r>
              <a:rPr lang="en-US" dirty="0"/>
              <a:t>Click to Edit Photo Caption</a:t>
            </a:r>
          </a:p>
        </p:txBody>
      </p:sp>
    </p:spTree>
    <p:extLst>
      <p:ext uri="{BB962C8B-B14F-4D97-AF65-F5344CB8AC3E}">
        <p14:creationId xmlns:p14="http://schemas.microsoft.com/office/powerpoint/2010/main" val="3504045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Pictures With Title">
    <p:spTree>
      <p:nvGrpSpPr>
        <p:cNvPr id="1" name=""/>
        <p:cNvGrpSpPr/>
        <p:nvPr/>
      </p:nvGrpSpPr>
      <p:grpSpPr>
        <a:xfrm>
          <a:off x="0" y="0"/>
          <a:ext cx="0" cy="0"/>
          <a:chOff x="0" y="0"/>
          <a:chExt cx="0" cy="0"/>
        </a:xfrm>
      </p:grpSpPr>
      <p:sp>
        <p:nvSpPr>
          <p:cNvPr id="9" name="Picture Placeholder 7"/>
          <p:cNvSpPr>
            <a:spLocks noGrp="1"/>
          </p:cNvSpPr>
          <p:nvPr>
            <p:ph type="pic" sz="quarter" idx="12" hasCustomPrompt="1"/>
          </p:nvPr>
        </p:nvSpPr>
        <p:spPr>
          <a:xfrm>
            <a:off x="3924437" y="1558977"/>
            <a:ext cx="4292326"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0" name="Picture Placeholder 7"/>
          <p:cNvSpPr>
            <a:spLocks noGrp="1"/>
          </p:cNvSpPr>
          <p:nvPr>
            <p:ph type="pic" sz="quarter" idx="13" hasCustomPrompt="1"/>
          </p:nvPr>
        </p:nvSpPr>
        <p:spPr>
          <a:xfrm>
            <a:off x="8580556" y="1558977"/>
            <a:ext cx="3224888"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2" name="Title 1"/>
          <p:cNvSpPr>
            <a:spLocks noGrp="1"/>
          </p:cNvSpPr>
          <p:nvPr>
            <p:ph type="title" hasCustomPrompt="1"/>
          </p:nvPr>
        </p:nvSpPr>
        <p:spPr/>
        <p:txBody>
          <a:bodyPr/>
          <a:lstStyle>
            <a:lvl1pPr>
              <a:defRPr>
                <a:latin typeface="+mj-lt"/>
              </a:defRPr>
            </a:lvl1pPr>
          </a:lstStyle>
          <a:p>
            <a:r>
              <a:rPr lang="en-US" dirty="0"/>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Picture Placeholder 3">
            <a:extLst>
              <a:ext uri="{FF2B5EF4-FFF2-40B4-BE49-F238E27FC236}">
                <a16:creationId xmlns:a16="http://schemas.microsoft.com/office/drawing/2014/main" id="{6FB7A6DA-4DC8-304B-B583-7CC4064FDF9A}"/>
              </a:ext>
            </a:extLst>
          </p:cNvPr>
          <p:cNvSpPr>
            <a:spLocks noGrp="1"/>
          </p:cNvSpPr>
          <p:nvPr>
            <p:ph type="pic" sz="quarter" idx="16" hasCustomPrompt="1"/>
          </p:nvPr>
        </p:nvSpPr>
        <p:spPr>
          <a:xfrm>
            <a:off x="381000" y="1558925"/>
            <a:ext cx="3224888" cy="4302125"/>
          </a:xfrm>
        </p:spPr>
        <p:txBody>
          <a:bodyPr>
            <a:normAutofit/>
          </a:bodyPr>
          <a:lstStyle>
            <a:lvl1pPr marL="285750" indent="-285750">
              <a:buFont typeface="Arial" panose="020B0604020202020204" pitchFamily="34" charset="0"/>
              <a:buChar char="•"/>
              <a:defRPr sz="2000">
                <a:solidFill>
                  <a:schemeClr val="bg1">
                    <a:lumMod val="65000"/>
                  </a:schemeClr>
                </a:solidFill>
                <a:latin typeface="+mn-lt"/>
              </a:defRPr>
            </a:lvl1pPr>
          </a:lstStyle>
          <a:p>
            <a:r>
              <a:rPr lang="en-US" dirty="0"/>
              <a:t>Click Icon to add picture</a:t>
            </a:r>
          </a:p>
        </p:txBody>
      </p:sp>
    </p:spTree>
    <p:extLst>
      <p:ext uri="{BB962C8B-B14F-4D97-AF65-F5344CB8AC3E}">
        <p14:creationId xmlns:p14="http://schemas.microsoft.com/office/powerpoint/2010/main" val="4275278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Pictures With captions and Titl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3924437" y="1558978"/>
            <a:ext cx="4292326"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11" name="Text Placeholder 3">
            <a:extLst>
              <a:ext uri="{FF2B5EF4-FFF2-40B4-BE49-F238E27FC236}">
                <a16:creationId xmlns:a16="http://schemas.microsoft.com/office/drawing/2014/main" id="{9A387CA8-2BFC-514C-8463-0244B7A2006D}"/>
              </a:ext>
            </a:extLst>
          </p:cNvPr>
          <p:cNvSpPr>
            <a:spLocks noGrp="1"/>
          </p:cNvSpPr>
          <p:nvPr>
            <p:ph type="body" sz="quarter" idx="16" hasCustomPrompt="1"/>
          </p:nvPr>
        </p:nvSpPr>
        <p:spPr>
          <a:xfrm>
            <a:off x="3357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dirty="0"/>
              <a:t>Click to Edit Photo Caption</a:t>
            </a:r>
          </a:p>
        </p:txBody>
      </p:sp>
      <p:sp>
        <p:nvSpPr>
          <p:cNvPr id="12" name="Text Placeholder 3">
            <a:extLst>
              <a:ext uri="{FF2B5EF4-FFF2-40B4-BE49-F238E27FC236}">
                <a16:creationId xmlns:a16="http://schemas.microsoft.com/office/drawing/2014/main" id="{19CD173F-9443-154B-A211-586A9B01DF30}"/>
              </a:ext>
            </a:extLst>
          </p:cNvPr>
          <p:cNvSpPr>
            <a:spLocks noGrp="1"/>
          </p:cNvSpPr>
          <p:nvPr>
            <p:ph type="body" sz="quarter" idx="17" hasCustomPrompt="1"/>
          </p:nvPr>
        </p:nvSpPr>
        <p:spPr>
          <a:xfrm>
            <a:off x="3924437" y="5607050"/>
            <a:ext cx="4292326"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3" name="Text Placeholder 3">
            <a:extLst>
              <a:ext uri="{FF2B5EF4-FFF2-40B4-BE49-F238E27FC236}">
                <a16:creationId xmlns:a16="http://schemas.microsoft.com/office/drawing/2014/main" id="{43393AB0-90E1-EB4C-9F92-469ECB0E4C7B}"/>
              </a:ext>
            </a:extLst>
          </p:cNvPr>
          <p:cNvSpPr>
            <a:spLocks noGrp="1"/>
          </p:cNvSpPr>
          <p:nvPr>
            <p:ph type="body" sz="quarter" idx="18" hasCustomPrompt="1"/>
          </p:nvPr>
        </p:nvSpPr>
        <p:spPr>
          <a:xfrm>
            <a:off x="85805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Tree>
    <p:extLst>
      <p:ext uri="{BB962C8B-B14F-4D97-AF65-F5344CB8AC3E}">
        <p14:creationId xmlns:p14="http://schemas.microsoft.com/office/powerpoint/2010/main" val="2321316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Pictures With Title">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335756"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8"/>
          <p:cNvSpPr>
            <a:spLocks noGrp="1"/>
          </p:cNvSpPr>
          <p:nvPr>
            <p:ph type="pic" sz="quarter" idx="12" hasCustomPrompt="1"/>
          </p:nvPr>
        </p:nvSpPr>
        <p:spPr>
          <a:xfrm>
            <a:off x="3305969"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1" name="Picture Placeholder 8"/>
          <p:cNvSpPr>
            <a:spLocks noGrp="1"/>
          </p:cNvSpPr>
          <p:nvPr>
            <p:ph type="pic" sz="quarter" idx="13" hasCustomPrompt="1"/>
          </p:nvPr>
        </p:nvSpPr>
        <p:spPr>
          <a:xfrm>
            <a:off x="6276182"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8"/>
          <p:cNvSpPr>
            <a:spLocks noGrp="1"/>
          </p:cNvSpPr>
          <p:nvPr>
            <p:ph type="pic" sz="quarter" idx="14" hasCustomPrompt="1"/>
          </p:nvPr>
        </p:nvSpPr>
        <p:spPr>
          <a:xfrm>
            <a:off x="9246395"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239ABB85-8254-264A-ADC9-F329B2CAF9E7}"/>
              </a:ext>
            </a:extLst>
          </p:cNvPr>
          <p:cNvSpPr>
            <a:spLocks noGrp="1"/>
          </p:cNvSpPr>
          <p:nvPr>
            <p:ph type="sldNum" sz="quarter" idx="16"/>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09527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x Picture Gallery">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9" name="Picture Placeholder 7"/>
          <p:cNvSpPr>
            <a:spLocks noGrp="1"/>
          </p:cNvSpPr>
          <p:nvPr>
            <p:ph type="pic" sz="quarter" idx="12" hasCustomPrompt="1"/>
          </p:nvPr>
        </p:nvSpPr>
        <p:spPr>
          <a:xfrm>
            <a:off x="3924437" y="1690688"/>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dirty="0"/>
              <a:t>CLICK TO EDIT TITLE</a:t>
            </a:r>
          </a:p>
        </p:txBody>
      </p:sp>
      <p:sp>
        <p:nvSpPr>
          <p:cNvPr id="7" name="Picture Placeholder 7">
            <a:extLst>
              <a:ext uri="{FF2B5EF4-FFF2-40B4-BE49-F238E27FC236}">
                <a16:creationId xmlns:a16="http://schemas.microsoft.com/office/drawing/2014/main" id="{E10DC94B-F063-2243-A82D-16ADBAF8AD50}"/>
              </a:ext>
            </a:extLst>
          </p:cNvPr>
          <p:cNvSpPr>
            <a:spLocks noGrp="1"/>
          </p:cNvSpPr>
          <p:nvPr>
            <p:ph type="pic" sz="quarter" idx="14" hasCustomPrompt="1"/>
          </p:nvPr>
        </p:nvSpPr>
        <p:spPr>
          <a:xfrm>
            <a:off x="335757" y="3929449"/>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7">
            <a:extLst>
              <a:ext uri="{FF2B5EF4-FFF2-40B4-BE49-F238E27FC236}">
                <a16:creationId xmlns:a16="http://schemas.microsoft.com/office/drawing/2014/main" id="{DDAF7424-F60C-6A47-AB76-59580353DE81}"/>
              </a:ext>
            </a:extLst>
          </p:cNvPr>
          <p:cNvSpPr>
            <a:spLocks noGrp="1"/>
          </p:cNvSpPr>
          <p:nvPr>
            <p:ph type="pic" sz="quarter" idx="15" hasCustomPrompt="1"/>
          </p:nvPr>
        </p:nvSpPr>
        <p:spPr>
          <a:xfrm>
            <a:off x="499187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3" name="Picture Placeholder 7">
            <a:extLst>
              <a:ext uri="{FF2B5EF4-FFF2-40B4-BE49-F238E27FC236}">
                <a16:creationId xmlns:a16="http://schemas.microsoft.com/office/drawing/2014/main" id="{49621BFD-9F1D-1E4A-A859-9E916E1EF074}"/>
              </a:ext>
            </a:extLst>
          </p:cNvPr>
          <p:cNvSpPr>
            <a:spLocks noGrp="1"/>
          </p:cNvSpPr>
          <p:nvPr>
            <p:ph type="pic" sz="quarter" idx="16" hasCustomPrompt="1"/>
          </p:nvPr>
        </p:nvSpPr>
        <p:spPr>
          <a:xfrm>
            <a:off x="858055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1" name="Slide Number Placeholder 20">
            <a:extLst>
              <a:ext uri="{FF2B5EF4-FFF2-40B4-BE49-F238E27FC236}">
                <a16:creationId xmlns:a16="http://schemas.microsoft.com/office/drawing/2014/main" id="{ABA7123A-ECE0-244E-9B1F-9369CDAA40B4}"/>
              </a:ext>
            </a:extLst>
          </p:cNvPr>
          <p:cNvSpPr>
            <a:spLocks noGrp="1"/>
          </p:cNvSpPr>
          <p:nvPr>
            <p:ph type="sldNum" sz="quarter" idx="18"/>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169903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lide Image With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2" name="Slide Number Placeholder 11">
            <a:extLst>
              <a:ext uri="{FF2B5EF4-FFF2-40B4-BE49-F238E27FC236}">
                <a16:creationId xmlns:a16="http://schemas.microsoft.com/office/drawing/2014/main" id="{34867995-5DA7-0E46-92C1-17D3FB360190}"/>
              </a:ext>
            </a:extLst>
          </p:cNvPr>
          <p:cNvSpPr>
            <a:spLocks noGrp="1"/>
          </p:cNvSpPr>
          <p:nvPr>
            <p:ph type="sldNum" sz="quarter" idx="12"/>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423791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386810" y="1114428"/>
            <a:ext cx="5219169" cy="830263"/>
          </a:xfrm>
          <a:prstGeom prst="rect">
            <a:avLst/>
          </a:prstGeom>
        </p:spPr>
        <p:txBody>
          <a:bodyPr>
            <a:normAutofit/>
          </a:bodyPr>
          <a:lstStyle>
            <a:lvl1pPr marL="0" indent="0">
              <a:buNone/>
              <a:defRPr sz="2400">
                <a:solidFill>
                  <a:schemeClr val="tx1"/>
                </a:solidFill>
                <a:latin typeface="Source Sans Pro" panose="020B0503030403020204" pitchFamily="34" charset="0"/>
              </a:defRPr>
            </a:lvl1pPr>
          </a:lstStyle>
          <a:p>
            <a:pPr lvl="0"/>
            <a:r>
              <a:rPr lang="en-US" dirty="0"/>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381001" y="4511176"/>
            <a:ext cx="5235550" cy="1336426"/>
          </a:xfrm>
          <a:prstGeom prst="rect">
            <a:avLst/>
          </a:prstGeom>
        </p:spPr>
        <p:txBody>
          <a:bodyPr>
            <a:normAutofit/>
          </a:bodyPr>
          <a:lstStyle>
            <a:lvl1pPr marL="0" indent="0">
              <a:buNone/>
              <a:defRPr sz="2000" b="0">
                <a:latin typeface="Source Sans Pro" panose="020B0503030403020204" pitchFamily="34" charset="0"/>
              </a:defRPr>
            </a:lvl1pPr>
          </a:lstStyle>
          <a:p>
            <a:pPr lvl="0"/>
            <a:r>
              <a:rPr lang="en-US" dirty="0"/>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381001" y="3507165"/>
            <a:ext cx="5240310" cy="624860"/>
          </a:xfrm>
          <a:prstGeom prst="rect">
            <a:avLst/>
          </a:prstGeom>
        </p:spPr>
        <p:txBody>
          <a:bodyPr>
            <a:normAutofit/>
          </a:bodyPr>
          <a:lstStyle>
            <a:lvl1pPr marL="0" indent="0">
              <a:buNone/>
              <a:defRPr sz="2000">
                <a:solidFill>
                  <a:schemeClr val="bg1">
                    <a:lumMod val="65000"/>
                  </a:schemeClr>
                </a:solidFill>
                <a:latin typeface="Source Sans Pro" panose="020B0503030403020204" pitchFamily="34" charset="0"/>
                <a:ea typeface="Source Serif Pro" panose="02040603050405020204" pitchFamily="18" charset="0"/>
              </a:defRPr>
            </a:lvl1pPr>
          </a:lstStyle>
          <a:p>
            <a:pPr lvl="0"/>
            <a:r>
              <a:rPr lang="en-US" dirty="0"/>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376240" y="2556086"/>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dirty="0"/>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376240" y="3027689"/>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dirty="0"/>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5825484" y="1114428"/>
            <a:ext cx="5985516" cy="4701756"/>
          </a:xfrm>
          <a:prstGeom prst="rect">
            <a:avLst/>
          </a:prstGeom>
        </p:spPr>
        <p:txBody>
          <a:bodyPr>
            <a:normAutofit/>
          </a:bodyPr>
          <a:lstStyle>
            <a:lvl1pPr>
              <a:defRPr sz="2000">
                <a:solidFill>
                  <a:schemeClr val="bg1">
                    <a:lumMod val="65000"/>
                  </a:schemeClr>
                </a:solidFill>
                <a:latin typeface="Source Sans Pro" panose="020B0503030403020204" pitchFamily="34" charset="0"/>
              </a:defRPr>
            </a:lvl1pPr>
          </a:lstStyle>
          <a:p>
            <a:r>
              <a:rPr lang="en-US" dirty="0"/>
              <a:t>Click icon to add picture</a:t>
            </a:r>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386810" y="503033"/>
            <a:ext cx="10515600" cy="569913"/>
          </a:xfrm>
        </p:spPr>
        <p:txBody>
          <a:bodyPr/>
          <a:lstStyle>
            <a:lvl1pPr>
              <a:defRPr>
                <a:latin typeface="Source Sans Pro SemiBold" panose="020B0603030403020204" pitchFamily="34" charset="0"/>
              </a:defRPr>
            </a:lvl1pPr>
          </a:lstStyle>
          <a:p>
            <a:r>
              <a:rPr lang="en-US" dirty="0"/>
              <a:t>Click to edit presentation title</a:t>
            </a:r>
          </a:p>
        </p:txBody>
      </p:sp>
      <p:sp>
        <p:nvSpPr>
          <p:cNvPr id="24" name="Footer Placeholder 23">
            <a:extLst>
              <a:ext uri="{FF2B5EF4-FFF2-40B4-BE49-F238E27FC236}">
                <a16:creationId xmlns:a16="http://schemas.microsoft.com/office/drawing/2014/main" id="{0EBDA6E4-77F4-A64D-89B8-E757AE4EAEAD}"/>
              </a:ext>
            </a:extLst>
          </p:cNvPr>
          <p:cNvSpPr>
            <a:spLocks noGrp="1"/>
          </p:cNvSpPr>
          <p:nvPr>
            <p:ph type="ftr" sz="quarter" idx="22"/>
          </p:nvPr>
        </p:nvSpPr>
        <p:spPr>
          <a:xfrm>
            <a:off x="2290438" y="6356350"/>
            <a:ext cx="5850561" cy="365125"/>
          </a:xfrm>
          <a:prstGeom prst="rect">
            <a:avLst/>
          </a:prstGeom>
        </p:spPr>
        <p:txBody>
          <a:bodyPr/>
          <a:lstStyle>
            <a:lvl1pPr>
              <a:defRPr/>
            </a:lvl1pPr>
          </a:lstStyle>
          <a:p>
            <a:r>
              <a:rPr lang="en-US" dirty="0"/>
              <a:t>      </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411291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Slide Image No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Tree>
    <p:extLst>
      <p:ext uri="{BB962C8B-B14F-4D97-AF65-F5344CB8AC3E}">
        <p14:creationId xmlns:p14="http://schemas.microsoft.com/office/powerpoint/2010/main" val="3882097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91201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DRC.OHIO.GOV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762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0251" y="3244334"/>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DRC.OHIO.GOV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565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314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019F13-D402-C2BE-894F-DC9D2CEE2060}"/>
              </a:ext>
            </a:extLst>
          </p:cNvPr>
          <p:cNvSpPr txBox="1"/>
          <p:nvPr userDrawn="1"/>
        </p:nvSpPr>
        <p:spPr>
          <a:xfrm>
            <a:off x="4137891" y="6307720"/>
            <a:ext cx="3916218" cy="369332"/>
          </a:xfrm>
          <a:prstGeom prst="rect">
            <a:avLst/>
          </a:prstGeom>
          <a:noFill/>
        </p:spPr>
        <p:txBody>
          <a:bodyPr wrap="square" rtlCol="0">
            <a:spAutoFit/>
          </a:bodyPr>
          <a:lstStyle/>
          <a:p>
            <a:pPr algn="ctr"/>
            <a:r>
              <a:rPr lang="en-US" dirty="0">
                <a:solidFill>
                  <a:srgbClr val="0E3F75"/>
                </a:solidFill>
                <a:latin typeface="Source Sans Pro" panose="020B0503030403020204" pitchFamily="34" charset="0"/>
              </a:rPr>
              <a:t>DRC.OHIO.GOV</a:t>
            </a:r>
          </a:p>
        </p:txBody>
      </p:sp>
    </p:spTree>
    <p:extLst>
      <p:ext uri="{BB962C8B-B14F-4D97-AF65-F5344CB8AC3E}">
        <p14:creationId xmlns:p14="http://schemas.microsoft.com/office/powerpoint/2010/main" val="170668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7DF61195-A0F3-2E4F-BC0B-8D1AD1E2E510}"/>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276244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380999" y="1104258"/>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017482B6-B14E-2840-9894-155B86AF1438}"/>
              </a:ext>
            </a:extLst>
          </p:cNvPr>
          <p:cNvSpPr>
            <a:spLocks noGrp="1"/>
          </p:cNvSpPr>
          <p:nvPr>
            <p:ph type="body" idx="1" hasCustomPrompt="1"/>
          </p:nvPr>
        </p:nvSpPr>
        <p:spPr>
          <a:xfrm>
            <a:off x="381000" y="2230132"/>
            <a:ext cx="9107774" cy="3523609"/>
          </a:xfrm>
          <a:prstGeom prst="rect">
            <a:avLst/>
          </a:prstGeom>
        </p:spPr>
        <p:txBody>
          <a:bodyPr/>
          <a:lstStyle>
            <a:lvl1pPr marL="0" indent="0">
              <a:buNone/>
              <a:defRPr sz="2400">
                <a:solidFill>
                  <a:schemeClr val="tx1"/>
                </a:solidFill>
                <a:latin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cxnSp>
        <p:nvCxnSpPr>
          <p:cNvPr id="6" name="Straight Connector 5">
            <a:extLst>
              <a:ext uri="{FF2B5EF4-FFF2-40B4-BE49-F238E27FC236}">
                <a16:creationId xmlns:a16="http://schemas.microsoft.com/office/drawing/2014/main" id="{87C5245B-7C5E-1B46-B288-83FE7ADFC2F0}"/>
              </a:ext>
            </a:extLst>
          </p:cNvPr>
          <p:cNvCxnSpPr>
            <a:cxnSpLocks/>
          </p:cNvCxnSpPr>
          <p:nvPr userDrawn="1"/>
        </p:nvCxnSpPr>
        <p:spPr>
          <a:xfrm>
            <a:off x="380999" y="2010937"/>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186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2" y="2633955"/>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09757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2F4-9ACB-D749-A463-6EF93D944A11}"/>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9C6C5217-C058-314A-A904-8613DFB63430}"/>
              </a:ext>
            </a:extLst>
          </p:cNvPr>
          <p:cNvSpPr>
            <a:spLocks noGrp="1"/>
          </p:cNvSpPr>
          <p:nvPr>
            <p:ph idx="1" hasCustomPrompt="1"/>
          </p:nvPr>
        </p:nvSpPr>
        <p:spPr>
          <a:xfrm>
            <a:off x="381000" y="1825625"/>
            <a:ext cx="10515600" cy="4125470"/>
          </a:xfrm>
          <a:prstGeom prst="rect">
            <a:avLst/>
          </a:prstGeom>
        </p:spPr>
        <p:txBody>
          <a:bodyPr/>
          <a:lstStyle>
            <a:lvl1pPr marL="228600" indent="-228600">
              <a:lnSpc>
                <a:spcPct val="120000"/>
              </a:lnSpc>
              <a:spcAft>
                <a:spcPts val="1000"/>
              </a:spcAft>
              <a:buFont typeface="Arial" panose="020B0604020202020204" pitchFamily="34" charset="0"/>
              <a:buChar char="•"/>
              <a:defRPr>
                <a:latin typeface="Source Sans Pro" panose="020B0503030403020204" pitchFamily="34" charset="0"/>
              </a:defRPr>
            </a:lvl1pPr>
            <a:lvl2pPr>
              <a:spcBef>
                <a:spcPts val="1000"/>
              </a:spcBef>
              <a:spcAft>
                <a:spcPts val="800"/>
              </a:spcAft>
              <a:defRPr>
                <a:latin typeface="Source Sans Pro" panose="020B0503030403020204" pitchFamily="34" charset="0"/>
              </a:defRPr>
            </a:lvl2pPr>
            <a:lvl3pPr>
              <a:spcBef>
                <a:spcPts val="1000"/>
              </a:spcBef>
              <a:defRPr>
                <a:latin typeface="Source Sans Pro" panose="020B0503030403020204" pitchFamily="34" charset="0"/>
              </a:defRPr>
            </a:lvl3pPr>
            <a:lvl4pPr>
              <a:spcBef>
                <a:spcPts val="1000"/>
              </a:spcBef>
              <a:defRPr>
                <a:latin typeface="Source Sans Pro" panose="020B0503030403020204" pitchFamily="34" charset="0"/>
              </a:defRPr>
            </a:lvl4pPr>
            <a:lvl5pPr>
              <a:spcBef>
                <a:spcPts val="1000"/>
              </a:spcBef>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21" name="Slide Number Placeholder 20">
            <a:extLst>
              <a:ext uri="{FF2B5EF4-FFF2-40B4-BE49-F238E27FC236}">
                <a16:creationId xmlns:a16="http://schemas.microsoft.com/office/drawing/2014/main" id="{2F45A2E2-F84B-3B4D-9847-EB91160C5EDB}"/>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54238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57EA-33AB-6E4E-8AE6-C519F2C70DF3}"/>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4895D000-96C4-3146-A271-C3F0018F06F5}"/>
              </a:ext>
            </a:extLst>
          </p:cNvPr>
          <p:cNvSpPr>
            <a:spLocks noGrp="1"/>
          </p:cNvSpPr>
          <p:nvPr>
            <p:ph sz="half" idx="1" hasCustomPrompt="1"/>
          </p:nvPr>
        </p:nvSpPr>
        <p:spPr>
          <a:xfrm>
            <a:off x="381000" y="1825625"/>
            <a:ext cx="5439032"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Content Placeholder 3">
            <a:extLst>
              <a:ext uri="{FF2B5EF4-FFF2-40B4-BE49-F238E27FC236}">
                <a16:creationId xmlns:a16="http://schemas.microsoft.com/office/drawing/2014/main" id="{014340DB-97D6-6943-B475-09348084E3A9}"/>
              </a:ext>
            </a:extLst>
          </p:cNvPr>
          <p:cNvSpPr>
            <a:spLocks noGrp="1"/>
          </p:cNvSpPr>
          <p:nvPr>
            <p:ph sz="half" idx="2" hasCustomPrompt="1"/>
          </p:nvPr>
        </p:nvSpPr>
        <p:spPr>
          <a:xfrm>
            <a:off x="6096000" y="1825625"/>
            <a:ext cx="5715000"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6DA248AA-651E-1C47-ACCF-5BA8CBD361A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871458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5D1D-0BAC-9D44-92DF-2FAC5F1F841B}"/>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5178388F-D839-F04B-8146-F18EC1F5918C}"/>
              </a:ext>
            </a:extLst>
          </p:cNvPr>
          <p:cNvSpPr>
            <a:spLocks noGrp="1"/>
          </p:cNvSpPr>
          <p:nvPr>
            <p:ph type="body" idx="1" hasCustomPrompt="1"/>
          </p:nvPr>
        </p:nvSpPr>
        <p:spPr>
          <a:xfrm>
            <a:off x="381000" y="1681163"/>
            <a:ext cx="5550243"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25E5DF2D-0CB8-8048-932F-27A74B3869BA}"/>
              </a:ext>
            </a:extLst>
          </p:cNvPr>
          <p:cNvSpPr>
            <a:spLocks noGrp="1"/>
          </p:cNvSpPr>
          <p:nvPr>
            <p:ph sz="half" idx="2" hasCustomPrompt="1"/>
          </p:nvPr>
        </p:nvSpPr>
        <p:spPr>
          <a:xfrm>
            <a:off x="381000" y="2505075"/>
            <a:ext cx="5550243"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5" name="Text Placeholder 4">
            <a:extLst>
              <a:ext uri="{FF2B5EF4-FFF2-40B4-BE49-F238E27FC236}">
                <a16:creationId xmlns:a16="http://schemas.microsoft.com/office/drawing/2014/main" id="{0CCFE60E-047E-DA43-8341-0EAA48D9EE95}"/>
              </a:ext>
            </a:extLst>
          </p:cNvPr>
          <p:cNvSpPr>
            <a:spLocks noGrp="1"/>
          </p:cNvSpPr>
          <p:nvPr>
            <p:ph type="body" sz="quarter" idx="3" hasCustomPrompt="1"/>
          </p:nvPr>
        </p:nvSpPr>
        <p:spPr>
          <a:xfrm>
            <a:off x="6172200" y="1681163"/>
            <a:ext cx="5638800"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3DBF4DAB-13B0-C64B-9B88-510DBA6D3D86}"/>
              </a:ext>
            </a:extLst>
          </p:cNvPr>
          <p:cNvSpPr>
            <a:spLocks noGrp="1"/>
          </p:cNvSpPr>
          <p:nvPr>
            <p:ph sz="quarter" idx="4" hasCustomPrompt="1"/>
          </p:nvPr>
        </p:nvSpPr>
        <p:spPr>
          <a:xfrm>
            <a:off x="6172200" y="2505075"/>
            <a:ext cx="5638800"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055864F4-8E80-A249-9817-B55038EB962A}"/>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350729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381000" y="559088"/>
            <a:ext cx="11430000" cy="982861"/>
          </a:xfrm>
        </p:spPr>
        <p:txBody>
          <a:bodyPr/>
          <a:lstStyle>
            <a:lvl1pPr>
              <a:defRPr cap="all" baseline="0"/>
            </a:lvl1pPr>
          </a:lstStyle>
          <a:p>
            <a:r>
              <a:rPr lang="en-US"/>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1064302" y="2008683"/>
            <a:ext cx="9878336" cy="3687268"/>
          </a:xfrm>
          <a:prstGeom prst="rect">
            <a:avLst/>
          </a:prstGeom>
        </p:spPr>
        <p:txBody>
          <a:bodyPr/>
          <a:lstStyle>
            <a:lvl1pPr>
              <a:defRPr>
                <a:latin typeface="Source Sans Pro" panose="020B0503030403020204" pitchFamily="34" charset="0"/>
                <a:ea typeface="Open Sans" panose="020B0606030504020204" pitchFamily="34" charset="0"/>
                <a:cs typeface="Open Sans" panose="020B0606030504020204" pitchFamily="34" charset="0"/>
              </a:defRPr>
            </a:lvl1pPr>
            <a:lvl2pPr marL="548640" indent="0">
              <a:buNone/>
              <a:defRPr/>
            </a:lvl2pPr>
          </a:lstStyle>
          <a:p>
            <a:pPr lvl="0"/>
            <a:r>
              <a:rPr lang="en-US" dirty="0"/>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838200" y="2008683"/>
            <a:ext cx="0" cy="3674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Tree>
    <p:extLst>
      <p:ext uri="{BB962C8B-B14F-4D97-AF65-F5344CB8AC3E}">
        <p14:creationId xmlns:p14="http://schemas.microsoft.com/office/powerpoint/2010/main" val="2099470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0999" y="1658247"/>
            <a:ext cx="11430001" cy="4235926"/>
          </a:xfrm>
          <a:prstGeom prst="rect">
            <a:avLst/>
          </a:prstGeom>
        </p:spPr>
        <p:txBody>
          <a:bodyPr vert="horz" lIns="91440" tIns="45720" rIns="91440" bIns="45720" rtlCol="0">
            <a:normAutofit/>
          </a:bodyPr>
          <a:lstStyle/>
          <a:p>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Maecenas </a:t>
            </a:r>
            <a:r>
              <a:rPr lang="en-US" dirty="0" err="1"/>
              <a:t>nec</a:t>
            </a:r>
            <a:r>
              <a:rPr lang="en-US" dirty="0"/>
              <a:t> </a:t>
            </a:r>
            <a:r>
              <a:rPr lang="en-US" dirty="0" err="1"/>
              <a:t>odio</a:t>
            </a:r>
            <a:r>
              <a:rPr lang="en-US" dirty="0"/>
              <a:t> et ante </a:t>
            </a:r>
            <a:r>
              <a:rPr lang="en-US" dirty="0" err="1"/>
              <a:t>tincidunt</a:t>
            </a:r>
            <a:r>
              <a:rPr lang="en-US" dirty="0"/>
              <a:t> tempus. </a:t>
            </a:r>
            <a:r>
              <a:rPr lang="en-US" dirty="0" err="1"/>
              <a:t>Nullam</a:t>
            </a:r>
            <a:r>
              <a:rPr lang="en-US" dirty="0"/>
              <a:t> dictum </a:t>
            </a:r>
            <a:r>
              <a:rPr lang="en-US" dirty="0" err="1"/>
              <a:t>felis</a:t>
            </a:r>
            <a:r>
              <a:rPr lang="en-US" dirty="0"/>
              <a:t> </a:t>
            </a:r>
            <a:r>
              <a:rPr lang="en-US" dirty="0" err="1"/>
              <a:t>eu</a:t>
            </a:r>
            <a:r>
              <a:rPr lang="en-US" dirty="0"/>
              <a:t> </a:t>
            </a:r>
            <a:r>
              <a:rPr lang="en-US" dirty="0" err="1"/>
              <a:t>pede</a:t>
            </a:r>
            <a:r>
              <a:rPr lang="en-US" dirty="0"/>
              <a:t> </a:t>
            </a:r>
            <a:r>
              <a:rPr lang="en-US" dirty="0" err="1"/>
              <a:t>mollis</a:t>
            </a:r>
            <a:r>
              <a:rPr lang="en-US" dirty="0"/>
              <a:t> </a:t>
            </a:r>
            <a:r>
              <a:rPr lang="en-US" dirty="0" err="1"/>
              <a:t>pretium</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hymenaeos</a:t>
            </a:r>
            <a:r>
              <a:rPr lang="en-US" dirty="0"/>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65125"/>
            <a:ext cx="11430000" cy="982861"/>
          </a:xfrm>
          <a:prstGeom prst="rect">
            <a:avLst/>
          </a:prstGeom>
        </p:spPr>
        <p:txBody>
          <a:bodyPr vert="horz" lIns="91440" tIns="45720" rIns="91440" bIns="45720" rtlCol="0" anchor="t">
            <a:normAutofit/>
          </a:bodyPr>
          <a:lstStyle/>
          <a:p>
            <a:r>
              <a:rPr lang="en-US" dirty="0"/>
              <a:t>CLICK TO EDIT TITLE</a:t>
            </a:r>
          </a:p>
        </p:txBody>
      </p:sp>
      <p:sp>
        <p:nvSpPr>
          <p:cNvPr id="15" name="Rectangle 14">
            <a:extLst>
              <a:ext uri="{FF2B5EF4-FFF2-40B4-BE49-F238E27FC236}">
                <a16:creationId xmlns:a16="http://schemas.microsoft.com/office/drawing/2014/main" id="{FDDB4D39-9FA5-5C46-845E-A393FCAF090C}"/>
              </a:ext>
            </a:extLst>
          </p:cNvPr>
          <p:cNvSpPr/>
          <p:nvPr userDrawn="1"/>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6172200"/>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pic>
        <p:nvPicPr>
          <p:cNvPr id="4" name="Picture 3" descr="Text&#10;&#10;Description automatically generated with medium confidence">
            <a:extLst>
              <a:ext uri="{FF2B5EF4-FFF2-40B4-BE49-F238E27FC236}">
                <a16:creationId xmlns:a16="http://schemas.microsoft.com/office/drawing/2014/main" id="{B67F68CB-5257-3E73-EEDA-949B97E6E7EE}"/>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380999" y="6204434"/>
            <a:ext cx="1651918" cy="453749"/>
          </a:xfrm>
          <a:prstGeom prst="rect">
            <a:avLst/>
          </a:prstGeom>
        </p:spPr>
      </p:pic>
    </p:spTree>
    <p:extLst>
      <p:ext uri="{BB962C8B-B14F-4D97-AF65-F5344CB8AC3E}">
        <p14:creationId xmlns:p14="http://schemas.microsoft.com/office/powerpoint/2010/main" val="142617934"/>
      </p:ext>
    </p:extLst>
  </p:cSld>
  <p:clrMap bg1="lt1" tx1="dk1" bg2="lt2" tx2="dk2" accent1="accent1" accent2="accent2" accent3="accent3" accent4="accent4" accent5="accent5" accent6="accent6" hlink="hlink" folHlink="folHlink"/>
  <p:sldLayoutIdLst>
    <p:sldLayoutId id="2147483786" r:id="rId1"/>
    <p:sldLayoutId id="2147483784" r:id="rId2"/>
    <p:sldLayoutId id="2147483774" r:id="rId3"/>
    <p:sldLayoutId id="2147483770" r:id="rId4"/>
    <p:sldLayoutId id="2147483792" r:id="rId5"/>
    <p:sldLayoutId id="2147483769" r:id="rId6"/>
    <p:sldLayoutId id="2147483771" r:id="rId7"/>
    <p:sldLayoutId id="2147483772" r:id="rId8"/>
    <p:sldLayoutId id="2147483796" r:id="rId9"/>
    <p:sldLayoutId id="2147483773" r:id="rId10"/>
    <p:sldLayoutId id="2147483775" r:id="rId11"/>
    <p:sldLayoutId id="2147483776" r:id="rId12"/>
    <p:sldLayoutId id="2147483783" r:id="rId13"/>
    <p:sldLayoutId id="2147483788" r:id="rId14"/>
    <p:sldLayoutId id="2147483778" r:id="rId15"/>
    <p:sldLayoutId id="2147483787" r:id="rId16"/>
    <p:sldLayoutId id="2147483780" r:id="rId17"/>
    <p:sldLayoutId id="2147483779" r:id="rId18"/>
    <p:sldLayoutId id="2147483777" r:id="rId19"/>
    <p:sldLayoutId id="2147483781" r:id="rId20"/>
    <p:sldLayoutId id="2147483785" r:id="rId21"/>
    <p:sldLayoutId id="2147483793" r:id="rId22"/>
    <p:sldLayoutId id="2147483794" r:id="rId23"/>
  </p:sldLayoutIdLst>
  <p:hf hdr="0" dt="0"/>
  <p:txStyles>
    <p:titleStyle>
      <a:lvl1pPr algn="l" defTabSz="914400" rtl="0" eaLnBrk="1" latinLnBrk="0" hangingPunct="1">
        <a:lnSpc>
          <a:spcPct val="90000"/>
        </a:lnSpc>
        <a:spcBef>
          <a:spcPct val="0"/>
        </a:spcBef>
        <a:buNone/>
        <a:defRPr sz="3600" b="1" kern="1200" cap="all" baseline="0">
          <a:solidFill>
            <a:srgbClr val="002060"/>
          </a:solidFill>
          <a:latin typeface="+mj-lt"/>
          <a:ea typeface="+mj-ea"/>
          <a:cs typeface="+mj-cs"/>
        </a:defRPr>
      </a:lvl1pPr>
    </p:titleStyle>
    <p:body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mn-lt"/>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70C9EDF4-6D23-FC7F-EA1E-093EBF8C05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00336" y="564099"/>
            <a:ext cx="4191328" cy="5142515"/>
          </a:xfrm>
          <a:prstGeom prst="rect">
            <a:avLst/>
          </a:prstGeom>
        </p:spPr>
      </p:pic>
    </p:spTree>
    <p:extLst>
      <p:ext uri="{BB962C8B-B14F-4D97-AF65-F5344CB8AC3E}">
        <p14:creationId xmlns:p14="http://schemas.microsoft.com/office/powerpoint/2010/main" val="1554241636"/>
      </p:ext>
    </p:extLst>
  </p:cSld>
  <p:clrMap bg1="lt1" tx1="dk1" bg2="lt2" tx2="dk2" accent1="accent1" accent2="accent2" accent3="accent3" accent4="accent4" accent5="accent5" accent6="accent6" hlink="hlink" folHlink="folHlink"/>
  <p:sldLayoutIdLst>
    <p:sldLayoutId id="2147483738" r:id="rId1"/>
    <p:sldLayoutId id="214748375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Lanaya.mcdonald@drc.ohio.gov" TargetMode="Externa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81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608740-DCD9-0C80-1D92-1AB4E166E158}"/>
              </a:ext>
            </a:extLst>
          </p:cNvPr>
          <p:cNvSpPr txBox="1"/>
          <p:nvPr/>
        </p:nvSpPr>
        <p:spPr>
          <a:xfrm>
            <a:off x="2998381" y="2200939"/>
            <a:ext cx="6539024" cy="1754326"/>
          </a:xfrm>
          <a:prstGeom prst="rect">
            <a:avLst/>
          </a:prstGeom>
          <a:noFill/>
        </p:spPr>
        <p:txBody>
          <a:bodyPr wrap="square" rtlCol="0">
            <a:spAutoFit/>
          </a:bodyPr>
          <a:lstStyle/>
          <a:p>
            <a:pPr algn="ctr"/>
            <a:r>
              <a:rPr lang="en-US" sz="5400" b="1" dirty="0">
                <a:solidFill>
                  <a:srgbClr val="0E3F75"/>
                </a:solidFill>
              </a:rPr>
              <a:t>CQE </a:t>
            </a:r>
          </a:p>
          <a:p>
            <a:pPr algn="ctr"/>
            <a:r>
              <a:rPr lang="en-US" sz="5400" b="1" dirty="0">
                <a:solidFill>
                  <a:srgbClr val="0E3F75"/>
                </a:solidFill>
              </a:rPr>
              <a:t>Application Process</a:t>
            </a:r>
          </a:p>
        </p:txBody>
      </p:sp>
    </p:spTree>
    <p:extLst>
      <p:ext uri="{BB962C8B-B14F-4D97-AF65-F5344CB8AC3E}">
        <p14:creationId xmlns:p14="http://schemas.microsoft.com/office/powerpoint/2010/main" val="3661409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92A934-66E7-C24D-B8CB-EBC94CAC8787}"/>
              </a:ext>
            </a:extLst>
          </p:cNvPr>
          <p:cNvPicPr>
            <a:picLocks noChangeAspect="1"/>
          </p:cNvPicPr>
          <p:nvPr/>
        </p:nvPicPr>
        <p:blipFill>
          <a:blip r:embed="rId2"/>
          <a:stretch>
            <a:fillRect/>
          </a:stretch>
        </p:blipFill>
        <p:spPr>
          <a:xfrm>
            <a:off x="446520" y="296589"/>
            <a:ext cx="11298960" cy="6444452"/>
          </a:xfrm>
          <a:prstGeom prst="rect">
            <a:avLst/>
          </a:prstGeom>
        </p:spPr>
      </p:pic>
    </p:spTree>
    <p:extLst>
      <p:ext uri="{BB962C8B-B14F-4D97-AF65-F5344CB8AC3E}">
        <p14:creationId xmlns:p14="http://schemas.microsoft.com/office/powerpoint/2010/main" val="1706967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B446CD-B028-3BD7-BC71-537372D48F72}"/>
              </a:ext>
            </a:extLst>
          </p:cNvPr>
          <p:cNvPicPr>
            <a:picLocks noChangeAspect="1"/>
          </p:cNvPicPr>
          <p:nvPr/>
        </p:nvPicPr>
        <p:blipFill>
          <a:blip r:embed="rId2"/>
          <a:stretch>
            <a:fillRect/>
          </a:stretch>
        </p:blipFill>
        <p:spPr>
          <a:xfrm>
            <a:off x="93617" y="829340"/>
            <a:ext cx="12004766" cy="5199319"/>
          </a:xfrm>
          <a:prstGeom prst="rect">
            <a:avLst/>
          </a:prstGeom>
        </p:spPr>
      </p:pic>
    </p:spTree>
    <p:extLst>
      <p:ext uri="{BB962C8B-B14F-4D97-AF65-F5344CB8AC3E}">
        <p14:creationId xmlns:p14="http://schemas.microsoft.com/office/powerpoint/2010/main" val="237084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3616D7-2C4F-B7E5-E52A-7F9EC7023669}"/>
              </a:ext>
            </a:extLst>
          </p:cNvPr>
          <p:cNvPicPr>
            <a:picLocks noChangeAspect="1"/>
          </p:cNvPicPr>
          <p:nvPr/>
        </p:nvPicPr>
        <p:blipFill rotWithShape="1">
          <a:blip r:embed="rId2"/>
          <a:srcRect b="15375"/>
          <a:stretch/>
        </p:blipFill>
        <p:spPr>
          <a:xfrm>
            <a:off x="221587" y="519479"/>
            <a:ext cx="11748826" cy="4924391"/>
          </a:xfrm>
          <a:prstGeom prst="rect">
            <a:avLst/>
          </a:prstGeom>
        </p:spPr>
      </p:pic>
    </p:spTree>
    <p:extLst>
      <p:ext uri="{BB962C8B-B14F-4D97-AF65-F5344CB8AC3E}">
        <p14:creationId xmlns:p14="http://schemas.microsoft.com/office/powerpoint/2010/main" val="4070878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F717B7-54B0-5C0D-5CC4-879DEA352227}"/>
              </a:ext>
            </a:extLst>
          </p:cNvPr>
          <p:cNvPicPr>
            <a:picLocks noChangeAspect="1"/>
          </p:cNvPicPr>
          <p:nvPr/>
        </p:nvPicPr>
        <p:blipFill>
          <a:blip r:embed="rId2"/>
          <a:stretch>
            <a:fillRect/>
          </a:stretch>
        </p:blipFill>
        <p:spPr>
          <a:xfrm>
            <a:off x="632746" y="233769"/>
            <a:ext cx="10926507" cy="6390461"/>
          </a:xfrm>
          <a:prstGeom prst="rect">
            <a:avLst/>
          </a:prstGeom>
        </p:spPr>
      </p:pic>
    </p:spTree>
    <p:extLst>
      <p:ext uri="{BB962C8B-B14F-4D97-AF65-F5344CB8AC3E}">
        <p14:creationId xmlns:p14="http://schemas.microsoft.com/office/powerpoint/2010/main" val="3849786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8E9005-DB9D-0593-7A46-8C68CD2C891B}"/>
              </a:ext>
            </a:extLst>
          </p:cNvPr>
          <p:cNvPicPr>
            <a:picLocks noChangeAspect="1"/>
          </p:cNvPicPr>
          <p:nvPr/>
        </p:nvPicPr>
        <p:blipFill>
          <a:blip r:embed="rId2"/>
          <a:stretch>
            <a:fillRect/>
          </a:stretch>
        </p:blipFill>
        <p:spPr>
          <a:xfrm>
            <a:off x="120767" y="568842"/>
            <a:ext cx="11950466" cy="5720316"/>
          </a:xfrm>
          <a:prstGeom prst="rect">
            <a:avLst/>
          </a:prstGeom>
        </p:spPr>
      </p:pic>
    </p:spTree>
    <p:extLst>
      <p:ext uri="{BB962C8B-B14F-4D97-AF65-F5344CB8AC3E}">
        <p14:creationId xmlns:p14="http://schemas.microsoft.com/office/powerpoint/2010/main" val="3498881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C1D325-B91B-3B38-0169-D08F43238A66}"/>
              </a:ext>
            </a:extLst>
          </p:cNvPr>
          <p:cNvPicPr>
            <a:picLocks noChangeAspect="1"/>
          </p:cNvPicPr>
          <p:nvPr/>
        </p:nvPicPr>
        <p:blipFill rotWithShape="1">
          <a:blip r:embed="rId2"/>
          <a:srcRect b="14193"/>
          <a:stretch/>
        </p:blipFill>
        <p:spPr>
          <a:xfrm>
            <a:off x="336562" y="850605"/>
            <a:ext cx="11518876" cy="4082902"/>
          </a:xfrm>
          <a:prstGeom prst="rect">
            <a:avLst/>
          </a:prstGeom>
        </p:spPr>
      </p:pic>
    </p:spTree>
    <p:extLst>
      <p:ext uri="{BB962C8B-B14F-4D97-AF65-F5344CB8AC3E}">
        <p14:creationId xmlns:p14="http://schemas.microsoft.com/office/powerpoint/2010/main" val="970318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45DF8D8-6D9B-8C64-B1B8-3E4F34B0F02B}"/>
              </a:ext>
            </a:extLst>
          </p:cNvPr>
          <p:cNvSpPr>
            <a:spLocks noGrp="1"/>
          </p:cNvSpPr>
          <p:nvPr>
            <p:ph type="pic" sz="quarter" idx="10"/>
          </p:nvPr>
        </p:nvSpPr>
        <p:spPr/>
        <p:txBody>
          <a:bodyPr/>
          <a:lstStyle/>
          <a:p>
            <a:endParaRPr lang="en-US" dirty="0"/>
          </a:p>
        </p:txBody>
      </p:sp>
      <p:pic>
        <p:nvPicPr>
          <p:cNvPr id="4" name="Picture 3">
            <a:extLst>
              <a:ext uri="{FF2B5EF4-FFF2-40B4-BE49-F238E27FC236}">
                <a16:creationId xmlns:a16="http://schemas.microsoft.com/office/drawing/2014/main" id="{76203CE8-659E-8848-0D38-717C068AEA77}"/>
              </a:ext>
            </a:extLst>
          </p:cNvPr>
          <p:cNvPicPr>
            <a:picLocks noChangeAspect="1"/>
          </p:cNvPicPr>
          <p:nvPr/>
        </p:nvPicPr>
        <p:blipFill>
          <a:blip r:embed="rId2"/>
          <a:stretch>
            <a:fillRect/>
          </a:stretch>
        </p:blipFill>
        <p:spPr>
          <a:xfrm>
            <a:off x="2537460" y="162868"/>
            <a:ext cx="7117080" cy="6429318"/>
          </a:xfrm>
          <a:prstGeom prst="rect">
            <a:avLst/>
          </a:prstGeom>
        </p:spPr>
      </p:pic>
    </p:spTree>
    <p:extLst>
      <p:ext uri="{BB962C8B-B14F-4D97-AF65-F5344CB8AC3E}">
        <p14:creationId xmlns:p14="http://schemas.microsoft.com/office/powerpoint/2010/main" val="3885790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5A0CFFE-26DE-1F3E-F3EC-79DC13439479}"/>
              </a:ext>
            </a:extLst>
          </p:cNvPr>
          <p:cNvSpPr>
            <a:spLocks noGrp="1"/>
          </p:cNvSpPr>
          <p:nvPr>
            <p:ph type="pic" sz="quarter" idx="10"/>
          </p:nvPr>
        </p:nvSpPr>
        <p:spPr/>
        <p:txBody>
          <a:bodyPr/>
          <a:lstStyle/>
          <a:p>
            <a:endParaRPr lang="en-US"/>
          </a:p>
        </p:txBody>
      </p:sp>
      <p:pic>
        <p:nvPicPr>
          <p:cNvPr id="6" name="Picture 5">
            <a:extLst>
              <a:ext uri="{FF2B5EF4-FFF2-40B4-BE49-F238E27FC236}">
                <a16:creationId xmlns:a16="http://schemas.microsoft.com/office/drawing/2014/main" id="{2A40D834-4DEF-D468-FB86-58832BE2FA25}"/>
              </a:ext>
            </a:extLst>
          </p:cNvPr>
          <p:cNvPicPr>
            <a:picLocks noChangeAspect="1"/>
          </p:cNvPicPr>
          <p:nvPr/>
        </p:nvPicPr>
        <p:blipFill>
          <a:blip r:embed="rId2"/>
          <a:stretch>
            <a:fillRect/>
          </a:stretch>
        </p:blipFill>
        <p:spPr>
          <a:xfrm>
            <a:off x="1367620" y="948588"/>
            <a:ext cx="9456759" cy="4720692"/>
          </a:xfrm>
          <a:prstGeom prst="rect">
            <a:avLst/>
          </a:prstGeom>
        </p:spPr>
      </p:pic>
    </p:spTree>
    <p:extLst>
      <p:ext uri="{BB962C8B-B14F-4D97-AF65-F5344CB8AC3E}">
        <p14:creationId xmlns:p14="http://schemas.microsoft.com/office/powerpoint/2010/main" val="1087557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BDEEF35-4B8E-9FA3-55C8-204BF0564FE9}"/>
              </a:ext>
            </a:extLst>
          </p:cNvPr>
          <p:cNvSpPr>
            <a:spLocks noGrp="1"/>
          </p:cNvSpPr>
          <p:nvPr>
            <p:ph type="pic" sz="quarter" idx="10"/>
          </p:nvPr>
        </p:nvSpPr>
        <p:spPr/>
        <p:txBody>
          <a:bodyPr/>
          <a:lstStyle/>
          <a:p>
            <a:endParaRPr lang="en-US"/>
          </a:p>
        </p:txBody>
      </p:sp>
      <p:pic>
        <p:nvPicPr>
          <p:cNvPr id="1026" name="Picture 2">
            <a:extLst>
              <a:ext uri="{FF2B5EF4-FFF2-40B4-BE49-F238E27FC236}">
                <a16:creationId xmlns:a16="http://schemas.microsoft.com/office/drawing/2014/main" id="{0190423F-64C7-EB14-1D39-151ECD87D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6633" y="400716"/>
            <a:ext cx="7956235" cy="60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70F7C61-7D83-0B41-7DC2-0DC8DD95E901}"/>
              </a:ext>
            </a:extLst>
          </p:cNvPr>
          <p:cNvSpPr txBox="1"/>
          <p:nvPr/>
        </p:nvSpPr>
        <p:spPr>
          <a:xfrm>
            <a:off x="4720856" y="2466753"/>
            <a:ext cx="2909545" cy="369332"/>
          </a:xfrm>
          <a:prstGeom prst="rect">
            <a:avLst/>
          </a:prstGeom>
          <a:solidFill>
            <a:schemeClr val="bg1"/>
          </a:solidFill>
        </p:spPr>
        <p:txBody>
          <a:bodyPr wrap="square" rtlCol="0">
            <a:spAutoFit/>
          </a:bodyPr>
          <a:lstStyle/>
          <a:p>
            <a:pPr algn="ctr"/>
            <a:r>
              <a:rPr lang="en-US" b="1" i="1" dirty="0">
                <a:solidFill>
                  <a:srgbClr val="C12637"/>
                </a:solidFill>
              </a:rPr>
              <a:t>Janie Marie Doe</a:t>
            </a:r>
          </a:p>
        </p:txBody>
      </p:sp>
      <p:sp>
        <p:nvSpPr>
          <p:cNvPr id="4" name="TextBox 3">
            <a:extLst>
              <a:ext uri="{FF2B5EF4-FFF2-40B4-BE49-F238E27FC236}">
                <a16:creationId xmlns:a16="http://schemas.microsoft.com/office/drawing/2014/main" id="{09FBCA7F-E0D2-0082-8858-645D1654C84C}"/>
              </a:ext>
            </a:extLst>
          </p:cNvPr>
          <p:cNvSpPr txBox="1"/>
          <p:nvPr/>
        </p:nvSpPr>
        <p:spPr>
          <a:xfrm>
            <a:off x="5762845" y="5105873"/>
            <a:ext cx="1329071" cy="307777"/>
          </a:xfrm>
          <a:prstGeom prst="rect">
            <a:avLst/>
          </a:prstGeom>
          <a:solidFill>
            <a:schemeClr val="bg1"/>
          </a:solidFill>
        </p:spPr>
        <p:txBody>
          <a:bodyPr wrap="square" rtlCol="0">
            <a:spAutoFit/>
          </a:bodyPr>
          <a:lstStyle/>
          <a:p>
            <a:pPr algn="ctr"/>
            <a:r>
              <a:rPr lang="en-US" sz="1400" b="1" i="1" dirty="0"/>
              <a:t>Janie Doe</a:t>
            </a:r>
          </a:p>
        </p:txBody>
      </p:sp>
    </p:spTree>
    <p:extLst>
      <p:ext uri="{BB962C8B-B14F-4D97-AF65-F5344CB8AC3E}">
        <p14:creationId xmlns:p14="http://schemas.microsoft.com/office/powerpoint/2010/main" val="82244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9C5FCA-A02A-3CA9-9A69-37033CFDED4D}"/>
              </a:ext>
            </a:extLst>
          </p:cNvPr>
          <p:cNvSpPr txBox="1"/>
          <p:nvPr/>
        </p:nvSpPr>
        <p:spPr>
          <a:xfrm>
            <a:off x="2286001" y="2004282"/>
            <a:ext cx="8622562" cy="2585323"/>
          </a:xfrm>
          <a:prstGeom prst="rect">
            <a:avLst/>
          </a:prstGeom>
          <a:noFill/>
        </p:spPr>
        <p:txBody>
          <a:bodyPr wrap="square">
            <a:spAutoFit/>
          </a:bodyPr>
          <a:lstStyle/>
          <a:p>
            <a:pPr algn="ctr"/>
            <a:r>
              <a:rPr lang="en-US" sz="5400" b="1" dirty="0">
                <a:solidFill>
                  <a:srgbClr val="0E3F75"/>
                </a:solidFill>
              </a:rPr>
              <a:t>Certificate of Qualification for Employment </a:t>
            </a:r>
          </a:p>
          <a:p>
            <a:pPr algn="ctr"/>
            <a:r>
              <a:rPr lang="en-US" sz="5400" b="1" dirty="0">
                <a:solidFill>
                  <a:srgbClr val="0E3F75"/>
                </a:solidFill>
              </a:rPr>
              <a:t>(CQE)</a:t>
            </a:r>
          </a:p>
        </p:txBody>
      </p:sp>
    </p:spTree>
    <p:extLst>
      <p:ext uri="{BB962C8B-B14F-4D97-AF65-F5344CB8AC3E}">
        <p14:creationId xmlns:p14="http://schemas.microsoft.com/office/powerpoint/2010/main" val="1357951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4A8DB-DCD6-DC23-E00A-318F8A4EABA5}"/>
              </a:ext>
            </a:extLst>
          </p:cNvPr>
          <p:cNvSpPr>
            <a:spLocks noGrp="1"/>
          </p:cNvSpPr>
          <p:nvPr>
            <p:ph type="title"/>
          </p:nvPr>
        </p:nvSpPr>
        <p:spPr/>
        <p:txBody>
          <a:bodyPr>
            <a:normAutofit/>
          </a:bodyPr>
          <a:lstStyle/>
          <a:p>
            <a:r>
              <a:rPr lang="en-US" sz="5400" cap="none" dirty="0"/>
              <a:t>Can a CQE revoked?</a:t>
            </a:r>
          </a:p>
        </p:txBody>
      </p:sp>
      <p:sp>
        <p:nvSpPr>
          <p:cNvPr id="3" name="Text Placeholder 2">
            <a:extLst>
              <a:ext uri="{FF2B5EF4-FFF2-40B4-BE49-F238E27FC236}">
                <a16:creationId xmlns:a16="http://schemas.microsoft.com/office/drawing/2014/main" id="{6D65E5A9-9040-0CCA-DDE5-EC65AC4D7B5C}"/>
              </a:ext>
            </a:extLst>
          </p:cNvPr>
          <p:cNvSpPr>
            <a:spLocks noGrp="1"/>
          </p:cNvSpPr>
          <p:nvPr>
            <p:ph type="body" idx="1"/>
          </p:nvPr>
        </p:nvSpPr>
        <p:spPr>
          <a:xfrm>
            <a:off x="381000" y="2230133"/>
            <a:ext cx="11430000" cy="2990454"/>
          </a:xfrm>
        </p:spPr>
        <p:txBody>
          <a:bodyPr>
            <a:normAutofit/>
          </a:bodyPr>
          <a:lstStyle/>
          <a:p>
            <a:pPr algn="ctr"/>
            <a:r>
              <a:rPr lang="en-US" sz="6000" dirty="0">
                <a:solidFill>
                  <a:srgbClr val="C12637"/>
                </a:solidFill>
                <a:latin typeface="+mj-lt"/>
              </a:rPr>
              <a:t>YES</a:t>
            </a:r>
          </a:p>
          <a:p>
            <a:pPr algn="ctr"/>
            <a:r>
              <a:rPr lang="en-US" sz="3600" i="1" dirty="0">
                <a:solidFill>
                  <a:srgbClr val="C12637"/>
                </a:solidFill>
                <a:latin typeface="+mj-lt"/>
              </a:rPr>
              <a:t>Conviction of a felony offense committed subsequent to (after) the issuance of the CQE.</a:t>
            </a:r>
          </a:p>
        </p:txBody>
      </p:sp>
      <p:sp>
        <p:nvSpPr>
          <p:cNvPr id="4" name="Slide Number Placeholder 3">
            <a:extLst>
              <a:ext uri="{FF2B5EF4-FFF2-40B4-BE49-F238E27FC236}">
                <a16:creationId xmlns:a16="http://schemas.microsoft.com/office/drawing/2014/main" id="{FC1C1730-C018-0598-507B-53C900BD649D}"/>
              </a:ext>
            </a:extLst>
          </p:cNvPr>
          <p:cNvSpPr>
            <a:spLocks noGrp="1"/>
          </p:cNvSpPr>
          <p:nvPr>
            <p:ph type="sldNum" sz="quarter" idx="11"/>
          </p:nvPr>
        </p:nvSpPr>
        <p:spPr/>
        <p:txBody>
          <a:bodyPr/>
          <a:lstStyle/>
          <a:p>
            <a:fld id="{383B7B7A-CDDA-7C44-B1B0-1F1E45567B3B}" type="slidenum">
              <a:rPr lang="en-US" smtClean="0"/>
              <a:pPr/>
              <a:t>20</a:t>
            </a:fld>
            <a:endParaRPr lang="en-US"/>
          </a:p>
        </p:txBody>
      </p:sp>
    </p:spTree>
    <p:extLst>
      <p:ext uri="{BB962C8B-B14F-4D97-AF65-F5344CB8AC3E}">
        <p14:creationId xmlns:p14="http://schemas.microsoft.com/office/powerpoint/2010/main" val="37496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252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4D7C4D-F34D-2D0C-98B4-DECF6741ED16}"/>
              </a:ext>
            </a:extLst>
          </p:cNvPr>
          <p:cNvSpPr txBox="1"/>
          <p:nvPr/>
        </p:nvSpPr>
        <p:spPr>
          <a:xfrm>
            <a:off x="2440714" y="4422710"/>
            <a:ext cx="5257258" cy="1569660"/>
          </a:xfrm>
          <a:prstGeom prst="rect">
            <a:avLst/>
          </a:prstGeom>
          <a:noFill/>
        </p:spPr>
        <p:txBody>
          <a:bodyPr wrap="square" rtlCol="0">
            <a:spAutoFit/>
          </a:bodyPr>
          <a:lstStyle/>
          <a:p>
            <a:r>
              <a:rPr lang="en-US" sz="1600" dirty="0" err="1"/>
              <a:t>Lanaya</a:t>
            </a:r>
            <a:r>
              <a:rPr lang="en-US" sz="1600" dirty="0"/>
              <a:t> R. McDonald, MA, LPC, LCDCIII</a:t>
            </a:r>
          </a:p>
          <a:p>
            <a:r>
              <a:rPr lang="en-US" sz="1600" dirty="0"/>
              <a:t>Reentry Administrator</a:t>
            </a:r>
          </a:p>
          <a:p>
            <a:r>
              <a:rPr lang="en-US" sz="1600" dirty="0"/>
              <a:t>Office of Reentry </a:t>
            </a:r>
          </a:p>
          <a:p>
            <a:r>
              <a:rPr lang="en-US" sz="1600" dirty="0"/>
              <a:t>Ohio Department of Rehabilitation and Correction </a:t>
            </a:r>
          </a:p>
          <a:p>
            <a:r>
              <a:rPr lang="en-US" sz="1600" dirty="0">
                <a:hlinkClick r:id="rId2"/>
              </a:rPr>
              <a:t>Lanaya.mcdonald@drc.ohio.gov</a:t>
            </a:r>
            <a:endParaRPr lang="en-US" sz="1600" dirty="0"/>
          </a:p>
          <a:p>
            <a:r>
              <a:rPr lang="en-US" sz="1600"/>
              <a:t>614-971-9178</a:t>
            </a:r>
            <a:endParaRPr lang="en-US" sz="1600" dirty="0"/>
          </a:p>
        </p:txBody>
      </p:sp>
      <p:pic>
        <p:nvPicPr>
          <p:cNvPr id="5" name="Picture 4">
            <a:extLst>
              <a:ext uri="{FF2B5EF4-FFF2-40B4-BE49-F238E27FC236}">
                <a16:creationId xmlns:a16="http://schemas.microsoft.com/office/drawing/2014/main" id="{63F82567-EE59-06AF-50F0-392DA340A847}"/>
              </a:ext>
            </a:extLst>
          </p:cNvPr>
          <p:cNvPicPr>
            <a:picLocks noChangeAspect="1"/>
          </p:cNvPicPr>
          <p:nvPr/>
        </p:nvPicPr>
        <p:blipFill>
          <a:blip r:embed="rId3"/>
          <a:stretch>
            <a:fillRect/>
          </a:stretch>
        </p:blipFill>
        <p:spPr>
          <a:xfrm>
            <a:off x="7163546" y="4253383"/>
            <a:ext cx="1738987" cy="1738987"/>
          </a:xfrm>
          <a:prstGeom prst="rect">
            <a:avLst/>
          </a:prstGeom>
        </p:spPr>
      </p:pic>
    </p:spTree>
    <p:extLst>
      <p:ext uri="{BB962C8B-B14F-4D97-AF65-F5344CB8AC3E}">
        <p14:creationId xmlns:p14="http://schemas.microsoft.com/office/powerpoint/2010/main" val="3238779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892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5A90B73-42C4-6DFB-36A6-2A1CDD3AED64}"/>
              </a:ext>
            </a:extLst>
          </p:cNvPr>
          <p:cNvSpPr txBox="1">
            <a:spLocks noGrp="1"/>
          </p:cNvSpPr>
          <p:nvPr>
            <p:ph type="title"/>
          </p:nvPr>
        </p:nvSpPr>
        <p:spPr>
          <a:xfrm>
            <a:off x="407987" y="457200"/>
            <a:ext cx="10320263" cy="574158"/>
          </a:xfrm>
        </p:spPr>
        <p:txBody>
          <a:bodyPr anchor="t">
            <a:normAutofit/>
          </a:bodyPr>
          <a:lstStyle/>
          <a:p>
            <a:r>
              <a:rPr lang="en-US" sz="3600" dirty="0"/>
              <a:t>What is a CQE?</a:t>
            </a:r>
          </a:p>
        </p:txBody>
      </p:sp>
      <p:pic>
        <p:nvPicPr>
          <p:cNvPr id="9" name="Picture 4" descr="Image result for employment">
            <a:extLst>
              <a:ext uri="{FF2B5EF4-FFF2-40B4-BE49-F238E27FC236}">
                <a16:creationId xmlns:a16="http://schemas.microsoft.com/office/drawing/2014/main" id="{34712C78-0B46-9901-A119-D8AE1FE334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545"/>
          <a:stretch/>
        </p:blipFill>
        <p:spPr bwMode="auto">
          <a:xfrm>
            <a:off x="6787478" y="3793608"/>
            <a:ext cx="4560643" cy="2652823"/>
          </a:xfrm>
          <a:prstGeom prst="rect">
            <a:avLst/>
          </a:prstGeom>
          <a:solidFill>
            <a:srgbClr val="FFFFFF"/>
          </a:solidFill>
        </p:spPr>
      </p:pic>
      <p:sp>
        <p:nvSpPr>
          <p:cNvPr id="3" name="Content Placeholder 2">
            <a:extLst>
              <a:ext uri="{FF2B5EF4-FFF2-40B4-BE49-F238E27FC236}">
                <a16:creationId xmlns:a16="http://schemas.microsoft.com/office/drawing/2014/main" id="{BD2D39D0-70A2-EA7C-3DF8-3E693927F245}"/>
              </a:ext>
            </a:extLst>
          </p:cNvPr>
          <p:cNvSpPr>
            <a:spLocks noGrp="1"/>
          </p:cNvSpPr>
          <p:nvPr>
            <p:ph type="body" sz="half" idx="2"/>
          </p:nvPr>
        </p:nvSpPr>
        <p:spPr>
          <a:xfrm>
            <a:off x="1247273" y="1368499"/>
            <a:ext cx="7428894" cy="2652823"/>
          </a:xfrm>
        </p:spPr>
        <p:txBody>
          <a:bodyPr>
            <a:normAutofit/>
          </a:bodyPr>
          <a:lstStyle/>
          <a:p>
            <a:pPr marL="285750" indent="-285750">
              <a:lnSpc>
                <a:spcPct val="110000"/>
              </a:lnSpc>
              <a:buFont typeface="Wingdings" panose="05000000000000000000" pitchFamily="2" charset="2"/>
              <a:buChar char="q"/>
            </a:pPr>
            <a:r>
              <a:rPr lang="en-US" b="1" kern="1200" baseline="0" dirty="0"/>
              <a:t> Created in 2012 by the state legislation</a:t>
            </a:r>
          </a:p>
          <a:p>
            <a:pPr marL="285750" indent="-285750">
              <a:lnSpc>
                <a:spcPct val="110000"/>
              </a:lnSpc>
              <a:buFont typeface="Wingdings" panose="05000000000000000000" pitchFamily="2" charset="2"/>
              <a:buChar char="q"/>
            </a:pPr>
            <a:r>
              <a:rPr lang="en-US" b="1" kern="1200" baseline="0" dirty="0"/>
              <a:t> A CQE is a certificate which aids in removing barriers to employment or licensing in the State of Ohio for individuals who are subject to a civil impact (prior criminal conviction). </a:t>
            </a:r>
          </a:p>
          <a:p>
            <a:pPr marL="285750" indent="-285750">
              <a:lnSpc>
                <a:spcPct val="110000"/>
              </a:lnSpc>
              <a:buFont typeface="Wingdings" panose="05000000000000000000" pitchFamily="2" charset="2"/>
              <a:buChar char="q"/>
            </a:pPr>
            <a:r>
              <a:rPr lang="en-US" b="1" kern="1200" baseline="0" dirty="0"/>
              <a:t> Relief from criminal-record based job barriers. </a:t>
            </a:r>
          </a:p>
          <a:p>
            <a:pPr marL="285750" indent="-285750">
              <a:lnSpc>
                <a:spcPct val="110000"/>
              </a:lnSpc>
              <a:buFont typeface="Wingdings" panose="05000000000000000000" pitchFamily="2" charset="2"/>
              <a:buChar char="q"/>
            </a:pPr>
            <a:r>
              <a:rPr lang="en-US" b="1" dirty="0"/>
              <a:t> Granted by the Common Pleas Court for individuals with a prior criminal conviction</a:t>
            </a:r>
            <a:endParaRPr lang="en-US" dirty="0"/>
          </a:p>
        </p:txBody>
      </p:sp>
      <p:sp>
        <p:nvSpPr>
          <p:cNvPr id="5" name="Slide Number Placeholder 4">
            <a:extLst>
              <a:ext uri="{FF2B5EF4-FFF2-40B4-BE49-F238E27FC236}">
                <a16:creationId xmlns:a16="http://schemas.microsoft.com/office/drawing/2014/main" id="{DDF57D23-A698-D881-EC8C-89DA40DC3204}"/>
              </a:ext>
            </a:extLst>
          </p:cNvPr>
          <p:cNvSpPr>
            <a:spLocks noGrp="1"/>
          </p:cNvSpPr>
          <p:nvPr>
            <p:ph type="sldNum" sz="quarter" idx="11"/>
          </p:nvPr>
        </p:nvSpPr>
        <p:spPr>
          <a:xfrm>
            <a:off x="9067800" y="6356350"/>
            <a:ext cx="2743200" cy="365125"/>
          </a:xfrm>
        </p:spPr>
        <p:txBody>
          <a:bodyPr anchor="ctr">
            <a:normAutofit/>
          </a:bodyPr>
          <a:lstStyle/>
          <a:p>
            <a:pPr>
              <a:spcAft>
                <a:spcPts val="600"/>
              </a:spcAft>
            </a:pPr>
            <a:fld id="{383B7B7A-CDDA-7C44-B1B0-1F1E45567B3B}" type="slidenum">
              <a:rPr lang="en-US" smtClean="0"/>
              <a:pPr>
                <a:spcAft>
                  <a:spcPts val="600"/>
                </a:spcAft>
              </a:pPr>
              <a:t>3</a:t>
            </a:fld>
            <a:endParaRPr lang="en-US"/>
          </a:p>
        </p:txBody>
      </p:sp>
    </p:spTree>
    <p:extLst>
      <p:ext uri="{BB962C8B-B14F-4D97-AF65-F5344CB8AC3E}">
        <p14:creationId xmlns:p14="http://schemas.microsoft.com/office/powerpoint/2010/main" val="1251117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11"/>
          </p:nvPr>
        </p:nvSpPr>
        <p:spPr>
          <a:xfrm>
            <a:off x="9067800" y="6356350"/>
            <a:ext cx="2743200" cy="365125"/>
          </a:xfrm>
        </p:spPr>
        <p:txBody>
          <a:bodyPr vert="horz" lIns="91440" tIns="45720" rIns="91440" bIns="45720" rtlCol="0" anchor="ctr">
            <a:normAutofit/>
          </a:bodyPr>
          <a:lstStyle/>
          <a:p>
            <a:pPr>
              <a:spcAft>
                <a:spcPts val="600"/>
              </a:spcAft>
            </a:pPr>
            <a:fld id="{383B7B7A-CDDA-7C44-B1B0-1F1E45567B3B}" type="slidenum">
              <a:rPr lang="en-US" smtClean="0"/>
              <a:pPr>
                <a:spcAft>
                  <a:spcPts val="600"/>
                </a:spcAft>
              </a:pPr>
              <a:t>4</a:t>
            </a:fld>
            <a:endParaRPr lang="en-US"/>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4294967295"/>
          </p:nvPr>
        </p:nvSpPr>
        <p:spPr>
          <a:xfrm>
            <a:off x="2290438" y="6356350"/>
            <a:ext cx="5850561" cy="365125"/>
          </a:xfrm>
          <a:prstGeom prst="rect">
            <a:avLst/>
          </a:prstGeom>
        </p:spPr>
        <p:txBody>
          <a:bodyPr/>
          <a:lstStyle/>
          <a:p>
            <a:pPr>
              <a:spcAft>
                <a:spcPts val="600"/>
              </a:spcAft>
            </a:pPr>
            <a:r>
              <a:rPr lang="en-US"/>
              <a:t>      </a:t>
            </a:r>
          </a:p>
        </p:txBody>
      </p:sp>
      <p:graphicFrame>
        <p:nvGraphicFramePr>
          <p:cNvPr id="13" name="TextBox 10">
            <a:extLst>
              <a:ext uri="{FF2B5EF4-FFF2-40B4-BE49-F238E27FC236}">
                <a16:creationId xmlns:a16="http://schemas.microsoft.com/office/drawing/2014/main" id="{92B69FF1-6C90-DE76-6B45-D1B6EA94C018}"/>
              </a:ext>
            </a:extLst>
          </p:cNvPr>
          <p:cNvGraphicFramePr/>
          <p:nvPr>
            <p:extLst>
              <p:ext uri="{D42A27DB-BD31-4B8C-83A1-F6EECF244321}">
                <p14:modId xmlns:p14="http://schemas.microsoft.com/office/powerpoint/2010/main" val="3404124733"/>
              </p:ext>
            </p:extLst>
          </p:nvPr>
        </p:nvGraphicFramePr>
        <p:xfrm>
          <a:off x="2166390" y="1690577"/>
          <a:ext cx="7396714" cy="4540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53AE1A1-90E2-783A-11DB-59E7C66BC4E1}"/>
              </a:ext>
            </a:extLst>
          </p:cNvPr>
          <p:cNvSpPr txBox="1"/>
          <p:nvPr/>
        </p:nvSpPr>
        <p:spPr>
          <a:xfrm>
            <a:off x="2488463" y="754447"/>
            <a:ext cx="7215069" cy="646331"/>
          </a:xfrm>
          <a:prstGeom prst="rect">
            <a:avLst/>
          </a:prstGeom>
          <a:noFill/>
        </p:spPr>
        <p:txBody>
          <a:bodyPr wrap="square">
            <a:spAutoFit/>
          </a:bodyPr>
          <a:lstStyle/>
          <a:p>
            <a:r>
              <a:rPr lang="en-US" sz="3600" b="1" kern="1200" cap="all" baseline="0" dirty="0">
                <a:solidFill>
                  <a:srgbClr val="C12637"/>
                </a:solidFill>
                <a:latin typeface="Source Sans Pro SemiBold" panose="020B0603030403020204" pitchFamily="34" charset="0"/>
                <a:ea typeface="+mj-ea"/>
                <a:cs typeface="+mj-cs"/>
              </a:rPr>
              <a:t>Why is a CQE important in Ohio? </a:t>
            </a:r>
            <a:endParaRPr lang="en-US" sz="3600" dirty="0">
              <a:solidFill>
                <a:srgbClr val="C12637"/>
              </a:solidFill>
            </a:endParaRPr>
          </a:p>
        </p:txBody>
      </p:sp>
    </p:spTree>
    <p:extLst>
      <p:ext uri="{BB962C8B-B14F-4D97-AF65-F5344CB8AC3E}">
        <p14:creationId xmlns:p14="http://schemas.microsoft.com/office/powerpoint/2010/main" val="3319983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57AB-4598-42B4-997A-713902A32351}"/>
              </a:ext>
            </a:extLst>
          </p:cNvPr>
          <p:cNvSpPr>
            <a:spLocks noGrp="1"/>
          </p:cNvSpPr>
          <p:nvPr>
            <p:ph type="title"/>
          </p:nvPr>
        </p:nvSpPr>
        <p:spPr>
          <a:xfrm>
            <a:off x="381000" y="365125"/>
            <a:ext cx="11430000" cy="1325563"/>
          </a:xfrm>
        </p:spPr>
        <p:txBody>
          <a:bodyPr anchor="t">
            <a:normAutofit/>
          </a:bodyPr>
          <a:lstStyle/>
          <a:p>
            <a:r>
              <a:rPr lang="en-US" dirty="0"/>
              <a:t>Who is Eligible to Apply?*</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11"/>
          </p:nvPr>
        </p:nvSpPr>
        <p:spPr>
          <a:xfrm>
            <a:off x="9067800" y="6356350"/>
            <a:ext cx="2743200" cy="365125"/>
          </a:xfrm>
        </p:spPr>
        <p:txBody>
          <a:bodyPr anchor="ctr">
            <a:normAutofit/>
          </a:bodyPr>
          <a:lstStyle/>
          <a:p>
            <a:pPr>
              <a:spcAft>
                <a:spcPts val="600"/>
              </a:spcAft>
            </a:pPr>
            <a:fld id="{383B7B7A-CDDA-7C44-B1B0-1F1E45567B3B}" type="slidenum">
              <a:rPr lang="en-US" smtClean="0"/>
              <a:pPr>
                <a:spcAft>
                  <a:spcPts val="600"/>
                </a:spcAft>
              </a:pPr>
              <a:t>5</a:t>
            </a:fld>
            <a:endParaRPr lang="en-US"/>
          </a:p>
        </p:txBody>
      </p:sp>
      <p:graphicFrame>
        <p:nvGraphicFramePr>
          <p:cNvPr id="6" name="Text Placeholder 2">
            <a:extLst>
              <a:ext uri="{FF2B5EF4-FFF2-40B4-BE49-F238E27FC236}">
                <a16:creationId xmlns:a16="http://schemas.microsoft.com/office/drawing/2014/main" id="{11676BB7-55A2-999C-381B-5E0EEBCC0B08}"/>
              </a:ext>
            </a:extLst>
          </p:cNvPr>
          <p:cNvGraphicFramePr/>
          <p:nvPr>
            <p:extLst>
              <p:ext uri="{D42A27DB-BD31-4B8C-83A1-F6EECF244321}">
                <p14:modId xmlns:p14="http://schemas.microsoft.com/office/powerpoint/2010/main" val="1706289140"/>
              </p:ext>
            </p:extLst>
          </p:nvPr>
        </p:nvGraphicFramePr>
        <p:xfrm>
          <a:off x="838200" y="1366265"/>
          <a:ext cx="10515600" cy="4125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9727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3F56C-3CB5-82B6-2227-536521C963AE}"/>
              </a:ext>
            </a:extLst>
          </p:cNvPr>
          <p:cNvSpPr>
            <a:spLocks noGrp="1"/>
          </p:cNvSpPr>
          <p:nvPr>
            <p:ph type="title"/>
          </p:nvPr>
        </p:nvSpPr>
        <p:spPr>
          <a:xfrm>
            <a:off x="381000" y="365208"/>
            <a:ext cx="11430000" cy="1325563"/>
          </a:xfrm>
        </p:spPr>
        <p:txBody>
          <a:bodyPr anchor="t">
            <a:normAutofit/>
          </a:bodyPr>
          <a:lstStyle/>
          <a:p>
            <a:pPr algn="ctr"/>
            <a:r>
              <a:rPr lang="en-US" dirty="0"/>
              <a:t>Exceptions to Eligibility </a:t>
            </a:r>
          </a:p>
        </p:txBody>
      </p:sp>
      <p:sp>
        <p:nvSpPr>
          <p:cNvPr id="10" name="Text Placeholder 2">
            <a:extLst>
              <a:ext uri="{FF2B5EF4-FFF2-40B4-BE49-F238E27FC236}">
                <a16:creationId xmlns:a16="http://schemas.microsoft.com/office/drawing/2014/main" id="{DE81952A-6F1B-6D39-6477-917AFA8495C2}"/>
              </a:ext>
            </a:extLst>
          </p:cNvPr>
          <p:cNvSpPr>
            <a:spLocks noGrp="1"/>
          </p:cNvSpPr>
          <p:nvPr>
            <p:ph type="body" idx="1"/>
          </p:nvPr>
        </p:nvSpPr>
        <p:spPr>
          <a:xfrm>
            <a:off x="381000" y="1453097"/>
            <a:ext cx="4945913" cy="456131"/>
          </a:xfrm>
        </p:spPr>
        <p:txBody>
          <a:bodyPr>
            <a:noAutofit/>
          </a:bodyPr>
          <a:lstStyle/>
          <a:p>
            <a:r>
              <a:rPr lang="en-US" dirty="0"/>
              <a:t>Exceptions if incarcerated 	</a:t>
            </a:r>
          </a:p>
        </p:txBody>
      </p:sp>
      <p:sp>
        <p:nvSpPr>
          <p:cNvPr id="3" name="Content Placeholder 2">
            <a:extLst>
              <a:ext uri="{FF2B5EF4-FFF2-40B4-BE49-F238E27FC236}">
                <a16:creationId xmlns:a16="http://schemas.microsoft.com/office/drawing/2014/main" id="{9173F5BD-B322-1E59-B55B-8B60B0100AD7}"/>
              </a:ext>
            </a:extLst>
          </p:cNvPr>
          <p:cNvSpPr>
            <a:spLocks noGrp="1"/>
          </p:cNvSpPr>
          <p:nvPr>
            <p:ph sz="half" idx="2"/>
          </p:nvPr>
        </p:nvSpPr>
        <p:spPr>
          <a:xfrm>
            <a:off x="381000" y="2505075"/>
            <a:ext cx="5550243" cy="3426168"/>
          </a:xfrm>
        </p:spPr>
        <p:txBody>
          <a:bodyPr>
            <a:normAutofit fontScale="85000" lnSpcReduction="20000"/>
          </a:bodyPr>
          <a:lstStyle/>
          <a:p>
            <a:pPr marL="0" marR="0">
              <a:lnSpc>
                <a:spcPct val="110000"/>
              </a:lnSpc>
              <a:spcBef>
                <a:spcPts val="0"/>
              </a:spcBef>
              <a:spcAft>
                <a:spcPts val="0"/>
              </a:spcAft>
            </a:pPr>
            <a:r>
              <a:rPr lang="en-US" dirty="0">
                <a:effectLst/>
              </a:rPr>
              <a:t>Completion of High School Diploma or High School Equivalency</a:t>
            </a:r>
          </a:p>
          <a:p>
            <a:pPr marL="0" marR="0">
              <a:lnSpc>
                <a:spcPct val="110000"/>
              </a:lnSpc>
              <a:spcBef>
                <a:spcPts val="0"/>
              </a:spcBef>
              <a:spcAft>
                <a:spcPts val="0"/>
              </a:spcAft>
            </a:pPr>
            <a:endParaRPr lang="en-US" dirty="0">
              <a:effectLst/>
            </a:endParaRPr>
          </a:p>
          <a:p>
            <a:pPr marL="0" marR="0">
              <a:lnSpc>
                <a:spcPct val="110000"/>
              </a:lnSpc>
              <a:spcBef>
                <a:spcPts val="0"/>
              </a:spcBef>
              <a:spcAft>
                <a:spcPts val="0"/>
              </a:spcAft>
            </a:pPr>
            <a:r>
              <a:rPr lang="en-US" dirty="0">
                <a:effectLst/>
              </a:rPr>
              <a:t>Completion of Therapeutic Community</a:t>
            </a:r>
          </a:p>
          <a:p>
            <a:pPr marL="0" marR="0">
              <a:lnSpc>
                <a:spcPct val="110000"/>
              </a:lnSpc>
              <a:spcBef>
                <a:spcPts val="0"/>
              </a:spcBef>
              <a:spcAft>
                <a:spcPts val="0"/>
              </a:spcAft>
            </a:pPr>
            <a:endParaRPr lang="en-US" dirty="0">
              <a:effectLst/>
            </a:endParaRPr>
          </a:p>
          <a:p>
            <a:pPr marL="0" marR="0">
              <a:lnSpc>
                <a:spcPct val="110000"/>
              </a:lnSpc>
              <a:spcBef>
                <a:spcPts val="0"/>
              </a:spcBef>
              <a:spcAft>
                <a:spcPts val="0"/>
              </a:spcAft>
            </a:pPr>
            <a:r>
              <a:rPr lang="en-US" dirty="0">
                <a:effectLst/>
              </a:rPr>
              <a:t>Completion of all 3 phases of IOP program</a:t>
            </a:r>
          </a:p>
          <a:p>
            <a:pPr marL="0" marR="0">
              <a:lnSpc>
                <a:spcPct val="110000"/>
              </a:lnSpc>
              <a:spcBef>
                <a:spcPts val="0"/>
              </a:spcBef>
              <a:spcAft>
                <a:spcPts val="0"/>
              </a:spcAft>
            </a:pPr>
            <a:endParaRPr lang="en-US" dirty="0">
              <a:effectLst/>
            </a:endParaRPr>
          </a:p>
          <a:p>
            <a:pPr marL="0" marR="0">
              <a:lnSpc>
                <a:spcPct val="110000"/>
              </a:lnSpc>
              <a:spcBef>
                <a:spcPts val="0"/>
              </a:spcBef>
              <a:spcAft>
                <a:spcPts val="0"/>
              </a:spcAft>
            </a:pPr>
            <a:r>
              <a:rPr lang="en-US" dirty="0">
                <a:effectLst/>
              </a:rPr>
              <a:t>Completion of Career Tech/ Advanced Job Training college certificate</a:t>
            </a:r>
          </a:p>
          <a:p>
            <a:pPr marL="0" marR="0" indent="0">
              <a:lnSpc>
                <a:spcPct val="110000"/>
              </a:lnSpc>
              <a:spcBef>
                <a:spcPts val="0"/>
              </a:spcBef>
              <a:spcAft>
                <a:spcPts val="0"/>
              </a:spcAft>
              <a:buNone/>
            </a:pPr>
            <a:endParaRPr lang="en-US" dirty="0">
              <a:effectLst/>
            </a:endParaRPr>
          </a:p>
          <a:p>
            <a:pPr marL="0" marR="0">
              <a:lnSpc>
                <a:spcPct val="110000"/>
              </a:lnSpc>
              <a:spcBef>
                <a:spcPts val="0"/>
              </a:spcBef>
              <a:spcAft>
                <a:spcPts val="0"/>
              </a:spcAft>
            </a:pPr>
            <a:r>
              <a:rPr lang="en-US" dirty="0">
                <a:effectLst/>
              </a:rPr>
              <a:t>Completion of the CAE (Certificate Of Achievement &amp; Employability)</a:t>
            </a:r>
          </a:p>
          <a:p>
            <a:pPr marL="0" indent="0">
              <a:lnSpc>
                <a:spcPct val="110000"/>
              </a:lnSpc>
              <a:buNone/>
            </a:pPr>
            <a:endParaRPr lang="en-US" sz="1500" dirty="0"/>
          </a:p>
          <a:p>
            <a:pPr marL="0" indent="0">
              <a:lnSpc>
                <a:spcPct val="110000"/>
              </a:lnSpc>
              <a:buNone/>
            </a:pPr>
            <a:endParaRPr lang="en-US" sz="1500" dirty="0"/>
          </a:p>
        </p:txBody>
      </p:sp>
      <p:sp>
        <p:nvSpPr>
          <p:cNvPr id="15" name="Text Placeholder 4">
            <a:extLst>
              <a:ext uri="{FF2B5EF4-FFF2-40B4-BE49-F238E27FC236}">
                <a16:creationId xmlns:a16="http://schemas.microsoft.com/office/drawing/2014/main" id="{31906F4D-4FB0-B9F9-3879-04E313865CB7}"/>
              </a:ext>
            </a:extLst>
          </p:cNvPr>
          <p:cNvSpPr>
            <a:spLocks noGrp="1"/>
          </p:cNvSpPr>
          <p:nvPr>
            <p:ph type="body" sz="quarter" idx="3"/>
          </p:nvPr>
        </p:nvSpPr>
        <p:spPr>
          <a:xfrm>
            <a:off x="6172200" y="1681163"/>
            <a:ext cx="5638800" cy="657303"/>
          </a:xfrm>
        </p:spPr>
        <p:txBody>
          <a:bodyPr>
            <a:noAutofit/>
          </a:bodyPr>
          <a:lstStyle/>
          <a:p>
            <a:r>
              <a:rPr lang="en-US" dirty="0"/>
              <a:t>Exception if on community control (not Incarcerated)</a:t>
            </a:r>
          </a:p>
        </p:txBody>
      </p:sp>
      <p:sp>
        <p:nvSpPr>
          <p:cNvPr id="14" name="Content Placeholder 5">
            <a:extLst>
              <a:ext uri="{FF2B5EF4-FFF2-40B4-BE49-F238E27FC236}">
                <a16:creationId xmlns:a16="http://schemas.microsoft.com/office/drawing/2014/main" id="{DA726A14-3AD8-464E-59A5-D343D48DE9FA}"/>
              </a:ext>
            </a:extLst>
          </p:cNvPr>
          <p:cNvSpPr>
            <a:spLocks noGrp="1"/>
          </p:cNvSpPr>
          <p:nvPr>
            <p:ph sz="quarter" idx="4"/>
          </p:nvPr>
        </p:nvSpPr>
        <p:spPr>
          <a:xfrm>
            <a:off x="6172200" y="2505075"/>
            <a:ext cx="5638800" cy="3426168"/>
          </a:xfrm>
        </p:spPr>
        <p:txBody>
          <a:bodyPr>
            <a:normAutofit fontScale="85000" lnSpcReduction="20000"/>
          </a:bodyPr>
          <a:lstStyle/>
          <a:p>
            <a:pPr marL="0" marR="0">
              <a:lnSpc>
                <a:spcPct val="110000"/>
              </a:lnSpc>
              <a:spcBef>
                <a:spcPts val="0"/>
              </a:spcBef>
              <a:spcAft>
                <a:spcPts val="0"/>
              </a:spcAft>
            </a:pPr>
            <a:r>
              <a:rPr lang="en-US" sz="2400" dirty="0">
                <a:effectLst/>
              </a:rPr>
              <a:t>Early termination of community control</a:t>
            </a:r>
          </a:p>
          <a:p>
            <a:pPr marL="0" marR="0" indent="0">
              <a:lnSpc>
                <a:spcPct val="110000"/>
              </a:lnSpc>
              <a:spcBef>
                <a:spcPts val="0"/>
              </a:spcBef>
              <a:spcAft>
                <a:spcPts val="0"/>
              </a:spcAft>
              <a:buNone/>
            </a:pPr>
            <a:endParaRPr lang="en-US" sz="2400" dirty="0">
              <a:effectLst/>
            </a:endParaRPr>
          </a:p>
          <a:p>
            <a:pPr marL="0" marR="0">
              <a:lnSpc>
                <a:spcPct val="110000"/>
              </a:lnSpc>
              <a:spcBef>
                <a:spcPts val="0"/>
              </a:spcBef>
              <a:spcAft>
                <a:spcPts val="0"/>
              </a:spcAft>
            </a:pPr>
            <a:r>
              <a:rPr lang="en-US" sz="2400" dirty="0">
                <a:effectLst/>
              </a:rPr>
              <a:t>Letter of Recommendation from County Sheriff</a:t>
            </a:r>
          </a:p>
          <a:p>
            <a:endParaRPr lang="en-US" dirty="0"/>
          </a:p>
        </p:txBody>
      </p:sp>
      <p:sp>
        <p:nvSpPr>
          <p:cNvPr id="4" name="Slide Number Placeholder 3">
            <a:extLst>
              <a:ext uri="{FF2B5EF4-FFF2-40B4-BE49-F238E27FC236}">
                <a16:creationId xmlns:a16="http://schemas.microsoft.com/office/drawing/2014/main" id="{6E349812-3F45-B7B2-38D7-988FD5F9CECE}"/>
              </a:ext>
            </a:extLst>
          </p:cNvPr>
          <p:cNvSpPr>
            <a:spLocks noGrp="1"/>
          </p:cNvSpPr>
          <p:nvPr>
            <p:ph type="sldNum" sz="quarter" idx="11"/>
          </p:nvPr>
        </p:nvSpPr>
        <p:spPr>
          <a:xfrm>
            <a:off x="9067800" y="6356350"/>
            <a:ext cx="2743200" cy="365125"/>
          </a:xfrm>
        </p:spPr>
        <p:txBody>
          <a:bodyPr anchor="ctr">
            <a:normAutofit/>
          </a:bodyPr>
          <a:lstStyle/>
          <a:p>
            <a:pPr>
              <a:spcAft>
                <a:spcPts val="600"/>
              </a:spcAft>
            </a:pPr>
            <a:fld id="{383B7B7A-CDDA-7C44-B1B0-1F1E45567B3B}" type="slidenum">
              <a:rPr lang="en-US" smtClean="0"/>
              <a:pPr>
                <a:spcAft>
                  <a:spcPts val="600"/>
                </a:spcAft>
              </a:pPr>
              <a:t>6</a:t>
            </a:fld>
            <a:endParaRPr lang="en-US"/>
          </a:p>
        </p:txBody>
      </p:sp>
      <p:pic>
        <p:nvPicPr>
          <p:cNvPr id="6" name="Picture 5">
            <a:extLst>
              <a:ext uri="{FF2B5EF4-FFF2-40B4-BE49-F238E27FC236}">
                <a16:creationId xmlns:a16="http://schemas.microsoft.com/office/drawing/2014/main" id="{D2A31C3D-E52A-B580-6E3F-3EA9F6A48308}"/>
              </a:ext>
            </a:extLst>
          </p:cNvPr>
          <p:cNvPicPr>
            <a:picLocks noChangeAspect="1"/>
          </p:cNvPicPr>
          <p:nvPr/>
        </p:nvPicPr>
        <p:blipFill>
          <a:blip r:embed="rId3"/>
          <a:stretch>
            <a:fillRect/>
          </a:stretch>
        </p:blipFill>
        <p:spPr>
          <a:xfrm>
            <a:off x="7160908" y="3817321"/>
            <a:ext cx="3813783" cy="2719031"/>
          </a:xfrm>
          <a:prstGeom prst="rect">
            <a:avLst/>
          </a:prstGeom>
        </p:spPr>
      </p:pic>
    </p:spTree>
    <p:extLst>
      <p:ext uri="{BB962C8B-B14F-4D97-AF65-F5344CB8AC3E}">
        <p14:creationId xmlns:p14="http://schemas.microsoft.com/office/powerpoint/2010/main" val="2725858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1674F-872E-7170-37BD-4F7D870BDC55}"/>
              </a:ext>
            </a:extLst>
          </p:cNvPr>
          <p:cNvSpPr>
            <a:spLocks noGrp="1"/>
          </p:cNvSpPr>
          <p:nvPr>
            <p:ph type="title"/>
          </p:nvPr>
        </p:nvSpPr>
        <p:spPr>
          <a:xfrm>
            <a:off x="552762" y="850358"/>
            <a:ext cx="11086475" cy="889427"/>
          </a:xfrm>
        </p:spPr>
        <p:txBody>
          <a:bodyPr/>
          <a:lstStyle/>
          <a:p>
            <a:r>
              <a:rPr lang="en-US" dirty="0"/>
              <a:t>Update:</a:t>
            </a:r>
          </a:p>
        </p:txBody>
      </p:sp>
      <p:sp>
        <p:nvSpPr>
          <p:cNvPr id="3" name="Slide Number Placeholder 2">
            <a:extLst>
              <a:ext uri="{FF2B5EF4-FFF2-40B4-BE49-F238E27FC236}">
                <a16:creationId xmlns:a16="http://schemas.microsoft.com/office/drawing/2014/main" id="{81E18496-70B9-4B44-B72B-C867909B7B96}"/>
              </a:ext>
            </a:extLst>
          </p:cNvPr>
          <p:cNvSpPr>
            <a:spLocks noGrp="1"/>
          </p:cNvSpPr>
          <p:nvPr>
            <p:ph type="sldNum" sz="quarter" idx="11"/>
          </p:nvPr>
        </p:nvSpPr>
        <p:spPr/>
        <p:txBody>
          <a:bodyPr/>
          <a:lstStyle/>
          <a:p>
            <a:fld id="{383B7B7A-CDDA-7C44-B1B0-1F1E45567B3B}" type="slidenum">
              <a:rPr lang="en-US" smtClean="0"/>
              <a:pPr/>
              <a:t>7</a:t>
            </a:fld>
            <a:endParaRPr lang="en-US"/>
          </a:p>
        </p:txBody>
      </p:sp>
      <p:sp>
        <p:nvSpPr>
          <p:cNvPr id="5" name="TextBox 4">
            <a:extLst>
              <a:ext uri="{FF2B5EF4-FFF2-40B4-BE49-F238E27FC236}">
                <a16:creationId xmlns:a16="http://schemas.microsoft.com/office/drawing/2014/main" id="{A130C813-CFC8-79AA-7E00-B2EC2DFFC2F2}"/>
              </a:ext>
            </a:extLst>
          </p:cNvPr>
          <p:cNvSpPr txBox="1"/>
          <p:nvPr/>
        </p:nvSpPr>
        <p:spPr>
          <a:xfrm>
            <a:off x="1913860" y="2246625"/>
            <a:ext cx="7998342" cy="2031325"/>
          </a:xfrm>
          <a:prstGeom prst="rect">
            <a:avLst/>
          </a:prstGeom>
          <a:noFill/>
        </p:spPr>
        <p:txBody>
          <a:bodyPr wrap="square">
            <a:spAutoFit/>
          </a:bodyPr>
          <a:lstStyle/>
          <a:p>
            <a:pPr marR="0" algn="just">
              <a:spcBef>
                <a:spcPts val="0"/>
              </a:spcBef>
              <a:spcAft>
                <a:spcPts val="0"/>
              </a:spcAft>
            </a:pPr>
            <a:r>
              <a:rPr lang="en-US" sz="1800" b="1" dirty="0">
                <a:solidFill>
                  <a:srgbClr val="000000"/>
                </a:solidFill>
                <a:effectLst/>
                <a:latin typeface="Arial" panose="020B0604020202020204" pitchFamily="34" charset="0"/>
                <a:ea typeface="Aptos" panose="020B0004020202020204" pitchFamily="34" charset="0"/>
                <a:cs typeface="Aptos" panose="020B0004020202020204" pitchFamily="34" charset="0"/>
              </a:rPr>
              <a:t>Effective April 4, 2023:</a:t>
            </a: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  2953.25 Section A (3) A petition under division (B)(1) or (2) of this section shall be made on a copy of the form prescribed by the division of parole and community services under divisions (J) of this section, shall contain all the information described in division (F) of this section, and, except as provided in division (B)(^) of this section, shall be accompanied by an application fee of not more than fifty dollars, including local court fees.</a:t>
            </a:r>
            <a:endParaRPr lang="en-US" sz="16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892728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6D8A-C189-D551-470E-646B784CA947}"/>
              </a:ext>
            </a:extLst>
          </p:cNvPr>
          <p:cNvSpPr>
            <a:spLocks noGrp="1"/>
          </p:cNvSpPr>
          <p:nvPr>
            <p:ph type="title"/>
          </p:nvPr>
        </p:nvSpPr>
        <p:spPr>
          <a:xfrm>
            <a:off x="655399" y="534568"/>
            <a:ext cx="11086475" cy="889427"/>
          </a:xfrm>
        </p:spPr>
        <p:txBody>
          <a:bodyPr>
            <a:normAutofit/>
          </a:bodyPr>
          <a:lstStyle/>
          <a:p>
            <a:pPr algn="ctr"/>
            <a:r>
              <a:rPr lang="en-US" sz="5400" dirty="0"/>
              <a:t>EMPLOYER BENEFITS</a:t>
            </a:r>
          </a:p>
        </p:txBody>
      </p:sp>
      <p:sp>
        <p:nvSpPr>
          <p:cNvPr id="3" name="Slide Number Placeholder 2">
            <a:extLst>
              <a:ext uri="{FF2B5EF4-FFF2-40B4-BE49-F238E27FC236}">
                <a16:creationId xmlns:a16="http://schemas.microsoft.com/office/drawing/2014/main" id="{C3042208-CB5A-91F3-1BCC-864CA7EDC996}"/>
              </a:ext>
            </a:extLst>
          </p:cNvPr>
          <p:cNvSpPr>
            <a:spLocks noGrp="1"/>
          </p:cNvSpPr>
          <p:nvPr>
            <p:ph type="sldNum" sz="quarter" idx="11"/>
          </p:nvPr>
        </p:nvSpPr>
        <p:spPr/>
        <p:txBody>
          <a:bodyPr/>
          <a:lstStyle/>
          <a:p>
            <a:fld id="{383B7B7A-CDDA-7C44-B1B0-1F1E45567B3B}" type="slidenum">
              <a:rPr lang="en-US" smtClean="0"/>
              <a:pPr/>
              <a:t>8</a:t>
            </a:fld>
            <a:endParaRPr lang="en-US"/>
          </a:p>
        </p:txBody>
      </p:sp>
      <p:pic>
        <p:nvPicPr>
          <p:cNvPr id="6" name="Picture 5">
            <a:extLst>
              <a:ext uri="{FF2B5EF4-FFF2-40B4-BE49-F238E27FC236}">
                <a16:creationId xmlns:a16="http://schemas.microsoft.com/office/drawing/2014/main" id="{C0F17256-8D1E-913D-B540-BB717096658E}"/>
              </a:ext>
            </a:extLst>
          </p:cNvPr>
          <p:cNvPicPr>
            <a:picLocks noChangeAspect="1"/>
          </p:cNvPicPr>
          <p:nvPr/>
        </p:nvPicPr>
        <p:blipFill>
          <a:blip r:embed="rId3"/>
          <a:stretch>
            <a:fillRect/>
          </a:stretch>
        </p:blipFill>
        <p:spPr>
          <a:xfrm>
            <a:off x="3838575" y="1652587"/>
            <a:ext cx="4514850" cy="4886325"/>
          </a:xfrm>
          <a:prstGeom prst="rect">
            <a:avLst/>
          </a:prstGeom>
        </p:spPr>
      </p:pic>
    </p:spTree>
    <p:extLst>
      <p:ext uri="{BB962C8B-B14F-4D97-AF65-F5344CB8AC3E}">
        <p14:creationId xmlns:p14="http://schemas.microsoft.com/office/powerpoint/2010/main" val="744204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18FC470-CCD8-7646-CA93-EDF5028EA803}"/>
              </a:ext>
            </a:extLst>
          </p:cNvPr>
          <p:cNvSpPr>
            <a:spLocks noGrp="1"/>
          </p:cNvSpPr>
          <p:nvPr>
            <p:ph type="sldNum" sz="quarter" idx="4294967295"/>
          </p:nvPr>
        </p:nvSpPr>
        <p:spPr>
          <a:xfrm>
            <a:off x="9448800" y="6356350"/>
            <a:ext cx="2743200" cy="365125"/>
          </a:xfrm>
        </p:spPr>
        <p:txBody>
          <a:bodyPr anchor="ctr">
            <a:normAutofit/>
          </a:bodyPr>
          <a:lstStyle/>
          <a:p>
            <a:pPr>
              <a:spcAft>
                <a:spcPts val="600"/>
              </a:spcAft>
            </a:pPr>
            <a:fld id="{383B7B7A-CDDA-7C44-B1B0-1F1E45567B3B}" type="slidenum">
              <a:rPr lang="en-US" smtClean="0"/>
              <a:pPr>
                <a:spcAft>
                  <a:spcPts val="600"/>
                </a:spcAft>
              </a:pPr>
              <a:t>9</a:t>
            </a:fld>
            <a:endParaRPr lang="en-US"/>
          </a:p>
        </p:txBody>
      </p:sp>
      <p:sp>
        <p:nvSpPr>
          <p:cNvPr id="3" name="Freeform: Shape 2">
            <a:extLst>
              <a:ext uri="{FF2B5EF4-FFF2-40B4-BE49-F238E27FC236}">
                <a16:creationId xmlns:a16="http://schemas.microsoft.com/office/drawing/2014/main" id="{670A6F85-951F-D567-B1D3-2FEADF0126E9}"/>
              </a:ext>
            </a:extLst>
          </p:cNvPr>
          <p:cNvSpPr/>
          <p:nvPr/>
        </p:nvSpPr>
        <p:spPr>
          <a:xfrm>
            <a:off x="3619408" y="204481"/>
            <a:ext cx="4630740" cy="771790"/>
          </a:xfrm>
          <a:custGeom>
            <a:avLst/>
            <a:gdLst>
              <a:gd name="connsiteX0" fmla="*/ 0 w 3087160"/>
              <a:gd name="connsiteY0" fmla="*/ 77179 h 771790"/>
              <a:gd name="connsiteX1" fmla="*/ 77179 w 3087160"/>
              <a:gd name="connsiteY1" fmla="*/ 0 h 771790"/>
              <a:gd name="connsiteX2" fmla="*/ 3009981 w 3087160"/>
              <a:gd name="connsiteY2" fmla="*/ 0 h 771790"/>
              <a:gd name="connsiteX3" fmla="*/ 3087160 w 3087160"/>
              <a:gd name="connsiteY3" fmla="*/ 77179 h 771790"/>
              <a:gd name="connsiteX4" fmla="*/ 3087160 w 3087160"/>
              <a:gd name="connsiteY4" fmla="*/ 694611 h 771790"/>
              <a:gd name="connsiteX5" fmla="*/ 3009981 w 3087160"/>
              <a:gd name="connsiteY5" fmla="*/ 771790 h 771790"/>
              <a:gd name="connsiteX6" fmla="*/ 77179 w 3087160"/>
              <a:gd name="connsiteY6" fmla="*/ 771790 h 771790"/>
              <a:gd name="connsiteX7" fmla="*/ 0 w 3087160"/>
              <a:gd name="connsiteY7" fmla="*/ 694611 h 771790"/>
              <a:gd name="connsiteX8" fmla="*/ 0 w 3087160"/>
              <a:gd name="connsiteY8" fmla="*/ 77179 h 77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7160" h="771790">
                <a:moveTo>
                  <a:pt x="0" y="77179"/>
                </a:moveTo>
                <a:cubicBezTo>
                  <a:pt x="0" y="34554"/>
                  <a:pt x="34554" y="0"/>
                  <a:pt x="77179" y="0"/>
                </a:cubicBezTo>
                <a:lnTo>
                  <a:pt x="3009981" y="0"/>
                </a:lnTo>
                <a:cubicBezTo>
                  <a:pt x="3052606" y="0"/>
                  <a:pt x="3087160" y="34554"/>
                  <a:pt x="3087160" y="77179"/>
                </a:cubicBezTo>
                <a:lnTo>
                  <a:pt x="3087160" y="694611"/>
                </a:lnTo>
                <a:cubicBezTo>
                  <a:pt x="3087160" y="737236"/>
                  <a:pt x="3052606" y="771790"/>
                  <a:pt x="3009981" y="771790"/>
                </a:cubicBezTo>
                <a:lnTo>
                  <a:pt x="77179" y="771790"/>
                </a:lnTo>
                <a:cubicBezTo>
                  <a:pt x="34554" y="771790"/>
                  <a:pt x="0" y="737236"/>
                  <a:pt x="0" y="694611"/>
                </a:cubicBezTo>
                <a:lnTo>
                  <a:pt x="0" y="77179"/>
                </a:lnTo>
                <a:close/>
              </a:path>
            </a:pathLst>
          </a:custGeom>
          <a:solidFill>
            <a:srgbClr val="0E3F75"/>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5945" tIns="75945" rIns="75945" bIns="75945" numCol="1" spcCol="1270" anchor="ctr" anchorCtr="0">
            <a:noAutofit/>
          </a:bodyPr>
          <a:lstStyle/>
          <a:p>
            <a:pPr marL="0" lvl="0" indent="0" algn="ctr" defTabSz="622300">
              <a:lnSpc>
                <a:spcPct val="90000"/>
              </a:lnSpc>
              <a:spcBef>
                <a:spcPct val="0"/>
              </a:spcBef>
              <a:spcAft>
                <a:spcPct val="35000"/>
              </a:spcAft>
              <a:buNone/>
            </a:pPr>
            <a:r>
              <a:rPr lang="en-US" sz="2400" kern="1200" dirty="0"/>
              <a:t>CQE</a:t>
            </a:r>
          </a:p>
        </p:txBody>
      </p:sp>
      <p:grpSp>
        <p:nvGrpSpPr>
          <p:cNvPr id="16" name="Group 15">
            <a:extLst>
              <a:ext uri="{FF2B5EF4-FFF2-40B4-BE49-F238E27FC236}">
                <a16:creationId xmlns:a16="http://schemas.microsoft.com/office/drawing/2014/main" id="{91F65294-43A1-8E41-A1D7-DB157EB59FFF}"/>
              </a:ext>
            </a:extLst>
          </p:cNvPr>
          <p:cNvGrpSpPr/>
          <p:nvPr/>
        </p:nvGrpSpPr>
        <p:grpSpPr>
          <a:xfrm>
            <a:off x="2075828" y="2042639"/>
            <a:ext cx="3087160" cy="4606622"/>
            <a:chOff x="4452343" y="1217957"/>
            <a:chExt cx="3087160" cy="4606622"/>
          </a:xfrm>
        </p:grpSpPr>
        <p:sp>
          <p:nvSpPr>
            <p:cNvPr id="12" name="Freeform: Shape 11">
              <a:extLst>
                <a:ext uri="{FF2B5EF4-FFF2-40B4-BE49-F238E27FC236}">
                  <a16:creationId xmlns:a16="http://schemas.microsoft.com/office/drawing/2014/main" id="{FBE0276F-BEF3-C492-A45F-9734D095BD1A}"/>
                </a:ext>
              </a:extLst>
            </p:cNvPr>
            <p:cNvSpPr/>
            <p:nvPr/>
          </p:nvSpPr>
          <p:spPr>
            <a:xfrm>
              <a:off x="5822270" y="4715130"/>
              <a:ext cx="347305" cy="289421"/>
            </a:xfrm>
            <a:custGeom>
              <a:avLst/>
              <a:gdLst>
                <a:gd name="connsiteX0" fmla="*/ 0 w 289421"/>
                <a:gd name="connsiteY0" fmla="*/ 69461 h 347305"/>
                <a:gd name="connsiteX1" fmla="*/ 144711 w 289421"/>
                <a:gd name="connsiteY1" fmla="*/ 69461 h 347305"/>
                <a:gd name="connsiteX2" fmla="*/ 144711 w 289421"/>
                <a:gd name="connsiteY2" fmla="*/ 0 h 347305"/>
                <a:gd name="connsiteX3" fmla="*/ 289421 w 289421"/>
                <a:gd name="connsiteY3" fmla="*/ 173653 h 347305"/>
                <a:gd name="connsiteX4" fmla="*/ 144711 w 289421"/>
                <a:gd name="connsiteY4" fmla="*/ 347305 h 347305"/>
                <a:gd name="connsiteX5" fmla="*/ 144711 w 289421"/>
                <a:gd name="connsiteY5" fmla="*/ 277844 h 347305"/>
                <a:gd name="connsiteX6" fmla="*/ 0 w 289421"/>
                <a:gd name="connsiteY6" fmla="*/ 277844 h 347305"/>
                <a:gd name="connsiteX7" fmla="*/ 0 w 289421"/>
                <a:gd name="connsiteY7" fmla="*/ 69461 h 34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421" h="347305">
                  <a:moveTo>
                    <a:pt x="231537" y="0"/>
                  </a:moveTo>
                  <a:lnTo>
                    <a:pt x="231537" y="173653"/>
                  </a:lnTo>
                  <a:lnTo>
                    <a:pt x="289421" y="173653"/>
                  </a:lnTo>
                  <a:lnTo>
                    <a:pt x="144710" y="347305"/>
                  </a:lnTo>
                  <a:lnTo>
                    <a:pt x="0" y="173653"/>
                  </a:lnTo>
                  <a:lnTo>
                    <a:pt x="57884" y="173653"/>
                  </a:lnTo>
                  <a:lnTo>
                    <a:pt x="57884" y="0"/>
                  </a:lnTo>
                  <a:lnTo>
                    <a:pt x="231537" y="0"/>
                  </a:lnTo>
                  <a:close/>
                </a:path>
              </a:pathLst>
            </a:custGeom>
            <a:solidFill>
              <a:srgbClr val="C12637"/>
            </a:solidFill>
          </p:spPr>
          <p:style>
            <a:lnRef idx="0">
              <a:schemeClr val="accent2">
                <a:tint val="60000"/>
                <a:hueOff val="0"/>
                <a:satOff val="0"/>
                <a:lumOff val="0"/>
                <a:alphaOff val="0"/>
              </a:schemeClr>
            </a:lnRef>
            <a:fillRef idx="1">
              <a:schemeClr val="accent2">
                <a:tint val="60000"/>
                <a:hueOff val="0"/>
                <a:satOff val="0"/>
                <a:lumOff val="0"/>
                <a:alphaOff val="0"/>
              </a:schemeClr>
            </a:fillRef>
            <a:effectRef idx="1">
              <a:schemeClr val="accent2">
                <a:tint val="60000"/>
                <a:hueOff val="0"/>
                <a:satOff val="0"/>
                <a:lumOff val="0"/>
                <a:alphaOff val="0"/>
              </a:schemeClr>
            </a:effectRef>
            <a:fontRef idx="minor">
              <a:schemeClr val="lt1"/>
            </a:fontRef>
          </p:style>
          <p:txBody>
            <a:bodyPr spcFirstLastPara="0" vert="horz" wrap="square" lIns="69461" tIns="0" rIns="69461" bIns="8682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6" name="Freeform: Shape 5">
              <a:extLst>
                <a:ext uri="{FF2B5EF4-FFF2-40B4-BE49-F238E27FC236}">
                  <a16:creationId xmlns:a16="http://schemas.microsoft.com/office/drawing/2014/main" id="{4BC0E752-A2D1-B3E4-BF96-89EE1CCE7ED1}"/>
                </a:ext>
              </a:extLst>
            </p:cNvPr>
            <p:cNvSpPr/>
            <p:nvPr/>
          </p:nvSpPr>
          <p:spPr>
            <a:xfrm>
              <a:off x="5822270" y="1217957"/>
              <a:ext cx="347305" cy="289421"/>
            </a:xfrm>
            <a:custGeom>
              <a:avLst/>
              <a:gdLst>
                <a:gd name="connsiteX0" fmla="*/ 0 w 289421"/>
                <a:gd name="connsiteY0" fmla="*/ 69461 h 347305"/>
                <a:gd name="connsiteX1" fmla="*/ 144711 w 289421"/>
                <a:gd name="connsiteY1" fmla="*/ 69461 h 347305"/>
                <a:gd name="connsiteX2" fmla="*/ 144711 w 289421"/>
                <a:gd name="connsiteY2" fmla="*/ 0 h 347305"/>
                <a:gd name="connsiteX3" fmla="*/ 289421 w 289421"/>
                <a:gd name="connsiteY3" fmla="*/ 173653 h 347305"/>
                <a:gd name="connsiteX4" fmla="*/ 144711 w 289421"/>
                <a:gd name="connsiteY4" fmla="*/ 347305 h 347305"/>
                <a:gd name="connsiteX5" fmla="*/ 144711 w 289421"/>
                <a:gd name="connsiteY5" fmla="*/ 277844 h 347305"/>
                <a:gd name="connsiteX6" fmla="*/ 0 w 289421"/>
                <a:gd name="connsiteY6" fmla="*/ 277844 h 347305"/>
                <a:gd name="connsiteX7" fmla="*/ 0 w 289421"/>
                <a:gd name="connsiteY7" fmla="*/ 69461 h 34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421" h="347305">
                  <a:moveTo>
                    <a:pt x="231537" y="0"/>
                  </a:moveTo>
                  <a:lnTo>
                    <a:pt x="231537" y="173653"/>
                  </a:lnTo>
                  <a:lnTo>
                    <a:pt x="289421" y="173653"/>
                  </a:lnTo>
                  <a:lnTo>
                    <a:pt x="144710" y="347305"/>
                  </a:lnTo>
                  <a:lnTo>
                    <a:pt x="0" y="173653"/>
                  </a:lnTo>
                  <a:lnTo>
                    <a:pt x="57884" y="173653"/>
                  </a:lnTo>
                  <a:lnTo>
                    <a:pt x="57884" y="0"/>
                  </a:lnTo>
                  <a:lnTo>
                    <a:pt x="231537" y="0"/>
                  </a:lnTo>
                  <a:close/>
                </a:path>
              </a:pathLst>
            </a:custGeom>
            <a:solidFill>
              <a:srgbClr val="C12637"/>
            </a:solidFill>
          </p:spPr>
          <p:style>
            <a:lnRef idx="0">
              <a:schemeClr val="accent2">
                <a:tint val="60000"/>
                <a:hueOff val="0"/>
                <a:satOff val="0"/>
                <a:lumOff val="0"/>
                <a:alphaOff val="0"/>
              </a:schemeClr>
            </a:lnRef>
            <a:fillRef idx="1">
              <a:schemeClr val="accent2">
                <a:tint val="60000"/>
                <a:hueOff val="0"/>
                <a:satOff val="0"/>
                <a:lumOff val="0"/>
                <a:alphaOff val="0"/>
              </a:schemeClr>
            </a:fillRef>
            <a:effectRef idx="1">
              <a:schemeClr val="accent2">
                <a:tint val="60000"/>
                <a:hueOff val="0"/>
                <a:satOff val="0"/>
                <a:lumOff val="0"/>
                <a:alphaOff val="0"/>
              </a:schemeClr>
            </a:effectRef>
            <a:fontRef idx="minor">
              <a:schemeClr val="lt1"/>
            </a:fontRef>
          </p:style>
          <p:txBody>
            <a:bodyPr spcFirstLastPara="0" vert="horz" wrap="square" lIns="69461" tIns="0" rIns="69461" bIns="8682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7" name="Freeform: Shape 6">
              <a:extLst>
                <a:ext uri="{FF2B5EF4-FFF2-40B4-BE49-F238E27FC236}">
                  <a16:creationId xmlns:a16="http://schemas.microsoft.com/office/drawing/2014/main" id="{2EE85C74-F968-B939-C69C-7FAEB3DD00A5}"/>
                </a:ext>
              </a:extLst>
            </p:cNvPr>
            <p:cNvSpPr/>
            <p:nvPr/>
          </p:nvSpPr>
          <p:spPr>
            <a:xfrm>
              <a:off x="4452343" y="1555615"/>
              <a:ext cx="3087160" cy="771790"/>
            </a:xfrm>
            <a:custGeom>
              <a:avLst/>
              <a:gdLst>
                <a:gd name="connsiteX0" fmla="*/ 0 w 3087160"/>
                <a:gd name="connsiteY0" fmla="*/ 77179 h 771790"/>
                <a:gd name="connsiteX1" fmla="*/ 77179 w 3087160"/>
                <a:gd name="connsiteY1" fmla="*/ 0 h 771790"/>
                <a:gd name="connsiteX2" fmla="*/ 3009981 w 3087160"/>
                <a:gd name="connsiteY2" fmla="*/ 0 h 771790"/>
                <a:gd name="connsiteX3" fmla="*/ 3087160 w 3087160"/>
                <a:gd name="connsiteY3" fmla="*/ 77179 h 771790"/>
                <a:gd name="connsiteX4" fmla="*/ 3087160 w 3087160"/>
                <a:gd name="connsiteY4" fmla="*/ 694611 h 771790"/>
                <a:gd name="connsiteX5" fmla="*/ 3009981 w 3087160"/>
                <a:gd name="connsiteY5" fmla="*/ 771790 h 771790"/>
                <a:gd name="connsiteX6" fmla="*/ 77179 w 3087160"/>
                <a:gd name="connsiteY6" fmla="*/ 771790 h 771790"/>
                <a:gd name="connsiteX7" fmla="*/ 0 w 3087160"/>
                <a:gd name="connsiteY7" fmla="*/ 694611 h 771790"/>
                <a:gd name="connsiteX8" fmla="*/ 0 w 3087160"/>
                <a:gd name="connsiteY8" fmla="*/ 77179 h 77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7160" h="771790">
                  <a:moveTo>
                    <a:pt x="0" y="77179"/>
                  </a:moveTo>
                  <a:cubicBezTo>
                    <a:pt x="0" y="34554"/>
                    <a:pt x="34554" y="0"/>
                    <a:pt x="77179" y="0"/>
                  </a:cubicBezTo>
                  <a:lnTo>
                    <a:pt x="3009981" y="0"/>
                  </a:lnTo>
                  <a:cubicBezTo>
                    <a:pt x="3052606" y="0"/>
                    <a:pt x="3087160" y="34554"/>
                    <a:pt x="3087160" y="77179"/>
                  </a:cubicBezTo>
                  <a:lnTo>
                    <a:pt x="3087160" y="694611"/>
                  </a:lnTo>
                  <a:cubicBezTo>
                    <a:pt x="3087160" y="737236"/>
                    <a:pt x="3052606" y="771790"/>
                    <a:pt x="3009981" y="771790"/>
                  </a:cubicBezTo>
                  <a:lnTo>
                    <a:pt x="77179" y="771790"/>
                  </a:lnTo>
                  <a:cubicBezTo>
                    <a:pt x="34554" y="771790"/>
                    <a:pt x="0" y="737236"/>
                    <a:pt x="0" y="694611"/>
                  </a:cubicBezTo>
                  <a:lnTo>
                    <a:pt x="0" y="77179"/>
                  </a:lnTo>
                  <a:close/>
                </a:path>
              </a:pathLst>
            </a:custGeom>
            <a:solidFill>
              <a:schemeClr val="bg1"/>
            </a:solidFill>
            <a:ln>
              <a:solidFill>
                <a:srgbClr val="C12637"/>
              </a:solidFill>
            </a:ln>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5945" tIns="75945" rIns="75945" bIns="75945"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E3F75"/>
                  </a:solidFill>
                </a:rPr>
                <a:t>Provide an avenue to remove barriers to employment</a:t>
              </a:r>
            </a:p>
          </p:txBody>
        </p:sp>
        <p:sp>
          <p:nvSpPr>
            <p:cNvPr id="8" name="Freeform: Shape 7">
              <a:extLst>
                <a:ext uri="{FF2B5EF4-FFF2-40B4-BE49-F238E27FC236}">
                  <a16:creationId xmlns:a16="http://schemas.microsoft.com/office/drawing/2014/main" id="{C3412FD5-AD69-0738-A9D9-DA1A32C1D5D7}"/>
                </a:ext>
              </a:extLst>
            </p:cNvPr>
            <p:cNvSpPr/>
            <p:nvPr/>
          </p:nvSpPr>
          <p:spPr>
            <a:xfrm>
              <a:off x="5822270" y="2399760"/>
              <a:ext cx="347305" cy="289421"/>
            </a:xfrm>
            <a:custGeom>
              <a:avLst/>
              <a:gdLst>
                <a:gd name="connsiteX0" fmla="*/ 0 w 289421"/>
                <a:gd name="connsiteY0" fmla="*/ 69461 h 347305"/>
                <a:gd name="connsiteX1" fmla="*/ 144711 w 289421"/>
                <a:gd name="connsiteY1" fmla="*/ 69461 h 347305"/>
                <a:gd name="connsiteX2" fmla="*/ 144711 w 289421"/>
                <a:gd name="connsiteY2" fmla="*/ 0 h 347305"/>
                <a:gd name="connsiteX3" fmla="*/ 289421 w 289421"/>
                <a:gd name="connsiteY3" fmla="*/ 173653 h 347305"/>
                <a:gd name="connsiteX4" fmla="*/ 144711 w 289421"/>
                <a:gd name="connsiteY4" fmla="*/ 347305 h 347305"/>
                <a:gd name="connsiteX5" fmla="*/ 144711 w 289421"/>
                <a:gd name="connsiteY5" fmla="*/ 277844 h 347305"/>
                <a:gd name="connsiteX6" fmla="*/ 0 w 289421"/>
                <a:gd name="connsiteY6" fmla="*/ 277844 h 347305"/>
                <a:gd name="connsiteX7" fmla="*/ 0 w 289421"/>
                <a:gd name="connsiteY7" fmla="*/ 69461 h 34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421" h="347305">
                  <a:moveTo>
                    <a:pt x="231537" y="0"/>
                  </a:moveTo>
                  <a:lnTo>
                    <a:pt x="231537" y="173653"/>
                  </a:lnTo>
                  <a:lnTo>
                    <a:pt x="289421" y="173653"/>
                  </a:lnTo>
                  <a:lnTo>
                    <a:pt x="144710" y="347305"/>
                  </a:lnTo>
                  <a:lnTo>
                    <a:pt x="0" y="173653"/>
                  </a:lnTo>
                  <a:lnTo>
                    <a:pt x="57884" y="173653"/>
                  </a:lnTo>
                  <a:lnTo>
                    <a:pt x="57884" y="0"/>
                  </a:lnTo>
                  <a:lnTo>
                    <a:pt x="231537" y="0"/>
                  </a:lnTo>
                  <a:close/>
                </a:path>
              </a:pathLst>
            </a:custGeom>
            <a:solidFill>
              <a:srgbClr val="C12637"/>
            </a:solidFill>
          </p:spPr>
          <p:style>
            <a:lnRef idx="0">
              <a:schemeClr val="accent2">
                <a:tint val="60000"/>
                <a:hueOff val="0"/>
                <a:satOff val="0"/>
                <a:lumOff val="0"/>
                <a:alphaOff val="0"/>
              </a:schemeClr>
            </a:lnRef>
            <a:fillRef idx="1">
              <a:schemeClr val="accent2">
                <a:tint val="60000"/>
                <a:hueOff val="0"/>
                <a:satOff val="0"/>
                <a:lumOff val="0"/>
                <a:alphaOff val="0"/>
              </a:schemeClr>
            </a:fillRef>
            <a:effectRef idx="1">
              <a:schemeClr val="accent2">
                <a:tint val="60000"/>
                <a:hueOff val="0"/>
                <a:satOff val="0"/>
                <a:lumOff val="0"/>
                <a:alphaOff val="0"/>
              </a:schemeClr>
            </a:effectRef>
            <a:fontRef idx="minor">
              <a:schemeClr val="lt1"/>
            </a:fontRef>
          </p:style>
          <p:txBody>
            <a:bodyPr spcFirstLastPara="0" vert="horz" wrap="square" lIns="69461" tIns="0" rIns="69461" bIns="8682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9" name="Freeform: Shape 8">
              <a:extLst>
                <a:ext uri="{FF2B5EF4-FFF2-40B4-BE49-F238E27FC236}">
                  <a16:creationId xmlns:a16="http://schemas.microsoft.com/office/drawing/2014/main" id="{D79F9BF1-DAB4-56BE-05E1-E2CAF54A311E}"/>
                </a:ext>
              </a:extLst>
            </p:cNvPr>
            <p:cNvSpPr/>
            <p:nvPr/>
          </p:nvSpPr>
          <p:spPr>
            <a:xfrm>
              <a:off x="4452343" y="2737418"/>
              <a:ext cx="3087160" cy="771790"/>
            </a:xfrm>
            <a:custGeom>
              <a:avLst/>
              <a:gdLst>
                <a:gd name="connsiteX0" fmla="*/ 0 w 3087160"/>
                <a:gd name="connsiteY0" fmla="*/ 77179 h 771790"/>
                <a:gd name="connsiteX1" fmla="*/ 77179 w 3087160"/>
                <a:gd name="connsiteY1" fmla="*/ 0 h 771790"/>
                <a:gd name="connsiteX2" fmla="*/ 3009981 w 3087160"/>
                <a:gd name="connsiteY2" fmla="*/ 0 h 771790"/>
                <a:gd name="connsiteX3" fmla="*/ 3087160 w 3087160"/>
                <a:gd name="connsiteY3" fmla="*/ 77179 h 771790"/>
                <a:gd name="connsiteX4" fmla="*/ 3087160 w 3087160"/>
                <a:gd name="connsiteY4" fmla="*/ 694611 h 771790"/>
                <a:gd name="connsiteX5" fmla="*/ 3009981 w 3087160"/>
                <a:gd name="connsiteY5" fmla="*/ 771790 h 771790"/>
                <a:gd name="connsiteX6" fmla="*/ 77179 w 3087160"/>
                <a:gd name="connsiteY6" fmla="*/ 771790 h 771790"/>
                <a:gd name="connsiteX7" fmla="*/ 0 w 3087160"/>
                <a:gd name="connsiteY7" fmla="*/ 694611 h 771790"/>
                <a:gd name="connsiteX8" fmla="*/ 0 w 3087160"/>
                <a:gd name="connsiteY8" fmla="*/ 77179 h 77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7160" h="771790">
                  <a:moveTo>
                    <a:pt x="0" y="77179"/>
                  </a:moveTo>
                  <a:cubicBezTo>
                    <a:pt x="0" y="34554"/>
                    <a:pt x="34554" y="0"/>
                    <a:pt x="77179" y="0"/>
                  </a:cubicBezTo>
                  <a:lnTo>
                    <a:pt x="3009981" y="0"/>
                  </a:lnTo>
                  <a:cubicBezTo>
                    <a:pt x="3052606" y="0"/>
                    <a:pt x="3087160" y="34554"/>
                    <a:pt x="3087160" y="77179"/>
                  </a:cubicBezTo>
                  <a:lnTo>
                    <a:pt x="3087160" y="694611"/>
                  </a:lnTo>
                  <a:cubicBezTo>
                    <a:pt x="3087160" y="737236"/>
                    <a:pt x="3052606" y="771790"/>
                    <a:pt x="3009981" y="771790"/>
                  </a:cubicBezTo>
                  <a:lnTo>
                    <a:pt x="77179" y="771790"/>
                  </a:lnTo>
                  <a:cubicBezTo>
                    <a:pt x="34554" y="771790"/>
                    <a:pt x="0" y="737236"/>
                    <a:pt x="0" y="694611"/>
                  </a:cubicBezTo>
                  <a:lnTo>
                    <a:pt x="0" y="77179"/>
                  </a:lnTo>
                  <a:close/>
                </a:path>
              </a:pathLst>
            </a:custGeom>
            <a:solidFill>
              <a:schemeClr val="bg1"/>
            </a:solidFill>
            <a:ln>
              <a:solidFill>
                <a:srgbClr val="C12637"/>
              </a:solidFill>
            </a:ln>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5945" tIns="75945" rIns="75945" bIns="75945"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E3F75"/>
                  </a:solidFill>
                </a:rPr>
                <a:t>Creates a “rebuttal presumption” when a petitioner applies for professional licensing, certification or employment </a:t>
              </a:r>
            </a:p>
          </p:txBody>
        </p:sp>
        <p:sp>
          <p:nvSpPr>
            <p:cNvPr id="10" name="Freeform: Shape 9">
              <a:extLst>
                <a:ext uri="{FF2B5EF4-FFF2-40B4-BE49-F238E27FC236}">
                  <a16:creationId xmlns:a16="http://schemas.microsoft.com/office/drawing/2014/main" id="{8644BFF1-3EC2-3451-015D-6E6999C0B257}"/>
                </a:ext>
              </a:extLst>
            </p:cNvPr>
            <p:cNvSpPr/>
            <p:nvPr/>
          </p:nvSpPr>
          <p:spPr>
            <a:xfrm>
              <a:off x="5822270" y="3557445"/>
              <a:ext cx="347305" cy="289421"/>
            </a:xfrm>
            <a:custGeom>
              <a:avLst/>
              <a:gdLst>
                <a:gd name="connsiteX0" fmla="*/ 0 w 289421"/>
                <a:gd name="connsiteY0" fmla="*/ 69461 h 347305"/>
                <a:gd name="connsiteX1" fmla="*/ 144711 w 289421"/>
                <a:gd name="connsiteY1" fmla="*/ 69461 h 347305"/>
                <a:gd name="connsiteX2" fmla="*/ 144711 w 289421"/>
                <a:gd name="connsiteY2" fmla="*/ 0 h 347305"/>
                <a:gd name="connsiteX3" fmla="*/ 289421 w 289421"/>
                <a:gd name="connsiteY3" fmla="*/ 173653 h 347305"/>
                <a:gd name="connsiteX4" fmla="*/ 144711 w 289421"/>
                <a:gd name="connsiteY4" fmla="*/ 347305 h 347305"/>
                <a:gd name="connsiteX5" fmla="*/ 144711 w 289421"/>
                <a:gd name="connsiteY5" fmla="*/ 277844 h 347305"/>
                <a:gd name="connsiteX6" fmla="*/ 0 w 289421"/>
                <a:gd name="connsiteY6" fmla="*/ 277844 h 347305"/>
                <a:gd name="connsiteX7" fmla="*/ 0 w 289421"/>
                <a:gd name="connsiteY7" fmla="*/ 69461 h 34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421" h="347305">
                  <a:moveTo>
                    <a:pt x="231537" y="0"/>
                  </a:moveTo>
                  <a:lnTo>
                    <a:pt x="231537" y="173653"/>
                  </a:lnTo>
                  <a:lnTo>
                    <a:pt x="289421" y="173653"/>
                  </a:lnTo>
                  <a:lnTo>
                    <a:pt x="144710" y="347305"/>
                  </a:lnTo>
                  <a:lnTo>
                    <a:pt x="0" y="173653"/>
                  </a:lnTo>
                  <a:lnTo>
                    <a:pt x="57884" y="173653"/>
                  </a:lnTo>
                  <a:lnTo>
                    <a:pt x="57884" y="0"/>
                  </a:lnTo>
                  <a:lnTo>
                    <a:pt x="231537" y="0"/>
                  </a:lnTo>
                  <a:close/>
                </a:path>
              </a:pathLst>
            </a:custGeom>
            <a:solidFill>
              <a:srgbClr val="C12637"/>
            </a:solidFill>
          </p:spPr>
          <p:style>
            <a:lnRef idx="0">
              <a:schemeClr val="accent2">
                <a:tint val="60000"/>
                <a:hueOff val="0"/>
                <a:satOff val="0"/>
                <a:lumOff val="0"/>
                <a:alphaOff val="0"/>
              </a:schemeClr>
            </a:lnRef>
            <a:fillRef idx="1">
              <a:schemeClr val="accent2">
                <a:tint val="60000"/>
                <a:hueOff val="0"/>
                <a:satOff val="0"/>
                <a:lumOff val="0"/>
                <a:alphaOff val="0"/>
              </a:schemeClr>
            </a:fillRef>
            <a:effectRef idx="1">
              <a:schemeClr val="accent2">
                <a:tint val="60000"/>
                <a:hueOff val="0"/>
                <a:satOff val="0"/>
                <a:lumOff val="0"/>
                <a:alphaOff val="0"/>
              </a:schemeClr>
            </a:effectRef>
            <a:fontRef idx="minor">
              <a:schemeClr val="lt1"/>
            </a:fontRef>
          </p:style>
          <p:txBody>
            <a:bodyPr spcFirstLastPara="0" vert="horz" wrap="square" lIns="69461" tIns="0" rIns="69461" bIns="8682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11" name="Freeform: Shape 10">
              <a:extLst>
                <a:ext uri="{FF2B5EF4-FFF2-40B4-BE49-F238E27FC236}">
                  <a16:creationId xmlns:a16="http://schemas.microsoft.com/office/drawing/2014/main" id="{8EC5E83B-7747-AD7D-8C87-2FC837E80A5E}"/>
                </a:ext>
              </a:extLst>
            </p:cNvPr>
            <p:cNvSpPr/>
            <p:nvPr/>
          </p:nvSpPr>
          <p:spPr>
            <a:xfrm>
              <a:off x="4452343" y="3895104"/>
              <a:ext cx="3087160" cy="771790"/>
            </a:xfrm>
            <a:custGeom>
              <a:avLst/>
              <a:gdLst>
                <a:gd name="connsiteX0" fmla="*/ 0 w 3087160"/>
                <a:gd name="connsiteY0" fmla="*/ 77179 h 771790"/>
                <a:gd name="connsiteX1" fmla="*/ 77179 w 3087160"/>
                <a:gd name="connsiteY1" fmla="*/ 0 h 771790"/>
                <a:gd name="connsiteX2" fmla="*/ 3009981 w 3087160"/>
                <a:gd name="connsiteY2" fmla="*/ 0 h 771790"/>
                <a:gd name="connsiteX3" fmla="*/ 3087160 w 3087160"/>
                <a:gd name="connsiteY3" fmla="*/ 77179 h 771790"/>
                <a:gd name="connsiteX4" fmla="*/ 3087160 w 3087160"/>
                <a:gd name="connsiteY4" fmla="*/ 694611 h 771790"/>
                <a:gd name="connsiteX5" fmla="*/ 3009981 w 3087160"/>
                <a:gd name="connsiteY5" fmla="*/ 771790 h 771790"/>
                <a:gd name="connsiteX6" fmla="*/ 77179 w 3087160"/>
                <a:gd name="connsiteY6" fmla="*/ 771790 h 771790"/>
                <a:gd name="connsiteX7" fmla="*/ 0 w 3087160"/>
                <a:gd name="connsiteY7" fmla="*/ 694611 h 771790"/>
                <a:gd name="connsiteX8" fmla="*/ 0 w 3087160"/>
                <a:gd name="connsiteY8" fmla="*/ 77179 h 77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7160" h="771790">
                  <a:moveTo>
                    <a:pt x="0" y="77179"/>
                  </a:moveTo>
                  <a:cubicBezTo>
                    <a:pt x="0" y="34554"/>
                    <a:pt x="34554" y="0"/>
                    <a:pt x="77179" y="0"/>
                  </a:cubicBezTo>
                  <a:lnTo>
                    <a:pt x="3009981" y="0"/>
                  </a:lnTo>
                  <a:cubicBezTo>
                    <a:pt x="3052606" y="0"/>
                    <a:pt x="3087160" y="34554"/>
                    <a:pt x="3087160" y="77179"/>
                  </a:cubicBezTo>
                  <a:lnTo>
                    <a:pt x="3087160" y="694611"/>
                  </a:lnTo>
                  <a:cubicBezTo>
                    <a:pt x="3087160" y="737236"/>
                    <a:pt x="3052606" y="771790"/>
                    <a:pt x="3009981" y="771790"/>
                  </a:cubicBezTo>
                  <a:lnTo>
                    <a:pt x="77179" y="771790"/>
                  </a:lnTo>
                  <a:cubicBezTo>
                    <a:pt x="34554" y="771790"/>
                    <a:pt x="0" y="737236"/>
                    <a:pt x="0" y="694611"/>
                  </a:cubicBezTo>
                  <a:lnTo>
                    <a:pt x="0" y="77179"/>
                  </a:lnTo>
                  <a:close/>
                </a:path>
              </a:pathLst>
            </a:custGeom>
            <a:solidFill>
              <a:schemeClr val="bg1"/>
            </a:solidFill>
            <a:ln>
              <a:solidFill>
                <a:srgbClr val="C12637"/>
              </a:solidFill>
            </a:ln>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5945" tIns="75945" rIns="75945" bIns="75945"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0E3F75"/>
                  </a:solidFill>
                </a:rPr>
                <a:t>Allows employers to individually assess each individual independently</a:t>
              </a:r>
            </a:p>
          </p:txBody>
        </p:sp>
        <p:sp>
          <p:nvSpPr>
            <p:cNvPr id="13" name="Freeform: Shape 12">
              <a:extLst>
                <a:ext uri="{FF2B5EF4-FFF2-40B4-BE49-F238E27FC236}">
                  <a16:creationId xmlns:a16="http://schemas.microsoft.com/office/drawing/2014/main" id="{B25AA93C-B710-9559-1706-B1A699ABD37F}"/>
                </a:ext>
              </a:extLst>
            </p:cNvPr>
            <p:cNvSpPr/>
            <p:nvPr/>
          </p:nvSpPr>
          <p:spPr>
            <a:xfrm>
              <a:off x="4452343" y="5052789"/>
              <a:ext cx="3087160" cy="771790"/>
            </a:xfrm>
            <a:custGeom>
              <a:avLst/>
              <a:gdLst>
                <a:gd name="connsiteX0" fmla="*/ 0 w 3087160"/>
                <a:gd name="connsiteY0" fmla="*/ 77179 h 771790"/>
                <a:gd name="connsiteX1" fmla="*/ 77179 w 3087160"/>
                <a:gd name="connsiteY1" fmla="*/ 0 h 771790"/>
                <a:gd name="connsiteX2" fmla="*/ 3009981 w 3087160"/>
                <a:gd name="connsiteY2" fmla="*/ 0 h 771790"/>
                <a:gd name="connsiteX3" fmla="*/ 3087160 w 3087160"/>
                <a:gd name="connsiteY3" fmla="*/ 77179 h 771790"/>
                <a:gd name="connsiteX4" fmla="*/ 3087160 w 3087160"/>
                <a:gd name="connsiteY4" fmla="*/ 694611 h 771790"/>
                <a:gd name="connsiteX5" fmla="*/ 3009981 w 3087160"/>
                <a:gd name="connsiteY5" fmla="*/ 771790 h 771790"/>
                <a:gd name="connsiteX6" fmla="*/ 77179 w 3087160"/>
                <a:gd name="connsiteY6" fmla="*/ 771790 h 771790"/>
                <a:gd name="connsiteX7" fmla="*/ 0 w 3087160"/>
                <a:gd name="connsiteY7" fmla="*/ 694611 h 771790"/>
                <a:gd name="connsiteX8" fmla="*/ 0 w 3087160"/>
                <a:gd name="connsiteY8" fmla="*/ 77179 h 77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7160" h="771790">
                  <a:moveTo>
                    <a:pt x="0" y="77179"/>
                  </a:moveTo>
                  <a:cubicBezTo>
                    <a:pt x="0" y="34554"/>
                    <a:pt x="34554" y="0"/>
                    <a:pt x="77179" y="0"/>
                  </a:cubicBezTo>
                  <a:lnTo>
                    <a:pt x="3009981" y="0"/>
                  </a:lnTo>
                  <a:cubicBezTo>
                    <a:pt x="3052606" y="0"/>
                    <a:pt x="3087160" y="34554"/>
                    <a:pt x="3087160" y="77179"/>
                  </a:cubicBezTo>
                  <a:lnTo>
                    <a:pt x="3087160" y="694611"/>
                  </a:lnTo>
                  <a:cubicBezTo>
                    <a:pt x="3087160" y="737236"/>
                    <a:pt x="3052606" y="771790"/>
                    <a:pt x="3009981" y="771790"/>
                  </a:cubicBezTo>
                  <a:lnTo>
                    <a:pt x="77179" y="771790"/>
                  </a:lnTo>
                  <a:cubicBezTo>
                    <a:pt x="34554" y="771790"/>
                    <a:pt x="0" y="737236"/>
                    <a:pt x="0" y="694611"/>
                  </a:cubicBezTo>
                  <a:lnTo>
                    <a:pt x="0" y="77179"/>
                  </a:lnTo>
                  <a:close/>
                </a:path>
              </a:pathLst>
            </a:custGeom>
            <a:solidFill>
              <a:schemeClr val="bg1"/>
            </a:solidFill>
            <a:ln>
              <a:solidFill>
                <a:srgbClr val="C12637"/>
              </a:solidFill>
            </a:ln>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5945" tIns="75945" rIns="75945" bIns="75945"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E3F75"/>
                  </a:solidFill>
                </a:rPr>
                <a:t>Provider certain benefits to employers </a:t>
              </a:r>
            </a:p>
          </p:txBody>
        </p:sp>
      </p:grpSp>
      <p:grpSp>
        <p:nvGrpSpPr>
          <p:cNvPr id="17" name="Group 16">
            <a:extLst>
              <a:ext uri="{FF2B5EF4-FFF2-40B4-BE49-F238E27FC236}">
                <a16:creationId xmlns:a16="http://schemas.microsoft.com/office/drawing/2014/main" id="{55947C22-935A-4317-8C21-FFB387DDC634}"/>
              </a:ext>
            </a:extLst>
          </p:cNvPr>
          <p:cNvGrpSpPr/>
          <p:nvPr/>
        </p:nvGrpSpPr>
        <p:grpSpPr>
          <a:xfrm>
            <a:off x="2075828" y="1133913"/>
            <a:ext cx="7717900" cy="4305691"/>
            <a:chOff x="-178397" y="361203"/>
            <a:chExt cx="7717900" cy="4305691"/>
          </a:xfrm>
        </p:grpSpPr>
        <p:sp>
          <p:nvSpPr>
            <p:cNvPr id="19" name="Freeform: Shape 18">
              <a:extLst>
                <a:ext uri="{FF2B5EF4-FFF2-40B4-BE49-F238E27FC236}">
                  <a16:creationId xmlns:a16="http://schemas.microsoft.com/office/drawing/2014/main" id="{3EEB85FC-7F70-D536-D172-BFF5C1DF16DF}"/>
                </a:ext>
              </a:extLst>
            </p:cNvPr>
            <p:cNvSpPr/>
            <p:nvPr/>
          </p:nvSpPr>
          <p:spPr>
            <a:xfrm>
              <a:off x="5822270" y="1217957"/>
              <a:ext cx="347305" cy="289421"/>
            </a:xfrm>
            <a:custGeom>
              <a:avLst/>
              <a:gdLst>
                <a:gd name="connsiteX0" fmla="*/ 0 w 289421"/>
                <a:gd name="connsiteY0" fmla="*/ 69461 h 347305"/>
                <a:gd name="connsiteX1" fmla="*/ 144711 w 289421"/>
                <a:gd name="connsiteY1" fmla="*/ 69461 h 347305"/>
                <a:gd name="connsiteX2" fmla="*/ 144711 w 289421"/>
                <a:gd name="connsiteY2" fmla="*/ 0 h 347305"/>
                <a:gd name="connsiteX3" fmla="*/ 289421 w 289421"/>
                <a:gd name="connsiteY3" fmla="*/ 173653 h 347305"/>
                <a:gd name="connsiteX4" fmla="*/ 144711 w 289421"/>
                <a:gd name="connsiteY4" fmla="*/ 347305 h 347305"/>
                <a:gd name="connsiteX5" fmla="*/ 144711 w 289421"/>
                <a:gd name="connsiteY5" fmla="*/ 277844 h 347305"/>
                <a:gd name="connsiteX6" fmla="*/ 0 w 289421"/>
                <a:gd name="connsiteY6" fmla="*/ 277844 h 347305"/>
                <a:gd name="connsiteX7" fmla="*/ 0 w 289421"/>
                <a:gd name="connsiteY7" fmla="*/ 69461 h 34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421" h="347305">
                  <a:moveTo>
                    <a:pt x="231537" y="0"/>
                  </a:moveTo>
                  <a:lnTo>
                    <a:pt x="231537" y="173653"/>
                  </a:lnTo>
                  <a:lnTo>
                    <a:pt x="289421" y="173653"/>
                  </a:lnTo>
                  <a:lnTo>
                    <a:pt x="144710" y="347305"/>
                  </a:lnTo>
                  <a:lnTo>
                    <a:pt x="0" y="173653"/>
                  </a:lnTo>
                  <a:lnTo>
                    <a:pt x="57884" y="173653"/>
                  </a:lnTo>
                  <a:lnTo>
                    <a:pt x="57884" y="0"/>
                  </a:lnTo>
                  <a:lnTo>
                    <a:pt x="231537" y="0"/>
                  </a:lnTo>
                  <a:close/>
                </a:path>
              </a:pathLst>
            </a:custGeom>
            <a:solidFill>
              <a:srgbClr val="C12637"/>
            </a:solidFill>
          </p:spPr>
          <p:style>
            <a:lnRef idx="0">
              <a:schemeClr val="accent2">
                <a:tint val="60000"/>
                <a:hueOff val="0"/>
                <a:satOff val="0"/>
                <a:lumOff val="0"/>
                <a:alphaOff val="0"/>
              </a:schemeClr>
            </a:lnRef>
            <a:fillRef idx="1">
              <a:schemeClr val="accent2">
                <a:tint val="60000"/>
                <a:hueOff val="0"/>
                <a:satOff val="0"/>
                <a:lumOff val="0"/>
                <a:alphaOff val="0"/>
              </a:schemeClr>
            </a:fillRef>
            <a:effectRef idx="1">
              <a:schemeClr val="accent2">
                <a:tint val="60000"/>
                <a:hueOff val="0"/>
                <a:satOff val="0"/>
                <a:lumOff val="0"/>
                <a:alphaOff val="0"/>
              </a:schemeClr>
            </a:effectRef>
            <a:fontRef idx="minor">
              <a:schemeClr val="lt1"/>
            </a:fontRef>
          </p:style>
          <p:txBody>
            <a:bodyPr spcFirstLastPara="0" vert="horz" wrap="square" lIns="69461" tIns="0" rIns="69461" bIns="8682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20" name="Freeform: Shape 19">
              <a:extLst>
                <a:ext uri="{FF2B5EF4-FFF2-40B4-BE49-F238E27FC236}">
                  <a16:creationId xmlns:a16="http://schemas.microsoft.com/office/drawing/2014/main" id="{7E267EB1-6CDC-059F-E59C-2BC2569C7169}"/>
                </a:ext>
              </a:extLst>
            </p:cNvPr>
            <p:cNvSpPr/>
            <p:nvPr/>
          </p:nvSpPr>
          <p:spPr>
            <a:xfrm>
              <a:off x="4452343" y="1555615"/>
              <a:ext cx="3087160" cy="771790"/>
            </a:xfrm>
            <a:custGeom>
              <a:avLst/>
              <a:gdLst>
                <a:gd name="connsiteX0" fmla="*/ 0 w 3087160"/>
                <a:gd name="connsiteY0" fmla="*/ 77179 h 771790"/>
                <a:gd name="connsiteX1" fmla="*/ 77179 w 3087160"/>
                <a:gd name="connsiteY1" fmla="*/ 0 h 771790"/>
                <a:gd name="connsiteX2" fmla="*/ 3009981 w 3087160"/>
                <a:gd name="connsiteY2" fmla="*/ 0 h 771790"/>
                <a:gd name="connsiteX3" fmla="*/ 3087160 w 3087160"/>
                <a:gd name="connsiteY3" fmla="*/ 77179 h 771790"/>
                <a:gd name="connsiteX4" fmla="*/ 3087160 w 3087160"/>
                <a:gd name="connsiteY4" fmla="*/ 694611 h 771790"/>
                <a:gd name="connsiteX5" fmla="*/ 3009981 w 3087160"/>
                <a:gd name="connsiteY5" fmla="*/ 771790 h 771790"/>
                <a:gd name="connsiteX6" fmla="*/ 77179 w 3087160"/>
                <a:gd name="connsiteY6" fmla="*/ 771790 h 771790"/>
                <a:gd name="connsiteX7" fmla="*/ 0 w 3087160"/>
                <a:gd name="connsiteY7" fmla="*/ 694611 h 771790"/>
                <a:gd name="connsiteX8" fmla="*/ 0 w 3087160"/>
                <a:gd name="connsiteY8" fmla="*/ 77179 h 77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7160" h="771790">
                  <a:moveTo>
                    <a:pt x="0" y="77179"/>
                  </a:moveTo>
                  <a:cubicBezTo>
                    <a:pt x="0" y="34554"/>
                    <a:pt x="34554" y="0"/>
                    <a:pt x="77179" y="0"/>
                  </a:cubicBezTo>
                  <a:lnTo>
                    <a:pt x="3009981" y="0"/>
                  </a:lnTo>
                  <a:cubicBezTo>
                    <a:pt x="3052606" y="0"/>
                    <a:pt x="3087160" y="34554"/>
                    <a:pt x="3087160" y="77179"/>
                  </a:cubicBezTo>
                  <a:lnTo>
                    <a:pt x="3087160" y="694611"/>
                  </a:lnTo>
                  <a:cubicBezTo>
                    <a:pt x="3087160" y="737236"/>
                    <a:pt x="3052606" y="771790"/>
                    <a:pt x="3009981" y="771790"/>
                  </a:cubicBezTo>
                  <a:lnTo>
                    <a:pt x="77179" y="771790"/>
                  </a:lnTo>
                  <a:cubicBezTo>
                    <a:pt x="34554" y="771790"/>
                    <a:pt x="0" y="737236"/>
                    <a:pt x="0" y="694611"/>
                  </a:cubicBezTo>
                  <a:lnTo>
                    <a:pt x="0" y="77179"/>
                  </a:lnTo>
                  <a:close/>
                </a:path>
              </a:pathLst>
            </a:custGeom>
            <a:solidFill>
              <a:schemeClr val="bg1"/>
            </a:solidFill>
            <a:ln>
              <a:solidFill>
                <a:srgbClr val="C12637"/>
              </a:solidFill>
            </a:ln>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5945" tIns="75945" rIns="75945" bIns="75945"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E3F75"/>
                  </a:solidFill>
                </a:rPr>
                <a:t>Guarantee a job</a:t>
              </a:r>
            </a:p>
          </p:txBody>
        </p:sp>
        <p:sp>
          <p:nvSpPr>
            <p:cNvPr id="21" name="Freeform: Shape 20">
              <a:extLst>
                <a:ext uri="{FF2B5EF4-FFF2-40B4-BE49-F238E27FC236}">
                  <a16:creationId xmlns:a16="http://schemas.microsoft.com/office/drawing/2014/main" id="{C56AD5A6-33E9-E260-3A48-19F63B151975}"/>
                </a:ext>
              </a:extLst>
            </p:cNvPr>
            <p:cNvSpPr/>
            <p:nvPr/>
          </p:nvSpPr>
          <p:spPr>
            <a:xfrm>
              <a:off x="5822270" y="2399760"/>
              <a:ext cx="347305" cy="289421"/>
            </a:xfrm>
            <a:custGeom>
              <a:avLst/>
              <a:gdLst>
                <a:gd name="connsiteX0" fmla="*/ 0 w 289421"/>
                <a:gd name="connsiteY0" fmla="*/ 69461 h 347305"/>
                <a:gd name="connsiteX1" fmla="*/ 144711 w 289421"/>
                <a:gd name="connsiteY1" fmla="*/ 69461 h 347305"/>
                <a:gd name="connsiteX2" fmla="*/ 144711 w 289421"/>
                <a:gd name="connsiteY2" fmla="*/ 0 h 347305"/>
                <a:gd name="connsiteX3" fmla="*/ 289421 w 289421"/>
                <a:gd name="connsiteY3" fmla="*/ 173653 h 347305"/>
                <a:gd name="connsiteX4" fmla="*/ 144711 w 289421"/>
                <a:gd name="connsiteY4" fmla="*/ 347305 h 347305"/>
                <a:gd name="connsiteX5" fmla="*/ 144711 w 289421"/>
                <a:gd name="connsiteY5" fmla="*/ 277844 h 347305"/>
                <a:gd name="connsiteX6" fmla="*/ 0 w 289421"/>
                <a:gd name="connsiteY6" fmla="*/ 277844 h 347305"/>
                <a:gd name="connsiteX7" fmla="*/ 0 w 289421"/>
                <a:gd name="connsiteY7" fmla="*/ 69461 h 34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421" h="347305">
                  <a:moveTo>
                    <a:pt x="231537" y="0"/>
                  </a:moveTo>
                  <a:lnTo>
                    <a:pt x="231537" y="173653"/>
                  </a:lnTo>
                  <a:lnTo>
                    <a:pt x="289421" y="173653"/>
                  </a:lnTo>
                  <a:lnTo>
                    <a:pt x="144710" y="347305"/>
                  </a:lnTo>
                  <a:lnTo>
                    <a:pt x="0" y="173653"/>
                  </a:lnTo>
                  <a:lnTo>
                    <a:pt x="57884" y="173653"/>
                  </a:lnTo>
                  <a:lnTo>
                    <a:pt x="57884" y="0"/>
                  </a:lnTo>
                  <a:lnTo>
                    <a:pt x="231537" y="0"/>
                  </a:lnTo>
                  <a:close/>
                </a:path>
              </a:pathLst>
            </a:custGeom>
            <a:solidFill>
              <a:srgbClr val="C12637"/>
            </a:solidFill>
          </p:spPr>
          <p:style>
            <a:lnRef idx="0">
              <a:schemeClr val="accent2">
                <a:tint val="60000"/>
                <a:hueOff val="0"/>
                <a:satOff val="0"/>
                <a:lumOff val="0"/>
                <a:alphaOff val="0"/>
              </a:schemeClr>
            </a:lnRef>
            <a:fillRef idx="1">
              <a:schemeClr val="accent2">
                <a:tint val="60000"/>
                <a:hueOff val="0"/>
                <a:satOff val="0"/>
                <a:lumOff val="0"/>
                <a:alphaOff val="0"/>
              </a:schemeClr>
            </a:fillRef>
            <a:effectRef idx="1">
              <a:schemeClr val="accent2">
                <a:tint val="60000"/>
                <a:hueOff val="0"/>
                <a:satOff val="0"/>
                <a:lumOff val="0"/>
                <a:alphaOff val="0"/>
              </a:schemeClr>
            </a:effectRef>
            <a:fontRef idx="minor">
              <a:schemeClr val="lt1"/>
            </a:fontRef>
          </p:style>
          <p:txBody>
            <a:bodyPr spcFirstLastPara="0" vert="horz" wrap="square" lIns="69461" tIns="0" rIns="69461" bIns="8682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23" name="Freeform: Shape 22">
              <a:extLst>
                <a:ext uri="{FF2B5EF4-FFF2-40B4-BE49-F238E27FC236}">
                  <a16:creationId xmlns:a16="http://schemas.microsoft.com/office/drawing/2014/main" id="{1C23D14C-E4D6-7E1B-A510-3024FE24C81F}"/>
                </a:ext>
              </a:extLst>
            </p:cNvPr>
            <p:cNvSpPr/>
            <p:nvPr/>
          </p:nvSpPr>
          <p:spPr>
            <a:xfrm>
              <a:off x="4452343" y="2737418"/>
              <a:ext cx="3087160" cy="771790"/>
            </a:xfrm>
            <a:custGeom>
              <a:avLst/>
              <a:gdLst>
                <a:gd name="connsiteX0" fmla="*/ 0 w 3087160"/>
                <a:gd name="connsiteY0" fmla="*/ 77179 h 771790"/>
                <a:gd name="connsiteX1" fmla="*/ 77179 w 3087160"/>
                <a:gd name="connsiteY1" fmla="*/ 0 h 771790"/>
                <a:gd name="connsiteX2" fmla="*/ 3009981 w 3087160"/>
                <a:gd name="connsiteY2" fmla="*/ 0 h 771790"/>
                <a:gd name="connsiteX3" fmla="*/ 3087160 w 3087160"/>
                <a:gd name="connsiteY3" fmla="*/ 77179 h 771790"/>
                <a:gd name="connsiteX4" fmla="*/ 3087160 w 3087160"/>
                <a:gd name="connsiteY4" fmla="*/ 694611 h 771790"/>
                <a:gd name="connsiteX5" fmla="*/ 3009981 w 3087160"/>
                <a:gd name="connsiteY5" fmla="*/ 771790 h 771790"/>
                <a:gd name="connsiteX6" fmla="*/ 77179 w 3087160"/>
                <a:gd name="connsiteY6" fmla="*/ 771790 h 771790"/>
                <a:gd name="connsiteX7" fmla="*/ 0 w 3087160"/>
                <a:gd name="connsiteY7" fmla="*/ 694611 h 771790"/>
                <a:gd name="connsiteX8" fmla="*/ 0 w 3087160"/>
                <a:gd name="connsiteY8" fmla="*/ 77179 h 77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7160" h="771790">
                  <a:moveTo>
                    <a:pt x="0" y="77179"/>
                  </a:moveTo>
                  <a:cubicBezTo>
                    <a:pt x="0" y="34554"/>
                    <a:pt x="34554" y="0"/>
                    <a:pt x="77179" y="0"/>
                  </a:cubicBezTo>
                  <a:lnTo>
                    <a:pt x="3009981" y="0"/>
                  </a:lnTo>
                  <a:cubicBezTo>
                    <a:pt x="3052606" y="0"/>
                    <a:pt x="3087160" y="34554"/>
                    <a:pt x="3087160" y="77179"/>
                  </a:cubicBezTo>
                  <a:lnTo>
                    <a:pt x="3087160" y="694611"/>
                  </a:lnTo>
                  <a:cubicBezTo>
                    <a:pt x="3087160" y="737236"/>
                    <a:pt x="3052606" y="771790"/>
                    <a:pt x="3009981" y="771790"/>
                  </a:cubicBezTo>
                  <a:lnTo>
                    <a:pt x="77179" y="771790"/>
                  </a:lnTo>
                  <a:cubicBezTo>
                    <a:pt x="34554" y="771790"/>
                    <a:pt x="0" y="737236"/>
                    <a:pt x="0" y="694611"/>
                  </a:cubicBezTo>
                  <a:lnTo>
                    <a:pt x="0" y="77179"/>
                  </a:lnTo>
                  <a:close/>
                </a:path>
              </a:pathLst>
            </a:custGeom>
            <a:solidFill>
              <a:schemeClr val="bg1"/>
            </a:solidFill>
            <a:ln>
              <a:solidFill>
                <a:srgbClr val="C12637"/>
              </a:solidFill>
            </a:ln>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5945" tIns="75945" rIns="75945" bIns="75945"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E3F75"/>
                  </a:solidFill>
                </a:rPr>
                <a:t>Guarantee a license nor certification</a:t>
              </a:r>
            </a:p>
          </p:txBody>
        </p:sp>
        <p:sp>
          <p:nvSpPr>
            <p:cNvPr id="24" name="Freeform: Shape 23">
              <a:extLst>
                <a:ext uri="{FF2B5EF4-FFF2-40B4-BE49-F238E27FC236}">
                  <a16:creationId xmlns:a16="http://schemas.microsoft.com/office/drawing/2014/main" id="{9A2DC7BE-E2C5-2A9A-5169-3EC1B1324436}"/>
                </a:ext>
              </a:extLst>
            </p:cNvPr>
            <p:cNvSpPr/>
            <p:nvPr/>
          </p:nvSpPr>
          <p:spPr>
            <a:xfrm>
              <a:off x="5822270" y="3557445"/>
              <a:ext cx="347305" cy="289421"/>
            </a:xfrm>
            <a:custGeom>
              <a:avLst/>
              <a:gdLst>
                <a:gd name="connsiteX0" fmla="*/ 0 w 289421"/>
                <a:gd name="connsiteY0" fmla="*/ 69461 h 347305"/>
                <a:gd name="connsiteX1" fmla="*/ 144711 w 289421"/>
                <a:gd name="connsiteY1" fmla="*/ 69461 h 347305"/>
                <a:gd name="connsiteX2" fmla="*/ 144711 w 289421"/>
                <a:gd name="connsiteY2" fmla="*/ 0 h 347305"/>
                <a:gd name="connsiteX3" fmla="*/ 289421 w 289421"/>
                <a:gd name="connsiteY3" fmla="*/ 173653 h 347305"/>
                <a:gd name="connsiteX4" fmla="*/ 144711 w 289421"/>
                <a:gd name="connsiteY4" fmla="*/ 347305 h 347305"/>
                <a:gd name="connsiteX5" fmla="*/ 144711 w 289421"/>
                <a:gd name="connsiteY5" fmla="*/ 277844 h 347305"/>
                <a:gd name="connsiteX6" fmla="*/ 0 w 289421"/>
                <a:gd name="connsiteY6" fmla="*/ 277844 h 347305"/>
                <a:gd name="connsiteX7" fmla="*/ 0 w 289421"/>
                <a:gd name="connsiteY7" fmla="*/ 69461 h 34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421" h="347305">
                  <a:moveTo>
                    <a:pt x="231537" y="0"/>
                  </a:moveTo>
                  <a:lnTo>
                    <a:pt x="231537" y="173653"/>
                  </a:lnTo>
                  <a:lnTo>
                    <a:pt x="289421" y="173653"/>
                  </a:lnTo>
                  <a:lnTo>
                    <a:pt x="144710" y="347305"/>
                  </a:lnTo>
                  <a:lnTo>
                    <a:pt x="0" y="173653"/>
                  </a:lnTo>
                  <a:lnTo>
                    <a:pt x="57884" y="173653"/>
                  </a:lnTo>
                  <a:lnTo>
                    <a:pt x="57884" y="0"/>
                  </a:lnTo>
                  <a:lnTo>
                    <a:pt x="231537" y="0"/>
                  </a:lnTo>
                  <a:close/>
                </a:path>
              </a:pathLst>
            </a:custGeom>
            <a:solidFill>
              <a:srgbClr val="C12637"/>
            </a:solidFill>
          </p:spPr>
          <p:style>
            <a:lnRef idx="0">
              <a:schemeClr val="accent2">
                <a:tint val="60000"/>
                <a:hueOff val="0"/>
                <a:satOff val="0"/>
                <a:lumOff val="0"/>
                <a:alphaOff val="0"/>
              </a:schemeClr>
            </a:lnRef>
            <a:fillRef idx="1">
              <a:schemeClr val="accent2">
                <a:tint val="60000"/>
                <a:hueOff val="0"/>
                <a:satOff val="0"/>
                <a:lumOff val="0"/>
                <a:alphaOff val="0"/>
              </a:schemeClr>
            </a:fillRef>
            <a:effectRef idx="1">
              <a:schemeClr val="accent2">
                <a:tint val="60000"/>
                <a:hueOff val="0"/>
                <a:satOff val="0"/>
                <a:lumOff val="0"/>
                <a:alphaOff val="0"/>
              </a:schemeClr>
            </a:effectRef>
            <a:fontRef idx="minor">
              <a:schemeClr val="lt1"/>
            </a:fontRef>
          </p:style>
          <p:txBody>
            <a:bodyPr spcFirstLastPara="0" vert="horz" wrap="square" lIns="69461" tIns="0" rIns="69461" bIns="86826" numCol="1" spcCol="1270" anchor="ctr" anchorCtr="0">
              <a:noAutofit/>
            </a:bodyPr>
            <a:lstStyle/>
            <a:p>
              <a:pPr marL="0" lvl="0" indent="0" algn="ctr" defTabSz="488950">
                <a:lnSpc>
                  <a:spcPct val="90000"/>
                </a:lnSpc>
                <a:spcBef>
                  <a:spcPct val="0"/>
                </a:spcBef>
                <a:spcAft>
                  <a:spcPct val="35000"/>
                </a:spcAft>
                <a:buNone/>
              </a:pPr>
              <a:endParaRPr lang="en-US" sz="1100" kern="1200"/>
            </a:p>
          </p:txBody>
        </p:sp>
        <p:sp>
          <p:nvSpPr>
            <p:cNvPr id="25" name="Freeform: Shape 24">
              <a:extLst>
                <a:ext uri="{FF2B5EF4-FFF2-40B4-BE49-F238E27FC236}">
                  <a16:creationId xmlns:a16="http://schemas.microsoft.com/office/drawing/2014/main" id="{0C17A26F-2D5C-E173-C93D-42638644C84D}"/>
                </a:ext>
              </a:extLst>
            </p:cNvPr>
            <p:cNvSpPr/>
            <p:nvPr/>
          </p:nvSpPr>
          <p:spPr>
            <a:xfrm>
              <a:off x="4452343" y="3895104"/>
              <a:ext cx="3087160" cy="771790"/>
            </a:xfrm>
            <a:custGeom>
              <a:avLst/>
              <a:gdLst>
                <a:gd name="connsiteX0" fmla="*/ 0 w 3087160"/>
                <a:gd name="connsiteY0" fmla="*/ 77179 h 771790"/>
                <a:gd name="connsiteX1" fmla="*/ 77179 w 3087160"/>
                <a:gd name="connsiteY1" fmla="*/ 0 h 771790"/>
                <a:gd name="connsiteX2" fmla="*/ 3009981 w 3087160"/>
                <a:gd name="connsiteY2" fmla="*/ 0 h 771790"/>
                <a:gd name="connsiteX3" fmla="*/ 3087160 w 3087160"/>
                <a:gd name="connsiteY3" fmla="*/ 77179 h 771790"/>
                <a:gd name="connsiteX4" fmla="*/ 3087160 w 3087160"/>
                <a:gd name="connsiteY4" fmla="*/ 694611 h 771790"/>
                <a:gd name="connsiteX5" fmla="*/ 3009981 w 3087160"/>
                <a:gd name="connsiteY5" fmla="*/ 771790 h 771790"/>
                <a:gd name="connsiteX6" fmla="*/ 77179 w 3087160"/>
                <a:gd name="connsiteY6" fmla="*/ 771790 h 771790"/>
                <a:gd name="connsiteX7" fmla="*/ 0 w 3087160"/>
                <a:gd name="connsiteY7" fmla="*/ 694611 h 771790"/>
                <a:gd name="connsiteX8" fmla="*/ 0 w 3087160"/>
                <a:gd name="connsiteY8" fmla="*/ 77179 h 77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7160" h="771790">
                  <a:moveTo>
                    <a:pt x="0" y="77179"/>
                  </a:moveTo>
                  <a:cubicBezTo>
                    <a:pt x="0" y="34554"/>
                    <a:pt x="34554" y="0"/>
                    <a:pt x="77179" y="0"/>
                  </a:cubicBezTo>
                  <a:lnTo>
                    <a:pt x="3009981" y="0"/>
                  </a:lnTo>
                  <a:cubicBezTo>
                    <a:pt x="3052606" y="0"/>
                    <a:pt x="3087160" y="34554"/>
                    <a:pt x="3087160" y="77179"/>
                  </a:cubicBezTo>
                  <a:lnTo>
                    <a:pt x="3087160" y="694611"/>
                  </a:lnTo>
                  <a:cubicBezTo>
                    <a:pt x="3087160" y="737236"/>
                    <a:pt x="3052606" y="771790"/>
                    <a:pt x="3009981" y="771790"/>
                  </a:cubicBezTo>
                  <a:lnTo>
                    <a:pt x="77179" y="771790"/>
                  </a:lnTo>
                  <a:cubicBezTo>
                    <a:pt x="34554" y="771790"/>
                    <a:pt x="0" y="737236"/>
                    <a:pt x="0" y="694611"/>
                  </a:cubicBezTo>
                  <a:lnTo>
                    <a:pt x="0" y="77179"/>
                  </a:lnTo>
                  <a:close/>
                </a:path>
              </a:pathLst>
            </a:custGeom>
            <a:solidFill>
              <a:schemeClr val="bg1"/>
            </a:solidFill>
            <a:ln>
              <a:solidFill>
                <a:srgbClr val="C12637"/>
              </a:solidFill>
            </a:ln>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5945" tIns="75945" rIns="75945" bIns="75945"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E3F75"/>
                  </a:solidFill>
                </a:rPr>
                <a:t>Expunge criminal records</a:t>
              </a:r>
            </a:p>
          </p:txBody>
        </p:sp>
        <p:sp>
          <p:nvSpPr>
            <p:cNvPr id="26" name="Freeform: Shape 25">
              <a:extLst>
                <a:ext uri="{FF2B5EF4-FFF2-40B4-BE49-F238E27FC236}">
                  <a16:creationId xmlns:a16="http://schemas.microsoft.com/office/drawing/2014/main" id="{EF559E20-00E6-0651-8A33-18A9E77A2DCB}"/>
                </a:ext>
              </a:extLst>
            </p:cNvPr>
            <p:cNvSpPr/>
            <p:nvPr/>
          </p:nvSpPr>
          <p:spPr>
            <a:xfrm>
              <a:off x="-178397" y="361203"/>
              <a:ext cx="3087160" cy="771790"/>
            </a:xfrm>
            <a:custGeom>
              <a:avLst/>
              <a:gdLst>
                <a:gd name="connsiteX0" fmla="*/ 0 w 3087160"/>
                <a:gd name="connsiteY0" fmla="*/ 77179 h 771790"/>
                <a:gd name="connsiteX1" fmla="*/ 77179 w 3087160"/>
                <a:gd name="connsiteY1" fmla="*/ 0 h 771790"/>
                <a:gd name="connsiteX2" fmla="*/ 3009981 w 3087160"/>
                <a:gd name="connsiteY2" fmla="*/ 0 h 771790"/>
                <a:gd name="connsiteX3" fmla="*/ 3087160 w 3087160"/>
                <a:gd name="connsiteY3" fmla="*/ 77179 h 771790"/>
                <a:gd name="connsiteX4" fmla="*/ 3087160 w 3087160"/>
                <a:gd name="connsiteY4" fmla="*/ 694611 h 771790"/>
                <a:gd name="connsiteX5" fmla="*/ 3009981 w 3087160"/>
                <a:gd name="connsiteY5" fmla="*/ 771790 h 771790"/>
                <a:gd name="connsiteX6" fmla="*/ 77179 w 3087160"/>
                <a:gd name="connsiteY6" fmla="*/ 771790 h 771790"/>
                <a:gd name="connsiteX7" fmla="*/ 0 w 3087160"/>
                <a:gd name="connsiteY7" fmla="*/ 694611 h 771790"/>
                <a:gd name="connsiteX8" fmla="*/ 0 w 3087160"/>
                <a:gd name="connsiteY8" fmla="*/ 77179 h 77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7160" h="771790">
                  <a:moveTo>
                    <a:pt x="0" y="77179"/>
                  </a:moveTo>
                  <a:cubicBezTo>
                    <a:pt x="0" y="34554"/>
                    <a:pt x="34554" y="0"/>
                    <a:pt x="77179" y="0"/>
                  </a:cubicBezTo>
                  <a:lnTo>
                    <a:pt x="3009981" y="0"/>
                  </a:lnTo>
                  <a:cubicBezTo>
                    <a:pt x="3052606" y="0"/>
                    <a:pt x="3087160" y="34554"/>
                    <a:pt x="3087160" y="77179"/>
                  </a:cubicBezTo>
                  <a:lnTo>
                    <a:pt x="3087160" y="694611"/>
                  </a:lnTo>
                  <a:cubicBezTo>
                    <a:pt x="3087160" y="737236"/>
                    <a:pt x="3052606" y="771790"/>
                    <a:pt x="3009981" y="771790"/>
                  </a:cubicBezTo>
                  <a:lnTo>
                    <a:pt x="77179" y="771790"/>
                  </a:lnTo>
                  <a:cubicBezTo>
                    <a:pt x="34554" y="771790"/>
                    <a:pt x="0" y="737236"/>
                    <a:pt x="0" y="694611"/>
                  </a:cubicBezTo>
                  <a:lnTo>
                    <a:pt x="0" y="77179"/>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5945" tIns="75945" rIns="75945" bIns="75945" numCol="1" spcCol="1270" anchor="ctr" anchorCtr="0">
              <a:noAutofit/>
            </a:bodyPr>
            <a:lstStyle/>
            <a:p>
              <a:pPr marL="0" lvl="0" indent="0" algn="ctr" defTabSz="622300">
                <a:lnSpc>
                  <a:spcPct val="90000"/>
                </a:lnSpc>
                <a:spcBef>
                  <a:spcPct val="0"/>
                </a:spcBef>
                <a:spcAft>
                  <a:spcPct val="35000"/>
                </a:spcAft>
                <a:buNone/>
              </a:pPr>
              <a:r>
                <a:rPr lang="en-US" kern="1200" dirty="0"/>
                <a:t>DOES</a:t>
              </a:r>
            </a:p>
          </p:txBody>
        </p:sp>
      </p:grpSp>
      <p:sp>
        <p:nvSpPr>
          <p:cNvPr id="27" name="Freeform: Shape 26">
            <a:extLst>
              <a:ext uri="{FF2B5EF4-FFF2-40B4-BE49-F238E27FC236}">
                <a16:creationId xmlns:a16="http://schemas.microsoft.com/office/drawing/2014/main" id="{93E2AB6D-757E-9E6E-250E-2A15A12CDA8C}"/>
              </a:ext>
            </a:extLst>
          </p:cNvPr>
          <p:cNvSpPr/>
          <p:nvPr/>
        </p:nvSpPr>
        <p:spPr>
          <a:xfrm>
            <a:off x="6706568" y="1133913"/>
            <a:ext cx="3087160" cy="771790"/>
          </a:xfrm>
          <a:custGeom>
            <a:avLst/>
            <a:gdLst>
              <a:gd name="connsiteX0" fmla="*/ 0 w 3087160"/>
              <a:gd name="connsiteY0" fmla="*/ 77179 h 771790"/>
              <a:gd name="connsiteX1" fmla="*/ 77179 w 3087160"/>
              <a:gd name="connsiteY1" fmla="*/ 0 h 771790"/>
              <a:gd name="connsiteX2" fmla="*/ 3009981 w 3087160"/>
              <a:gd name="connsiteY2" fmla="*/ 0 h 771790"/>
              <a:gd name="connsiteX3" fmla="*/ 3087160 w 3087160"/>
              <a:gd name="connsiteY3" fmla="*/ 77179 h 771790"/>
              <a:gd name="connsiteX4" fmla="*/ 3087160 w 3087160"/>
              <a:gd name="connsiteY4" fmla="*/ 694611 h 771790"/>
              <a:gd name="connsiteX5" fmla="*/ 3009981 w 3087160"/>
              <a:gd name="connsiteY5" fmla="*/ 771790 h 771790"/>
              <a:gd name="connsiteX6" fmla="*/ 77179 w 3087160"/>
              <a:gd name="connsiteY6" fmla="*/ 771790 h 771790"/>
              <a:gd name="connsiteX7" fmla="*/ 0 w 3087160"/>
              <a:gd name="connsiteY7" fmla="*/ 694611 h 771790"/>
              <a:gd name="connsiteX8" fmla="*/ 0 w 3087160"/>
              <a:gd name="connsiteY8" fmla="*/ 77179 h 77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7160" h="771790">
                <a:moveTo>
                  <a:pt x="0" y="77179"/>
                </a:moveTo>
                <a:cubicBezTo>
                  <a:pt x="0" y="34554"/>
                  <a:pt x="34554" y="0"/>
                  <a:pt x="77179" y="0"/>
                </a:cubicBezTo>
                <a:lnTo>
                  <a:pt x="3009981" y="0"/>
                </a:lnTo>
                <a:cubicBezTo>
                  <a:pt x="3052606" y="0"/>
                  <a:pt x="3087160" y="34554"/>
                  <a:pt x="3087160" y="77179"/>
                </a:cubicBezTo>
                <a:lnTo>
                  <a:pt x="3087160" y="694611"/>
                </a:lnTo>
                <a:cubicBezTo>
                  <a:pt x="3087160" y="737236"/>
                  <a:pt x="3052606" y="771790"/>
                  <a:pt x="3009981" y="771790"/>
                </a:cubicBezTo>
                <a:lnTo>
                  <a:pt x="77179" y="771790"/>
                </a:lnTo>
                <a:cubicBezTo>
                  <a:pt x="34554" y="771790"/>
                  <a:pt x="0" y="737236"/>
                  <a:pt x="0" y="694611"/>
                </a:cubicBezTo>
                <a:lnTo>
                  <a:pt x="0" y="77179"/>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5945" tIns="75945" rIns="75945" bIns="75945" numCol="1" spcCol="1270" anchor="ctr" anchorCtr="0">
            <a:noAutofit/>
          </a:bodyPr>
          <a:lstStyle/>
          <a:p>
            <a:pPr marL="0" lvl="0" indent="0" algn="ctr" defTabSz="622300">
              <a:lnSpc>
                <a:spcPct val="90000"/>
              </a:lnSpc>
              <a:spcBef>
                <a:spcPct val="0"/>
              </a:spcBef>
              <a:spcAft>
                <a:spcPct val="35000"/>
              </a:spcAft>
              <a:buNone/>
            </a:pPr>
            <a:r>
              <a:rPr lang="en-US" kern="1200" dirty="0"/>
              <a:t>DOES </a:t>
            </a:r>
            <a:r>
              <a:rPr lang="en-US" u="sng" kern="1200" dirty="0"/>
              <a:t>NOT</a:t>
            </a:r>
          </a:p>
        </p:txBody>
      </p:sp>
      <p:pic>
        <p:nvPicPr>
          <p:cNvPr id="32" name="Picture 31">
            <a:extLst>
              <a:ext uri="{FF2B5EF4-FFF2-40B4-BE49-F238E27FC236}">
                <a16:creationId xmlns:a16="http://schemas.microsoft.com/office/drawing/2014/main" id="{4CB9D1B0-9CF2-8AD3-99DF-FFEB9FDE48AE}"/>
              </a:ext>
            </a:extLst>
          </p:cNvPr>
          <p:cNvPicPr>
            <a:picLocks noChangeAspect="1"/>
          </p:cNvPicPr>
          <p:nvPr/>
        </p:nvPicPr>
        <p:blipFill>
          <a:blip r:embed="rId3"/>
          <a:stretch>
            <a:fillRect/>
          </a:stretch>
        </p:blipFill>
        <p:spPr>
          <a:xfrm>
            <a:off x="9860577" y="6198781"/>
            <a:ext cx="1619010" cy="477281"/>
          </a:xfrm>
          <a:prstGeom prst="rect">
            <a:avLst/>
          </a:prstGeom>
        </p:spPr>
      </p:pic>
    </p:spTree>
    <p:extLst>
      <p:ext uri="{BB962C8B-B14F-4D97-AF65-F5344CB8AC3E}">
        <p14:creationId xmlns:p14="http://schemas.microsoft.com/office/powerpoint/2010/main" val="1116751564"/>
      </p:ext>
    </p:extLst>
  </p:cSld>
  <p:clrMapOvr>
    <a:masterClrMapping/>
  </p:clrMapOvr>
</p:sld>
</file>

<file path=ppt/theme/theme1.xml><?xml version="1.0" encoding="utf-8"?>
<a:theme xmlns:a="http://schemas.openxmlformats.org/drawingml/2006/main" name="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Population Power Point" id="{6239F01F-605E-4DF6-9195-54D7C7F60308}" vid="{FC1A0B45-B191-4371-9653-8CC1623D5EDB}"/>
    </a:ext>
  </a:ext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2165</TotalTime>
  <Words>667</Words>
  <Application>Microsoft Office PowerPoint</Application>
  <PresentationFormat>Widescreen</PresentationFormat>
  <Paragraphs>84</Paragraphs>
  <Slides>23</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Source Sans Pro SemiBold</vt:lpstr>
      <vt:lpstr>Arial</vt:lpstr>
      <vt:lpstr>Calibri</vt:lpstr>
      <vt:lpstr>Aptos</vt:lpstr>
      <vt:lpstr>Open Sans</vt:lpstr>
      <vt:lpstr>Wingdings</vt:lpstr>
      <vt:lpstr>Source Sans Pro</vt:lpstr>
      <vt:lpstr>Heart of it All Deck</vt:lpstr>
      <vt:lpstr>Opening and Closing Slides</vt:lpstr>
      <vt:lpstr>PowerPoint Presentation</vt:lpstr>
      <vt:lpstr>PowerPoint Presentation</vt:lpstr>
      <vt:lpstr>What is a CQE?</vt:lpstr>
      <vt:lpstr>PowerPoint Presentation</vt:lpstr>
      <vt:lpstr>Who is Eligible to Apply?*</vt:lpstr>
      <vt:lpstr>Exceptions to Eligibility </vt:lpstr>
      <vt:lpstr>Update:</vt:lpstr>
      <vt:lpstr>EMPLOYER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a CQE revoked?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Gladden, Jeremy</dc:creator>
  <cp:lastModifiedBy>MCDONALDLR</cp:lastModifiedBy>
  <cp:revision>13</cp:revision>
  <cp:lastPrinted>2023-06-01T12:39:21Z</cp:lastPrinted>
  <dcterms:created xsi:type="dcterms:W3CDTF">2019-10-25T18:01:05Z</dcterms:created>
  <dcterms:modified xsi:type="dcterms:W3CDTF">2024-07-24T13:51:04Z</dcterms:modified>
</cp:coreProperties>
</file>