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303" r:id="rId2"/>
    <p:sldId id="305" r:id="rId3"/>
    <p:sldId id="306" r:id="rId4"/>
    <p:sldId id="309" r:id="rId5"/>
    <p:sldId id="307" r:id="rId6"/>
    <p:sldId id="289" r:id="rId7"/>
    <p:sldId id="298" r:id="rId8"/>
    <p:sldId id="268" r:id="rId9"/>
    <p:sldId id="257" r:id="rId10"/>
    <p:sldId id="308" r:id="rId11"/>
    <p:sldId id="258" r:id="rId12"/>
    <p:sldId id="259" r:id="rId13"/>
    <p:sldId id="260" r:id="rId14"/>
    <p:sldId id="261" r:id="rId15"/>
    <p:sldId id="291" r:id="rId16"/>
    <p:sldId id="295" r:id="rId17"/>
    <p:sldId id="296" r:id="rId18"/>
    <p:sldId id="297" r:id="rId19"/>
    <p:sldId id="262" r:id="rId20"/>
    <p:sldId id="263" r:id="rId21"/>
    <p:sldId id="264" r:id="rId22"/>
    <p:sldId id="275" r:id="rId23"/>
    <p:sldId id="266" r:id="rId24"/>
    <p:sldId id="271" r:id="rId25"/>
    <p:sldId id="273" r:id="rId26"/>
    <p:sldId id="278" r:id="rId27"/>
    <p:sldId id="279" r:id="rId28"/>
    <p:sldId id="280" r:id="rId29"/>
    <p:sldId id="281" r:id="rId30"/>
    <p:sldId id="282" r:id="rId31"/>
    <p:sldId id="284" r:id="rId32"/>
    <p:sldId id="294" r:id="rId33"/>
    <p:sldId id="290"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A3"/>
    <a:srgbClr val="03495C"/>
    <a:srgbClr val="E7EBF5"/>
    <a:srgbClr val="CC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5325B-7474-4DB3-98AF-D72DEB5C6C8B}" v="75" dt="2024-03-21T12:55:23.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94656"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castellano" userId="31f1199c2838bab0" providerId="LiveId" clId="{9D35325B-7474-4DB3-98AF-D72DEB5C6C8B}"/>
    <pc:docChg chg="undo redo custSel addSld delSld modSld sldOrd">
      <pc:chgData name="nick castellano" userId="31f1199c2838bab0" providerId="LiveId" clId="{9D35325B-7474-4DB3-98AF-D72DEB5C6C8B}" dt="2024-03-21T12:55:49.052" v="1199"/>
      <pc:docMkLst>
        <pc:docMk/>
      </pc:docMkLst>
      <pc:sldChg chg="modSp mod modAnim">
        <pc:chgData name="nick castellano" userId="31f1199c2838bab0" providerId="LiveId" clId="{9D35325B-7474-4DB3-98AF-D72DEB5C6C8B}" dt="2024-03-19T14:31:57.243" v="435"/>
        <pc:sldMkLst>
          <pc:docMk/>
          <pc:sldMk cId="3697893584" sldId="257"/>
        </pc:sldMkLst>
        <pc:spChg chg="mod">
          <ac:chgData name="nick castellano" userId="31f1199c2838bab0" providerId="LiveId" clId="{9D35325B-7474-4DB3-98AF-D72DEB5C6C8B}" dt="2024-03-14T14:11:35.490" v="227" actId="1076"/>
          <ac:spMkLst>
            <pc:docMk/>
            <pc:sldMk cId="3697893584" sldId="257"/>
            <ac:spMk id="3" creationId="{39D660B5-5B4A-4D4F-8229-4DADC0BA6126}"/>
          </ac:spMkLst>
        </pc:spChg>
        <pc:spChg chg="mod">
          <ac:chgData name="nick castellano" userId="31f1199c2838bab0" providerId="LiveId" clId="{9D35325B-7474-4DB3-98AF-D72DEB5C6C8B}" dt="2024-03-14T14:06:37.226" v="192" actId="20577"/>
          <ac:spMkLst>
            <pc:docMk/>
            <pc:sldMk cId="3697893584" sldId="257"/>
            <ac:spMk id="8" creationId="{5D527288-114A-40AF-8279-084E4DA80EC3}"/>
          </ac:spMkLst>
        </pc:spChg>
      </pc:sldChg>
      <pc:sldChg chg="ord">
        <pc:chgData name="nick castellano" userId="31f1199c2838bab0" providerId="LiveId" clId="{9D35325B-7474-4DB3-98AF-D72DEB5C6C8B}" dt="2024-03-21T12:55:49.052" v="1199"/>
        <pc:sldMkLst>
          <pc:docMk/>
          <pc:sldMk cId="1061422277" sldId="262"/>
        </pc:sldMkLst>
      </pc:sldChg>
      <pc:sldChg chg="del">
        <pc:chgData name="nick castellano" userId="31f1199c2838bab0" providerId="LiveId" clId="{9D35325B-7474-4DB3-98AF-D72DEB5C6C8B}" dt="2024-03-21T12:54:34.213" v="1196" actId="47"/>
        <pc:sldMkLst>
          <pc:docMk/>
          <pc:sldMk cId="2810886163" sldId="265"/>
        </pc:sldMkLst>
      </pc:sldChg>
      <pc:sldChg chg="modSp mod">
        <pc:chgData name="nick castellano" userId="31f1199c2838bab0" providerId="LiveId" clId="{9D35325B-7474-4DB3-98AF-D72DEB5C6C8B}" dt="2024-03-14T14:20:03.118" v="322" actId="20577"/>
        <pc:sldMkLst>
          <pc:docMk/>
          <pc:sldMk cId="700363561" sldId="266"/>
        </pc:sldMkLst>
        <pc:spChg chg="mod">
          <ac:chgData name="nick castellano" userId="31f1199c2838bab0" providerId="LiveId" clId="{9D35325B-7474-4DB3-98AF-D72DEB5C6C8B}" dt="2024-03-14T14:20:03.118" v="322" actId="20577"/>
          <ac:spMkLst>
            <pc:docMk/>
            <pc:sldMk cId="700363561" sldId="266"/>
            <ac:spMk id="2" creationId="{00000000-0000-0000-0000-000000000000}"/>
          </ac:spMkLst>
        </pc:spChg>
      </pc:sldChg>
      <pc:sldChg chg="del">
        <pc:chgData name="nick castellano" userId="31f1199c2838bab0" providerId="LiveId" clId="{9D35325B-7474-4DB3-98AF-D72DEB5C6C8B}" dt="2024-03-21T12:54:34.213" v="1196" actId="47"/>
        <pc:sldMkLst>
          <pc:docMk/>
          <pc:sldMk cId="3790361090" sldId="267"/>
        </pc:sldMkLst>
      </pc:sldChg>
      <pc:sldChg chg="del">
        <pc:chgData name="nick castellano" userId="31f1199c2838bab0" providerId="LiveId" clId="{9D35325B-7474-4DB3-98AF-D72DEB5C6C8B}" dt="2024-03-21T12:54:34.213" v="1196" actId="47"/>
        <pc:sldMkLst>
          <pc:docMk/>
          <pc:sldMk cId="3089653797" sldId="269"/>
        </pc:sldMkLst>
      </pc:sldChg>
      <pc:sldChg chg="modSp mod">
        <pc:chgData name="nick castellano" userId="31f1199c2838bab0" providerId="LiveId" clId="{9D35325B-7474-4DB3-98AF-D72DEB5C6C8B}" dt="2024-03-14T14:22:17.898" v="372" actId="114"/>
        <pc:sldMkLst>
          <pc:docMk/>
          <pc:sldMk cId="811634277" sldId="280"/>
        </pc:sldMkLst>
        <pc:spChg chg="mod">
          <ac:chgData name="nick castellano" userId="31f1199c2838bab0" providerId="LiveId" clId="{9D35325B-7474-4DB3-98AF-D72DEB5C6C8B}" dt="2024-03-14T14:22:17.898" v="372" actId="114"/>
          <ac:spMkLst>
            <pc:docMk/>
            <pc:sldMk cId="811634277" sldId="280"/>
            <ac:spMk id="3" creationId="{BCF0E06B-615D-4177-973F-3E31DC179E2E}"/>
          </ac:spMkLst>
        </pc:spChg>
      </pc:sldChg>
      <pc:sldChg chg="modSp mod">
        <pc:chgData name="nick castellano" userId="31f1199c2838bab0" providerId="LiveId" clId="{9D35325B-7474-4DB3-98AF-D72DEB5C6C8B}" dt="2024-03-14T14:26:48.994" v="378" actId="20577"/>
        <pc:sldMkLst>
          <pc:docMk/>
          <pc:sldMk cId="2354982820" sldId="282"/>
        </pc:sldMkLst>
        <pc:spChg chg="mod">
          <ac:chgData name="nick castellano" userId="31f1199c2838bab0" providerId="LiveId" clId="{9D35325B-7474-4DB3-98AF-D72DEB5C6C8B}" dt="2024-03-14T14:26:48.994" v="378" actId="20577"/>
          <ac:spMkLst>
            <pc:docMk/>
            <pc:sldMk cId="2354982820" sldId="282"/>
            <ac:spMk id="5" creationId="{02EFE5D5-7BFA-4BF6-A201-6F71D4EA86E9}"/>
          </ac:spMkLst>
        </pc:spChg>
      </pc:sldChg>
      <pc:sldChg chg="modSp mod">
        <pc:chgData name="nick castellano" userId="31f1199c2838bab0" providerId="LiveId" clId="{9D35325B-7474-4DB3-98AF-D72DEB5C6C8B}" dt="2024-03-14T14:31:21.104" v="379" actId="20577"/>
        <pc:sldMkLst>
          <pc:docMk/>
          <pc:sldMk cId="2862608252" sldId="290"/>
        </pc:sldMkLst>
        <pc:spChg chg="mod">
          <ac:chgData name="nick castellano" userId="31f1199c2838bab0" providerId="LiveId" clId="{9D35325B-7474-4DB3-98AF-D72DEB5C6C8B}" dt="2024-03-14T14:31:21.104" v="379" actId="20577"/>
          <ac:spMkLst>
            <pc:docMk/>
            <pc:sldMk cId="2862608252" sldId="290"/>
            <ac:spMk id="3" creationId="{E0A8E475-B639-C88F-7967-290185A121BB}"/>
          </ac:spMkLst>
        </pc:spChg>
      </pc:sldChg>
      <pc:sldChg chg="add">
        <pc:chgData name="nick castellano" userId="31f1199c2838bab0" providerId="LiveId" clId="{9D35325B-7474-4DB3-98AF-D72DEB5C6C8B}" dt="2024-03-21T12:55:23.331" v="1197"/>
        <pc:sldMkLst>
          <pc:docMk/>
          <pc:sldMk cId="503992023" sldId="295"/>
        </pc:sldMkLst>
      </pc:sldChg>
      <pc:sldChg chg="add">
        <pc:chgData name="nick castellano" userId="31f1199c2838bab0" providerId="LiveId" clId="{9D35325B-7474-4DB3-98AF-D72DEB5C6C8B}" dt="2024-03-21T12:55:23.331" v="1197"/>
        <pc:sldMkLst>
          <pc:docMk/>
          <pc:sldMk cId="2450281927" sldId="296"/>
        </pc:sldMkLst>
      </pc:sldChg>
      <pc:sldChg chg="add">
        <pc:chgData name="nick castellano" userId="31f1199c2838bab0" providerId="LiveId" clId="{9D35325B-7474-4DB3-98AF-D72DEB5C6C8B}" dt="2024-03-21T12:55:23.331" v="1197"/>
        <pc:sldMkLst>
          <pc:docMk/>
          <pc:sldMk cId="4284698939" sldId="297"/>
        </pc:sldMkLst>
      </pc:sldChg>
      <pc:sldChg chg="del">
        <pc:chgData name="nick castellano" userId="31f1199c2838bab0" providerId="LiveId" clId="{9D35325B-7474-4DB3-98AF-D72DEB5C6C8B}" dt="2024-03-21T12:54:34.213" v="1196" actId="47"/>
        <pc:sldMkLst>
          <pc:docMk/>
          <pc:sldMk cId="1741712054" sldId="299"/>
        </pc:sldMkLst>
      </pc:sldChg>
      <pc:sldChg chg="del">
        <pc:chgData name="nick castellano" userId="31f1199c2838bab0" providerId="LiveId" clId="{9D35325B-7474-4DB3-98AF-D72DEB5C6C8B}" dt="2024-03-21T12:54:34.213" v="1196" actId="47"/>
        <pc:sldMkLst>
          <pc:docMk/>
          <pc:sldMk cId="402972800" sldId="300"/>
        </pc:sldMkLst>
      </pc:sldChg>
      <pc:sldChg chg="del">
        <pc:chgData name="nick castellano" userId="31f1199c2838bab0" providerId="LiveId" clId="{9D35325B-7474-4DB3-98AF-D72DEB5C6C8B}" dt="2024-03-21T12:54:34.213" v="1196" actId="47"/>
        <pc:sldMkLst>
          <pc:docMk/>
          <pc:sldMk cId="3867187296" sldId="301"/>
        </pc:sldMkLst>
      </pc:sldChg>
      <pc:sldChg chg="modSp mod">
        <pc:chgData name="nick castellano" userId="31f1199c2838bab0" providerId="LiveId" clId="{9D35325B-7474-4DB3-98AF-D72DEB5C6C8B}" dt="2024-03-20T16:32:55.363" v="1166" actId="20577"/>
        <pc:sldMkLst>
          <pc:docMk/>
          <pc:sldMk cId="3880180367" sldId="303"/>
        </pc:sldMkLst>
        <pc:spChg chg="mod">
          <ac:chgData name="nick castellano" userId="31f1199c2838bab0" providerId="LiveId" clId="{9D35325B-7474-4DB3-98AF-D72DEB5C6C8B}" dt="2024-03-20T16:32:55.363" v="1166" actId="20577"/>
          <ac:spMkLst>
            <pc:docMk/>
            <pc:sldMk cId="3880180367" sldId="303"/>
            <ac:spMk id="2" creationId="{E6FCD995-E227-D725-7595-2EC5053EC872}"/>
          </ac:spMkLst>
        </pc:spChg>
        <pc:spChg chg="mod">
          <ac:chgData name="nick castellano" userId="31f1199c2838bab0" providerId="LiveId" clId="{9D35325B-7474-4DB3-98AF-D72DEB5C6C8B}" dt="2024-03-20T16:32:22.436" v="1155" actId="20577"/>
          <ac:spMkLst>
            <pc:docMk/>
            <pc:sldMk cId="3880180367" sldId="303"/>
            <ac:spMk id="3" creationId="{0D9BCCF9-C471-3649-434E-80372A8C280E}"/>
          </ac:spMkLst>
        </pc:spChg>
      </pc:sldChg>
      <pc:sldChg chg="modSp mod modTransition modAnim">
        <pc:chgData name="nick castellano" userId="31f1199c2838bab0" providerId="LiveId" clId="{9D35325B-7474-4DB3-98AF-D72DEB5C6C8B}" dt="2024-03-14T13:51:15.335" v="70"/>
        <pc:sldMkLst>
          <pc:docMk/>
          <pc:sldMk cId="290158369" sldId="305"/>
        </pc:sldMkLst>
        <pc:spChg chg="mod">
          <ac:chgData name="nick castellano" userId="31f1199c2838bab0" providerId="LiveId" clId="{9D35325B-7474-4DB3-98AF-D72DEB5C6C8B}" dt="2024-03-14T13:50:39.433" v="64" actId="20577"/>
          <ac:spMkLst>
            <pc:docMk/>
            <pc:sldMk cId="290158369" sldId="305"/>
            <ac:spMk id="8" creationId="{160B6067-4DC5-56FB-D6B2-FC8EE4CD10EE}"/>
          </ac:spMkLst>
        </pc:spChg>
        <pc:spChg chg="mod">
          <ac:chgData name="nick castellano" userId="31f1199c2838bab0" providerId="LiveId" clId="{9D35325B-7474-4DB3-98AF-D72DEB5C6C8B}" dt="2024-03-14T13:44:46.564" v="33" actId="1076"/>
          <ac:spMkLst>
            <pc:docMk/>
            <pc:sldMk cId="290158369" sldId="305"/>
            <ac:spMk id="10" creationId="{BF68E96C-ABB0-4FC2-90B3-E42C1175C9A5}"/>
          </ac:spMkLst>
        </pc:spChg>
      </pc:sldChg>
      <pc:sldChg chg="modSp mod">
        <pc:chgData name="nick castellano" userId="31f1199c2838bab0" providerId="LiveId" clId="{9D35325B-7474-4DB3-98AF-D72DEB5C6C8B}" dt="2024-03-19T14:42:16.118" v="980" actId="5793"/>
        <pc:sldMkLst>
          <pc:docMk/>
          <pc:sldMk cId="3658503397" sldId="306"/>
        </pc:sldMkLst>
        <pc:spChg chg="mod">
          <ac:chgData name="nick castellano" userId="31f1199c2838bab0" providerId="LiveId" clId="{9D35325B-7474-4DB3-98AF-D72DEB5C6C8B}" dt="2024-03-19T14:42:16.118" v="980" actId="5793"/>
          <ac:spMkLst>
            <pc:docMk/>
            <pc:sldMk cId="3658503397" sldId="306"/>
            <ac:spMk id="3" creationId="{55A789A1-03BC-BB35-413E-C84893C06763}"/>
          </ac:spMkLst>
        </pc:spChg>
      </pc:sldChg>
      <pc:sldChg chg="modSp add mod">
        <pc:chgData name="nick castellano" userId="31f1199c2838bab0" providerId="LiveId" clId="{9D35325B-7474-4DB3-98AF-D72DEB5C6C8B}" dt="2024-03-20T16:43:56.261" v="1195" actId="20577"/>
        <pc:sldMkLst>
          <pc:docMk/>
          <pc:sldMk cId="2508239471" sldId="307"/>
        </pc:sldMkLst>
        <pc:spChg chg="mod">
          <ac:chgData name="nick castellano" userId="31f1199c2838bab0" providerId="LiveId" clId="{9D35325B-7474-4DB3-98AF-D72DEB5C6C8B}" dt="2024-03-14T13:54:33.109" v="90" actId="20577"/>
          <ac:spMkLst>
            <pc:docMk/>
            <pc:sldMk cId="2508239471" sldId="307"/>
            <ac:spMk id="2" creationId="{762CFC0F-EFB5-B719-3784-0E36EB521BB7}"/>
          </ac:spMkLst>
        </pc:spChg>
        <pc:spChg chg="mod">
          <ac:chgData name="nick castellano" userId="31f1199c2838bab0" providerId="LiveId" clId="{9D35325B-7474-4DB3-98AF-D72DEB5C6C8B}" dt="2024-03-20T16:43:56.261" v="1195" actId="20577"/>
          <ac:spMkLst>
            <pc:docMk/>
            <pc:sldMk cId="2508239471" sldId="307"/>
            <ac:spMk id="3" creationId="{55A789A1-03BC-BB35-413E-C84893C06763}"/>
          </ac:spMkLst>
        </pc:spChg>
      </pc:sldChg>
      <pc:sldChg chg="addSp delSp modSp add mod">
        <pc:chgData name="nick castellano" userId="31f1199c2838bab0" providerId="LiveId" clId="{9D35325B-7474-4DB3-98AF-D72DEB5C6C8B}" dt="2024-03-14T14:13:47.763" v="318" actId="20577"/>
        <pc:sldMkLst>
          <pc:docMk/>
          <pc:sldMk cId="4185460370" sldId="308"/>
        </pc:sldMkLst>
        <pc:spChg chg="add mod">
          <ac:chgData name="nick castellano" userId="31f1199c2838bab0" providerId="LiveId" clId="{9D35325B-7474-4DB3-98AF-D72DEB5C6C8B}" dt="2024-03-14T14:13:02.800" v="312" actId="255"/>
          <ac:spMkLst>
            <pc:docMk/>
            <pc:sldMk cId="4185460370" sldId="308"/>
            <ac:spMk id="2" creationId="{C796F622-0B1A-CA7F-B5B6-4559C3FDB962}"/>
          </ac:spMkLst>
        </pc:spChg>
        <pc:spChg chg="mod">
          <ac:chgData name="nick castellano" userId="31f1199c2838bab0" providerId="LiveId" clId="{9D35325B-7474-4DB3-98AF-D72DEB5C6C8B}" dt="2024-03-14T14:13:47.763" v="318" actId="20577"/>
          <ac:spMkLst>
            <pc:docMk/>
            <pc:sldMk cId="4185460370" sldId="308"/>
            <ac:spMk id="3" creationId="{39D660B5-5B4A-4D4F-8229-4DADC0BA6126}"/>
          </ac:spMkLst>
        </pc:spChg>
        <pc:spChg chg="add del mod">
          <ac:chgData name="nick castellano" userId="31f1199c2838bab0" providerId="LiveId" clId="{9D35325B-7474-4DB3-98AF-D72DEB5C6C8B}" dt="2024-03-14T14:11:02.705" v="219" actId="478"/>
          <ac:spMkLst>
            <pc:docMk/>
            <pc:sldMk cId="4185460370" sldId="308"/>
            <ac:spMk id="8" creationId="{5D527288-114A-40AF-8279-084E4DA80EC3}"/>
          </ac:spMkLst>
        </pc:spChg>
      </pc:sldChg>
      <pc:sldChg chg="modSp add mod">
        <pc:chgData name="nick castellano" userId="31f1199c2838bab0" providerId="LiveId" clId="{9D35325B-7474-4DB3-98AF-D72DEB5C6C8B}" dt="2024-03-19T14:47:18.427" v="1154" actId="20577"/>
        <pc:sldMkLst>
          <pc:docMk/>
          <pc:sldMk cId="2913664383" sldId="309"/>
        </pc:sldMkLst>
        <pc:spChg chg="mod">
          <ac:chgData name="nick castellano" userId="31f1199c2838bab0" providerId="LiveId" clId="{9D35325B-7474-4DB3-98AF-D72DEB5C6C8B}" dt="2024-03-19T14:47:18.427" v="1154" actId="20577"/>
          <ac:spMkLst>
            <pc:docMk/>
            <pc:sldMk cId="2913664383" sldId="309"/>
            <ac:spMk id="3" creationId="{55A789A1-03BC-BB35-413E-C84893C06763}"/>
          </ac:spMkLst>
        </pc:spChg>
      </pc:sldChg>
      <pc:sldMasterChg chg="delSldLayout">
        <pc:chgData name="nick castellano" userId="31f1199c2838bab0" providerId="LiveId" clId="{9D35325B-7474-4DB3-98AF-D72DEB5C6C8B}" dt="2024-03-21T12:54:34.213" v="1196" actId="47"/>
        <pc:sldMasterMkLst>
          <pc:docMk/>
          <pc:sldMasterMk cId="0" sldId="2147483684"/>
        </pc:sldMasterMkLst>
        <pc:sldLayoutChg chg="del">
          <pc:chgData name="nick castellano" userId="31f1199c2838bab0" providerId="LiveId" clId="{9D35325B-7474-4DB3-98AF-D72DEB5C6C8B}" dt="2024-03-21T12:54:34.213" v="1196" actId="47"/>
          <pc:sldLayoutMkLst>
            <pc:docMk/>
            <pc:sldMasterMk cId="0" sldId="2147483684"/>
            <pc:sldLayoutMk cId="961613051" sldId="2147483696"/>
          </pc:sldLayoutMkLst>
        </pc:sldLayoutChg>
        <pc:sldLayoutChg chg="del">
          <pc:chgData name="nick castellano" userId="31f1199c2838bab0" providerId="LiveId" clId="{9D35325B-7474-4DB3-98AF-D72DEB5C6C8B}" dt="2024-03-21T12:54:34.213" v="1196" actId="47"/>
          <pc:sldLayoutMkLst>
            <pc:docMk/>
            <pc:sldMasterMk cId="0" sldId="2147483684"/>
            <pc:sldLayoutMk cId="70101143" sldId="2147483697"/>
          </pc:sldLayoutMkLst>
        </pc:sldLayoutChg>
      </pc:sldMasterChg>
    </pc:docChg>
  </pc:docChgLst>
  <pc:docChgLst>
    <pc:chgData name="nick castellano" userId="31f1199c2838bab0" providerId="LiveId" clId="{AE74AB0E-6F88-41A9-AD5D-BDF3F6444290}"/>
    <pc:docChg chg="custSel delSld modSld sldOrd">
      <pc:chgData name="nick castellano" userId="31f1199c2838bab0" providerId="LiveId" clId="{AE74AB0E-6F88-41A9-AD5D-BDF3F6444290}" dt="2024-03-11T14:51:27.783" v="213" actId="20577"/>
      <pc:docMkLst>
        <pc:docMk/>
      </pc:docMkLst>
      <pc:sldChg chg="ord">
        <pc:chgData name="nick castellano" userId="31f1199c2838bab0" providerId="LiveId" clId="{AE74AB0E-6F88-41A9-AD5D-BDF3F6444290}" dt="2024-02-23T14:52:16.626" v="1"/>
        <pc:sldMkLst>
          <pc:docMk/>
          <pc:sldMk cId="2162938020" sldId="275"/>
        </pc:sldMkLst>
      </pc:sldChg>
      <pc:sldChg chg="ord">
        <pc:chgData name="nick castellano" userId="31f1199c2838bab0" providerId="LiveId" clId="{AE74AB0E-6F88-41A9-AD5D-BDF3F6444290}" dt="2024-02-23T14:55:17.887" v="9"/>
        <pc:sldMkLst>
          <pc:docMk/>
          <pc:sldMk cId="2468161492" sldId="284"/>
        </pc:sldMkLst>
      </pc:sldChg>
      <pc:sldChg chg="modSp mod">
        <pc:chgData name="nick castellano" userId="31f1199c2838bab0" providerId="LiveId" clId="{AE74AB0E-6F88-41A9-AD5D-BDF3F6444290}" dt="2024-02-23T14:57:29.850" v="29" actId="20577"/>
        <pc:sldMkLst>
          <pc:docMk/>
          <pc:sldMk cId="2862608252" sldId="290"/>
        </pc:sldMkLst>
        <pc:spChg chg="mod">
          <ac:chgData name="nick castellano" userId="31f1199c2838bab0" providerId="LiveId" clId="{AE74AB0E-6F88-41A9-AD5D-BDF3F6444290}" dt="2024-02-23T14:57:29.850" v="29" actId="20577"/>
          <ac:spMkLst>
            <pc:docMk/>
            <pc:sldMk cId="2862608252" sldId="290"/>
            <ac:spMk id="2" creationId="{E40970CA-641B-E640-56BE-8752E1536231}"/>
          </ac:spMkLst>
        </pc:spChg>
      </pc:sldChg>
      <pc:sldChg chg="modSp mod">
        <pc:chgData name="nick castellano" userId="31f1199c2838bab0" providerId="LiveId" clId="{AE74AB0E-6F88-41A9-AD5D-BDF3F6444290}" dt="2024-03-11T14:51:27.783" v="213" actId="20577"/>
        <pc:sldMkLst>
          <pc:docMk/>
          <pc:sldMk cId="1658438924" sldId="294"/>
        </pc:sldMkLst>
        <pc:spChg chg="mod">
          <ac:chgData name="nick castellano" userId="31f1199c2838bab0" providerId="LiveId" clId="{AE74AB0E-6F88-41A9-AD5D-BDF3F6444290}" dt="2024-03-11T14:51:27.783" v="213" actId="20577"/>
          <ac:spMkLst>
            <pc:docMk/>
            <pc:sldMk cId="1658438924" sldId="294"/>
            <ac:spMk id="6" creationId="{B8A31D1E-2F55-6040-B422-F8716F19FE02}"/>
          </ac:spMkLst>
        </pc:spChg>
      </pc:sldChg>
      <pc:sldChg chg="del">
        <pc:chgData name="nick castellano" userId="31f1199c2838bab0" providerId="LiveId" clId="{AE74AB0E-6F88-41A9-AD5D-BDF3F6444290}" dt="2024-02-23T15:00:17.337" v="30" actId="47"/>
        <pc:sldMkLst>
          <pc:docMk/>
          <pc:sldMk cId="1514083902" sldId="302"/>
        </pc:sldMkLst>
      </pc:sldChg>
      <pc:sldChg chg="modSp mod">
        <pc:chgData name="nick castellano" userId="31f1199c2838bab0" providerId="LiveId" clId="{AE74AB0E-6F88-41A9-AD5D-BDF3F6444290}" dt="2024-03-11T14:50:22.868" v="206" actId="20577"/>
        <pc:sldMkLst>
          <pc:docMk/>
          <pc:sldMk cId="290158369" sldId="305"/>
        </pc:sldMkLst>
        <pc:spChg chg="mod">
          <ac:chgData name="nick castellano" userId="31f1199c2838bab0" providerId="LiveId" clId="{AE74AB0E-6F88-41A9-AD5D-BDF3F6444290}" dt="2024-03-11T14:49:03.617" v="105" actId="313"/>
          <ac:spMkLst>
            <pc:docMk/>
            <pc:sldMk cId="290158369" sldId="305"/>
            <ac:spMk id="8" creationId="{160B6067-4DC5-56FB-D6B2-FC8EE4CD10EE}"/>
          </ac:spMkLst>
        </pc:spChg>
        <pc:spChg chg="mod">
          <ac:chgData name="nick castellano" userId="31f1199c2838bab0" providerId="LiveId" clId="{AE74AB0E-6F88-41A9-AD5D-BDF3F6444290}" dt="2024-03-11T14:50:22.868" v="206" actId="20577"/>
          <ac:spMkLst>
            <pc:docMk/>
            <pc:sldMk cId="290158369" sldId="305"/>
            <ac:spMk id="10" creationId="{BF68E96C-ABB0-4FC2-90B3-E42C1175C9A5}"/>
          </ac:spMkLst>
        </pc:spChg>
      </pc:sldChg>
      <pc:sldChg chg="modSp mod">
        <pc:chgData name="nick castellano" userId="31f1199c2838bab0" providerId="LiveId" clId="{AE74AB0E-6F88-41A9-AD5D-BDF3F6444290}" dt="2024-02-23T15:01:23.968" v="43" actId="20577"/>
        <pc:sldMkLst>
          <pc:docMk/>
          <pc:sldMk cId="3658503397" sldId="306"/>
        </pc:sldMkLst>
        <pc:spChg chg="mod">
          <ac:chgData name="nick castellano" userId="31f1199c2838bab0" providerId="LiveId" clId="{AE74AB0E-6F88-41A9-AD5D-BDF3F6444290}" dt="2024-02-23T15:01:23.968" v="43" actId="20577"/>
          <ac:spMkLst>
            <pc:docMk/>
            <pc:sldMk cId="3658503397" sldId="306"/>
            <ac:spMk id="3" creationId="{55A789A1-03BC-BB35-413E-C84893C06763}"/>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17098590831486"/>
          <c:y val="7.4702952037464132E-2"/>
          <c:w val="0.85364777059481245"/>
          <c:h val="0.77686305295985925"/>
        </c:manualLayout>
      </c:layout>
      <c:lineChart>
        <c:grouping val="standard"/>
        <c:varyColors val="0"/>
        <c:ser>
          <c:idx val="0"/>
          <c:order val="0"/>
          <c:tx>
            <c:strRef>
              <c:f>'Graph by Region'!$B$2</c:f>
              <c:strCache>
                <c:ptCount val="1"/>
                <c:pt idx="0">
                  <c:v>Hospital Charges</c:v>
                </c:pt>
              </c:strCache>
            </c:strRef>
          </c:tx>
          <c:spPr>
            <a:ln w="50800" cap="rnd">
              <a:solidFill>
                <a:schemeClr val="bg1">
                  <a:lumMod val="65000"/>
                </a:schemeClr>
              </a:solidFill>
              <a:round/>
            </a:ln>
            <a:effectLst/>
          </c:spPr>
          <c:marker>
            <c:symbol val="circle"/>
            <c:size val="5"/>
            <c:spPr>
              <a:solidFill>
                <a:schemeClr val="bg1"/>
              </a:solidFill>
              <a:ln w="88900">
                <a:solidFill>
                  <a:schemeClr val="bg1">
                    <a:lumMod val="75000"/>
                  </a:schemeClr>
                </a:solidFill>
              </a:ln>
              <a:effectLst/>
            </c:spPr>
          </c:marker>
          <c:cat>
            <c:numRef>
              <c:f>'Graph by Region'!$A$3:$A$11</c:f>
              <c:numCache>
                <c:formatCode>General</c:formatCode>
                <c:ptCount val="9"/>
                <c:pt idx="0">
                  <c:v>2020</c:v>
                </c:pt>
                <c:pt idx="1">
                  <c:v>2019</c:v>
                </c:pt>
                <c:pt idx="2">
                  <c:v>2018</c:v>
                </c:pt>
                <c:pt idx="3">
                  <c:v>2017</c:v>
                </c:pt>
                <c:pt idx="4">
                  <c:v>2016</c:v>
                </c:pt>
                <c:pt idx="5">
                  <c:v>2015</c:v>
                </c:pt>
                <c:pt idx="6">
                  <c:v>2014</c:v>
                </c:pt>
                <c:pt idx="7">
                  <c:v>2013</c:v>
                </c:pt>
                <c:pt idx="8">
                  <c:v>2012</c:v>
                </c:pt>
              </c:numCache>
            </c:numRef>
          </c:cat>
          <c:val>
            <c:numRef>
              <c:f>'Graph by Region'!$B$3:$B$11</c:f>
              <c:numCache>
                <c:formatCode>"$"#,##0</c:formatCode>
                <c:ptCount val="9"/>
                <c:pt idx="0">
                  <c:v>12302853523</c:v>
                </c:pt>
                <c:pt idx="1">
                  <c:v>13015044637</c:v>
                </c:pt>
                <c:pt idx="2">
                  <c:v>12485690734</c:v>
                </c:pt>
                <c:pt idx="3">
                  <c:v>12008444636</c:v>
                </c:pt>
                <c:pt idx="4">
                  <c:v>11488098417</c:v>
                </c:pt>
                <c:pt idx="5">
                  <c:v>11104928117</c:v>
                </c:pt>
                <c:pt idx="6">
                  <c:v>10657545238</c:v>
                </c:pt>
                <c:pt idx="7">
                  <c:v>6276782421</c:v>
                </c:pt>
                <c:pt idx="8">
                  <c:v>6039994026</c:v>
                </c:pt>
              </c:numCache>
            </c:numRef>
          </c:val>
          <c:smooth val="0"/>
          <c:extLst>
            <c:ext xmlns:c16="http://schemas.microsoft.com/office/drawing/2014/chart" uri="{C3380CC4-5D6E-409C-BE32-E72D297353CC}">
              <c16:uniqueId val="{00000000-AA1E-4B37-9065-3E6D81E70211}"/>
            </c:ext>
          </c:extLst>
        </c:ser>
        <c:ser>
          <c:idx val="1"/>
          <c:order val="1"/>
          <c:tx>
            <c:strRef>
              <c:f>'Graph by Region'!$C$2</c:f>
              <c:strCache>
                <c:ptCount val="1"/>
                <c:pt idx="0">
                  <c:v>Medicare Payments</c:v>
                </c:pt>
              </c:strCache>
            </c:strRef>
          </c:tx>
          <c:spPr>
            <a:ln w="50800" cap="rnd">
              <a:solidFill>
                <a:schemeClr val="accent1">
                  <a:lumMod val="75000"/>
                </a:schemeClr>
              </a:solidFill>
              <a:round/>
            </a:ln>
            <a:effectLst/>
          </c:spPr>
          <c:marker>
            <c:symbol val="circle"/>
            <c:size val="5"/>
            <c:spPr>
              <a:solidFill>
                <a:schemeClr val="bg1"/>
              </a:solidFill>
              <a:ln w="88900">
                <a:solidFill>
                  <a:schemeClr val="accent1">
                    <a:lumMod val="75000"/>
                  </a:schemeClr>
                </a:solidFill>
              </a:ln>
              <a:effectLst/>
            </c:spPr>
          </c:marker>
          <c:cat>
            <c:numRef>
              <c:f>'Graph by Region'!$A$3:$A$11</c:f>
              <c:numCache>
                <c:formatCode>General</c:formatCode>
                <c:ptCount val="9"/>
                <c:pt idx="0">
                  <c:v>2020</c:v>
                </c:pt>
                <c:pt idx="1">
                  <c:v>2019</c:v>
                </c:pt>
                <c:pt idx="2">
                  <c:v>2018</c:v>
                </c:pt>
                <c:pt idx="3">
                  <c:v>2017</c:v>
                </c:pt>
                <c:pt idx="4">
                  <c:v>2016</c:v>
                </c:pt>
                <c:pt idx="5">
                  <c:v>2015</c:v>
                </c:pt>
                <c:pt idx="6">
                  <c:v>2014</c:v>
                </c:pt>
                <c:pt idx="7">
                  <c:v>2013</c:v>
                </c:pt>
                <c:pt idx="8">
                  <c:v>2012</c:v>
                </c:pt>
              </c:numCache>
            </c:numRef>
          </c:cat>
          <c:val>
            <c:numRef>
              <c:f>'Graph by Region'!$C$3:$C$11</c:f>
              <c:numCache>
                <c:formatCode>"$"#,##0</c:formatCode>
                <c:ptCount val="9"/>
                <c:pt idx="0">
                  <c:v>2293091514</c:v>
                </c:pt>
                <c:pt idx="1">
                  <c:v>2426295238</c:v>
                </c:pt>
                <c:pt idx="2">
                  <c:v>2361241158</c:v>
                </c:pt>
                <c:pt idx="3">
                  <c:v>2319822336</c:v>
                </c:pt>
                <c:pt idx="4">
                  <c:v>2299655099</c:v>
                </c:pt>
                <c:pt idx="5">
                  <c:v>2263819246</c:v>
                </c:pt>
                <c:pt idx="6">
                  <c:v>2273489287</c:v>
                </c:pt>
                <c:pt idx="7">
                  <c:v>1359168004</c:v>
                </c:pt>
                <c:pt idx="8">
                  <c:v>1376933224</c:v>
                </c:pt>
              </c:numCache>
            </c:numRef>
          </c:val>
          <c:smooth val="0"/>
          <c:extLst>
            <c:ext xmlns:c16="http://schemas.microsoft.com/office/drawing/2014/chart" uri="{C3380CC4-5D6E-409C-BE32-E72D297353CC}">
              <c16:uniqueId val="{00000001-AA1E-4B37-9065-3E6D81E70211}"/>
            </c:ext>
          </c:extLst>
        </c:ser>
        <c:dLbls>
          <c:showLegendKey val="0"/>
          <c:showVal val="0"/>
          <c:showCatName val="0"/>
          <c:showSerName val="0"/>
          <c:showPercent val="0"/>
          <c:showBubbleSize val="0"/>
        </c:dLbls>
        <c:marker val="1"/>
        <c:smooth val="0"/>
        <c:axId val="161735808"/>
        <c:axId val="161737728"/>
      </c:lineChart>
      <c:dateAx>
        <c:axId val="16173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737728"/>
        <c:crosses val="autoZero"/>
        <c:auto val="0"/>
        <c:lblOffset val="100"/>
        <c:baseTimeUnit val="days"/>
      </c:dateAx>
      <c:valAx>
        <c:axId val="161737728"/>
        <c:scaling>
          <c:orientation val="minMax"/>
          <c:max val="13500000000"/>
          <c:min val="0"/>
        </c:scaling>
        <c:delete val="0"/>
        <c:axPos val="l"/>
        <c:majorGridlines>
          <c:spPr>
            <a:ln w="9525" cap="flat" cmpd="sng" algn="ctr">
              <a:solidFill>
                <a:schemeClr val="tx1">
                  <a:lumMod val="15000"/>
                  <a:lumOff val="85000"/>
                </a:schemeClr>
              </a:solidFill>
              <a:round/>
            </a:ln>
            <a:effectLst/>
          </c:spPr>
        </c:majorGridlines>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735808"/>
        <c:crosses val="autoZero"/>
        <c:crossBetween val="between"/>
        <c:majorUnit val="2500000000"/>
        <c:minorUnit val="2500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Healthcare </a:t>
            </a:r>
            <a:r>
              <a:rPr lang="en-US" u="sng" dirty="0"/>
              <a:t>Expenditure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Hospital</c:v>
                </c:pt>
                <c:pt idx="1">
                  <c:v>Rx Drugs</c:v>
                </c:pt>
                <c:pt idx="2">
                  <c:v>Physician Visits</c:v>
                </c:pt>
                <c:pt idx="3">
                  <c:v>Other</c:v>
                </c:pt>
              </c:strCache>
            </c:strRef>
          </c:cat>
          <c:val>
            <c:numRef>
              <c:f>Sheet1!$B$2:$B$5</c:f>
              <c:numCache>
                <c:formatCode>0%</c:formatCode>
                <c:ptCount val="4"/>
                <c:pt idx="0">
                  <c:v>0.49</c:v>
                </c:pt>
                <c:pt idx="1">
                  <c:v>0.17</c:v>
                </c:pt>
                <c:pt idx="2">
                  <c:v>0.3</c:v>
                </c:pt>
                <c:pt idx="3">
                  <c:v>0.04</c:v>
                </c:pt>
              </c:numCache>
            </c:numRef>
          </c:val>
          <c:extLst>
            <c:ext xmlns:c16="http://schemas.microsoft.com/office/drawing/2014/chart" uri="{C3380CC4-5D6E-409C-BE32-E72D297353CC}">
              <c16:uniqueId val="{00000000-842F-4020-8330-567CE3E4D937}"/>
            </c:ext>
          </c:extLst>
        </c:ser>
        <c:ser>
          <c:idx val="1"/>
          <c:order val="1"/>
          <c:tx>
            <c:strRef>
              <c:f>Sheet1!$C$1</c:f>
              <c:strCache>
                <c:ptCount val="1"/>
              </c:strCache>
            </c:strRef>
          </c:tx>
          <c:spPr>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invertIfNegative val="0"/>
          <c:cat>
            <c:strRef>
              <c:f>Sheet1!$A$2:$A$5</c:f>
              <c:strCache>
                <c:ptCount val="4"/>
                <c:pt idx="0">
                  <c:v>Hospital</c:v>
                </c:pt>
                <c:pt idx="1">
                  <c:v>Rx Drugs</c:v>
                </c:pt>
                <c:pt idx="2">
                  <c:v>Physician Visits</c:v>
                </c:pt>
                <c:pt idx="3">
                  <c:v>Other</c:v>
                </c:pt>
              </c:strCache>
            </c:strRef>
          </c:cat>
          <c:val>
            <c:numRef>
              <c:f>Sheet1!$C$2:$C$5</c:f>
              <c:numCache>
                <c:formatCode>General</c:formatCode>
                <c:ptCount val="4"/>
              </c:numCache>
            </c:numRef>
          </c:val>
          <c:extLst>
            <c:ext xmlns:c16="http://schemas.microsoft.com/office/drawing/2014/chart" uri="{C3380CC4-5D6E-409C-BE32-E72D297353CC}">
              <c16:uniqueId val="{00000001-842F-4020-8330-567CE3E4D937}"/>
            </c:ext>
          </c:extLst>
        </c:ser>
        <c:ser>
          <c:idx val="2"/>
          <c:order val="2"/>
          <c:tx>
            <c:strRef>
              <c:f>Sheet1!$D$1</c:f>
              <c:strCache>
                <c:ptCount val="1"/>
              </c:strCache>
            </c:strRef>
          </c:tx>
          <c:spPr>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invertIfNegative val="0"/>
          <c:cat>
            <c:strRef>
              <c:f>Sheet1!$A$2:$A$5</c:f>
              <c:strCache>
                <c:ptCount val="4"/>
                <c:pt idx="0">
                  <c:v>Hospital</c:v>
                </c:pt>
                <c:pt idx="1">
                  <c:v>Rx Drugs</c:v>
                </c:pt>
                <c:pt idx="2">
                  <c:v>Physician Visits</c:v>
                </c:pt>
                <c:pt idx="3">
                  <c:v>Other</c:v>
                </c:pt>
              </c:strCache>
            </c:strRef>
          </c:cat>
          <c:val>
            <c:numRef>
              <c:f>Sheet1!$D$2:$D$5</c:f>
              <c:numCache>
                <c:formatCode>General</c:formatCode>
                <c:ptCount val="4"/>
              </c:numCache>
            </c:numRef>
          </c:val>
          <c:extLst>
            <c:ext xmlns:c16="http://schemas.microsoft.com/office/drawing/2014/chart" uri="{C3380CC4-5D6E-409C-BE32-E72D297353CC}">
              <c16:uniqueId val="{00000002-842F-4020-8330-567CE3E4D937}"/>
            </c:ext>
          </c:extLst>
        </c:ser>
        <c:dLbls>
          <c:showLegendKey val="0"/>
          <c:showVal val="0"/>
          <c:showCatName val="0"/>
          <c:showSerName val="0"/>
          <c:showPercent val="0"/>
          <c:showBubbleSize val="0"/>
        </c:dLbls>
        <c:gapWidth val="100"/>
        <c:overlap val="-24"/>
        <c:axId val="177773952"/>
        <c:axId val="177788032"/>
      </c:barChart>
      <c:catAx>
        <c:axId val="177773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788032"/>
        <c:crosses val="autoZero"/>
        <c:auto val="1"/>
        <c:lblAlgn val="ctr"/>
        <c:lblOffset val="100"/>
        <c:noMultiLvlLbl val="0"/>
      </c:catAx>
      <c:valAx>
        <c:axId val="177788032"/>
        <c:scaling>
          <c:orientation val="minMax"/>
          <c:max val="0.7000000000000006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77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Healthcare </a:t>
            </a:r>
            <a:r>
              <a:rPr lang="en-US" u="sng" dirty="0"/>
              <a:t>Utilization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invertIfNegative val="0"/>
          <c:dLbls>
            <c:dLbl>
              <c:idx val="0"/>
              <c:tx>
                <c:rich>
                  <a:bodyPr/>
                  <a:lstStyle/>
                  <a:p>
                    <a:r>
                      <a:rPr lang="en-US" dirty="0"/>
                      <a:t>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51-4B00-82EA-479E843425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Hospital</c:v>
                </c:pt>
                <c:pt idx="1">
                  <c:v>Rx Drugs</c:v>
                </c:pt>
                <c:pt idx="2">
                  <c:v>Physician Visits</c:v>
                </c:pt>
              </c:strCache>
            </c:strRef>
          </c:cat>
          <c:val>
            <c:numRef>
              <c:f>Sheet1!$B$2:$B$5</c:f>
              <c:numCache>
                <c:formatCode>0%</c:formatCode>
                <c:ptCount val="4"/>
                <c:pt idx="0">
                  <c:v>8.5000000000000006E-2</c:v>
                </c:pt>
                <c:pt idx="1">
                  <c:v>0.5</c:v>
                </c:pt>
                <c:pt idx="2">
                  <c:v>0.65000000000000169</c:v>
                </c:pt>
              </c:numCache>
            </c:numRef>
          </c:val>
          <c:extLst>
            <c:ext xmlns:c16="http://schemas.microsoft.com/office/drawing/2014/chart" uri="{C3380CC4-5D6E-409C-BE32-E72D297353CC}">
              <c16:uniqueId val="{00000000-8A51-4B00-82EA-479E843425FD}"/>
            </c:ext>
          </c:extLst>
        </c:ser>
        <c:ser>
          <c:idx val="1"/>
          <c:order val="1"/>
          <c:tx>
            <c:strRef>
              <c:f>Sheet1!$C$1</c:f>
              <c:strCache>
                <c:ptCount val="1"/>
              </c:strCache>
            </c:strRef>
          </c:tx>
          <c:spPr>
            <a:gradFill rotWithShape="1">
              <a:gsLst>
                <a:gs pos="0">
                  <a:schemeClr val="accent2">
                    <a:tint val="98000"/>
                    <a:shade val="25000"/>
                    <a:satMod val="250000"/>
                  </a:schemeClr>
                </a:gs>
                <a:gs pos="68000">
                  <a:schemeClr val="accent2">
                    <a:tint val="86000"/>
                    <a:satMod val="115000"/>
                  </a:schemeClr>
                </a:gs>
                <a:gs pos="100000">
                  <a:schemeClr val="accent2">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invertIfNegative val="0"/>
          <c:cat>
            <c:strRef>
              <c:f>Sheet1!$A$2:$A$5</c:f>
              <c:strCache>
                <c:ptCount val="3"/>
                <c:pt idx="0">
                  <c:v>Hospital</c:v>
                </c:pt>
                <c:pt idx="1">
                  <c:v>Rx Drugs</c:v>
                </c:pt>
                <c:pt idx="2">
                  <c:v>Physician Visits</c:v>
                </c:pt>
              </c:strCache>
            </c:strRef>
          </c:cat>
          <c:val>
            <c:numRef>
              <c:f>Sheet1!$C$2:$C$5</c:f>
              <c:numCache>
                <c:formatCode>General</c:formatCode>
                <c:ptCount val="4"/>
              </c:numCache>
            </c:numRef>
          </c:val>
          <c:extLst>
            <c:ext xmlns:c16="http://schemas.microsoft.com/office/drawing/2014/chart" uri="{C3380CC4-5D6E-409C-BE32-E72D297353CC}">
              <c16:uniqueId val="{00000001-8A51-4B00-82EA-479E843425FD}"/>
            </c:ext>
          </c:extLst>
        </c:ser>
        <c:ser>
          <c:idx val="2"/>
          <c:order val="2"/>
          <c:tx>
            <c:strRef>
              <c:f>Sheet1!$D$1</c:f>
              <c:strCache>
                <c:ptCount val="1"/>
              </c:strCache>
            </c:strRef>
          </c:tx>
          <c:spPr>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a:noFill/>
            </a:ln>
            <a:effectLst>
              <a:outerShdw blurRad="57150" dist="38100" dir="5400000" algn="ctr" rotWithShape="0">
                <a:scrgbClr r="0" g="0" b="0">
                  <a:shade val="9000"/>
                  <a:satMod val="105000"/>
                  <a:alpha val="48000"/>
                </a:scrgbClr>
              </a:outerShdw>
            </a:effectLst>
            <a:scene3d>
              <a:camera prst="orthographicFront" fov="0">
                <a:rot lat="0" lon="0" rev="0"/>
              </a:camera>
              <a:lightRig rig="glow" dir="tl">
                <a:rot lat="0" lon="0" rev="900000"/>
              </a:lightRig>
            </a:scene3d>
            <a:sp3d prstMaterial="powder">
              <a:bevelT w="25400" h="38100"/>
            </a:sp3d>
          </c:spPr>
          <c:invertIfNegative val="0"/>
          <c:cat>
            <c:strRef>
              <c:f>Sheet1!$A$2:$A$5</c:f>
              <c:strCache>
                <c:ptCount val="3"/>
                <c:pt idx="0">
                  <c:v>Hospital</c:v>
                </c:pt>
                <c:pt idx="1">
                  <c:v>Rx Drugs</c:v>
                </c:pt>
                <c:pt idx="2">
                  <c:v>Physician Visits</c:v>
                </c:pt>
              </c:strCache>
            </c:strRef>
          </c:cat>
          <c:val>
            <c:numRef>
              <c:f>Sheet1!$D$2:$D$5</c:f>
              <c:numCache>
                <c:formatCode>General</c:formatCode>
                <c:ptCount val="4"/>
              </c:numCache>
            </c:numRef>
          </c:val>
          <c:extLst>
            <c:ext xmlns:c16="http://schemas.microsoft.com/office/drawing/2014/chart" uri="{C3380CC4-5D6E-409C-BE32-E72D297353CC}">
              <c16:uniqueId val="{00000002-8A51-4B00-82EA-479E843425FD}"/>
            </c:ext>
          </c:extLst>
        </c:ser>
        <c:dLbls>
          <c:showLegendKey val="0"/>
          <c:showVal val="0"/>
          <c:showCatName val="0"/>
          <c:showSerName val="0"/>
          <c:showPercent val="0"/>
          <c:showBubbleSize val="0"/>
        </c:dLbls>
        <c:gapWidth val="100"/>
        <c:overlap val="-24"/>
        <c:axId val="181985664"/>
        <c:axId val="181987200"/>
      </c:barChart>
      <c:catAx>
        <c:axId val="181985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987200"/>
        <c:crosses val="autoZero"/>
        <c:auto val="1"/>
        <c:lblAlgn val="ctr"/>
        <c:lblOffset val="100"/>
        <c:noMultiLvlLbl val="0"/>
      </c:catAx>
      <c:valAx>
        <c:axId val="181987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98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15D83-B023-4BFC-AEE0-68C2DC8C20DD}" type="datetimeFigureOut">
              <a:rPr lang="en-US" smtClean="0"/>
              <a:pPr/>
              <a:t>3/21/2024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3DC4-DEF9-4142-AB00-E2923B46D2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C3DC4-DEF9-4142-AB00-E2923B46D240}" type="slidenum">
              <a:rPr lang="en-US" smtClean="0"/>
              <a:pPr/>
              <a:t>3</a:t>
            </a:fld>
            <a:endParaRPr lang="en-US"/>
          </a:p>
        </p:txBody>
      </p:sp>
    </p:spTree>
    <p:extLst>
      <p:ext uri="{BB962C8B-B14F-4D97-AF65-F5344CB8AC3E}">
        <p14:creationId xmlns:p14="http://schemas.microsoft.com/office/powerpoint/2010/main" val="187730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369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C3DC4-DEF9-4142-AB00-E2923B46D240}" type="slidenum">
              <a:rPr lang="en-US" smtClean="0"/>
              <a:pPr/>
              <a:t>4</a:t>
            </a:fld>
            <a:endParaRPr lang="en-US"/>
          </a:p>
        </p:txBody>
      </p:sp>
    </p:spTree>
    <p:extLst>
      <p:ext uri="{BB962C8B-B14F-4D97-AF65-F5344CB8AC3E}">
        <p14:creationId xmlns:p14="http://schemas.microsoft.com/office/powerpoint/2010/main" val="159009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C3DC4-DEF9-4142-AB00-E2923B46D240}" type="slidenum">
              <a:rPr lang="en-US" smtClean="0"/>
              <a:pPr/>
              <a:t>5</a:t>
            </a:fld>
            <a:endParaRPr lang="en-US"/>
          </a:p>
        </p:txBody>
      </p:sp>
    </p:spTree>
    <p:extLst>
      <p:ext uri="{BB962C8B-B14F-4D97-AF65-F5344CB8AC3E}">
        <p14:creationId xmlns:p14="http://schemas.microsoft.com/office/powerpoint/2010/main" val="3167503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315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941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3E8A6-1E15-49FB-9698-E9964ABA4702}"/>
              </a:ext>
            </a:extLst>
          </p:cNvPr>
          <p:cNvSpPr>
            <a:spLocks noGrp="1"/>
          </p:cNvSpPr>
          <p:nvPr>
            <p:ph type="sldNum" sz="quarter" idx="5"/>
          </p:nvPr>
        </p:nvSpPr>
        <p:spPr/>
        <p:txBody>
          <a:bodyPr/>
          <a:lstStyle/>
          <a:p>
            <a:fld id="{A8A339EE-68B0-44EC-82CD-720D10272E16}" type="slidenum">
              <a:rPr lang="en-US" smtClean="0"/>
              <a:pPr/>
              <a:t>14</a:t>
            </a:fld>
            <a:endParaRPr lang="en-US" dirty="0"/>
          </a:p>
        </p:txBody>
      </p:sp>
    </p:spTree>
    <p:extLst>
      <p:ext uri="{BB962C8B-B14F-4D97-AF65-F5344CB8AC3E}">
        <p14:creationId xmlns:p14="http://schemas.microsoft.com/office/powerpoint/2010/main" val="94341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7337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2F715F-A835-4741-8074-56EB57F6BD87}"/>
              </a:ext>
            </a:extLst>
          </p:cNvPr>
          <p:cNvSpPr>
            <a:spLocks noGrp="1"/>
          </p:cNvSpPr>
          <p:nvPr>
            <p:ph type="sldNum" sz="quarter" idx="5"/>
          </p:nvPr>
        </p:nvSpPr>
        <p:spPr/>
        <p:txBody>
          <a:bodyPr/>
          <a:lstStyle/>
          <a:p>
            <a:fld id="{A8A339EE-68B0-44EC-82CD-720D10272E16}" type="slidenum">
              <a:rPr lang="en-US" smtClean="0"/>
              <a:pPr/>
              <a:t>20</a:t>
            </a:fld>
            <a:endParaRPr lang="en-US" dirty="0"/>
          </a:p>
        </p:txBody>
      </p:sp>
    </p:spTree>
    <p:extLst>
      <p:ext uri="{BB962C8B-B14F-4D97-AF65-F5344CB8AC3E}">
        <p14:creationId xmlns:p14="http://schemas.microsoft.com/office/powerpoint/2010/main" val="372772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BB0C4-D060-43F4-BAD6-8D5141B69638}"/>
              </a:ext>
            </a:extLst>
          </p:cNvPr>
          <p:cNvSpPr>
            <a:spLocks noGrp="1"/>
          </p:cNvSpPr>
          <p:nvPr>
            <p:ph type="sldNum" sz="quarter" idx="5"/>
          </p:nvPr>
        </p:nvSpPr>
        <p:spPr/>
        <p:txBody>
          <a:bodyPr/>
          <a:lstStyle/>
          <a:p>
            <a:fld id="{A8A339EE-68B0-44EC-82CD-720D10272E16}" type="slidenum">
              <a:rPr lang="en-US" smtClean="0"/>
              <a:pPr/>
              <a:t>21</a:t>
            </a:fld>
            <a:endParaRPr lang="en-US" dirty="0"/>
          </a:p>
        </p:txBody>
      </p:sp>
    </p:spTree>
    <p:extLst>
      <p:ext uri="{BB962C8B-B14F-4D97-AF65-F5344CB8AC3E}">
        <p14:creationId xmlns:p14="http://schemas.microsoft.com/office/powerpoint/2010/main" val="412095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00C869D-A2B1-4BF8-9647-CA5510D2954F}" type="datetime1">
              <a:rPr lang="en-US" smtClean="0"/>
              <a:pPr/>
              <a:t>3/21/2024</a:t>
            </a:fld>
            <a:endParaRPr lang="en-US"/>
          </a:p>
        </p:txBody>
      </p:sp>
      <p:sp>
        <p:nvSpPr>
          <p:cNvPr id="19" name="Footer Placeholder 18"/>
          <p:cNvSpPr>
            <a:spLocks noGrp="1"/>
          </p:cNvSpPr>
          <p:nvPr>
            <p:ph type="ftr" sz="quarter" idx="11"/>
          </p:nvPr>
        </p:nvSpPr>
        <p:spPr/>
        <p:txBody>
          <a:bodyPr/>
          <a:lstStyle/>
          <a:p>
            <a:r>
              <a:rPr lang="en-US"/>
              <a:t>Private and Confidential</a:t>
            </a:r>
          </a:p>
        </p:txBody>
      </p:sp>
      <p:sp>
        <p:nvSpPr>
          <p:cNvPr id="27" name="Slide Number Placeholder 26"/>
          <p:cNvSpPr>
            <a:spLocks noGrp="1"/>
          </p:cNvSpPr>
          <p:nvPr>
            <p:ph type="sldNum" sz="quarter" idx="12"/>
          </p:nvPr>
        </p:nvSpPr>
        <p:spPr/>
        <p:txBody>
          <a:bodyPr/>
          <a:lstStyle/>
          <a:p>
            <a:fld id="{C2BB0FDA-3446-403C-A325-17053324AD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1A738C-75F0-42DE-9DEE-B64BF78817F7}" type="datetime1">
              <a:rPr lang="en-US" smtClean="0"/>
              <a:pPr/>
              <a:t>3/21/2024</a:t>
            </a:fld>
            <a:endParaRPr lang="en-US"/>
          </a:p>
        </p:txBody>
      </p:sp>
      <p:sp>
        <p:nvSpPr>
          <p:cNvPr id="5" name="Footer Placeholder 4"/>
          <p:cNvSpPr>
            <a:spLocks noGrp="1"/>
          </p:cNvSpPr>
          <p:nvPr>
            <p:ph type="ftr" sz="quarter" idx="11"/>
          </p:nvPr>
        </p:nvSpPr>
        <p:spPr/>
        <p:txBody>
          <a:bodyPr/>
          <a:lstStyle/>
          <a:p>
            <a:r>
              <a:rPr lang="en-US"/>
              <a:t>Private and Confidential</a:t>
            </a:r>
          </a:p>
        </p:txBody>
      </p:sp>
      <p:sp>
        <p:nvSpPr>
          <p:cNvPr id="6" name="Slide Number Placeholder 5"/>
          <p:cNvSpPr>
            <a:spLocks noGrp="1"/>
          </p:cNvSpPr>
          <p:nvPr>
            <p:ph type="sldNum" sz="quarter" idx="12"/>
          </p:nvPr>
        </p:nvSpPr>
        <p:spPr/>
        <p:txBody>
          <a:bodyPr/>
          <a:lstStyle/>
          <a:p>
            <a:fld id="{C2BB0FDA-3446-403C-A325-17053324AD37}"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4CE60F-235A-4B9B-9E9F-37EBD1926014}" type="datetime1">
              <a:rPr lang="en-US" smtClean="0"/>
              <a:pPr/>
              <a:t>3/21/2024</a:t>
            </a:fld>
            <a:endParaRPr lang="en-US"/>
          </a:p>
        </p:txBody>
      </p:sp>
      <p:sp>
        <p:nvSpPr>
          <p:cNvPr id="5" name="Footer Placeholder 4"/>
          <p:cNvSpPr>
            <a:spLocks noGrp="1"/>
          </p:cNvSpPr>
          <p:nvPr>
            <p:ph type="ftr" sz="quarter" idx="11"/>
          </p:nvPr>
        </p:nvSpPr>
        <p:spPr/>
        <p:txBody>
          <a:bodyPr/>
          <a:lstStyle/>
          <a:p>
            <a:r>
              <a:rPr lang="en-US"/>
              <a:t>Private and Confidential</a:t>
            </a:r>
          </a:p>
        </p:txBody>
      </p:sp>
      <p:sp>
        <p:nvSpPr>
          <p:cNvPr id="6" name="Slide Number Placeholder 5"/>
          <p:cNvSpPr>
            <a:spLocks noGrp="1"/>
          </p:cNvSpPr>
          <p:nvPr>
            <p:ph type="sldNum" sz="quarter" idx="12"/>
          </p:nvPr>
        </p:nvSpPr>
        <p:spPr/>
        <p:txBody>
          <a:bodyPr/>
          <a:lstStyle/>
          <a:p>
            <a:fld id="{C2BB0FDA-3446-403C-A325-17053324AD37}"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73F47E-6137-4F40-912E-D8F177AA7C07}" type="datetime1">
              <a:rPr lang="en-US" smtClean="0"/>
              <a:pPr/>
              <a:t>3/21/2024</a:t>
            </a:fld>
            <a:endParaRPr lang="en-US"/>
          </a:p>
        </p:txBody>
      </p:sp>
      <p:sp>
        <p:nvSpPr>
          <p:cNvPr id="5" name="Footer Placeholder 4"/>
          <p:cNvSpPr>
            <a:spLocks noGrp="1"/>
          </p:cNvSpPr>
          <p:nvPr>
            <p:ph type="ftr" sz="quarter" idx="11"/>
          </p:nvPr>
        </p:nvSpPr>
        <p:spPr/>
        <p:txBody>
          <a:bodyPr/>
          <a:lstStyle/>
          <a:p>
            <a:r>
              <a:rPr lang="en-US"/>
              <a:t>Private and Confidential</a:t>
            </a:r>
          </a:p>
        </p:txBody>
      </p:sp>
      <p:sp>
        <p:nvSpPr>
          <p:cNvPr id="6" name="Slide Number Placeholder 5"/>
          <p:cNvSpPr>
            <a:spLocks noGrp="1"/>
          </p:cNvSpPr>
          <p:nvPr>
            <p:ph type="sldNum" sz="quarter" idx="12"/>
          </p:nvPr>
        </p:nvSpPr>
        <p:spPr/>
        <p:txBody>
          <a:bodyPr/>
          <a:lstStyle/>
          <a:p>
            <a:fld id="{C2BB0FDA-3446-403C-A325-17053324AD37}"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F13DDF9-8D89-463A-B047-35D99DF3BC81}" type="datetime1">
              <a:rPr lang="en-US" smtClean="0"/>
              <a:pPr/>
              <a:t>3/21/2024</a:t>
            </a:fld>
            <a:endParaRPr lang="en-US"/>
          </a:p>
        </p:txBody>
      </p:sp>
      <p:sp>
        <p:nvSpPr>
          <p:cNvPr id="5" name="Footer Placeholder 4"/>
          <p:cNvSpPr>
            <a:spLocks noGrp="1"/>
          </p:cNvSpPr>
          <p:nvPr>
            <p:ph type="ftr" sz="quarter" idx="11"/>
          </p:nvPr>
        </p:nvSpPr>
        <p:spPr/>
        <p:txBody>
          <a:bodyPr/>
          <a:lstStyle/>
          <a:p>
            <a:r>
              <a:rPr lang="en-US"/>
              <a:t>Private and Confidential</a:t>
            </a:r>
          </a:p>
        </p:txBody>
      </p:sp>
      <p:sp>
        <p:nvSpPr>
          <p:cNvPr id="6" name="Slide Number Placeholder 5"/>
          <p:cNvSpPr>
            <a:spLocks noGrp="1"/>
          </p:cNvSpPr>
          <p:nvPr>
            <p:ph type="sldNum" sz="quarter" idx="12"/>
          </p:nvPr>
        </p:nvSpPr>
        <p:spPr/>
        <p:txBody>
          <a:bodyPr/>
          <a:lstStyle/>
          <a:p>
            <a:fld id="{C2BB0FDA-3446-403C-A325-17053324AD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59485B6-71A5-4618-ADDE-6B2ED4C81127}" type="datetime1">
              <a:rPr lang="en-US" smtClean="0"/>
              <a:pPr/>
              <a:t>3/21/2024</a:t>
            </a:fld>
            <a:endParaRPr lang="en-US"/>
          </a:p>
        </p:txBody>
      </p:sp>
      <p:sp>
        <p:nvSpPr>
          <p:cNvPr id="6" name="Footer Placeholder 5"/>
          <p:cNvSpPr>
            <a:spLocks noGrp="1"/>
          </p:cNvSpPr>
          <p:nvPr>
            <p:ph type="ftr" sz="quarter" idx="11"/>
          </p:nvPr>
        </p:nvSpPr>
        <p:spPr/>
        <p:txBody>
          <a:bodyPr/>
          <a:lstStyle/>
          <a:p>
            <a:r>
              <a:rPr lang="en-US"/>
              <a:t>Private and Confidential</a:t>
            </a:r>
          </a:p>
        </p:txBody>
      </p:sp>
      <p:sp>
        <p:nvSpPr>
          <p:cNvPr id="7" name="Slide Number Placeholder 6"/>
          <p:cNvSpPr>
            <a:spLocks noGrp="1"/>
          </p:cNvSpPr>
          <p:nvPr>
            <p:ph type="sldNum" sz="quarter" idx="12"/>
          </p:nvPr>
        </p:nvSpPr>
        <p:spPr/>
        <p:txBody>
          <a:bodyPr/>
          <a:lstStyle/>
          <a:p>
            <a:fld id="{C2BB0FDA-3446-403C-A325-17053324AD37}"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9EDD983-9E17-4409-8B9E-30D75B800602}" type="datetime1">
              <a:rPr lang="en-US" smtClean="0"/>
              <a:pPr/>
              <a:t>3/21/2024</a:t>
            </a:fld>
            <a:endParaRPr lang="en-US"/>
          </a:p>
        </p:txBody>
      </p:sp>
      <p:sp>
        <p:nvSpPr>
          <p:cNvPr id="8" name="Footer Placeholder 7"/>
          <p:cNvSpPr>
            <a:spLocks noGrp="1"/>
          </p:cNvSpPr>
          <p:nvPr>
            <p:ph type="ftr" sz="quarter" idx="11"/>
          </p:nvPr>
        </p:nvSpPr>
        <p:spPr/>
        <p:txBody>
          <a:bodyPr/>
          <a:lstStyle/>
          <a:p>
            <a:r>
              <a:rPr lang="en-US"/>
              <a:t>Private and Confidential</a:t>
            </a:r>
          </a:p>
        </p:txBody>
      </p:sp>
      <p:sp>
        <p:nvSpPr>
          <p:cNvPr id="9" name="Slide Number Placeholder 8"/>
          <p:cNvSpPr>
            <a:spLocks noGrp="1"/>
          </p:cNvSpPr>
          <p:nvPr>
            <p:ph type="sldNum" sz="quarter" idx="12"/>
          </p:nvPr>
        </p:nvSpPr>
        <p:spPr/>
        <p:txBody>
          <a:bodyPr/>
          <a:lstStyle/>
          <a:p>
            <a:fld id="{C2BB0FDA-3446-403C-A325-17053324AD37}"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000B742-44B5-4F68-A30F-FE35986E7EFC}" type="datetime1">
              <a:rPr lang="en-US" smtClean="0"/>
              <a:pPr/>
              <a:t>3/21/2024</a:t>
            </a:fld>
            <a:endParaRPr lang="en-US"/>
          </a:p>
        </p:txBody>
      </p:sp>
      <p:sp>
        <p:nvSpPr>
          <p:cNvPr id="4" name="Footer Placeholder 3"/>
          <p:cNvSpPr>
            <a:spLocks noGrp="1"/>
          </p:cNvSpPr>
          <p:nvPr>
            <p:ph type="ftr" sz="quarter" idx="11"/>
          </p:nvPr>
        </p:nvSpPr>
        <p:spPr/>
        <p:txBody>
          <a:bodyPr/>
          <a:lstStyle/>
          <a:p>
            <a:r>
              <a:rPr lang="en-US"/>
              <a:t>Private and Confidential</a:t>
            </a:r>
          </a:p>
        </p:txBody>
      </p:sp>
      <p:sp>
        <p:nvSpPr>
          <p:cNvPr id="5" name="Slide Number Placeholder 4"/>
          <p:cNvSpPr>
            <a:spLocks noGrp="1"/>
          </p:cNvSpPr>
          <p:nvPr>
            <p:ph type="sldNum" sz="quarter" idx="12"/>
          </p:nvPr>
        </p:nvSpPr>
        <p:spPr/>
        <p:txBody>
          <a:bodyPr/>
          <a:lstStyle/>
          <a:p>
            <a:fld id="{C2BB0FDA-3446-403C-A325-17053324AD37}"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ED5AD-C946-470B-9CCE-825011FDD074}" type="datetime1">
              <a:rPr lang="en-US" smtClean="0"/>
              <a:pPr/>
              <a:t>3/21/2024</a:t>
            </a:fld>
            <a:endParaRPr lang="en-US"/>
          </a:p>
        </p:txBody>
      </p:sp>
      <p:sp>
        <p:nvSpPr>
          <p:cNvPr id="3" name="Footer Placeholder 2"/>
          <p:cNvSpPr>
            <a:spLocks noGrp="1"/>
          </p:cNvSpPr>
          <p:nvPr>
            <p:ph type="ftr" sz="quarter" idx="11"/>
          </p:nvPr>
        </p:nvSpPr>
        <p:spPr/>
        <p:txBody>
          <a:bodyPr/>
          <a:lstStyle/>
          <a:p>
            <a:r>
              <a:rPr lang="en-US"/>
              <a:t>Private and Confidential</a:t>
            </a:r>
          </a:p>
        </p:txBody>
      </p:sp>
      <p:sp>
        <p:nvSpPr>
          <p:cNvPr id="4" name="Slide Number Placeholder 3"/>
          <p:cNvSpPr>
            <a:spLocks noGrp="1"/>
          </p:cNvSpPr>
          <p:nvPr>
            <p:ph type="sldNum" sz="quarter" idx="12"/>
          </p:nvPr>
        </p:nvSpPr>
        <p:spPr/>
        <p:txBody>
          <a:bodyPr/>
          <a:lstStyle/>
          <a:p>
            <a:fld id="{C2BB0FDA-3446-403C-A325-17053324AD37}"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56AD261-9429-4189-8DA5-4571F5509CCD}" type="datetime1">
              <a:rPr lang="en-US" smtClean="0"/>
              <a:pPr/>
              <a:t>3/21/2024</a:t>
            </a:fld>
            <a:endParaRPr lang="en-US"/>
          </a:p>
        </p:txBody>
      </p:sp>
      <p:sp>
        <p:nvSpPr>
          <p:cNvPr id="6" name="Footer Placeholder 5"/>
          <p:cNvSpPr>
            <a:spLocks noGrp="1"/>
          </p:cNvSpPr>
          <p:nvPr>
            <p:ph type="ftr" sz="quarter" idx="11"/>
          </p:nvPr>
        </p:nvSpPr>
        <p:spPr/>
        <p:txBody>
          <a:bodyPr/>
          <a:lstStyle/>
          <a:p>
            <a:r>
              <a:rPr lang="en-US"/>
              <a:t>Private and Confidential</a:t>
            </a:r>
          </a:p>
        </p:txBody>
      </p:sp>
      <p:sp>
        <p:nvSpPr>
          <p:cNvPr id="7" name="Slide Number Placeholder 6"/>
          <p:cNvSpPr>
            <a:spLocks noGrp="1"/>
          </p:cNvSpPr>
          <p:nvPr>
            <p:ph type="sldNum" sz="quarter" idx="12"/>
          </p:nvPr>
        </p:nvSpPr>
        <p:spPr/>
        <p:txBody>
          <a:bodyPr/>
          <a:lstStyle/>
          <a:p>
            <a:fld id="{C2BB0FDA-3446-403C-A325-17053324AD37}"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61AE88E-6D0B-431D-9A51-6917D58040DF}" type="datetime1">
              <a:rPr lang="en-US" smtClean="0"/>
              <a:pPr/>
              <a:t>3/21/2024</a:t>
            </a:fld>
            <a:endParaRPr lang="en-US"/>
          </a:p>
        </p:txBody>
      </p:sp>
      <p:sp>
        <p:nvSpPr>
          <p:cNvPr id="6" name="Footer Placeholder 5"/>
          <p:cNvSpPr>
            <a:spLocks noGrp="1"/>
          </p:cNvSpPr>
          <p:nvPr>
            <p:ph type="ftr" sz="quarter" idx="11"/>
          </p:nvPr>
        </p:nvSpPr>
        <p:spPr/>
        <p:txBody>
          <a:bodyPr/>
          <a:lstStyle/>
          <a:p>
            <a:r>
              <a:rPr lang="en-US"/>
              <a:t>Private and Confidential</a:t>
            </a:r>
          </a:p>
        </p:txBody>
      </p:sp>
      <p:sp>
        <p:nvSpPr>
          <p:cNvPr id="7" name="Slide Number Placeholder 6"/>
          <p:cNvSpPr>
            <a:spLocks noGrp="1"/>
          </p:cNvSpPr>
          <p:nvPr>
            <p:ph type="sldNum" sz="quarter" idx="12"/>
          </p:nvPr>
        </p:nvSpPr>
        <p:spPr>
          <a:xfrm>
            <a:off x="8077200" y="6356350"/>
            <a:ext cx="609600" cy="365125"/>
          </a:xfrm>
        </p:spPr>
        <p:txBody>
          <a:bodyPr/>
          <a:lstStyle/>
          <a:p>
            <a:fld id="{C2BB0FDA-3446-403C-A325-17053324AD3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0BCFE24-57A7-4050-ACA1-992A254B5E5C}" type="datetime1">
              <a:rPr lang="en-US" smtClean="0"/>
              <a:pPr/>
              <a:t>3/21/2024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Private and Confidential</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2BB0FDA-3446-403C-A325-17053324AD3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castlebenefits@aol.com"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www.castlebenefitsconsultinggroup.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D995-E227-D725-7595-2EC5053EC872}"/>
              </a:ext>
            </a:extLst>
          </p:cNvPr>
          <p:cNvSpPr>
            <a:spLocks noGrp="1"/>
          </p:cNvSpPr>
          <p:nvPr>
            <p:ph type="title"/>
          </p:nvPr>
        </p:nvSpPr>
        <p:spPr/>
        <p:txBody>
          <a:bodyPr/>
          <a:lstStyle/>
          <a:p>
            <a:r>
              <a:rPr lang="en-US"/>
              <a:t>Myths of </a:t>
            </a:r>
            <a:r>
              <a:rPr lang="en-US" dirty="0"/>
              <a:t>Self-Insurance</a:t>
            </a:r>
          </a:p>
        </p:txBody>
      </p:sp>
      <p:sp>
        <p:nvSpPr>
          <p:cNvPr id="3" name="Content Placeholder 2">
            <a:extLst>
              <a:ext uri="{FF2B5EF4-FFF2-40B4-BE49-F238E27FC236}">
                <a16:creationId xmlns:a16="http://schemas.microsoft.com/office/drawing/2014/main" id="{0D9BCCF9-C471-3649-434E-80372A8C280E}"/>
              </a:ext>
            </a:extLst>
          </p:cNvPr>
          <p:cNvSpPr>
            <a:spLocks noGrp="1"/>
          </p:cNvSpPr>
          <p:nvPr>
            <p:ph idx="1"/>
          </p:nvPr>
        </p:nvSpPr>
        <p:spPr/>
        <p:txBody>
          <a:bodyPr>
            <a:normAutofit lnSpcReduction="10000"/>
          </a:bodyPr>
          <a:lstStyle/>
          <a:p>
            <a:pPr marL="0" indent="0">
              <a:buNone/>
            </a:pPr>
            <a:endParaRPr lang="en-US" dirty="0">
              <a:solidFill>
                <a:schemeClr val="accent1">
                  <a:lumMod val="75000"/>
                </a:schemeClr>
              </a:solidFill>
              <a:latin typeface="Arial Narrow" pitchFamily="34" charset="0"/>
            </a:endParaRPr>
          </a:p>
          <a:p>
            <a:r>
              <a:rPr lang="en-US" dirty="0">
                <a:solidFill>
                  <a:schemeClr val="accent1">
                    <a:lumMod val="75000"/>
                  </a:schemeClr>
                </a:solidFill>
                <a:latin typeface="Arial Narrow" pitchFamily="34" charset="0"/>
              </a:rPr>
              <a:t>I’m too small to be self-insured.</a:t>
            </a:r>
          </a:p>
          <a:p>
            <a:r>
              <a:rPr lang="en-US" dirty="0">
                <a:solidFill>
                  <a:schemeClr val="accent1">
                    <a:lumMod val="75000"/>
                  </a:schemeClr>
                </a:solidFill>
                <a:latin typeface="Arial Narrow" pitchFamily="34" charset="0"/>
              </a:rPr>
              <a:t>Self-insurance is only for groups with good claims experience.</a:t>
            </a:r>
          </a:p>
          <a:p>
            <a:r>
              <a:rPr lang="en-US" dirty="0">
                <a:solidFill>
                  <a:schemeClr val="accent1">
                    <a:lumMod val="75000"/>
                  </a:schemeClr>
                </a:solidFill>
                <a:latin typeface="Arial Narrow" pitchFamily="34" charset="0"/>
              </a:rPr>
              <a:t>I can’t budget for the monthly premium as I don’t know what my claims will be each month.</a:t>
            </a:r>
          </a:p>
          <a:p>
            <a:r>
              <a:rPr lang="en-US" dirty="0">
                <a:solidFill>
                  <a:schemeClr val="accent1">
                    <a:lumMod val="75000"/>
                  </a:schemeClr>
                </a:solidFill>
                <a:latin typeface="Arial Narrow" pitchFamily="34" charset="0"/>
              </a:rPr>
              <a:t>My fully insured carrier pays all the claims.</a:t>
            </a:r>
          </a:p>
          <a:p>
            <a:r>
              <a:rPr lang="en-US" dirty="0">
                <a:solidFill>
                  <a:schemeClr val="accent1">
                    <a:lumMod val="75000"/>
                  </a:schemeClr>
                </a:solidFill>
                <a:latin typeface="Arial Narrow" pitchFamily="34" charset="0"/>
              </a:rPr>
              <a:t>I have a 12 month guarantee with my fully insured plan so I can’t make a change until my renewal.</a:t>
            </a:r>
          </a:p>
          <a:p>
            <a:r>
              <a:rPr lang="en-US" dirty="0">
                <a:solidFill>
                  <a:schemeClr val="accent1">
                    <a:lumMod val="75000"/>
                  </a:schemeClr>
                </a:solidFill>
                <a:latin typeface="Arial Narrow" pitchFamily="34" charset="0"/>
              </a:rPr>
              <a:t>If I have a large claim, it could put us out of business.</a:t>
            </a:r>
          </a:p>
          <a:p>
            <a:r>
              <a:rPr lang="en-US" dirty="0">
                <a:solidFill>
                  <a:schemeClr val="accent1">
                    <a:lumMod val="75000"/>
                  </a:schemeClr>
                </a:solidFill>
                <a:latin typeface="Arial Narrow" pitchFamily="34" charset="0"/>
              </a:rPr>
              <a:t>All self-insured plans are the same.</a:t>
            </a:r>
          </a:p>
        </p:txBody>
      </p:sp>
      <p:sp>
        <p:nvSpPr>
          <p:cNvPr id="4" name="Footer Placeholder 3">
            <a:extLst>
              <a:ext uri="{FF2B5EF4-FFF2-40B4-BE49-F238E27FC236}">
                <a16:creationId xmlns:a16="http://schemas.microsoft.com/office/drawing/2014/main" id="{D0B019EC-371E-882A-B02D-6D9BD8F4FAA6}"/>
              </a:ext>
            </a:extLst>
          </p:cNvPr>
          <p:cNvSpPr>
            <a:spLocks noGrp="1"/>
          </p:cNvSpPr>
          <p:nvPr>
            <p:ph type="ftr" sz="quarter" idx="11"/>
          </p:nvPr>
        </p:nvSpPr>
        <p:spPr/>
        <p:txBody>
          <a:bodyPr/>
          <a:lstStyle/>
          <a:p>
            <a:r>
              <a:rPr lang="en-US"/>
              <a:t>Private and Confidential</a:t>
            </a:r>
          </a:p>
        </p:txBody>
      </p:sp>
      <p:sp>
        <p:nvSpPr>
          <p:cNvPr id="5" name="Slide Number Placeholder 4">
            <a:extLst>
              <a:ext uri="{FF2B5EF4-FFF2-40B4-BE49-F238E27FC236}">
                <a16:creationId xmlns:a16="http://schemas.microsoft.com/office/drawing/2014/main" id="{F30D7EFB-D056-9BCB-854D-4F17CDEFC7FD}"/>
              </a:ext>
            </a:extLst>
          </p:cNvPr>
          <p:cNvSpPr>
            <a:spLocks noGrp="1"/>
          </p:cNvSpPr>
          <p:nvPr>
            <p:ph type="sldNum" sz="quarter" idx="12"/>
          </p:nvPr>
        </p:nvSpPr>
        <p:spPr/>
        <p:txBody>
          <a:bodyPr/>
          <a:lstStyle/>
          <a:p>
            <a:fld id="{C2BB0FDA-3446-403C-A325-17053324AD37}" type="slidenum">
              <a:rPr lang="en-US" smtClean="0"/>
              <a:pPr/>
              <a:t>1</a:t>
            </a:fld>
            <a:endParaRPr lang="en-US"/>
          </a:p>
        </p:txBody>
      </p:sp>
    </p:spTree>
    <p:extLst>
      <p:ext uri="{BB962C8B-B14F-4D97-AF65-F5344CB8AC3E}">
        <p14:creationId xmlns:p14="http://schemas.microsoft.com/office/powerpoint/2010/main" val="388018036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D660B5-5B4A-4D4F-8229-4DADC0BA6126}"/>
              </a:ext>
            </a:extLst>
          </p:cNvPr>
          <p:cNvSpPr txBox="1"/>
          <p:nvPr/>
        </p:nvSpPr>
        <p:spPr>
          <a:xfrm>
            <a:off x="547234" y="1831062"/>
            <a:ext cx="8049532" cy="4154984"/>
          </a:xfrm>
          <a:prstGeom prst="rect">
            <a:avLst/>
          </a:prstGeom>
          <a:noFill/>
        </p:spPr>
        <p:txBody>
          <a:bodyPr wrap="square" rtlCol="0">
            <a:spAutoFit/>
          </a:bodyPr>
          <a:lstStyle/>
          <a:p>
            <a:pPr algn="ctr"/>
            <a:r>
              <a:rPr lang="en-US" sz="2200" dirty="0">
                <a:solidFill>
                  <a:schemeClr val="accent1">
                    <a:lumMod val="75000"/>
                  </a:schemeClr>
                </a:solidFill>
                <a:latin typeface="Arial Narrow" pitchFamily="34" charset="0"/>
              </a:rPr>
              <a:t>National </a:t>
            </a:r>
            <a:r>
              <a:rPr lang="en-US" sz="2200" b="1" dirty="0">
                <a:solidFill>
                  <a:schemeClr val="accent1">
                    <a:lumMod val="75000"/>
                  </a:schemeClr>
                </a:solidFill>
                <a:latin typeface="Arial Narrow" pitchFamily="34" charset="0"/>
              </a:rPr>
              <a:t>spending on healthcare </a:t>
            </a:r>
            <a:r>
              <a:rPr lang="en-US" sz="2200" dirty="0">
                <a:solidFill>
                  <a:schemeClr val="accent1">
                    <a:lumMod val="75000"/>
                  </a:schemeClr>
                </a:solidFill>
                <a:latin typeface="Arial Narrow" pitchFamily="34" charset="0"/>
              </a:rPr>
              <a:t>has </a:t>
            </a:r>
            <a:r>
              <a:rPr lang="en-US" sz="2200" b="1" dirty="0">
                <a:solidFill>
                  <a:schemeClr val="accent1">
                    <a:lumMod val="75000"/>
                  </a:schemeClr>
                </a:solidFill>
                <a:latin typeface="Arial Narrow" pitchFamily="34" charset="0"/>
              </a:rPr>
              <a:t>increased from 5% </a:t>
            </a:r>
            <a:r>
              <a:rPr lang="en-US" sz="2200" dirty="0">
                <a:solidFill>
                  <a:schemeClr val="accent1">
                    <a:lumMod val="75000"/>
                  </a:schemeClr>
                </a:solidFill>
                <a:latin typeface="Arial Narrow" pitchFamily="34" charset="0"/>
              </a:rPr>
              <a:t>of gross domestic product in 1960 </a:t>
            </a:r>
            <a:r>
              <a:rPr lang="en-US" sz="2200" b="1" dirty="0">
                <a:solidFill>
                  <a:schemeClr val="accent1">
                    <a:lumMod val="75000"/>
                  </a:schemeClr>
                </a:solidFill>
                <a:latin typeface="Arial Narrow" pitchFamily="34" charset="0"/>
              </a:rPr>
              <a:t>to a forecasted 20% </a:t>
            </a:r>
            <a:r>
              <a:rPr lang="en-US" sz="2200" dirty="0">
                <a:solidFill>
                  <a:schemeClr val="accent1">
                    <a:lumMod val="75000"/>
                  </a:schemeClr>
                </a:solidFill>
                <a:latin typeface="Arial Narrow" pitchFamily="34" charset="0"/>
              </a:rPr>
              <a:t>in 2025.</a:t>
            </a:r>
          </a:p>
          <a:p>
            <a:pPr algn="ctr"/>
            <a:r>
              <a:rPr lang="en-US" sz="2200" dirty="0">
                <a:solidFill>
                  <a:schemeClr val="accent1">
                    <a:lumMod val="75000"/>
                  </a:schemeClr>
                </a:solidFill>
                <a:latin typeface="Arial Narrow" pitchFamily="34" charset="0"/>
              </a:rPr>
              <a:t> </a:t>
            </a:r>
          </a:p>
          <a:p>
            <a:pPr algn="ctr"/>
            <a:r>
              <a:rPr lang="en-US" sz="2200" b="1" dirty="0">
                <a:solidFill>
                  <a:schemeClr val="accent1">
                    <a:lumMod val="75000"/>
                  </a:schemeClr>
                </a:solidFill>
                <a:latin typeface="Arial Narrow" pitchFamily="34" charset="0"/>
              </a:rPr>
              <a:t>Employers </a:t>
            </a:r>
            <a:r>
              <a:rPr lang="en-US" sz="2200" dirty="0">
                <a:solidFill>
                  <a:schemeClr val="accent1">
                    <a:lumMod val="75000"/>
                  </a:schemeClr>
                </a:solidFill>
                <a:latin typeface="Arial Narrow" pitchFamily="34" charset="0"/>
              </a:rPr>
              <a:t>are likely paying significantly </a:t>
            </a:r>
            <a:r>
              <a:rPr lang="en-US" sz="2200" b="1" dirty="0">
                <a:solidFill>
                  <a:schemeClr val="accent1">
                    <a:lumMod val="75000"/>
                  </a:schemeClr>
                </a:solidFill>
                <a:latin typeface="Arial Narrow" pitchFamily="34" charset="0"/>
              </a:rPr>
              <a:t>higher reimbursement costs compared to Medicare and other Government</a:t>
            </a:r>
            <a:r>
              <a:rPr lang="en-US" sz="2200" dirty="0">
                <a:solidFill>
                  <a:schemeClr val="accent1">
                    <a:lumMod val="75000"/>
                  </a:schemeClr>
                </a:solidFill>
                <a:latin typeface="Arial Narrow" pitchFamily="34" charset="0"/>
              </a:rPr>
              <a:t> programs for </a:t>
            </a:r>
            <a:r>
              <a:rPr lang="en-US" sz="2200" b="1" dirty="0">
                <a:solidFill>
                  <a:schemeClr val="accent1">
                    <a:lumMod val="75000"/>
                  </a:schemeClr>
                </a:solidFill>
                <a:latin typeface="Arial Narrow" pitchFamily="34" charset="0"/>
              </a:rPr>
              <a:t>the same services.</a:t>
            </a:r>
          </a:p>
          <a:p>
            <a:pPr algn="ctr"/>
            <a:r>
              <a:rPr lang="en-US" sz="2200" dirty="0">
                <a:solidFill>
                  <a:schemeClr val="accent1">
                    <a:lumMod val="75000"/>
                  </a:schemeClr>
                </a:solidFill>
                <a:latin typeface="Arial Narrow" pitchFamily="34" charset="0"/>
              </a:rPr>
              <a:t> </a:t>
            </a:r>
          </a:p>
          <a:p>
            <a:pPr algn="ctr"/>
            <a:r>
              <a:rPr lang="en-US" sz="2200" b="1" dirty="0">
                <a:solidFill>
                  <a:schemeClr val="accent1">
                    <a:lumMod val="75000"/>
                  </a:schemeClr>
                </a:solidFill>
                <a:latin typeface="Arial Narrow" pitchFamily="34" charset="0"/>
              </a:rPr>
              <a:t>Facilities costs</a:t>
            </a:r>
            <a:r>
              <a:rPr lang="en-US" sz="2200" dirty="0">
                <a:solidFill>
                  <a:schemeClr val="accent1">
                    <a:lumMod val="75000"/>
                  </a:schemeClr>
                </a:solidFill>
                <a:latin typeface="Arial Narrow" pitchFamily="34" charset="0"/>
              </a:rPr>
              <a:t>, which represent the majority of reimbursable healthcare cost, </a:t>
            </a:r>
            <a:r>
              <a:rPr lang="en-US" sz="2200" b="1" dirty="0">
                <a:solidFill>
                  <a:schemeClr val="accent1">
                    <a:lumMod val="75000"/>
                  </a:schemeClr>
                </a:solidFill>
                <a:latin typeface="Arial Narrow" pitchFamily="34" charset="0"/>
              </a:rPr>
              <a:t>are massively inflated.</a:t>
            </a:r>
          </a:p>
          <a:p>
            <a:pPr algn="ctr"/>
            <a:r>
              <a:rPr lang="en-US" sz="2200" dirty="0">
                <a:solidFill>
                  <a:schemeClr val="accent1">
                    <a:lumMod val="75000"/>
                  </a:schemeClr>
                </a:solidFill>
                <a:latin typeface="Arial Narrow" pitchFamily="34" charset="0"/>
              </a:rPr>
              <a:t> </a:t>
            </a:r>
          </a:p>
          <a:p>
            <a:pPr algn="ctr"/>
            <a:r>
              <a:rPr lang="en-US" sz="2200" b="1" dirty="0">
                <a:solidFill>
                  <a:schemeClr val="accent1">
                    <a:lumMod val="75000"/>
                  </a:schemeClr>
                </a:solidFill>
                <a:latin typeface="Arial Narrow" pitchFamily="34" charset="0"/>
              </a:rPr>
              <a:t>Employers should be able to purchase medical services </a:t>
            </a:r>
            <a:r>
              <a:rPr lang="en-US" sz="2200" dirty="0">
                <a:solidFill>
                  <a:schemeClr val="accent1">
                    <a:lumMod val="75000"/>
                  </a:schemeClr>
                </a:solidFill>
                <a:latin typeface="Arial Narrow" pitchFamily="34" charset="0"/>
              </a:rPr>
              <a:t>for employees</a:t>
            </a:r>
            <a:r>
              <a:rPr lang="en-US" sz="2200" b="1" dirty="0">
                <a:solidFill>
                  <a:schemeClr val="accent1">
                    <a:lumMod val="75000"/>
                  </a:schemeClr>
                </a:solidFill>
                <a:latin typeface="Arial Narrow" pitchFamily="34" charset="0"/>
              </a:rPr>
              <a:t> in the same transparent manner </a:t>
            </a:r>
            <a:r>
              <a:rPr lang="en-US" sz="2200" dirty="0">
                <a:solidFill>
                  <a:schemeClr val="accent1">
                    <a:lumMod val="75000"/>
                  </a:schemeClr>
                </a:solidFill>
                <a:latin typeface="Arial Narrow" pitchFamily="34" charset="0"/>
              </a:rPr>
              <a:t>that they buy any other product or service.</a:t>
            </a:r>
          </a:p>
        </p:txBody>
      </p:sp>
      <p:sp>
        <p:nvSpPr>
          <p:cNvPr id="8" name="TextBox 7">
            <a:extLst>
              <a:ext uri="{FF2B5EF4-FFF2-40B4-BE49-F238E27FC236}">
                <a16:creationId xmlns:a16="http://schemas.microsoft.com/office/drawing/2014/main" id="{5D527288-114A-40AF-8279-084E4DA80EC3}"/>
              </a:ext>
            </a:extLst>
          </p:cNvPr>
          <p:cNvSpPr txBox="1"/>
          <p:nvPr/>
        </p:nvSpPr>
        <p:spPr>
          <a:xfrm>
            <a:off x="609600" y="381000"/>
            <a:ext cx="78867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4000" b="1" u="sng" dirty="0">
              <a:solidFill>
                <a:schemeClr val="tx2">
                  <a:lumMod val="75000"/>
                </a:schemeClr>
              </a:solidFill>
              <a:latin typeface="Batang" pitchFamily="18" charset="-127"/>
              <a:ea typeface="Batang" pitchFamily="18" charset="-127"/>
              <a:cs typeface="+mj-cs"/>
            </a:endParaRPr>
          </a:p>
        </p:txBody>
      </p:sp>
      <p:sp>
        <p:nvSpPr>
          <p:cNvPr id="6" name="Footer Placeholder 5"/>
          <p:cNvSpPr>
            <a:spLocks noGrp="1"/>
          </p:cNvSpPr>
          <p:nvPr>
            <p:ph type="ftr" sz="quarter" idx="11"/>
          </p:nvPr>
        </p:nvSpPr>
        <p:spPr/>
        <p:txBody>
          <a:bodyPr/>
          <a:lstStyle/>
          <a:p>
            <a:r>
              <a:rPr lang="en-US"/>
              <a:t>Private and Confidential</a:t>
            </a:r>
          </a:p>
        </p:txBody>
      </p:sp>
      <p:sp>
        <p:nvSpPr>
          <p:cNvPr id="5" name="Slide Number Placeholder 4"/>
          <p:cNvSpPr>
            <a:spLocks noGrp="1"/>
          </p:cNvSpPr>
          <p:nvPr>
            <p:ph type="sldNum" sz="quarter" idx="12"/>
          </p:nvPr>
        </p:nvSpPr>
        <p:spPr/>
        <p:txBody>
          <a:bodyPr/>
          <a:lstStyle/>
          <a:p>
            <a:fld id="{C2BB0FDA-3446-403C-A325-17053324AD37}" type="slidenum">
              <a:rPr lang="en-US" smtClean="0"/>
              <a:pPr/>
              <a:t>10</a:t>
            </a:fld>
            <a:endParaRPr lang="en-US"/>
          </a:p>
        </p:txBody>
      </p:sp>
      <p:sp>
        <p:nvSpPr>
          <p:cNvPr id="2" name="TextBox 1">
            <a:extLst>
              <a:ext uri="{FF2B5EF4-FFF2-40B4-BE49-F238E27FC236}">
                <a16:creationId xmlns:a16="http://schemas.microsoft.com/office/drawing/2014/main" id="{C796F622-0B1A-CA7F-B5B6-4559C3FDB962}"/>
              </a:ext>
            </a:extLst>
          </p:cNvPr>
          <p:cNvSpPr txBox="1"/>
          <p:nvPr/>
        </p:nvSpPr>
        <p:spPr>
          <a:xfrm>
            <a:off x="762000" y="533400"/>
            <a:ext cx="78867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solidFill>
                  <a:schemeClr val="tx2">
                    <a:lumMod val="75000"/>
                  </a:schemeClr>
                </a:solidFill>
                <a:latin typeface="Batang" pitchFamily="18" charset="-127"/>
                <a:ea typeface="Batang" pitchFamily="18" charset="-127"/>
                <a:cs typeface="+mj-cs"/>
              </a:rPr>
              <a:t>It’s working EXACTLY how the Insurance Companies intended!</a:t>
            </a:r>
          </a:p>
        </p:txBody>
      </p:sp>
    </p:spTree>
    <p:extLst>
      <p:ext uri="{BB962C8B-B14F-4D97-AF65-F5344CB8AC3E}">
        <p14:creationId xmlns:p14="http://schemas.microsoft.com/office/powerpoint/2010/main" val="418546037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E7A96C-C28C-47F4-A38D-2C76777784A6}"/>
              </a:ext>
            </a:extLst>
          </p:cNvPr>
          <p:cNvSpPr txBox="1"/>
          <p:nvPr/>
        </p:nvSpPr>
        <p:spPr>
          <a:xfrm>
            <a:off x="628650" y="381000"/>
            <a:ext cx="7886700" cy="130968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chemeClr val="tx2">
                    <a:lumMod val="75000"/>
                  </a:schemeClr>
                </a:solidFill>
                <a:latin typeface="Batang" pitchFamily="18" charset="-127"/>
                <a:ea typeface="Batang" pitchFamily="18" charset="-127"/>
                <a:cs typeface="+mj-cs"/>
              </a:rPr>
              <a:t>Chargemaster* prices are </a:t>
            </a:r>
            <a:r>
              <a:rPr lang="en-US" sz="4000" b="1" u="sng" dirty="0">
                <a:solidFill>
                  <a:schemeClr val="tx2">
                    <a:lumMod val="75000"/>
                  </a:schemeClr>
                </a:solidFill>
                <a:latin typeface="Batang" pitchFamily="18" charset="-127"/>
                <a:ea typeface="Batang" pitchFamily="18" charset="-127"/>
                <a:cs typeface="+mj-cs"/>
              </a:rPr>
              <a:t>exorbitant</a:t>
            </a:r>
            <a:endParaRPr lang="en-US" sz="4000" b="1" dirty="0">
              <a:solidFill>
                <a:schemeClr val="tx2">
                  <a:lumMod val="75000"/>
                </a:schemeClr>
              </a:solidFill>
              <a:latin typeface="Batang" pitchFamily="18" charset="-127"/>
              <a:ea typeface="Batang" pitchFamily="18" charset="-127"/>
              <a:cs typeface="+mj-cs"/>
            </a:endParaRPr>
          </a:p>
        </p:txBody>
      </p:sp>
      <p:sp>
        <p:nvSpPr>
          <p:cNvPr id="7" name="TextBox 6">
            <a:extLst>
              <a:ext uri="{FF2B5EF4-FFF2-40B4-BE49-F238E27FC236}">
                <a16:creationId xmlns:a16="http://schemas.microsoft.com/office/drawing/2014/main" id="{3856EEC7-5DF4-4783-ABBD-DC511067D5C6}"/>
              </a:ext>
            </a:extLst>
          </p:cNvPr>
          <p:cNvSpPr txBox="1"/>
          <p:nvPr/>
        </p:nvSpPr>
        <p:spPr>
          <a:xfrm>
            <a:off x="628651" y="1825625"/>
            <a:ext cx="2848355" cy="4351338"/>
          </a:xfrm>
          <a:prstGeom prst="rect">
            <a:avLst/>
          </a:prstGeom>
        </p:spPr>
        <p:txBody>
          <a:bodyPr vert="horz" lIns="91440" tIns="45720" rIns="91440" bIns="45720" rtlCol="0">
            <a:normAutofit/>
          </a:bodyPr>
          <a:lstStyle/>
          <a:p>
            <a:pPr algn="ctr">
              <a:lnSpc>
                <a:spcPct val="90000"/>
              </a:lnSpc>
              <a:spcAft>
                <a:spcPts val="600"/>
              </a:spcAft>
            </a:pPr>
            <a:r>
              <a:rPr lang="en-US" sz="2000" dirty="0">
                <a:solidFill>
                  <a:schemeClr val="accent1">
                    <a:lumMod val="75000"/>
                  </a:schemeClr>
                </a:solidFill>
                <a:latin typeface="Arial Narrow" pitchFamily="34" charset="0"/>
              </a:rPr>
              <a:t>Chargemaster prices are set to be </a:t>
            </a:r>
            <a:r>
              <a:rPr lang="en-US" sz="2000" b="1" i="1" dirty="0">
                <a:solidFill>
                  <a:schemeClr val="accent1">
                    <a:lumMod val="75000"/>
                  </a:schemeClr>
                </a:solidFill>
                <a:latin typeface="Arial Narrow" pitchFamily="34" charset="0"/>
              </a:rPr>
              <a:t>discounted</a:t>
            </a:r>
            <a:r>
              <a:rPr lang="en-US" sz="2000" dirty="0">
                <a:solidFill>
                  <a:schemeClr val="accent1">
                    <a:lumMod val="75000"/>
                  </a:schemeClr>
                </a:solidFill>
                <a:latin typeface="Arial Narrow" pitchFamily="34" charset="0"/>
              </a:rPr>
              <a:t> and not paid. Only 1-3% of patients actually pay them. </a:t>
            </a:r>
          </a:p>
          <a:p>
            <a:pPr algn="ctr">
              <a:lnSpc>
                <a:spcPct val="90000"/>
              </a:lnSpc>
              <a:spcAft>
                <a:spcPts val="600"/>
              </a:spcAft>
            </a:pPr>
            <a:endParaRPr lang="en-US" sz="2000" dirty="0">
              <a:solidFill>
                <a:schemeClr val="accent1">
                  <a:lumMod val="75000"/>
                </a:schemeClr>
              </a:solidFill>
              <a:latin typeface="Arial Narrow" pitchFamily="34" charset="0"/>
            </a:endParaRPr>
          </a:p>
          <a:p>
            <a:pPr algn="ctr">
              <a:lnSpc>
                <a:spcPct val="90000"/>
              </a:lnSpc>
            </a:pPr>
            <a:r>
              <a:rPr lang="en-US" sz="2000" dirty="0">
                <a:solidFill>
                  <a:schemeClr val="accent1">
                    <a:lumMod val="75000"/>
                  </a:schemeClr>
                </a:solidFill>
                <a:latin typeface="Arial Narrow" pitchFamily="34" charset="0"/>
              </a:rPr>
              <a:t>They drive up the cost of healthcare for everyone, </a:t>
            </a:r>
            <a:r>
              <a:rPr lang="en-US" sz="2000" b="1" dirty="0">
                <a:solidFill>
                  <a:schemeClr val="accent1">
                    <a:lumMod val="75000"/>
                  </a:schemeClr>
                </a:solidFill>
                <a:latin typeface="Arial Narrow" pitchFamily="34" charset="0"/>
              </a:rPr>
              <a:t>including the insured</a:t>
            </a:r>
            <a:r>
              <a:rPr lang="en-US" sz="2000" dirty="0">
                <a:solidFill>
                  <a:schemeClr val="accent1">
                    <a:lumMod val="75000"/>
                  </a:schemeClr>
                </a:solidFill>
              </a:rPr>
              <a:t>.</a:t>
            </a:r>
          </a:p>
          <a:p>
            <a:pPr indent="-228600">
              <a:lnSpc>
                <a:spcPct val="90000"/>
              </a:lnSpc>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93D27FE3-00EB-424B-9B3B-2598839F17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89" b="2"/>
          <a:stretch/>
        </p:blipFill>
        <p:spPr>
          <a:xfrm>
            <a:off x="4080791" y="1690688"/>
            <a:ext cx="4086092" cy="3734557"/>
          </a:xfrm>
          <a:prstGeom prst="rect">
            <a:avLst/>
          </a:prstGeom>
        </p:spPr>
      </p:pic>
      <p:sp>
        <p:nvSpPr>
          <p:cNvPr id="5" name="TextBox 4">
            <a:extLst>
              <a:ext uri="{FF2B5EF4-FFF2-40B4-BE49-F238E27FC236}">
                <a16:creationId xmlns:a16="http://schemas.microsoft.com/office/drawing/2014/main" id="{D21E44D5-6DCA-4AC3-8BD9-8CEDD5766861}"/>
              </a:ext>
            </a:extLst>
          </p:cNvPr>
          <p:cNvSpPr txBox="1"/>
          <p:nvPr/>
        </p:nvSpPr>
        <p:spPr>
          <a:xfrm>
            <a:off x="603363" y="1191796"/>
            <a:ext cx="7516085" cy="2976344"/>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6600" kern="1200" dirty="0">
              <a:solidFill>
                <a:srgbClr val="FFFFFF"/>
              </a:solidFill>
              <a:latin typeface="quicksand"/>
              <a:ea typeface="+mj-ea"/>
              <a:cs typeface="+mj-cs"/>
            </a:endParaRPr>
          </a:p>
        </p:txBody>
      </p:sp>
      <p:sp>
        <p:nvSpPr>
          <p:cNvPr id="4" name="TextBox 3">
            <a:extLst>
              <a:ext uri="{FF2B5EF4-FFF2-40B4-BE49-F238E27FC236}">
                <a16:creationId xmlns:a16="http://schemas.microsoft.com/office/drawing/2014/main" id="{95B47B80-E55C-4E6E-944B-CBEFB257E8CF}"/>
              </a:ext>
            </a:extLst>
          </p:cNvPr>
          <p:cNvSpPr txBox="1"/>
          <p:nvPr/>
        </p:nvSpPr>
        <p:spPr>
          <a:xfrm>
            <a:off x="685800" y="4800600"/>
            <a:ext cx="2943225" cy="830997"/>
          </a:xfrm>
          <a:prstGeom prst="rect">
            <a:avLst/>
          </a:prstGeom>
          <a:noFill/>
        </p:spPr>
        <p:txBody>
          <a:bodyPr wrap="square" rtlCol="0">
            <a:spAutoFit/>
          </a:bodyPr>
          <a:lstStyle/>
          <a:p>
            <a:pPr algn="ctr"/>
            <a:r>
              <a:rPr lang="en-US" sz="1000" dirty="0">
                <a:solidFill>
                  <a:schemeClr val="bg2">
                    <a:lumMod val="10000"/>
                  </a:schemeClr>
                </a:solidFill>
              </a:rPr>
              <a:t>- George A. Nation III, Lehigh Law and Business Professor, Hospital Chargemaster Insanity: Heeling the Healers, 43 </a:t>
            </a:r>
            <a:r>
              <a:rPr lang="en-US" sz="1000" dirty="0" err="1">
                <a:solidFill>
                  <a:schemeClr val="bg2">
                    <a:lumMod val="10000"/>
                  </a:schemeClr>
                </a:solidFill>
              </a:rPr>
              <a:t>Pepp</a:t>
            </a:r>
            <a:r>
              <a:rPr lang="en-US" sz="1000" dirty="0">
                <a:solidFill>
                  <a:schemeClr val="bg2">
                    <a:lumMod val="10000"/>
                  </a:schemeClr>
                </a:solidFill>
              </a:rPr>
              <a:t>. L. Rev. 745 (2016).</a:t>
            </a:r>
          </a:p>
          <a:p>
            <a:pPr algn="ctr"/>
            <a:endParaRPr lang="en-US" dirty="0"/>
          </a:p>
        </p:txBody>
      </p:sp>
      <p:sp>
        <p:nvSpPr>
          <p:cNvPr id="8" name="TextBox 7">
            <a:extLst>
              <a:ext uri="{FF2B5EF4-FFF2-40B4-BE49-F238E27FC236}">
                <a16:creationId xmlns:a16="http://schemas.microsoft.com/office/drawing/2014/main" id="{7211EBBA-A71B-4460-8FB2-A9AC05EDD7BE}"/>
              </a:ext>
            </a:extLst>
          </p:cNvPr>
          <p:cNvSpPr txBox="1"/>
          <p:nvPr/>
        </p:nvSpPr>
        <p:spPr>
          <a:xfrm>
            <a:off x="4511920" y="5353882"/>
            <a:ext cx="1564481" cy="400110"/>
          </a:xfrm>
          <a:prstGeom prst="rect">
            <a:avLst/>
          </a:prstGeom>
          <a:noFill/>
        </p:spPr>
        <p:txBody>
          <a:bodyPr wrap="square" rtlCol="0">
            <a:spAutoFit/>
          </a:bodyPr>
          <a:lstStyle/>
          <a:p>
            <a:r>
              <a:rPr lang="en-US" sz="1000" dirty="0">
                <a:solidFill>
                  <a:schemeClr val="bg2">
                    <a:lumMod val="10000"/>
                  </a:schemeClr>
                </a:solidFill>
              </a:rPr>
              <a:t>image via Kaiser Health Network</a:t>
            </a:r>
          </a:p>
        </p:txBody>
      </p:sp>
      <p:sp>
        <p:nvSpPr>
          <p:cNvPr id="3" name="TextBox 2">
            <a:extLst>
              <a:ext uri="{FF2B5EF4-FFF2-40B4-BE49-F238E27FC236}">
                <a16:creationId xmlns:a16="http://schemas.microsoft.com/office/drawing/2014/main" id="{BD46BA46-D29B-4534-8240-46FE4DABDEB5}"/>
              </a:ext>
            </a:extLst>
          </p:cNvPr>
          <p:cNvSpPr txBox="1"/>
          <p:nvPr/>
        </p:nvSpPr>
        <p:spPr>
          <a:xfrm>
            <a:off x="1331728" y="5689797"/>
            <a:ext cx="7121156" cy="523220"/>
          </a:xfrm>
          <a:prstGeom prst="rect">
            <a:avLst/>
          </a:prstGeom>
          <a:noFill/>
        </p:spPr>
        <p:txBody>
          <a:bodyPr wrap="square" rtlCol="0">
            <a:spAutoFit/>
          </a:bodyPr>
          <a:lstStyle/>
          <a:p>
            <a:r>
              <a:rPr lang="en-US" sz="1400" dirty="0"/>
              <a:t>* Chargemaster: a list detailing the official rate charged by a hospital for individual procedures, services, and goods</a:t>
            </a:r>
          </a:p>
        </p:txBody>
      </p:sp>
      <p:sp>
        <p:nvSpPr>
          <p:cNvPr id="9" name="Footer Placeholder 4">
            <a:extLst>
              <a:ext uri="{FF2B5EF4-FFF2-40B4-BE49-F238E27FC236}">
                <a16:creationId xmlns:a16="http://schemas.microsoft.com/office/drawing/2014/main" id="{C1E7D40A-1106-4802-A571-68E75B9AD168}"/>
              </a:ext>
            </a:extLst>
          </p:cNvPr>
          <p:cNvSpPr txBox="1">
            <a:spLocks/>
          </p:cNvSpPr>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Private and Confidential</a:t>
            </a:r>
            <a:endParaRPr lang="en-US" dirty="0">
              <a:solidFill>
                <a:schemeClr val="bg1">
                  <a:lumMod val="65000"/>
                </a:schemeClr>
              </a:solidFill>
            </a:endParaRPr>
          </a:p>
        </p:txBody>
      </p:sp>
      <p:sp>
        <p:nvSpPr>
          <p:cNvPr id="10" name="Slide Number Placeholder 9"/>
          <p:cNvSpPr>
            <a:spLocks noGrp="1"/>
          </p:cNvSpPr>
          <p:nvPr>
            <p:ph type="sldNum" sz="quarter" idx="12"/>
          </p:nvPr>
        </p:nvSpPr>
        <p:spPr/>
        <p:txBody>
          <a:bodyPr/>
          <a:lstStyle/>
          <a:p>
            <a:fld id="{C2BB0FDA-3446-403C-A325-17053324AD37}" type="slidenum">
              <a:rPr lang="en-US" smtClean="0"/>
              <a:pPr/>
              <a:t>11</a:t>
            </a:fld>
            <a:endParaRPr lang="en-US"/>
          </a:p>
        </p:txBody>
      </p:sp>
    </p:spTree>
    <p:extLst>
      <p:ext uri="{BB962C8B-B14F-4D97-AF65-F5344CB8AC3E}">
        <p14:creationId xmlns:p14="http://schemas.microsoft.com/office/powerpoint/2010/main" val="182208910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E86588C-F5E3-4817-8552-6D3332A56E63}"/>
              </a:ext>
            </a:extLst>
          </p:cNvPr>
          <p:cNvCxnSpPr>
            <a:cxnSpLocks/>
          </p:cNvCxnSpPr>
          <p:nvPr/>
        </p:nvCxnSpPr>
        <p:spPr>
          <a:xfrm>
            <a:off x="6405602" y="0"/>
            <a:ext cx="0" cy="1487198"/>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 name="Group 33">
            <a:extLst>
              <a:ext uri="{FF2B5EF4-FFF2-40B4-BE49-F238E27FC236}">
                <a16:creationId xmlns:a16="http://schemas.microsoft.com/office/drawing/2014/main" id="{E1066A9F-64AE-4E5E-ACEE-7BFBCAE6518C}"/>
              </a:ext>
            </a:extLst>
          </p:cNvPr>
          <p:cNvGrpSpPr/>
          <p:nvPr/>
        </p:nvGrpSpPr>
        <p:grpSpPr>
          <a:xfrm>
            <a:off x="997876" y="-14475"/>
            <a:ext cx="815870" cy="2592326"/>
            <a:chOff x="984760" y="274320"/>
            <a:chExt cx="1077358" cy="2984211"/>
          </a:xfrm>
          <a:solidFill>
            <a:srgbClr val="FFFF00"/>
          </a:solidFill>
        </p:grpSpPr>
        <p:grpSp>
          <p:nvGrpSpPr>
            <p:cNvPr id="4" name="Group 112">
              <a:extLst>
                <a:ext uri="{FF2B5EF4-FFF2-40B4-BE49-F238E27FC236}">
                  <a16:creationId xmlns:a16="http://schemas.microsoft.com/office/drawing/2014/main" id="{4A8B7D09-CCCB-41E2-8742-A3BB533C4FBB}"/>
                </a:ext>
              </a:extLst>
            </p:cNvPr>
            <p:cNvGrpSpPr/>
            <p:nvPr/>
          </p:nvGrpSpPr>
          <p:grpSpPr>
            <a:xfrm>
              <a:off x="984760" y="1467868"/>
              <a:ext cx="1077358" cy="1790663"/>
              <a:chOff x="10268256" y="991107"/>
              <a:chExt cx="1077358" cy="1790663"/>
            </a:xfrm>
            <a:grpFill/>
          </p:grpSpPr>
          <p:sp>
            <p:nvSpPr>
              <p:cNvPr id="114" name="Freeform 5">
                <a:extLst>
                  <a:ext uri="{FF2B5EF4-FFF2-40B4-BE49-F238E27FC236}">
                    <a16:creationId xmlns:a16="http://schemas.microsoft.com/office/drawing/2014/main" id="{1E5C5691-723F-4A70-B2E5-F3CC76ED87F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15" name="Freeform 6">
                <a:extLst>
                  <a:ext uri="{FF2B5EF4-FFF2-40B4-BE49-F238E27FC236}">
                    <a16:creationId xmlns:a16="http://schemas.microsoft.com/office/drawing/2014/main" id="{A31F1ABC-F007-43DC-BA06-1AEB599D747B}"/>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7">
                <a:extLst>
                  <a:ext uri="{FF2B5EF4-FFF2-40B4-BE49-F238E27FC236}">
                    <a16:creationId xmlns:a16="http://schemas.microsoft.com/office/drawing/2014/main" id="{C7CB8647-0116-47CE-8E7B-0490618718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8">
                <a:extLst>
                  <a:ext uri="{FF2B5EF4-FFF2-40B4-BE49-F238E27FC236}">
                    <a16:creationId xmlns:a16="http://schemas.microsoft.com/office/drawing/2014/main" id="{EF2B3790-56B5-47D0-A690-53E8E27DDC7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9">
                <a:extLst>
                  <a:ext uri="{FF2B5EF4-FFF2-40B4-BE49-F238E27FC236}">
                    <a16:creationId xmlns:a16="http://schemas.microsoft.com/office/drawing/2014/main" id="{92AB0F54-9032-48EB-97C3-9E93BCE235A5}"/>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2" name="Straight Connector 131">
              <a:extLst>
                <a:ext uri="{FF2B5EF4-FFF2-40B4-BE49-F238E27FC236}">
                  <a16:creationId xmlns:a16="http://schemas.microsoft.com/office/drawing/2014/main" id="{65145EDD-D606-4347-8E4D-5BB67CFFAA99}"/>
                </a:ext>
              </a:extLst>
            </p:cNvPr>
            <p:cNvCxnSpPr>
              <a:cxnSpLocks/>
            </p:cNvCxnSpPr>
            <p:nvPr/>
          </p:nvCxnSpPr>
          <p:spPr>
            <a:xfrm>
              <a:off x="1515412" y="274320"/>
              <a:ext cx="0" cy="1193548"/>
            </a:xfrm>
            <a:prstGeom prst="line">
              <a:avLst/>
            </a:prstGeom>
            <a:grpFill/>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 name="Group 30">
            <a:extLst>
              <a:ext uri="{FF2B5EF4-FFF2-40B4-BE49-F238E27FC236}">
                <a16:creationId xmlns:a16="http://schemas.microsoft.com/office/drawing/2014/main" id="{21FDD82B-5983-4FED-B454-26F3BE7A0B36}"/>
              </a:ext>
            </a:extLst>
          </p:cNvPr>
          <p:cNvGrpSpPr/>
          <p:nvPr/>
        </p:nvGrpSpPr>
        <p:grpSpPr>
          <a:xfrm>
            <a:off x="4392248" y="-6910"/>
            <a:ext cx="556133" cy="1808009"/>
            <a:chOff x="7571708" y="0"/>
            <a:chExt cx="1077358" cy="3287723"/>
          </a:xfrm>
          <a:solidFill>
            <a:srgbClr val="FFFF00"/>
          </a:solidFill>
        </p:grpSpPr>
        <p:grpSp>
          <p:nvGrpSpPr>
            <p:cNvPr id="7" name="Group 13">
              <a:extLst>
                <a:ext uri="{FF2B5EF4-FFF2-40B4-BE49-F238E27FC236}">
                  <a16:creationId xmlns:a16="http://schemas.microsoft.com/office/drawing/2014/main" id="{AF5E0922-C813-4C76-8DA2-AD2C928F8E53}"/>
                </a:ext>
              </a:extLst>
            </p:cNvPr>
            <p:cNvGrpSpPr/>
            <p:nvPr/>
          </p:nvGrpSpPr>
          <p:grpSpPr>
            <a:xfrm>
              <a:off x="7571708" y="1497060"/>
              <a:ext cx="1077358" cy="1790663"/>
              <a:chOff x="10268256" y="991107"/>
              <a:chExt cx="1077358" cy="1790663"/>
            </a:xfrm>
            <a:grpFill/>
          </p:grpSpPr>
          <p:sp>
            <p:nvSpPr>
              <p:cNvPr id="99" name="Freeform 5">
                <a:extLst>
                  <a:ext uri="{FF2B5EF4-FFF2-40B4-BE49-F238E27FC236}">
                    <a16:creationId xmlns:a16="http://schemas.microsoft.com/office/drawing/2014/main" id="{2E86A7DD-7289-4817-BDDE-039F929FEF5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00" name="Freeform 6">
                <a:extLst>
                  <a:ext uri="{FF2B5EF4-FFF2-40B4-BE49-F238E27FC236}">
                    <a16:creationId xmlns:a16="http://schemas.microsoft.com/office/drawing/2014/main" id="{349D537E-50D5-4520-8795-A71D46C6E0D9}"/>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7">
                <a:extLst>
                  <a:ext uri="{FF2B5EF4-FFF2-40B4-BE49-F238E27FC236}">
                    <a16:creationId xmlns:a16="http://schemas.microsoft.com/office/drawing/2014/main" id="{08C6FD5D-58DE-4759-B4D7-ACE12960A57C}"/>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8">
                <a:extLst>
                  <a:ext uri="{FF2B5EF4-FFF2-40B4-BE49-F238E27FC236}">
                    <a16:creationId xmlns:a16="http://schemas.microsoft.com/office/drawing/2014/main" id="{8188F576-D871-48B8-A1F1-707803F628C9}"/>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9">
                <a:extLst>
                  <a:ext uri="{FF2B5EF4-FFF2-40B4-BE49-F238E27FC236}">
                    <a16:creationId xmlns:a16="http://schemas.microsoft.com/office/drawing/2014/main" id="{10FE7544-4349-4586-92CD-371C2982C8D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5" name="Straight Connector 134">
              <a:extLst>
                <a:ext uri="{FF2B5EF4-FFF2-40B4-BE49-F238E27FC236}">
                  <a16:creationId xmlns:a16="http://schemas.microsoft.com/office/drawing/2014/main" id="{5451453B-71E5-4CEB-A5D5-B5214832F59E}"/>
                </a:ext>
              </a:extLst>
            </p:cNvPr>
            <p:cNvCxnSpPr>
              <a:cxnSpLocks/>
            </p:cNvCxnSpPr>
            <p:nvPr/>
          </p:nvCxnSpPr>
          <p:spPr>
            <a:xfrm>
              <a:off x="8106712" y="0"/>
              <a:ext cx="0" cy="1548440"/>
            </a:xfrm>
            <a:prstGeom prst="line">
              <a:avLst/>
            </a:prstGeom>
            <a:grpFill/>
            <a:ln w="508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8" name="Group 31">
            <a:extLst>
              <a:ext uri="{FF2B5EF4-FFF2-40B4-BE49-F238E27FC236}">
                <a16:creationId xmlns:a16="http://schemas.microsoft.com/office/drawing/2014/main" id="{6B2AA441-76A7-41A3-8263-C8708232AED2}"/>
              </a:ext>
            </a:extLst>
          </p:cNvPr>
          <p:cNvGrpSpPr/>
          <p:nvPr/>
        </p:nvGrpSpPr>
        <p:grpSpPr>
          <a:xfrm>
            <a:off x="2770501" y="-6910"/>
            <a:ext cx="402959" cy="1423594"/>
            <a:chOff x="5844264" y="0"/>
            <a:chExt cx="902225" cy="2650842"/>
          </a:xfrm>
          <a:solidFill>
            <a:srgbClr val="FFFF00"/>
          </a:solidFill>
        </p:grpSpPr>
        <p:grpSp>
          <p:nvGrpSpPr>
            <p:cNvPr id="9" name="Group 118">
              <a:extLst>
                <a:ext uri="{FF2B5EF4-FFF2-40B4-BE49-F238E27FC236}">
                  <a16:creationId xmlns:a16="http://schemas.microsoft.com/office/drawing/2014/main" id="{E5B4FC20-C444-4C03-B912-6914AC2B8AB2}"/>
                </a:ext>
              </a:extLst>
            </p:cNvPr>
            <p:cNvGrpSpPr/>
            <p:nvPr/>
          </p:nvGrpSpPr>
          <p:grpSpPr>
            <a:xfrm>
              <a:off x="5844264" y="1151265"/>
              <a:ext cx="902225" cy="1499577"/>
              <a:chOff x="10268256" y="991107"/>
              <a:chExt cx="1077358" cy="1790663"/>
            </a:xfrm>
            <a:grpFill/>
          </p:grpSpPr>
          <p:sp>
            <p:nvSpPr>
              <p:cNvPr id="120" name="Freeform 5">
                <a:extLst>
                  <a:ext uri="{FF2B5EF4-FFF2-40B4-BE49-F238E27FC236}">
                    <a16:creationId xmlns:a16="http://schemas.microsoft.com/office/drawing/2014/main" id="{F52FC4DE-F5C4-47DA-8A31-AAFB66D6416A}"/>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1" name="Freeform 6">
                <a:extLst>
                  <a:ext uri="{FF2B5EF4-FFF2-40B4-BE49-F238E27FC236}">
                    <a16:creationId xmlns:a16="http://schemas.microsoft.com/office/drawing/2014/main" id="{4FCC544E-32E5-43BE-906D-D401BEF50A6D}"/>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7">
                <a:extLst>
                  <a:ext uri="{FF2B5EF4-FFF2-40B4-BE49-F238E27FC236}">
                    <a16:creationId xmlns:a16="http://schemas.microsoft.com/office/drawing/2014/main" id="{BD352A43-C163-466F-9E85-35AA89D82115}"/>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8">
                <a:extLst>
                  <a:ext uri="{FF2B5EF4-FFF2-40B4-BE49-F238E27FC236}">
                    <a16:creationId xmlns:a16="http://schemas.microsoft.com/office/drawing/2014/main" id="{A49BC1DA-7F34-4FC0-97B8-59AB848A73B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9">
                <a:extLst>
                  <a:ext uri="{FF2B5EF4-FFF2-40B4-BE49-F238E27FC236}">
                    <a16:creationId xmlns:a16="http://schemas.microsoft.com/office/drawing/2014/main" id="{7527A342-5DA5-4D68-9162-4C01DEFB61DB}"/>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6" name="Straight Connector 135">
              <a:extLst>
                <a:ext uri="{FF2B5EF4-FFF2-40B4-BE49-F238E27FC236}">
                  <a16:creationId xmlns:a16="http://schemas.microsoft.com/office/drawing/2014/main" id="{A0066D04-42E9-4291-8FF4-1A3DE7ECBA0E}"/>
                </a:ext>
              </a:extLst>
            </p:cNvPr>
            <p:cNvCxnSpPr>
              <a:cxnSpLocks/>
            </p:cNvCxnSpPr>
            <p:nvPr/>
          </p:nvCxnSpPr>
          <p:spPr>
            <a:xfrm>
              <a:off x="6290612" y="0"/>
              <a:ext cx="0" cy="1173413"/>
            </a:xfrm>
            <a:prstGeom prst="line">
              <a:avLst/>
            </a:prstGeom>
            <a:grpFill/>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 name="Group 29">
            <a:extLst>
              <a:ext uri="{FF2B5EF4-FFF2-40B4-BE49-F238E27FC236}">
                <a16:creationId xmlns:a16="http://schemas.microsoft.com/office/drawing/2014/main" id="{C6990497-3BA4-4070-805D-0A5F39CB742F}"/>
              </a:ext>
            </a:extLst>
          </p:cNvPr>
          <p:cNvGrpSpPr/>
          <p:nvPr/>
        </p:nvGrpSpPr>
        <p:grpSpPr>
          <a:xfrm>
            <a:off x="7696201" y="33"/>
            <a:ext cx="743678" cy="2467953"/>
            <a:chOff x="9427175" y="0"/>
            <a:chExt cx="851340" cy="2391914"/>
          </a:xfrm>
          <a:solidFill>
            <a:srgbClr val="FFFF00"/>
          </a:solidFill>
        </p:grpSpPr>
        <p:grpSp>
          <p:nvGrpSpPr>
            <p:cNvPr id="12" name="Group 124">
              <a:extLst>
                <a:ext uri="{FF2B5EF4-FFF2-40B4-BE49-F238E27FC236}">
                  <a16:creationId xmlns:a16="http://schemas.microsoft.com/office/drawing/2014/main" id="{3A98F39F-9265-4C78-8D29-CCDF0B559433}"/>
                </a:ext>
              </a:extLst>
            </p:cNvPr>
            <p:cNvGrpSpPr/>
            <p:nvPr/>
          </p:nvGrpSpPr>
          <p:grpSpPr>
            <a:xfrm>
              <a:off x="9427175" y="976913"/>
              <a:ext cx="851340" cy="1415001"/>
              <a:chOff x="10268256" y="991107"/>
              <a:chExt cx="1077358" cy="1790663"/>
            </a:xfrm>
            <a:grpFill/>
          </p:grpSpPr>
          <p:sp>
            <p:nvSpPr>
              <p:cNvPr id="126" name="Freeform 5">
                <a:extLst>
                  <a:ext uri="{FF2B5EF4-FFF2-40B4-BE49-F238E27FC236}">
                    <a16:creationId xmlns:a16="http://schemas.microsoft.com/office/drawing/2014/main" id="{83FFC820-DDED-4057-AEB4-2941333A6897}"/>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solidFill>
                  <a:srgbClr val="FFFF00"/>
                </a:solid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7" name="Freeform 6">
                <a:extLst>
                  <a:ext uri="{FF2B5EF4-FFF2-40B4-BE49-F238E27FC236}">
                    <a16:creationId xmlns:a16="http://schemas.microsoft.com/office/drawing/2014/main" id="{EAFD2AFD-CE31-47D4-BA52-C3F3B7F4D850}"/>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solidFill>
                  <a:srgbClr val="FFFF00"/>
                </a:solidFill>
              </a:ln>
            </p:spPr>
            <p:txBody>
              <a:bodyPr vert="horz" wrap="square" lIns="91440" tIns="45720" rIns="91440" bIns="45720" numCol="1" anchor="t" anchorCtr="0" compatLnSpc="1">
                <a:prstTxWarp prst="textNoShape">
                  <a:avLst/>
                </a:prstTxWarp>
              </a:bodyPr>
              <a:lstStyle/>
              <a:p>
                <a:endParaRPr lang="en-GB"/>
              </a:p>
            </p:txBody>
          </p:sp>
          <p:sp>
            <p:nvSpPr>
              <p:cNvPr id="128" name="Freeform 7">
                <a:extLst>
                  <a:ext uri="{FF2B5EF4-FFF2-40B4-BE49-F238E27FC236}">
                    <a16:creationId xmlns:a16="http://schemas.microsoft.com/office/drawing/2014/main" id="{545F5AC7-A5D5-4F5A-9BD2-84B617D0DC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solidFill>
                  <a:srgbClr val="FFFF00"/>
                </a:solidFill>
              </a:ln>
            </p:spPr>
            <p:txBody>
              <a:bodyPr vert="horz" wrap="square" lIns="91440" tIns="45720" rIns="91440" bIns="45720" numCol="1" anchor="t" anchorCtr="0" compatLnSpc="1">
                <a:prstTxWarp prst="textNoShape">
                  <a:avLst/>
                </a:prstTxWarp>
              </a:bodyPr>
              <a:lstStyle/>
              <a:p>
                <a:endParaRPr lang="en-GB"/>
              </a:p>
            </p:txBody>
          </p:sp>
          <p:sp>
            <p:nvSpPr>
              <p:cNvPr id="129" name="Freeform 8">
                <a:extLst>
                  <a:ext uri="{FF2B5EF4-FFF2-40B4-BE49-F238E27FC236}">
                    <a16:creationId xmlns:a16="http://schemas.microsoft.com/office/drawing/2014/main" id="{B2F09D9F-F636-419C-8706-79B99826DBCB}"/>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solidFill>
                  <a:srgbClr val="FFFF00"/>
                </a:solidFill>
              </a:ln>
            </p:spPr>
            <p:txBody>
              <a:bodyPr vert="horz" wrap="square" lIns="91440" tIns="45720" rIns="91440" bIns="45720" numCol="1" anchor="t" anchorCtr="0" compatLnSpc="1">
                <a:prstTxWarp prst="textNoShape">
                  <a:avLst/>
                </a:prstTxWarp>
              </a:bodyPr>
              <a:lstStyle/>
              <a:p>
                <a:endParaRPr lang="en-GB"/>
              </a:p>
            </p:txBody>
          </p:sp>
          <p:sp>
            <p:nvSpPr>
              <p:cNvPr id="130" name="Freeform 9">
                <a:extLst>
                  <a:ext uri="{FF2B5EF4-FFF2-40B4-BE49-F238E27FC236}">
                    <a16:creationId xmlns:a16="http://schemas.microsoft.com/office/drawing/2014/main" id="{80C99F69-63D3-492A-AAE5-3DC3D4E5722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solidFill>
                  <a:srgbClr val="FFFF00"/>
                </a:solidFill>
              </a:ln>
            </p:spPr>
            <p:txBody>
              <a:bodyPr vert="horz" wrap="square" lIns="91440" tIns="45720" rIns="91440" bIns="45720" numCol="1" anchor="t" anchorCtr="0" compatLnSpc="1">
                <a:prstTxWarp prst="textNoShape">
                  <a:avLst/>
                </a:prstTxWarp>
              </a:bodyPr>
              <a:lstStyle/>
              <a:p>
                <a:endParaRPr lang="en-GB"/>
              </a:p>
            </p:txBody>
          </p:sp>
        </p:grpSp>
        <p:cxnSp>
          <p:nvCxnSpPr>
            <p:cNvPr id="137" name="Straight Connector 136">
              <a:extLst>
                <a:ext uri="{FF2B5EF4-FFF2-40B4-BE49-F238E27FC236}">
                  <a16:creationId xmlns:a16="http://schemas.microsoft.com/office/drawing/2014/main" id="{200C9044-81C4-4B87-A0B2-5DE7897CBD28}"/>
                </a:ext>
              </a:extLst>
            </p:cNvPr>
            <p:cNvCxnSpPr>
              <a:cxnSpLocks/>
            </p:cNvCxnSpPr>
            <p:nvPr/>
          </p:nvCxnSpPr>
          <p:spPr>
            <a:xfrm>
              <a:off x="9852845" y="0"/>
              <a:ext cx="12817" cy="1017849"/>
            </a:xfrm>
            <a:prstGeom prst="line">
              <a:avLst/>
            </a:prstGeom>
            <a:grpFill/>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3" name="Group 34">
            <a:extLst>
              <a:ext uri="{FF2B5EF4-FFF2-40B4-BE49-F238E27FC236}">
                <a16:creationId xmlns:a16="http://schemas.microsoft.com/office/drawing/2014/main" id="{E6CA2614-C776-41DC-B4D3-D31634D9C475}"/>
              </a:ext>
            </a:extLst>
          </p:cNvPr>
          <p:cNvGrpSpPr/>
          <p:nvPr/>
        </p:nvGrpSpPr>
        <p:grpSpPr>
          <a:xfrm>
            <a:off x="5512332" y="1483673"/>
            <a:ext cx="1816112" cy="2816684"/>
            <a:chOff x="3389152" y="2224726"/>
            <a:chExt cx="2203483" cy="2687684"/>
          </a:xfrm>
          <a:solidFill>
            <a:srgbClr val="FFFF00"/>
          </a:solidFill>
        </p:grpSpPr>
        <p:sp>
          <p:nvSpPr>
            <p:cNvPr id="84" name="Freeform 5">
              <a:extLst>
                <a:ext uri="{FF2B5EF4-FFF2-40B4-BE49-F238E27FC236}">
                  <a16:creationId xmlns:a16="http://schemas.microsoft.com/office/drawing/2014/main" id="{C3018793-9F15-4AA0-8D88-CFE8F59413F5}"/>
                </a:ext>
              </a:extLst>
            </p:cNvPr>
            <p:cNvSpPr>
              <a:spLocks noEditPoints="1"/>
            </p:cNvSpPr>
            <p:nvPr/>
          </p:nvSpPr>
          <p:spPr bwMode="auto">
            <a:xfrm rot="10800000">
              <a:off x="3806423" y="2224726"/>
              <a:ext cx="1371034" cy="2278778"/>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dirty="0">
                <a:solidFill>
                  <a:schemeClr val="accent6">
                    <a:lumMod val="60000"/>
                    <a:lumOff val="40000"/>
                  </a:schemeClr>
                </a:solidFill>
              </a:endParaRPr>
            </a:p>
          </p:txBody>
        </p:sp>
        <p:sp>
          <p:nvSpPr>
            <p:cNvPr id="85" name="Freeform 6">
              <a:extLst>
                <a:ext uri="{FF2B5EF4-FFF2-40B4-BE49-F238E27FC236}">
                  <a16:creationId xmlns:a16="http://schemas.microsoft.com/office/drawing/2014/main" id="{DE8BB8EF-7DA6-41F1-BC71-B8028DC8E8BB}"/>
                </a:ext>
              </a:extLst>
            </p:cNvPr>
            <p:cNvSpPr>
              <a:spLocks noEditPoints="1"/>
            </p:cNvSpPr>
            <p:nvPr/>
          </p:nvSpPr>
          <p:spPr bwMode="auto">
            <a:xfrm rot="10800000">
              <a:off x="4921239" y="3693016"/>
              <a:ext cx="97258" cy="165236"/>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a:p>
          </p:txBody>
        </p:sp>
        <p:sp>
          <p:nvSpPr>
            <p:cNvPr id="86" name="Freeform 7">
              <a:extLst>
                <a:ext uri="{FF2B5EF4-FFF2-40B4-BE49-F238E27FC236}">
                  <a16:creationId xmlns:a16="http://schemas.microsoft.com/office/drawing/2014/main" id="{4EB21C51-58A8-4A53-801B-988B2406C17F}"/>
                </a:ext>
              </a:extLst>
            </p:cNvPr>
            <p:cNvSpPr>
              <a:spLocks noEditPoints="1"/>
            </p:cNvSpPr>
            <p:nvPr/>
          </p:nvSpPr>
          <p:spPr bwMode="auto">
            <a:xfrm rot="10800000">
              <a:off x="4617959" y="3071816"/>
              <a:ext cx="352431" cy="56577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dirty="0"/>
            </a:p>
          </p:txBody>
        </p:sp>
        <p:sp>
          <p:nvSpPr>
            <p:cNvPr id="87" name="Freeform 8">
              <a:extLst>
                <a:ext uri="{FF2B5EF4-FFF2-40B4-BE49-F238E27FC236}">
                  <a16:creationId xmlns:a16="http://schemas.microsoft.com/office/drawing/2014/main" id="{D37A70B3-F043-4A49-A074-CAE0F71F8FCD}"/>
                </a:ext>
              </a:extLst>
            </p:cNvPr>
            <p:cNvSpPr>
              <a:spLocks noEditPoints="1"/>
            </p:cNvSpPr>
            <p:nvPr/>
          </p:nvSpPr>
          <p:spPr bwMode="auto">
            <a:xfrm rot="10800000">
              <a:off x="3997802" y="3473401"/>
              <a:ext cx="157916" cy="19556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A0C22660-B79D-4A94-BD65-391DD653D470}"/>
                </a:ext>
              </a:extLst>
            </p:cNvPr>
            <p:cNvSpPr>
              <a:spLocks noEditPoints="1"/>
            </p:cNvSpPr>
            <p:nvPr/>
          </p:nvSpPr>
          <p:spPr bwMode="auto">
            <a:xfrm rot="10800000">
              <a:off x="3965383" y="3720208"/>
              <a:ext cx="569957" cy="621200"/>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a:p>
          </p:txBody>
        </p:sp>
        <p:sp>
          <p:nvSpPr>
            <p:cNvPr id="89" name="Freeform 10">
              <a:extLst>
                <a:ext uri="{FF2B5EF4-FFF2-40B4-BE49-F238E27FC236}">
                  <a16:creationId xmlns:a16="http://schemas.microsoft.com/office/drawing/2014/main" id="{CFC93E54-CFFF-4ABA-BFD6-36579C7A0052}"/>
                </a:ext>
              </a:extLst>
            </p:cNvPr>
            <p:cNvSpPr>
              <a:spLocks noEditPoints="1"/>
            </p:cNvSpPr>
            <p:nvPr/>
          </p:nvSpPr>
          <p:spPr bwMode="auto">
            <a:xfrm rot="10800000">
              <a:off x="4447493" y="4577757"/>
              <a:ext cx="87847" cy="334653"/>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a:p>
          </p:txBody>
        </p:sp>
        <p:sp>
          <p:nvSpPr>
            <p:cNvPr id="90" name="Freeform 11">
              <a:extLst>
                <a:ext uri="{FF2B5EF4-FFF2-40B4-BE49-F238E27FC236}">
                  <a16:creationId xmlns:a16="http://schemas.microsoft.com/office/drawing/2014/main" id="{22131C25-69B1-4F33-9B81-64B6AA7AEF5A}"/>
                </a:ext>
              </a:extLst>
            </p:cNvPr>
            <p:cNvSpPr>
              <a:spLocks noEditPoints="1"/>
            </p:cNvSpPr>
            <p:nvPr/>
          </p:nvSpPr>
          <p:spPr bwMode="auto">
            <a:xfrm rot="10800000">
              <a:off x="4846986" y="4466902"/>
              <a:ext cx="222754" cy="30955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dirty="0"/>
            </a:p>
          </p:txBody>
        </p:sp>
        <p:sp>
          <p:nvSpPr>
            <p:cNvPr id="91" name="Freeform 12">
              <a:extLst>
                <a:ext uri="{FF2B5EF4-FFF2-40B4-BE49-F238E27FC236}">
                  <a16:creationId xmlns:a16="http://schemas.microsoft.com/office/drawing/2014/main" id="{B4251EF7-E48A-46C8-BA9B-7BD81279429F}"/>
                </a:ext>
              </a:extLst>
            </p:cNvPr>
            <p:cNvSpPr>
              <a:spLocks noEditPoints="1"/>
            </p:cNvSpPr>
            <p:nvPr/>
          </p:nvSpPr>
          <p:spPr bwMode="auto">
            <a:xfrm rot="10800000">
              <a:off x="3525105" y="3224503"/>
              <a:ext cx="312692" cy="219617"/>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a:p>
          </p:txBody>
        </p:sp>
        <p:sp>
          <p:nvSpPr>
            <p:cNvPr id="92" name="Freeform 13">
              <a:extLst>
                <a:ext uri="{FF2B5EF4-FFF2-40B4-BE49-F238E27FC236}">
                  <a16:creationId xmlns:a16="http://schemas.microsoft.com/office/drawing/2014/main" id="{A2F2C16A-6D6D-409A-9C9E-65CB184D3F26}"/>
                </a:ext>
              </a:extLst>
            </p:cNvPr>
            <p:cNvSpPr>
              <a:spLocks noEditPoints="1"/>
            </p:cNvSpPr>
            <p:nvPr/>
          </p:nvSpPr>
          <p:spPr bwMode="auto">
            <a:xfrm rot="10800000">
              <a:off x="5143990" y="4167808"/>
              <a:ext cx="312692" cy="217524"/>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dirty="0"/>
            </a:p>
          </p:txBody>
        </p:sp>
        <p:sp>
          <p:nvSpPr>
            <p:cNvPr id="93" name="Freeform 14">
              <a:extLst>
                <a:ext uri="{FF2B5EF4-FFF2-40B4-BE49-F238E27FC236}">
                  <a16:creationId xmlns:a16="http://schemas.microsoft.com/office/drawing/2014/main" id="{DE9D0EE0-16F0-4C3D-8B7B-C52E37EB02A7}"/>
                </a:ext>
              </a:extLst>
            </p:cNvPr>
            <p:cNvSpPr>
              <a:spLocks noEditPoints="1"/>
            </p:cNvSpPr>
            <p:nvPr/>
          </p:nvSpPr>
          <p:spPr bwMode="auto">
            <a:xfrm rot="10800000">
              <a:off x="3389152" y="3758902"/>
              <a:ext cx="334653" cy="88893"/>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a:p>
          </p:txBody>
        </p:sp>
        <p:sp>
          <p:nvSpPr>
            <p:cNvPr id="94" name="Freeform 15">
              <a:extLst>
                <a:ext uri="{FF2B5EF4-FFF2-40B4-BE49-F238E27FC236}">
                  <a16:creationId xmlns:a16="http://schemas.microsoft.com/office/drawing/2014/main" id="{866B0852-9270-48AC-B823-579167A21C0E}"/>
                </a:ext>
              </a:extLst>
            </p:cNvPr>
            <p:cNvSpPr>
              <a:spLocks noEditPoints="1"/>
            </p:cNvSpPr>
            <p:nvPr/>
          </p:nvSpPr>
          <p:spPr bwMode="auto">
            <a:xfrm rot="10800000">
              <a:off x="5260073" y="3758902"/>
              <a:ext cx="332562" cy="88893"/>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dirty="0"/>
            </a:p>
          </p:txBody>
        </p:sp>
        <p:sp>
          <p:nvSpPr>
            <p:cNvPr id="95" name="Freeform 16">
              <a:extLst>
                <a:ext uri="{FF2B5EF4-FFF2-40B4-BE49-F238E27FC236}">
                  <a16:creationId xmlns:a16="http://schemas.microsoft.com/office/drawing/2014/main" id="{F7291838-E6C8-415E-A10A-6461E4679FA4}"/>
                </a:ext>
              </a:extLst>
            </p:cNvPr>
            <p:cNvSpPr>
              <a:spLocks noEditPoints="1"/>
            </p:cNvSpPr>
            <p:nvPr/>
          </p:nvSpPr>
          <p:spPr bwMode="auto">
            <a:xfrm rot="10800000">
              <a:off x="3525105" y="4167808"/>
              <a:ext cx="312692" cy="217524"/>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dirty="0"/>
            </a:p>
          </p:txBody>
        </p:sp>
        <p:sp>
          <p:nvSpPr>
            <p:cNvPr id="96" name="Freeform 17">
              <a:extLst>
                <a:ext uri="{FF2B5EF4-FFF2-40B4-BE49-F238E27FC236}">
                  <a16:creationId xmlns:a16="http://schemas.microsoft.com/office/drawing/2014/main" id="{6919034B-0329-4750-B29F-F3CDAB05EC26}"/>
                </a:ext>
              </a:extLst>
            </p:cNvPr>
            <p:cNvSpPr>
              <a:spLocks noEditPoints="1"/>
            </p:cNvSpPr>
            <p:nvPr/>
          </p:nvSpPr>
          <p:spPr bwMode="auto">
            <a:xfrm rot="10800000">
              <a:off x="5143990" y="3224503"/>
              <a:ext cx="312692" cy="219617"/>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dirty="0"/>
            </a:p>
          </p:txBody>
        </p:sp>
        <p:sp>
          <p:nvSpPr>
            <p:cNvPr id="97" name="Freeform 18">
              <a:extLst>
                <a:ext uri="{FF2B5EF4-FFF2-40B4-BE49-F238E27FC236}">
                  <a16:creationId xmlns:a16="http://schemas.microsoft.com/office/drawing/2014/main" id="{B83DC41F-2223-45D9-882F-0C6801E7AB0F}"/>
                </a:ext>
              </a:extLst>
            </p:cNvPr>
            <p:cNvSpPr>
              <a:spLocks noEditPoints="1"/>
            </p:cNvSpPr>
            <p:nvPr/>
          </p:nvSpPr>
          <p:spPr bwMode="auto">
            <a:xfrm rot="10800000">
              <a:off x="3912047" y="4466902"/>
              <a:ext cx="222754" cy="30955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solidFill>
                <a:schemeClr val="bg1">
                  <a:lumMod val="50000"/>
                </a:schemeClr>
              </a:solidFill>
            </a:ln>
          </p:spPr>
          <p:txBody>
            <a:bodyPr vert="horz" wrap="square" lIns="91440" tIns="45720" rIns="91440" bIns="45720" numCol="1" anchor="t" anchorCtr="0" compatLnSpc="1">
              <a:prstTxWarp prst="textNoShape">
                <a:avLst/>
              </a:prstTxWarp>
            </a:bodyPr>
            <a:lstStyle/>
            <a:p>
              <a:endParaRPr lang="en-GB" dirty="0"/>
            </a:p>
          </p:txBody>
        </p:sp>
      </p:grpSp>
      <p:sp>
        <p:nvSpPr>
          <p:cNvPr id="54" name="TextBox 53">
            <a:extLst>
              <a:ext uri="{FF2B5EF4-FFF2-40B4-BE49-F238E27FC236}">
                <a16:creationId xmlns:a16="http://schemas.microsoft.com/office/drawing/2014/main" id="{8CC6F8C9-A298-489D-AAB1-218826C78168}"/>
              </a:ext>
            </a:extLst>
          </p:cNvPr>
          <p:cNvSpPr txBox="1"/>
          <p:nvPr/>
        </p:nvSpPr>
        <p:spPr>
          <a:xfrm>
            <a:off x="886312" y="1627279"/>
            <a:ext cx="4839470" cy="923330"/>
          </a:xfrm>
          <a:prstGeom prst="rect">
            <a:avLst/>
          </a:prstGeom>
          <a:noFill/>
        </p:spPr>
        <p:txBody>
          <a:bodyPr wrap="square" rtlCol="0">
            <a:spAutoFit/>
          </a:bodyPr>
          <a:lstStyle/>
          <a:p>
            <a:pPr algn="ctr"/>
            <a:r>
              <a:rPr lang="en-US" sz="5400" b="1" i="1" dirty="0">
                <a:solidFill>
                  <a:schemeClr val="tx2">
                    <a:lumMod val="75000"/>
                  </a:schemeClr>
                </a:solidFill>
                <a:latin typeface="Calibri" panose="020F0502020204030204" pitchFamily="34" charset="0"/>
                <a:cs typeface="Calibri" panose="020F0502020204030204" pitchFamily="34" charset="0"/>
              </a:rPr>
              <a:t>What if…</a:t>
            </a:r>
          </a:p>
        </p:txBody>
      </p:sp>
      <p:sp>
        <p:nvSpPr>
          <p:cNvPr id="10" name="Rectangle 9">
            <a:extLst>
              <a:ext uri="{FF2B5EF4-FFF2-40B4-BE49-F238E27FC236}">
                <a16:creationId xmlns:a16="http://schemas.microsoft.com/office/drawing/2014/main" id="{39D40210-7464-4858-9377-20DAAF90D4E6}"/>
              </a:ext>
            </a:extLst>
          </p:cNvPr>
          <p:cNvSpPr/>
          <p:nvPr/>
        </p:nvSpPr>
        <p:spPr>
          <a:xfrm>
            <a:off x="1621361" y="2963067"/>
            <a:ext cx="3447573" cy="3323987"/>
          </a:xfrm>
          <a:prstGeom prst="rect">
            <a:avLst/>
          </a:prstGeom>
        </p:spPr>
        <p:txBody>
          <a:bodyPr wrap="square">
            <a:spAutoFit/>
          </a:bodyPr>
          <a:lstStyle/>
          <a:p>
            <a:pPr algn="ctr"/>
            <a:r>
              <a:rPr lang="en-US" sz="1400" b="1" dirty="0">
                <a:solidFill>
                  <a:srgbClr val="7030A0"/>
                </a:solidFill>
                <a:latin typeface="Quicksand Bold" pitchFamily="50" charset="0"/>
                <a:cs typeface="Calibri" panose="020F0502020204030204" pitchFamily="34" charset="0"/>
              </a:rPr>
              <a:t>You</a:t>
            </a:r>
            <a:r>
              <a:rPr lang="en-US" sz="1400" b="1" dirty="0">
                <a:latin typeface="Quicksand Bold" pitchFamily="50" charset="0"/>
                <a:cs typeface="Calibri" panose="020F0502020204030204" pitchFamily="34" charset="0"/>
              </a:rPr>
              <a:t> </a:t>
            </a:r>
            <a:r>
              <a:rPr lang="en-US" sz="1400" b="1" dirty="0">
                <a:solidFill>
                  <a:srgbClr val="505670"/>
                </a:solidFill>
                <a:latin typeface="Quicksand Bold" pitchFamily="50" charset="0"/>
                <a:cs typeface="Calibri" panose="020F0502020204030204" pitchFamily="34" charset="0"/>
              </a:rPr>
              <a:t>could address the pricing anomalies that are driving cost inflation and </a:t>
            </a:r>
            <a:r>
              <a:rPr lang="en-US" sz="1600" b="1" dirty="0">
                <a:solidFill>
                  <a:schemeClr val="accent1">
                    <a:lumMod val="75000"/>
                  </a:schemeClr>
                </a:solidFill>
                <a:latin typeface="Quicksand Bold" pitchFamily="50" charset="0"/>
                <a:cs typeface="Calibri" panose="020F0502020204030204" pitchFamily="34" charset="0"/>
              </a:rPr>
              <a:t>save 20</a:t>
            </a:r>
            <a:r>
              <a:rPr lang="en-US" sz="1600" b="1" dirty="0">
                <a:solidFill>
                  <a:schemeClr val="accent1">
                    <a:lumMod val="75000"/>
                  </a:schemeClr>
                </a:solidFill>
                <a:cs typeface="Calibri" panose="020F0502020204030204" pitchFamily="34" charset="0"/>
              </a:rPr>
              <a:t>% </a:t>
            </a:r>
            <a:r>
              <a:rPr lang="en-US" sz="1600" b="1" dirty="0">
                <a:solidFill>
                  <a:schemeClr val="accent1">
                    <a:lumMod val="75000"/>
                  </a:schemeClr>
                </a:solidFill>
                <a:latin typeface="Quicksand Bold" pitchFamily="50" charset="0"/>
                <a:cs typeface="Calibri" panose="020F0502020204030204" pitchFamily="34" charset="0"/>
              </a:rPr>
              <a:t>to 30</a:t>
            </a:r>
            <a:r>
              <a:rPr lang="en-US" sz="1600" b="1" dirty="0">
                <a:solidFill>
                  <a:schemeClr val="accent1">
                    <a:lumMod val="75000"/>
                  </a:schemeClr>
                </a:solidFill>
                <a:cs typeface="Calibri" panose="020F0502020204030204" pitchFamily="34" charset="0"/>
              </a:rPr>
              <a:t>%</a:t>
            </a:r>
            <a:r>
              <a:rPr lang="en-US" sz="1400" b="1" dirty="0">
                <a:solidFill>
                  <a:srgbClr val="7030A0"/>
                </a:solidFill>
                <a:cs typeface="Calibri" panose="020F0502020204030204" pitchFamily="34" charset="0"/>
              </a:rPr>
              <a:t> </a:t>
            </a:r>
            <a:r>
              <a:rPr lang="en-US" sz="1400" b="1" dirty="0">
                <a:solidFill>
                  <a:srgbClr val="505670"/>
                </a:solidFill>
                <a:latin typeface="Quicksand Bold" pitchFamily="50" charset="0"/>
                <a:cs typeface="Calibri" panose="020F0502020204030204" pitchFamily="34" charset="0"/>
              </a:rPr>
              <a:t>on </a:t>
            </a:r>
          </a:p>
          <a:p>
            <a:pPr algn="ctr"/>
            <a:r>
              <a:rPr lang="en-US" sz="1400" b="1" dirty="0">
                <a:solidFill>
                  <a:srgbClr val="505670"/>
                </a:solidFill>
                <a:latin typeface="Quicksand Bold" pitchFamily="50" charset="0"/>
                <a:cs typeface="Calibri" panose="020F0502020204030204" pitchFamily="34" charset="0"/>
              </a:rPr>
              <a:t>healthcare costs.</a:t>
            </a:r>
          </a:p>
          <a:p>
            <a:pPr algn="ctr"/>
            <a:r>
              <a:rPr lang="en-US" sz="1400" b="1" dirty="0">
                <a:solidFill>
                  <a:srgbClr val="505670"/>
                </a:solidFill>
                <a:latin typeface="Quicksand Bold" pitchFamily="50" charset="0"/>
                <a:cs typeface="Calibri" panose="020F0502020204030204" pitchFamily="34" charset="0"/>
              </a:rPr>
              <a:t>The potential savings are </a:t>
            </a:r>
            <a:r>
              <a:rPr lang="en-US" b="1" dirty="0">
                <a:solidFill>
                  <a:schemeClr val="accent1">
                    <a:lumMod val="75000"/>
                  </a:schemeClr>
                </a:solidFill>
                <a:latin typeface="Quicksand Bold" pitchFamily="50" charset="0"/>
                <a:cs typeface="Calibri" panose="020F0502020204030204" pitchFamily="34" charset="0"/>
              </a:rPr>
              <a:t>enormous</a:t>
            </a:r>
            <a:r>
              <a:rPr lang="en-US" sz="1400" b="1" dirty="0">
                <a:solidFill>
                  <a:srgbClr val="7030A0"/>
                </a:solidFill>
                <a:latin typeface="Quicksand Bold" pitchFamily="50" charset="0"/>
                <a:cs typeface="Calibri" panose="020F0502020204030204" pitchFamily="34" charset="0"/>
              </a:rPr>
              <a:t> </a:t>
            </a:r>
          </a:p>
          <a:p>
            <a:pPr algn="ctr"/>
            <a:r>
              <a:rPr lang="en-US" sz="1400" b="1" dirty="0">
                <a:solidFill>
                  <a:srgbClr val="505670"/>
                </a:solidFill>
                <a:latin typeface="Quicksand Bold" pitchFamily="50" charset="0"/>
                <a:cs typeface="Calibri" panose="020F0502020204030204" pitchFamily="34" charset="0"/>
              </a:rPr>
              <a:t>when you consider the average annual health care spend is </a:t>
            </a:r>
            <a:r>
              <a:rPr lang="en-US" sz="1600" b="1" u="sng" dirty="0">
                <a:solidFill>
                  <a:schemeClr val="accent1">
                    <a:lumMod val="75000"/>
                  </a:schemeClr>
                </a:solidFill>
                <a:latin typeface="Quicksand Bold" pitchFamily="50" charset="0"/>
                <a:cs typeface="Calibri" panose="020F0502020204030204" pitchFamily="34" charset="0"/>
              </a:rPr>
              <a:t>$15,000 per employee.</a:t>
            </a:r>
          </a:p>
          <a:p>
            <a:pPr algn="ctr"/>
            <a:r>
              <a:rPr lang="en-US" sz="1400" b="1" dirty="0">
                <a:solidFill>
                  <a:srgbClr val="505670"/>
                </a:solidFill>
                <a:latin typeface="Quicksand Bold" pitchFamily="50" charset="0"/>
                <a:cs typeface="Calibri" panose="020F0502020204030204" pitchFamily="34" charset="0"/>
              </a:rPr>
              <a:t>That’s</a:t>
            </a:r>
            <a:r>
              <a:rPr lang="en-US" sz="1600" b="1" dirty="0">
                <a:latin typeface="Quicksand Bold" pitchFamily="50" charset="0"/>
                <a:cs typeface="Calibri" panose="020F0502020204030204" pitchFamily="34" charset="0"/>
              </a:rPr>
              <a:t> </a:t>
            </a:r>
            <a:r>
              <a:rPr lang="en-US" sz="1600" b="1" dirty="0">
                <a:solidFill>
                  <a:schemeClr val="accent1">
                    <a:lumMod val="75000"/>
                  </a:schemeClr>
                </a:solidFill>
                <a:latin typeface="Quicksand Bold" pitchFamily="50" charset="0"/>
                <a:cs typeface="Calibri" panose="020F0502020204030204" pitchFamily="34" charset="0"/>
              </a:rPr>
              <a:t>$300,000 </a:t>
            </a:r>
            <a:r>
              <a:rPr lang="en-US" sz="1400" b="1" dirty="0">
                <a:solidFill>
                  <a:srgbClr val="505670"/>
                </a:solidFill>
                <a:latin typeface="Quicksand Bold" pitchFamily="50" charset="0"/>
                <a:cs typeface="Calibri" panose="020F0502020204030204" pitchFamily="34" charset="0"/>
              </a:rPr>
              <a:t>in potential savings for </a:t>
            </a:r>
          </a:p>
          <a:p>
            <a:pPr algn="ctr"/>
            <a:r>
              <a:rPr lang="en-US" sz="1600" b="1" dirty="0">
                <a:solidFill>
                  <a:schemeClr val="accent1">
                    <a:lumMod val="75000"/>
                  </a:schemeClr>
                </a:solidFill>
                <a:latin typeface="Quicksand Bold" pitchFamily="50" charset="0"/>
                <a:cs typeface="Calibri" panose="020F0502020204030204" pitchFamily="34" charset="0"/>
              </a:rPr>
              <a:t>every 100 employees.</a:t>
            </a:r>
          </a:p>
          <a:p>
            <a:pPr algn="ctr"/>
            <a:endParaRPr lang="en-US" sz="1400" b="1" dirty="0">
              <a:latin typeface="Calibri" panose="020F0502020204030204" pitchFamily="34" charset="0"/>
              <a:cs typeface="Calibri" panose="020F0502020204030204" pitchFamily="34" charset="0"/>
            </a:endParaRPr>
          </a:p>
        </p:txBody>
      </p:sp>
      <p:sp>
        <p:nvSpPr>
          <p:cNvPr id="2" name="Thought Bubble: Cloud 1">
            <a:extLst>
              <a:ext uri="{FF2B5EF4-FFF2-40B4-BE49-F238E27FC236}">
                <a16:creationId xmlns:a16="http://schemas.microsoft.com/office/drawing/2014/main" id="{B44802D5-59AF-47D1-A8A1-96867F28DAE3}"/>
              </a:ext>
            </a:extLst>
          </p:cNvPr>
          <p:cNvSpPr/>
          <p:nvPr/>
        </p:nvSpPr>
        <p:spPr>
          <a:xfrm rot="289328">
            <a:off x="1124276" y="2686862"/>
            <a:ext cx="4239836" cy="3358902"/>
          </a:xfrm>
          <a:prstGeom prst="cloudCallout">
            <a:avLst/>
          </a:prstGeom>
          <a:solidFill>
            <a:schemeClr val="tx2">
              <a:lumMod val="7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ooter Placeholder 4">
            <a:extLst>
              <a:ext uri="{FF2B5EF4-FFF2-40B4-BE49-F238E27FC236}">
                <a16:creationId xmlns:a16="http://schemas.microsoft.com/office/drawing/2014/main" id="{5F3EAA23-E587-4F1D-B155-85E7F547349F}"/>
              </a:ext>
            </a:extLst>
          </p:cNvPr>
          <p:cNvSpPr txBox="1">
            <a:spLocks/>
          </p:cNvSpPr>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Private and Confidential</a:t>
            </a:r>
            <a:endParaRPr lang="en-US" dirty="0">
              <a:solidFill>
                <a:schemeClr val="bg1">
                  <a:lumMod val="65000"/>
                </a:schemeClr>
              </a:solidFill>
            </a:endParaRPr>
          </a:p>
        </p:txBody>
      </p:sp>
      <p:sp>
        <p:nvSpPr>
          <p:cNvPr id="55" name="Slide Number Placeholder 54"/>
          <p:cNvSpPr>
            <a:spLocks noGrp="1"/>
          </p:cNvSpPr>
          <p:nvPr>
            <p:ph type="sldNum" sz="quarter" idx="12"/>
          </p:nvPr>
        </p:nvSpPr>
        <p:spPr/>
        <p:txBody>
          <a:bodyPr/>
          <a:lstStyle/>
          <a:p>
            <a:fld id="{C2BB0FDA-3446-403C-A325-17053324AD37}" type="slidenum">
              <a:rPr lang="en-US" smtClean="0"/>
              <a:pPr/>
              <a:t>12</a:t>
            </a:fld>
            <a:endParaRPr lang="en-US"/>
          </a:p>
        </p:txBody>
      </p:sp>
    </p:spTree>
    <p:extLst>
      <p:ext uri="{BB962C8B-B14F-4D97-AF65-F5344CB8AC3E}">
        <p14:creationId xmlns:p14="http://schemas.microsoft.com/office/powerpoint/2010/main" val="120781032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7">
            <a:extLst>
              <a:ext uri="{FF2B5EF4-FFF2-40B4-BE49-F238E27FC236}">
                <a16:creationId xmlns:a16="http://schemas.microsoft.com/office/drawing/2014/main" id="{25EB337F-7817-2342-89ED-E1779327F102}"/>
              </a:ext>
            </a:extLst>
          </p:cNvPr>
          <p:cNvSpPr txBox="1">
            <a:spLocks/>
          </p:cNvSpPr>
          <p:nvPr/>
        </p:nvSpPr>
        <p:spPr>
          <a:xfrm>
            <a:off x="447138" y="1511100"/>
            <a:ext cx="5546932" cy="5194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76A3"/>
                </a:solidFill>
                <a:latin typeface="Arial Narrow" pitchFamily="34" charset="0"/>
                <a:cs typeface="Arial" panose="020B0604020202020204" pitchFamily="34" charset="0"/>
              </a:rPr>
              <a:t>Uses available financial statements, actual cost data, and Medicare rates from hospitals and facilities as the basis for reimbursement methodology</a:t>
            </a:r>
          </a:p>
          <a:p>
            <a:pPr marL="0" indent="0">
              <a:buNone/>
            </a:pPr>
            <a:endParaRPr lang="en-US" altLang="en-US" sz="800" b="1" dirty="0">
              <a:solidFill>
                <a:srgbClr val="0076A3"/>
              </a:solidFill>
              <a:latin typeface="Arial Narrow" pitchFamily="34" charset="0"/>
              <a:cs typeface="Arial" panose="020B0604020202020204" pitchFamily="34" charset="0"/>
            </a:endParaRPr>
          </a:p>
          <a:p>
            <a:r>
              <a:rPr lang="en-US" sz="2400" dirty="0">
                <a:solidFill>
                  <a:srgbClr val="0076A3"/>
                </a:solidFill>
                <a:latin typeface="Arial Narrow" pitchFamily="34" charset="0"/>
                <a:cs typeface="Arial" panose="020B0604020202020204" pitchFamily="34" charset="0"/>
              </a:rPr>
              <a:t>Flips the traditional method of paying for health care services from a discount off billed charges to paying actual costs plus a reasonable mark up</a:t>
            </a:r>
          </a:p>
          <a:p>
            <a:pPr marL="0" indent="0">
              <a:buNone/>
            </a:pPr>
            <a:endParaRPr lang="en-US" sz="800" dirty="0">
              <a:solidFill>
                <a:srgbClr val="0076A3"/>
              </a:solidFill>
              <a:latin typeface="Arial Narrow" pitchFamily="34" charset="0"/>
              <a:cs typeface="Arial" panose="020B0604020202020204" pitchFamily="34" charset="0"/>
            </a:endParaRPr>
          </a:p>
          <a:p>
            <a:r>
              <a:rPr lang="en-US" sz="2400" dirty="0">
                <a:solidFill>
                  <a:srgbClr val="0076A3"/>
                </a:solidFill>
                <a:latin typeface="Arial Narrow" pitchFamily="34" charset="0"/>
                <a:cs typeface="Arial" panose="020B0604020202020204" pitchFamily="34" charset="0"/>
              </a:rPr>
              <a:t>Provides a fair, reasonable, consistent, defensible and transparent process</a:t>
            </a:r>
          </a:p>
          <a:p>
            <a:endParaRPr lang="en-US" dirty="0"/>
          </a:p>
        </p:txBody>
      </p:sp>
      <p:sp>
        <p:nvSpPr>
          <p:cNvPr id="30" name="Title 1">
            <a:extLst>
              <a:ext uri="{FF2B5EF4-FFF2-40B4-BE49-F238E27FC236}">
                <a16:creationId xmlns:a16="http://schemas.microsoft.com/office/drawing/2014/main" id="{5920266B-7BCE-4B0C-91F4-0F823C6D5C1D}"/>
              </a:ext>
            </a:extLst>
          </p:cNvPr>
          <p:cNvSpPr txBox="1">
            <a:spLocks/>
          </p:cNvSpPr>
          <p:nvPr/>
        </p:nvSpPr>
        <p:spPr>
          <a:xfrm>
            <a:off x="521208" y="630936"/>
            <a:ext cx="8229600" cy="816864"/>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a:solidFill>
                  <a:srgbClr val="03495C"/>
                </a:solidFill>
                <a:latin typeface="Batang" pitchFamily="18" charset="-127"/>
                <a:ea typeface="Batang" pitchFamily="18" charset="-127"/>
                <a:cs typeface="Arial" panose="020B0604020202020204" pitchFamily="34" charset="0"/>
              </a:rPr>
              <a:t>Solution: Reference Based Pricing</a:t>
            </a:r>
            <a:endParaRPr lang="en-US" sz="3000" b="1" dirty="0">
              <a:solidFill>
                <a:srgbClr val="03495C"/>
              </a:solidFill>
              <a:latin typeface="Batang" pitchFamily="18" charset="-127"/>
              <a:ea typeface="Batang" pitchFamily="18" charset="-127"/>
              <a:cs typeface="Arial" panose="020B0604020202020204" pitchFamily="34" charset="0"/>
            </a:endParaRPr>
          </a:p>
        </p:txBody>
      </p:sp>
      <p:pic>
        <p:nvPicPr>
          <p:cNvPr id="6" name="Picture 5">
            <a:extLst>
              <a:ext uri="{FF2B5EF4-FFF2-40B4-BE49-F238E27FC236}">
                <a16:creationId xmlns:a16="http://schemas.microsoft.com/office/drawing/2014/main" id="{57028E37-FA6E-B044-A7CA-C11FEECF22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295400"/>
            <a:ext cx="2477728" cy="5161237"/>
          </a:xfrm>
          <a:prstGeom prst="rect">
            <a:avLst/>
          </a:prstGeom>
        </p:spPr>
      </p:pic>
      <p:sp>
        <p:nvSpPr>
          <p:cNvPr id="8" name="Footer Placeholder 4">
            <a:extLst>
              <a:ext uri="{FF2B5EF4-FFF2-40B4-BE49-F238E27FC236}">
                <a16:creationId xmlns:a16="http://schemas.microsoft.com/office/drawing/2014/main" id="{78FDC73A-5858-6745-A8A5-A862D55E8019}"/>
              </a:ext>
            </a:extLst>
          </p:cNvPr>
          <p:cNvSpPr txBox="1">
            <a:spLocks/>
          </p:cNvSpPr>
          <p:nvPr/>
        </p:nvSpPr>
        <p:spPr>
          <a:xfrm>
            <a:off x="3028950" y="6356351"/>
            <a:ext cx="3086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Private and Confidential</a:t>
            </a:r>
          </a:p>
        </p:txBody>
      </p:sp>
      <p:sp>
        <p:nvSpPr>
          <p:cNvPr id="7" name="Slide Number Placeholder 6"/>
          <p:cNvSpPr>
            <a:spLocks noGrp="1"/>
          </p:cNvSpPr>
          <p:nvPr>
            <p:ph type="sldNum" sz="quarter" idx="12"/>
          </p:nvPr>
        </p:nvSpPr>
        <p:spPr/>
        <p:txBody>
          <a:bodyPr/>
          <a:lstStyle/>
          <a:p>
            <a:fld id="{C2BB0FDA-3446-403C-A325-17053324AD37}" type="slidenum">
              <a:rPr lang="en-US" smtClean="0"/>
              <a:pPr/>
              <a:t>13</a:t>
            </a:fld>
            <a:endParaRPr lang="en-US"/>
          </a:p>
        </p:txBody>
      </p:sp>
    </p:spTree>
    <p:extLst>
      <p:ext uri="{BB962C8B-B14F-4D97-AF65-F5344CB8AC3E}">
        <p14:creationId xmlns:p14="http://schemas.microsoft.com/office/powerpoint/2010/main" val="235953072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7825-2AAE-49CC-8900-876EDB8D30C7}"/>
              </a:ext>
            </a:extLst>
          </p:cNvPr>
          <p:cNvSpPr>
            <a:spLocks noGrp="1"/>
          </p:cNvSpPr>
          <p:nvPr>
            <p:ph type="title"/>
          </p:nvPr>
        </p:nvSpPr>
        <p:spPr>
          <a:xfrm>
            <a:off x="518338" y="635236"/>
            <a:ext cx="8229600" cy="1041164"/>
          </a:xfrm>
        </p:spPr>
        <p:txBody>
          <a:bodyPr anchor="t" anchorCtr="0">
            <a:normAutofit fontScale="90000"/>
          </a:bodyPr>
          <a:lstStyle/>
          <a:p>
            <a:pPr>
              <a:lnSpc>
                <a:spcPct val="100000"/>
              </a:lnSpc>
            </a:pPr>
            <a:r>
              <a:rPr lang="en-US" sz="4000" b="1" dirty="0">
                <a:solidFill>
                  <a:schemeClr val="tx2">
                    <a:lumMod val="75000"/>
                  </a:schemeClr>
                </a:solidFill>
                <a:latin typeface="Batang" pitchFamily="18" charset="-127"/>
                <a:ea typeface="Batang" pitchFamily="18" charset="-127"/>
                <a:cs typeface="Arial" panose="020B0604020202020204" pitchFamily="34" charset="0"/>
              </a:rPr>
              <a:t>Hospital charges = Major cost driver</a:t>
            </a:r>
            <a:endParaRPr lang="en-US" sz="3000" b="1" dirty="0">
              <a:solidFill>
                <a:schemeClr val="tx2">
                  <a:lumMod val="75000"/>
                </a:schemeClr>
              </a:solidFill>
              <a:latin typeface="Batang" pitchFamily="18" charset="-127"/>
              <a:ea typeface="Batang" pitchFamily="18" charset="-127"/>
              <a:cs typeface="Arial"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76396537"/>
              </p:ext>
            </p:extLst>
          </p:nvPr>
        </p:nvGraphicFramePr>
        <p:xfrm>
          <a:off x="533400" y="1447800"/>
          <a:ext cx="8229600" cy="43586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sz="2000" dirty="0">
                          <a:latin typeface="Arial Narrow" pitchFamily="34" charset="0"/>
                        </a:rPr>
                        <a:t>Hospital System</a:t>
                      </a:r>
                    </a:p>
                  </a:txBody>
                  <a:tcPr>
                    <a:solidFill>
                      <a:srgbClr val="03495C"/>
                    </a:solidFill>
                  </a:tcPr>
                </a:tc>
                <a:tc>
                  <a:txBody>
                    <a:bodyPr/>
                    <a:lstStyle/>
                    <a:p>
                      <a:pPr algn="ctr"/>
                      <a:r>
                        <a:rPr lang="en-US" sz="2000" dirty="0">
                          <a:latin typeface="Arial Narrow" pitchFamily="34" charset="0"/>
                        </a:rPr>
                        <a:t>Charge to Medicare Payment Ratio</a:t>
                      </a:r>
                    </a:p>
                  </a:txBody>
                  <a:tcPr>
                    <a:solidFill>
                      <a:srgbClr val="03495C"/>
                    </a:solidFill>
                  </a:tcPr>
                </a:tc>
                <a:extLst>
                  <a:ext uri="{0D108BD9-81ED-4DB2-BD59-A6C34878D82A}">
                    <a16:rowId xmlns:a16="http://schemas.microsoft.com/office/drawing/2014/main" val="10000"/>
                  </a:ext>
                </a:extLst>
              </a:tr>
              <a:tr h="370840">
                <a:tc>
                  <a:txBody>
                    <a:bodyPr/>
                    <a:lstStyle/>
                    <a:p>
                      <a:r>
                        <a:rPr lang="en-US" sz="2000" dirty="0">
                          <a:latin typeface="Arial Narrow" panose="020B0606020202030204" pitchFamily="34" charset="0"/>
                        </a:rPr>
                        <a:t>Cleveland Clinic</a:t>
                      </a:r>
                    </a:p>
                  </a:txBody>
                  <a:tcPr/>
                </a:tc>
                <a:tc>
                  <a:txBody>
                    <a:bodyPr/>
                    <a:lstStyle/>
                    <a:p>
                      <a:pPr algn="ctr"/>
                      <a:r>
                        <a:rPr lang="en-US" sz="2000" dirty="0">
                          <a:latin typeface="Arial Narrow" panose="020B0606020202030204" pitchFamily="34" charset="0"/>
                        </a:rPr>
                        <a:t>502%</a:t>
                      </a:r>
                    </a:p>
                  </a:txBody>
                  <a:tcPr/>
                </a:tc>
                <a:extLst>
                  <a:ext uri="{0D108BD9-81ED-4DB2-BD59-A6C34878D82A}">
                    <a16:rowId xmlns:a16="http://schemas.microsoft.com/office/drawing/2014/main" val="10001"/>
                  </a:ext>
                </a:extLst>
              </a:tr>
              <a:tr h="370840">
                <a:tc>
                  <a:txBody>
                    <a:bodyPr/>
                    <a:lstStyle/>
                    <a:p>
                      <a:r>
                        <a:rPr lang="en-US" sz="2000" dirty="0">
                          <a:latin typeface="Arial Narrow" panose="020B0606020202030204" pitchFamily="34" charset="0"/>
                        </a:rPr>
                        <a:t>Miami Valley Hospital</a:t>
                      </a:r>
                    </a:p>
                  </a:txBody>
                  <a:tcPr/>
                </a:tc>
                <a:tc>
                  <a:txBody>
                    <a:bodyPr/>
                    <a:lstStyle/>
                    <a:p>
                      <a:pPr algn="ctr"/>
                      <a:r>
                        <a:rPr lang="en-US" sz="2000" dirty="0">
                          <a:latin typeface="Arial Narrow" panose="020B0606020202030204" pitchFamily="34" charset="0"/>
                        </a:rPr>
                        <a:t>530%</a:t>
                      </a:r>
                    </a:p>
                  </a:txBody>
                  <a:tcPr/>
                </a:tc>
                <a:extLst>
                  <a:ext uri="{0D108BD9-81ED-4DB2-BD59-A6C34878D82A}">
                    <a16:rowId xmlns:a16="http://schemas.microsoft.com/office/drawing/2014/main" val="10002"/>
                  </a:ext>
                </a:extLst>
              </a:tr>
              <a:tr h="370840">
                <a:tc>
                  <a:txBody>
                    <a:bodyPr/>
                    <a:lstStyle/>
                    <a:p>
                      <a:r>
                        <a:rPr lang="en-US" sz="2000" dirty="0">
                          <a:latin typeface="Arial Narrow" panose="020B0606020202030204" pitchFamily="34" charset="0"/>
                        </a:rPr>
                        <a:t>Summa Health System</a:t>
                      </a:r>
                    </a:p>
                  </a:txBody>
                  <a:tcPr/>
                </a:tc>
                <a:tc>
                  <a:txBody>
                    <a:bodyPr/>
                    <a:lstStyle/>
                    <a:p>
                      <a:pPr algn="ctr"/>
                      <a:r>
                        <a:rPr lang="en-US" sz="2000" dirty="0">
                          <a:latin typeface="Arial Narrow" panose="020B0606020202030204" pitchFamily="34" charset="0"/>
                        </a:rPr>
                        <a:t>797%</a:t>
                      </a:r>
                    </a:p>
                  </a:txBody>
                  <a:tcPr/>
                </a:tc>
                <a:extLst>
                  <a:ext uri="{0D108BD9-81ED-4DB2-BD59-A6C34878D82A}">
                    <a16:rowId xmlns:a16="http://schemas.microsoft.com/office/drawing/2014/main" val="10003"/>
                  </a:ext>
                </a:extLst>
              </a:tr>
              <a:tr h="370840">
                <a:tc>
                  <a:txBody>
                    <a:bodyPr/>
                    <a:lstStyle/>
                    <a:p>
                      <a:r>
                        <a:rPr lang="en-US" sz="2000" dirty="0">
                          <a:latin typeface="Arial Narrow" panose="020B0606020202030204" pitchFamily="34" charset="0"/>
                        </a:rPr>
                        <a:t>Akron General Medical Center</a:t>
                      </a:r>
                    </a:p>
                  </a:txBody>
                  <a:tcPr/>
                </a:tc>
                <a:tc>
                  <a:txBody>
                    <a:bodyPr/>
                    <a:lstStyle/>
                    <a:p>
                      <a:pPr algn="ctr"/>
                      <a:r>
                        <a:rPr lang="en-US" sz="2000" dirty="0">
                          <a:latin typeface="Arial Narrow" panose="020B0606020202030204" pitchFamily="34" charset="0"/>
                        </a:rPr>
                        <a:t>495%</a:t>
                      </a:r>
                    </a:p>
                  </a:txBody>
                  <a:tcPr/>
                </a:tc>
                <a:extLst>
                  <a:ext uri="{0D108BD9-81ED-4DB2-BD59-A6C34878D82A}">
                    <a16:rowId xmlns:a16="http://schemas.microsoft.com/office/drawing/2014/main" val="10004"/>
                  </a:ext>
                </a:extLst>
              </a:tr>
              <a:tr h="370840">
                <a:tc>
                  <a:txBody>
                    <a:bodyPr/>
                    <a:lstStyle/>
                    <a:p>
                      <a:r>
                        <a:rPr lang="en-US" sz="2000" dirty="0">
                          <a:latin typeface="Arial Narrow" pitchFamily="34" charset="0"/>
                        </a:rPr>
                        <a:t>Grant Medical Center</a:t>
                      </a:r>
                    </a:p>
                  </a:txBody>
                  <a:tcPr/>
                </a:tc>
                <a:tc>
                  <a:txBody>
                    <a:bodyPr/>
                    <a:lstStyle/>
                    <a:p>
                      <a:pPr algn="ctr"/>
                      <a:r>
                        <a:rPr lang="en-US" sz="2000" dirty="0">
                          <a:latin typeface="Arial Narrow" pitchFamily="34" charset="0"/>
                        </a:rPr>
                        <a:t>491%</a:t>
                      </a:r>
                    </a:p>
                  </a:txBody>
                  <a:tcPr/>
                </a:tc>
                <a:extLst>
                  <a:ext uri="{0D108BD9-81ED-4DB2-BD59-A6C34878D82A}">
                    <a16:rowId xmlns:a16="http://schemas.microsoft.com/office/drawing/2014/main" val="10005"/>
                  </a:ext>
                </a:extLst>
              </a:tr>
              <a:tr h="370840">
                <a:tc>
                  <a:txBody>
                    <a:bodyPr/>
                    <a:lstStyle/>
                    <a:p>
                      <a:r>
                        <a:rPr lang="en-US" sz="2000" dirty="0">
                          <a:latin typeface="Arial Narrow" pitchFamily="34" charset="0"/>
                        </a:rPr>
                        <a:t>Mount Carmel Health</a:t>
                      </a:r>
                    </a:p>
                  </a:txBody>
                  <a:tcPr/>
                </a:tc>
                <a:tc>
                  <a:txBody>
                    <a:bodyPr/>
                    <a:lstStyle/>
                    <a:p>
                      <a:pPr algn="ctr"/>
                      <a:r>
                        <a:rPr lang="en-US" sz="2000" dirty="0">
                          <a:latin typeface="Arial Narrow" pitchFamily="34" charset="0"/>
                        </a:rPr>
                        <a:t>470%</a:t>
                      </a:r>
                    </a:p>
                  </a:txBody>
                  <a:tcPr/>
                </a:tc>
                <a:extLst>
                  <a:ext uri="{0D108BD9-81ED-4DB2-BD59-A6C34878D82A}">
                    <a16:rowId xmlns:a16="http://schemas.microsoft.com/office/drawing/2014/main" val="10006"/>
                  </a:ext>
                </a:extLst>
              </a:tr>
              <a:tr h="370840">
                <a:tc>
                  <a:txBody>
                    <a:bodyPr/>
                    <a:lstStyle/>
                    <a:p>
                      <a:r>
                        <a:rPr lang="en-US" sz="2000" dirty="0">
                          <a:latin typeface="Arial Narrow" pitchFamily="34" charset="0"/>
                        </a:rPr>
                        <a:t>Dublin Methodist Hospital</a:t>
                      </a:r>
                    </a:p>
                  </a:txBody>
                  <a:tcPr/>
                </a:tc>
                <a:tc>
                  <a:txBody>
                    <a:bodyPr/>
                    <a:lstStyle/>
                    <a:p>
                      <a:pPr algn="ctr"/>
                      <a:r>
                        <a:rPr lang="en-US" sz="2000" dirty="0">
                          <a:latin typeface="Arial Narrow" pitchFamily="34" charset="0"/>
                        </a:rPr>
                        <a:t>467%</a:t>
                      </a:r>
                    </a:p>
                  </a:txBody>
                  <a:tcPr/>
                </a:tc>
                <a:extLst>
                  <a:ext uri="{0D108BD9-81ED-4DB2-BD59-A6C34878D82A}">
                    <a16:rowId xmlns:a16="http://schemas.microsoft.com/office/drawing/2014/main" val="10007"/>
                  </a:ext>
                </a:extLst>
              </a:tr>
              <a:tr h="370840">
                <a:tc>
                  <a:txBody>
                    <a:bodyPr/>
                    <a:lstStyle/>
                    <a:p>
                      <a:r>
                        <a:rPr lang="en-US" sz="2000" dirty="0">
                          <a:latin typeface="Arial Narrow" pitchFamily="34" charset="0"/>
                        </a:rPr>
                        <a:t>University of Cincinnati Med Center</a:t>
                      </a:r>
                    </a:p>
                  </a:txBody>
                  <a:tcPr/>
                </a:tc>
                <a:tc>
                  <a:txBody>
                    <a:bodyPr/>
                    <a:lstStyle/>
                    <a:p>
                      <a:pPr algn="ctr"/>
                      <a:r>
                        <a:rPr lang="en-US" sz="2000" dirty="0">
                          <a:latin typeface="Arial Narrow" pitchFamily="34" charset="0"/>
                        </a:rPr>
                        <a:t>528%</a:t>
                      </a:r>
                    </a:p>
                  </a:txBody>
                  <a:tcPr/>
                </a:tc>
                <a:extLst>
                  <a:ext uri="{0D108BD9-81ED-4DB2-BD59-A6C34878D82A}">
                    <a16:rowId xmlns:a16="http://schemas.microsoft.com/office/drawing/2014/main" val="10008"/>
                  </a:ext>
                </a:extLst>
              </a:tr>
              <a:tr h="370840">
                <a:tc>
                  <a:txBody>
                    <a:bodyPr/>
                    <a:lstStyle/>
                    <a:p>
                      <a:r>
                        <a:rPr lang="en-US" sz="2000" dirty="0">
                          <a:latin typeface="Arial Narrow" pitchFamily="34" charset="0"/>
                        </a:rPr>
                        <a:t>Mercy Hospital Anderson</a:t>
                      </a:r>
                    </a:p>
                  </a:txBody>
                  <a:tcPr/>
                </a:tc>
                <a:tc>
                  <a:txBody>
                    <a:bodyPr/>
                    <a:lstStyle/>
                    <a:p>
                      <a:pPr algn="ctr"/>
                      <a:r>
                        <a:rPr lang="en-US" sz="2000" dirty="0">
                          <a:latin typeface="Arial Narrow" pitchFamily="34" charset="0"/>
                        </a:rPr>
                        <a:t>549%</a:t>
                      </a:r>
                    </a:p>
                  </a:txBody>
                  <a:tcPr/>
                </a:tc>
                <a:extLst>
                  <a:ext uri="{0D108BD9-81ED-4DB2-BD59-A6C34878D82A}">
                    <a16:rowId xmlns:a16="http://schemas.microsoft.com/office/drawing/2014/main" val="10009"/>
                  </a:ext>
                </a:extLst>
              </a:tr>
              <a:tr h="370840">
                <a:tc>
                  <a:txBody>
                    <a:bodyPr/>
                    <a:lstStyle/>
                    <a:p>
                      <a:r>
                        <a:rPr lang="en-US" sz="2000" dirty="0">
                          <a:latin typeface="Arial Narrow" pitchFamily="34" charset="0"/>
                        </a:rPr>
                        <a:t>Mercy Hospital Hamilton/Fairfield</a:t>
                      </a:r>
                    </a:p>
                  </a:txBody>
                  <a:tcPr/>
                </a:tc>
                <a:tc>
                  <a:txBody>
                    <a:bodyPr/>
                    <a:lstStyle/>
                    <a:p>
                      <a:pPr algn="ctr"/>
                      <a:r>
                        <a:rPr lang="en-US" sz="2000" dirty="0">
                          <a:latin typeface="Arial Narrow" pitchFamily="34" charset="0"/>
                        </a:rPr>
                        <a:t>606%</a:t>
                      </a:r>
                    </a:p>
                  </a:txBody>
                  <a:tcPr/>
                </a:tc>
                <a:extLst>
                  <a:ext uri="{0D108BD9-81ED-4DB2-BD59-A6C34878D82A}">
                    <a16:rowId xmlns:a16="http://schemas.microsoft.com/office/drawing/2014/main" val="10010"/>
                  </a:ext>
                </a:extLst>
              </a:tr>
            </a:tbl>
          </a:graphicData>
        </a:graphic>
      </p:graphicFrame>
      <p:sp>
        <p:nvSpPr>
          <p:cNvPr id="6" name="Slide Number Placeholder 5"/>
          <p:cNvSpPr>
            <a:spLocks noGrp="1"/>
          </p:cNvSpPr>
          <p:nvPr>
            <p:ph type="sldNum" sz="quarter" idx="12"/>
          </p:nvPr>
        </p:nvSpPr>
        <p:spPr/>
        <p:txBody>
          <a:bodyPr/>
          <a:lstStyle/>
          <a:p>
            <a:fld id="{C2BB0FDA-3446-403C-A325-17053324AD37}" type="slidenum">
              <a:rPr lang="en-US" smtClean="0"/>
              <a:pPr/>
              <a:t>14</a:t>
            </a:fld>
            <a:endParaRPr lang="en-US"/>
          </a:p>
        </p:txBody>
      </p:sp>
      <p:sp>
        <p:nvSpPr>
          <p:cNvPr id="7" name="Footer Placeholder 4">
            <a:extLst>
              <a:ext uri="{FF2B5EF4-FFF2-40B4-BE49-F238E27FC236}">
                <a16:creationId xmlns:a16="http://schemas.microsoft.com/office/drawing/2014/main" id="{D43FAA13-7747-2C4C-A763-2CD3ECE8357B}"/>
              </a:ext>
            </a:extLst>
          </p:cNvPr>
          <p:cNvSpPr txBox="1">
            <a:spLocks/>
          </p:cNvSpPr>
          <p:nvPr/>
        </p:nvSpPr>
        <p:spPr>
          <a:xfrm>
            <a:off x="3028950" y="6356351"/>
            <a:ext cx="3086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Private and Confidential</a:t>
            </a:r>
          </a:p>
        </p:txBody>
      </p:sp>
    </p:spTree>
    <p:extLst>
      <p:ext uri="{BB962C8B-B14F-4D97-AF65-F5344CB8AC3E}">
        <p14:creationId xmlns:p14="http://schemas.microsoft.com/office/powerpoint/2010/main" val="348565526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5C5E37-3D37-AF33-EF06-1770AA76D615}"/>
              </a:ext>
            </a:extLst>
          </p:cNvPr>
          <p:cNvSpPr>
            <a:spLocks noGrp="1"/>
          </p:cNvSpPr>
          <p:nvPr>
            <p:ph type="ftr" sz="quarter" idx="11"/>
          </p:nvPr>
        </p:nvSpPr>
        <p:spPr/>
        <p:txBody>
          <a:bodyPr/>
          <a:lstStyle/>
          <a:p>
            <a:r>
              <a:rPr lang="en-US"/>
              <a:t>Private and Confidential</a:t>
            </a:r>
          </a:p>
        </p:txBody>
      </p:sp>
      <p:sp>
        <p:nvSpPr>
          <p:cNvPr id="5" name="Slide Number Placeholder 4">
            <a:extLst>
              <a:ext uri="{FF2B5EF4-FFF2-40B4-BE49-F238E27FC236}">
                <a16:creationId xmlns:a16="http://schemas.microsoft.com/office/drawing/2014/main" id="{2FE75659-6074-7E5B-42DF-6F65C41AEB33}"/>
              </a:ext>
            </a:extLst>
          </p:cNvPr>
          <p:cNvSpPr>
            <a:spLocks noGrp="1"/>
          </p:cNvSpPr>
          <p:nvPr>
            <p:ph type="sldNum" sz="quarter" idx="12"/>
          </p:nvPr>
        </p:nvSpPr>
        <p:spPr/>
        <p:txBody>
          <a:bodyPr/>
          <a:lstStyle/>
          <a:p>
            <a:fld id="{C2BB0FDA-3446-403C-A325-17053324AD37}" type="slidenum">
              <a:rPr lang="en-US" smtClean="0"/>
              <a:pPr/>
              <a:t>15</a:t>
            </a:fld>
            <a:endParaRPr lang="en-US"/>
          </a:p>
        </p:txBody>
      </p:sp>
      <p:pic>
        <p:nvPicPr>
          <p:cNvPr id="7" name="Picture 6">
            <a:extLst>
              <a:ext uri="{FF2B5EF4-FFF2-40B4-BE49-F238E27FC236}">
                <a16:creationId xmlns:a16="http://schemas.microsoft.com/office/drawing/2014/main" id="{540499C9-3259-F0BC-0AAC-0A6BA2C341C6}"/>
              </a:ext>
            </a:extLst>
          </p:cNvPr>
          <p:cNvPicPr>
            <a:picLocks noChangeAspect="1"/>
          </p:cNvPicPr>
          <p:nvPr/>
        </p:nvPicPr>
        <p:blipFill>
          <a:blip r:embed="rId2"/>
          <a:stretch>
            <a:fillRect/>
          </a:stretch>
        </p:blipFill>
        <p:spPr>
          <a:xfrm>
            <a:off x="0" y="1066800"/>
            <a:ext cx="9144000" cy="4849707"/>
          </a:xfrm>
          <a:prstGeom prst="rect">
            <a:avLst/>
          </a:prstGeom>
        </p:spPr>
      </p:pic>
    </p:spTree>
    <p:extLst>
      <p:ext uri="{BB962C8B-B14F-4D97-AF65-F5344CB8AC3E}">
        <p14:creationId xmlns:p14="http://schemas.microsoft.com/office/powerpoint/2010/main" val="38583212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6C578A-EBBD-C1BA-36A5-F1E52BCF7F96}"/>
              </a:ext>
            </a:extLst>
          </p:cNvPr>
          <p:cNvSpPr>
            <a:spLocks noGrp="1"/>
          </p:cNvSpPr>
          <p:nvPr>
            <p:ph type="ftr" sz="quarter" idx="11"/>
          </p:nvPr>
        </p:nvSpPr>
        <p:spPr/>
        <p:txBody>
          <a:bodyPr/>
          <a:lstStyle/>
          <a:p>
            <a:r>
              <a:rPr lang="en-US"/>
              <a:t>Private and Confidential</a:t>
            </a:r>
          </a:p>
        </p:txBody>
      </p:sp>
      <p:sp>
        <p:nvSpPr>
          <p:cNvPr id="3" name="Slide Number Placeholder 2">
            <a:extLst>
              <a:ext uri="{FF2B5EF4-FFF2-40B4-BE49-F238E27FC236}">
                <a16:creationId xmlns:a16="http://schemas.microsoft.com/office/drawing/2014/main" id="{DBDD171C-B866-240A-061B-88F279215F8E}"/>
              </a:ext>
            </a:extLst>
          </p:cNvPr>
          <p:cNvSpPr>
            <a:spLocks noGrp="1"/>
          </p:cNvSpPr>
          <p:nvPr>
            <p:ph type="sldNum" sz="quarter" idx="12"/>
          </p:nvPr>
        </p:nvSpPr>
        <p:spPr/>
        <p:txBody>
          <a:bodyPr/>
          <a:lstStyle/>
          <a:p>
            <a:fld id="{C2BB0FDA-3446-403C-A325-17053324AD37}" type="slidenum">
              <a:rPr lang="en-US" smtClean="0"/>
              <a:pPr/>
              <a:t>16</a:t>
            </a:fld>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251C8DA7-8F08-443F-6BBD-59A801EE6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1361884"/>
            <a:ext cx="9144000" cy="5143500"/>
          </a:xfrm>
          <a:prstGeom prst="rect">
            <a:avLst/>
          </a:prstGeom>
        </p:spPr>
      </p:pic>
    </p:spTree>
    <p:extLst>
      <p:ext uri="{BB962C8B-B14F-4D97-AF65-F5344CB8AC3E}">
        <p14:creationId xmlns:p14="http://schemas.microsoft.com/office/powerpoint/2010/main" val="50399202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669C9D-0387-E5AA-4269-FC8C81C7DC44}"/>
              </a:ext>
            </a:extLst>
          </p:cNvPr>
          <p:cNvSpPr>
            <a:spLocks noGrp="1"/>
          </p:cNvSpPr>
          <p:nvPr>
            <p:ph type="ftr" sz="quarter" idx="11"/>
          </p:nvPr>
        </p:nvSpPr>
        <p:spPr/>
        <p:txBody>
          <a:bodyPr/>
          <a:lstStyle/>
          <a:p>
            <a:r>
              <a:rPr lang="en-US"/>
              <a:t>Private and Confidential</a:t>
            </a:r>
          </a:p>
        </p:txBody>
      </p:sp>
      <p:sp>
        <p:nvSpPr>
          <p:cNvPr id="3" name="Slide Number Placeholder 2">
            <a:extLst>
              <a:ext uri="{FF2B5EF4-FFF2-40B4-BE49-F238E27FC236}">
                <a16:creationId xmlns:a16="http://schemas.microsoft.com/office/drawing/2014/main" id="{9496E4CE-846D-D2E2-B16B-16DD0FED3570}"/>
              </a:ext>
            </a:extLst>
          </p:cNvPr>
          <p:cNvSpPr>
            <a:spLocks noGrp="1"/>
          </p:cNvSpPr>
          <p:nvPr>
            <p:ph type="sldNum" sz="quarter" idx="12"/>
          </p:nvPr>
        </p:nvSpPr>
        <p:spPr/>
        <p:txBody>
          <a:bodyPr/>
          <a:lstStyle/>
          <a:p>
            <a:fld id="{C2BB0FDA-3446-403C-A325-17053324AD37}" type="slidenum">
              <a:rPr lang="en-US" smtClean="0"/>
              <a:pPr/>
              <a:t>17</a:t>
            </a:fld>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8ECF97CC-6460-792E-57D2-568A3824B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3220"/>
            <a:ext cx="9144000" cy="5143500"/>
          </a:xfrm>
          <a:prstGeom prst="rect">
            <a:avLst/>
          </a:prstGeom>
        </p:spPr>
      </p:pic>
    </p:spTree>
    <p:extLst>
      <p:ext uri="{BB962C8B-B14F-4D97-AF65-F5344CB8AC3E}">
        <p14:creationId xmlns:p14="http://schemas.microsoft.com/office/powerpoint/2010/main" val="245028192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A1BEED-C1F6-549F-174E-32B9CF977D7D}"/>
              </a:ext>
            </a:extLst>
          </p:cNvPr>
          <p:cNvSpPr>
            <a:spLocks noGrp="1"/>
          </p:cNvSpPr>
          <p:nvPr>
            <p:ph type="ftr" sz="quarter" idx="11"/>
          </p:nvPr>
        </p:nvSpPr>
        <p:spPr/>
        <p:txBody>
          <a:bodyPr/>
          <a:lstStyle/>
          <a:p>
            <a:r>
              <a:rPr lang="en-US"/>
              <a:t>Private and Confidential</a:t>
            </a:r>
          </a:p>
        </p:txBody>
      </p:sp>
      <p:sp>
        <p:nvSpPr>
          <p:cNvPr id="3" name="Slide Number Placeholder 2">
            <a:extLst>
              <a:ext uri="{FF2B5EF4-FFF2-40B4-BE49-F238E27FC236}">
                <a16:creationId xmlns:a16="http://schemas.microsoft.com/office/drawing/2014/main" id="{A50B2C5D-2031-C9C1-AFD4-7B30EC057D72}"/>
              </a:ext>
            </a:extLst>
          </p:cNvPr>
          <p:cNvSpPr>
            <a:spLocks noGrp="1"/>
          </p:cNvSpPr>
          <p:nvPr>
            <p:ph type="sldNum" sz="quarter" idx="12"/>
          </p:nvPr>
        </p:nvSpPr>
        <p:spPr/>
        <p:txBody>
          <a:bodyPr/>
          <a:lstStyle/>
          <a:p>
            <a:fld id="{C2BB0FDA-3446-403C-A325-17053324AD37}" type="slidenum">
              <a:rPr lang="en-US" smtClean="0"/>
              <a:pPr/>
              <a:t>18</a:t>
            </a:fld>
            <a:endParaRPr lang="en-US"/>
          </a:p>
        </p:txBody>
      </p:sp>
      <p:pic>
        <p:nvPicPr>
          <p:cNvPr id="5" name="Picture 4" descr="Table&#10;&#10;Description automatically generated">
            <a:extLst>
              <a:ext uri="{FF2B5EF4-FFF2-40B4-BE49-F238E27FC236}">
                <a16:creationId xmlns:a16="http://schemas.microsoft.com/office/drawing/2014/main" id="{E8D70221-030F-9AB6-DD40-6496A75B8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1884"/>
            <a:ext cx="9144000" cy="5143500"/>
          </a:xfrm>
          <a:prstGeom prst="rect">
            <a:avLst/>
          </a:prstGeom>
        </p:spPr>
      </p:pic>
    </p:spTree>
    <p:extLst>
      <p:ext uri="{BB962C8B-B14F-4D97-AF65-F5344CB8AC3E}">
        <p14:creationId xmlns:p14="http://schemas.microsoft.com/office/powerpoint/2010/main" val="428469893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07825-2AAE-49CC-8900-876EDB8D30C7}"/>
              </a:ext>
            </a:extLst>
          </p:cNvPr>
          <p:cNvSpPr>
            <a:spLocks noGrp="1"/>
          </p:cNvSpPr>
          <p:nvPr>
            <p:ph type="title"/>
          </p:nvPr>
        </p:nvSpPr>
        <p:spPr>
          <a:xfrm>
            <a:off x="521208" y="630936"/>
            <a:ext cx="8229600" cy="1828800"/>
          </a:xfrm>
        </p:spPr>
        <p:txBody>
          <a:bodyPr anchor="t" anchorCtr="0">
            <a:normAutofit/>
          </a:bodyPr>
          <a:lstStyle/>
          <a:p>
            <a:pPr>
              <a:lnSpc>
                <a:spcPct val="100000"/>
              </a:lnSpc>
            </a:pPr>
            <a:r>
              <a:rPr lang="en-US" sz="3200" b="1" dirty="0">
                <a:solidFill>
                  <a:schemeClr val="tx2">
                    <a:lumMod val="75000"/>
                  </a:schemeClr>
                </a:solidFill>
                <a:latin typeface="Batang" pitchFamily="18" charset="-127"/>
                <a:ea typeface="Batang" pitchFamily="18" charset="-127"/>
                <a:cs typeface="Arial" panose="020B0604020202020204" pitchFamily="34" charset="0"/>
              </a:rPr>
              <a:t>The gap between hospital charges and Medicare reimbursements is widening</a:t>
            </a:r>
          </a:p>
        </p:txBody>
      </p:sp>
      <p:graphicFrame>
        <p:nvGraphicFramePr>
          <p:cNvPr id="7" name="Content Placeholder 6">
            <a:extLst>
              <a:ext uri="{FF2B5EF4-FFF2-40B4-BE49-F238E27FC236}">
                <a16:creationId xmlns:a16="http://schemas.microsoft.com/office/drawing/2014/main" id="{67A87E3D-9832-434B-B04C-4079E09E0F71}"/>
              </a:ext>
            </a:extLst>
          </p:cNvPr>
          <p:cNvGraphicFramePr>
            <a:graphicFrameLocks noGrp="1"/>
          </p:cNvGraphicFramePr>
          <p:nvPr>
            <p:ph idx="1"/>
            <p:extLst>
              <p:ext uri="{D42A27DB-BD31-4B8C-83A1-F6EECF244321}">
                <p14:modId xmlns:p14="http://schemas.microsoft.com/office/powerpoint/2010/main" val="3856013821"/>
              </p:ext>
            </p:extLst>
          </p:nvPr>
        </p:nvGraphicFramePr>
        <p:xfrm>
          <a:off x="933901" y="2666110"/>
          <a:ext cx="7848600" cy="3483865"/>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p:cNvSpPr>
            <a:spLocks noGrp="1"/>
          </p:cNvSpPr>
          <p:nvPr>
            <p:ph type="sldNum" sz="quarter" idx="12"/>
          </p:nvPr>
        </p:nvSpPr>
        <p:spPr/>
        <p:txBody>
          <a:bodyPr/>
          <a:lstStyle/>
          <a:p>
            <a:fld id="{C2BB0FDA-3446-403C-A325-17053324AD37}" type="slidenum">
              <a:rPr lang="en-US" smtClean="0"/>
              <a:pPr/>
              <a:t>19</a:t>
            </a:fld>
            <a:endParaRPr lang="en-US"/>
          </a:p>
        </p:txBody>
      </p:sp>
      <p:sp>
        <p:nvSpPr>
          <p:cNvPr id="6" name="TextBox 5">
            <a:extLst>
              <a:ext uri="{FF2B5EF4-FFF2-40B4-BE49-F238E27FC236}">
                <a16:creationId xmlns:a16="http://schemas.microsoft.com/office/drawing/2014/main" id="{806CCC28-B204-4EF5-8425-FD45F9065B80}"/>
              </a:ext>
            </a:extLst>
          </p:cNvPr>
          <p:cNvSpPr txBox="1"/>
          <p:nvPr/>
        </p:nvSpPr>
        <p:spPr>
          <a:xfrm>
            <a:off x="521208" y="6090508"/>
            <a:ext cx="7707941" cy="523220"/>
          </a:xfrm>
          <a:prstGeom prst="rect">
            <a:avLst/>
          </a:prstGeom>
          <a:noFill/>
        </p:spPr>
        <p:txBody>
          <a:bodyPr wrap="square" rtlCol="0">
            <a:spAutoFit/>
          </a:bodyPr>
          <a:lstStyle/>
          <a:p>
            <a:r>
              <a:rPr lang="en-US" sz="1400" dirty="0"/>
              <a:t>Source: Centers for Medicare &amp; Medicaid Services – Medicare Inpatient Provider Utilization and Payment Data, Fiscal Years 2012 - 2020</a:t>
            </a:r>
          </a:p>
        </p:txBody>
      </p:sp>
      <p:sp>
        <p:nvSpPr>
          <p:cNvPr id="11" name="Footer Placeholder 4">
            <a:extLst>
              <a:ext uri="{FF2B5EF4-FFF2-40B4-BE49-F238E27FC236}">
                <a16:creationId xmlns:a16="http://schemas.microsoft.com/office/drawing/2014/main" id="{58AF36D0-90A7-E647-ACC5-0FB75E0B4E65}"/>
              </a:ext>
            </a:extLst>
          </p:cNvPr>
          <p:cNvSpPr txBox="1">
            <a:spLocks/>
          </p:cNvSpPr>
          <p:nvPr/>
        </p:nvSpPr>
        <p:spPr>
          <a:xfrm>
            <a:off x="3028950" y="6356351"/>
            <a:ext cx="3086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Private and Confidential</a:t>
            </a:r>
          </a:p>
        </p:txBody>
      </p:sp>
      <p:sp>
        <p:nvSpPr>
          <p:cNvPr id="16" name="TextBox 2">
            <a:extLst>
              <a:ext uri="{FF2B5EF4-FFF2-40B4-BE49-F238E27FC236}">
                <a16:creationId xmlns:a16="http://schemas.microsoft.com/office/drawing/2014/main" id="{8C01FEB9-20A1-4152-AC92-CF73CAB243D5}"/>
              </a:ext>
            </a:extLst>
          </p:cNvPr>
          <p:cNvSpPr txBox="1"/>
          <p:nvPr/>
        </p:nvSpPr>
        <p:spPr>
          <a:xfrm>
            <a:off x="7315200" y="3875012"/>
            <a:ext cx="848797"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2000" b="1" dirty="0">
                <a:solidFill>
                  <a:schemeClr val="accent1">
                    <a:lumMod val="75000"/>
                  </a:schemeClr>
                </a:solidFill>
              </a:rPr>
              <a:t>536%</a:t>
            </a:r>
          </a:p>
        </p:txBody>
      </p:sp>
      <p:cxnSp>
        <p:nvCxnSpPr>
          <p:cNvPr id="10" name="Straight Connector 9">
            <a:extLst>
              <a:ext uri="{FF2B5EF4-FFF2-40B4-BE49-F238E27FC236}">
                <a16:creationId xmlns:a16="http://schemas.microsoft.com/office/drawing/2014/main" id="{101CE13D-CCEF-4F41-879B-AB372B7DBA24}"/>
              </a:ext>
            </a:extLst>
          </p:cNvPr>
          <p:cNvCxnSpPr>
            <a:cxnSpLocks/>
          </p:cNvCxnSpPr>
          <p:nvPr/>
        </p:nvCxnSpPr>
        <p:spPr>
          <a:xfrm>
            <a:off x="8303680" y="3429000"/>
            <a:ext cx="0" cy="1513489"/>
          </a:xfrm>
          <a:prstGeom prst="line">
            <a:avLst/>
          </a:prstGeom>
          <a:ln w="15875">
            <a:solidFill>
              <a:schemeClr val="accent1">
                <a:lumMod val="75000"/>
              </a:schemeClr>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65C8D85-32FC-41CA-88C8-7FCCA0FBFFEA}"/>
              </a:ext>
            </a:extLst>
          </p:cNvPr>
          <p:cNvSpPr txBox="1"/>
          <p:nvPr/>
        </p:nvSpPr>
        <p:spPr>
          <a:xfrm>
            <a:off x="1219200" y="1981200"/>
            <a:ext cx="6459274" cy="646331"/>
          </a:xfrm>
          <a:prstGeom prst="rect">
            <a:avLst/>
          </a:prstGeom>
          <a:noFill/>
        </p:spPr>
        <p:txBody>
          <a:bodyPr wrap="square" rtlCol="0">
            <a:spAutoFit/>
          </a:bodyPr>
          <a:lstStyle/>
          <a:p>
            <a:r>
              <a:rPr lang="en-US" b="1" dirty="0"/>
              <a:t>National Average - Hospital Charges vs. Medicare Reimbursements</a:t>
            </a:r>
          </a:p>
        </p:txBody>
      </p:sp>
    </p:spTree>
    <p:extLst>
      <p:ext uri="{BB962C8B-B14F-4D97-AF65-F5344CB8AC3E}">
        <p14:creationId xmlns:p14="http://schemas.microsoft.com/office/powerpoint/2010/main" val="106142227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D055BC6-8160-6092-C177-30D7596DAC69}"/>
              </a:ext>
            </a:extLst>
          </p:cNvPr>
          <p:cNvSpPr>
            <a:spLocks noGrp="1"/>
          </p:cNvSpPr>
          <p:nvPr>
            <p:ph type="body" idx="1"/>
          </p:nvPr>
        </p:nvSpPr>
        <p:spPr/>
        <p:txBody>
          <a:bodyPr/>
          <a:lstStyle/>
          <a:p>
            <a:r>
              <a:rPr lang="en-US" dirty="0"/>
              <a:t>Fully-Insured</a:t>
            </a:r>
          </a:p>
        </p:txBody>
      </p:sp>
      <p:sp>
        <p:nvSpPr>
          <p:cNvPr id="9" name="Text Placeholder 8">
            <a:extLst>
              <a:ext uri="{FF2B5EF4-FFF2-40B4-BE49-F238E27FC236}">
                <a16:creationId xmlns:a16="http://schemas.microsoft.com/office/drawing/2014/main" id="{08031C47-11CB-C28E-7641-6A8954C7A75C}"/>
              </a:ext>
            </a:extLst>
          </p:cNvPr>
          <p:cNvSpPr>
            <a:spLocks noGrp="1"/>
          </p:cNvSpPr>
          <p:nvPr>
            <p:ph type="body" sz="half" idx="3"/>
          </p:nvPr>
        </p:nvSpPr>
        <p:spPr/>
        <p:txBody>
          <a:bodyPr/>
          <a:lstStyle/>
          <a:p>
            <a:r>
              <a:rPr lang="en-US" dirty="0"/>
              <a:t>Self-Insured</a:t>
            </a:r>
          </a:p>
        </p:txBody>
      </p:sp>
      <p:sp>
        <p:nvSpPr>
          <p:cNvPr id="8" name="Content Placeholder 7">
            <a:extLst>
              <a:ext uri="{FF2B5EF4-FFF2-40B4-BE49-F238E27FC236}">
                <a16:creationId xmlns:a16="http://schemas.microsoft.com/office/drawing/2014/main" id="{160B6067-4DC5-56FB-D6B2-FC8EE4CD10EE}"/>
              </a:ext>
            </a:extLst>
          </p:cNvPr>
          <p:cNvSpPr>
            <a:spLocks noGrp="1"/>
          </p:cNvSpPr>
          <p:nvPr>
            <p:ph sz="quarter" idx="2"/>
          </p:nvPr>
        </p:nvSpPr>
        <p:spPr/>
        <p:txBody>
          <a:bodyPr>
            <a:normAutofit fontScale="77500" lnSpcReduction="20000"/>
          </a:bodyPr>
          <a:lstStyle/>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Under 100 enrolled </a:t>
            </a:r>
            <a:r>
              <a:rPr lang="en-US" sz="1800" dirty="0">
                <a:latin typeface="Calibri" panose="020F0502020204030204" pitchFamily="34" charset="0"/>
                <a:ea typeface="Calibri" panose="020F0502020204030204" pitchFamily="34" charset="0"/>
                <a:cs typeface="Times New Roman" panose="02020603050405020304" pitchFamily="18" charset="0"/>
              </a:rPr>
              <a:t>EE</a:t>
            </a:r>
            <a:r>
              <a:rPr lang="en-US" sz="1800" dirty="0">
                <a:effectLst/>
                <a:latin typeface="Calibri" panose="020F0502020204030204" pitchFamily="34" charset="0"/>
                <a:ea typeface="Calibri" panose="020F0502020204030204" pitchFamily="34" charset="0"/>
                <a:cs typeface="Times New Roman" panose="02020603050405020304" pitchFamily="18" charset="0"/>
              </a:rPr>
              <a:t>’s there is little to no claims experience</a:t>
            </a: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Unused Funds earmarked for paying claims are retained by the carrier</a:t>
            </a: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Must follow State and Federal Guidelines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Employer pays full cost of expensive medications</a:t>
            </a: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Employee pays cost based on plan design for maintenance medications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Renewal increase factors in all state mandated taxes/penalties</a:t>
            </a: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Renewal increase; move carriers, increase contributions and/or plan design, </a:t>
            </a:r>
            <a:r>
              <a:rPr lang="en-US" sz="1800" dirty="0">
                <a:latin typeface="Calibri" panose="020F0502020204030204" pitchFamily="34" charset="0"/>
                <a:ea typeface="Calibri" panose="020F0502020204030204" pitchFamily="34" charset="0"/>
                <a:cs typeface="Times New Roman" panose="02020603050405020304" pitchFamily="18" charset="0"/>
              </a:rPr>
              <a:t>EE</a:t>
            </a:r>
            <a:r>
              <a:rPr lang="en-US" sz="1800" dirty="0">
                <a:effectLst/>
                <a:latin typeface="Calibri" panose="020F0502020204030204" pitchFamily="34" charset="0"/>
                <a:ea typeface="Calibri" panose="020F0502020204030204" pitchFamily="34" charset="0"/>
                <a:cs typeface="Times New Roman" panose="02020603050405020304" pitchFamily="18" charset="0"/>
              </a:rPr>
              <a:t> disruption</a:t>
            </a: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Must use carrier’s own network. No options</a:t>
            </a:r>
          </a:p>
          <a:p>
            <a:pPr marL="342900" indent="-342900">
              <a:buFont typeface="+mj-lt"/>
              <a:buAutoNum type="arabicParenR"/>
            </a:pPr>
            <a:r>
              <a:rPr lang="en-US" sz="1800" dirty="0">
                <a:latin typeface="Calibri" panose="020F0502020204030204" pitchFamily="34" charset="0"/>
                <a:ea typeface="Calibri" panose="020F0502020204030204" pitchFamily="34" charset="0"/>
                <a:cs typeface="Times New Roman" panose="02020603050405020304" pitchFamily="18" charset="0"/>
              </a:rPr>
              <a:t>Little to no flexibility</a:t>
            </a:r>
            <a:endParaRPr lang="en-US" dirty="0"/>
          </a:p>
        </p:txBody>
      </p:sp>
      <p:sp>
        <p:nvSpPr>
          <p:cNvPr id="10" name="Content Placeholder 9">
            <a:extLst>
              <a:ext uri="{FF2B5EF4-FFF2-40B4-BE49-F238E27FC236}">
                <a16:creationId xmlns:a16="http://schemas.microsoft.com/office/drawing/2014/main" id="{BF68E96C-ABB0-4FC2-90B3-E42C1175C9A5}"/>
              </a:ext>
            </a:extLst>
          </p:cNvPr>
          <p:cNvSpPr>
            <a:spLocks noGrp="1"/>
          </p:cNvSpPr>
          <p:nvPr>
            <p:ph sz="quarter" idx="4"/>
          </p:nvPr>
        </p:nvSpPr>
        <p:spPr/>
        <p:txBody>
          <a:bodyPr>
            <a:normAutofit fontScale="77500" lnSpcReduction="20000"/>
          </a:bodyPr>
          <a:lstStyle/>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Monthly Claims experience for groups from 5 enrolled </a:t>
            </a:r>
            <a:r>
              <a:rPr lang="en-US" sz="1800" dirty="0">
                <a:latin typeface="Calibri" panose="020F0502020204030204" pitchFamily="34" charset="0"/>
                <a:ea typeface="Calibri" panose="020F0502020204030204" pitchFamily="34" charset="0"/>
                <a:cs typeface="Times New Roman" panose="02020603050405020304" pitchFamily="18" charset="0"/>
              </a:rPr>
              <a:t>EE</a:t>
            </a:r>
            <a:r>
              <a:rPr lang="en-US" sz="1800" dirty="0">
                <a:effectLst/>
                <a:latin typeface="Calibri" panose="020F0502020204030204" pitchFamily="34" charset="0"/>
                <a:ea typeface="Calibri" panose="020F0502020204030204" pitchFamily="34" charset="0"/>
                <a:cs typeface="Times New Roman" panose="02020603050405020304" pitchFamily="18" charset="0"/>
              </a:rPr>
              <a:t>’s and up</a:t>
            </a: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Unused Funds are either returned to the employer or used to offset administrative costs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Only need to follow Federal Guidelines</a:t>
            </a:r>
          </a:p>
          <a:p>
            <a:pPr marL="342900" indent="-342900">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Can source almost 1000 Specialty, Brand and Insulin internationally. Employer average savings 60+%</a:t>
            </a:r>
          </a:p>
          <a:p>
            <a:pPr marL="342900" indent="-342900">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Employee pays ZERO cost for maintenance medications which can be sourced through our program</a:t>
            </a:r>
          </a:p>
          <a:p>
            <a:pPr marL="342900" indent="-342900">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Renewal increase does not factor in any state mandated taxes/penalties</a:t>
            </a: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Renewal increase, shop the stop loss behind the scenes and not affect employees</a:t>
            </a:r>
          </a:p>
          <a:p>
            <a:pPr marL="342900" indent="-342900">
              <a:buFont typeface="+mj-l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a:t>
            </a:r>
            <a:r>
              <a:rPr lang="en-US" sz="1800" dirty="0">
                <a:latin typeface="Calibri" panose="020F0502020204030204" pitchFamily="34" charset="0"/>
                <a:ea typeface="Calibri" panose="020F0502020204030204" pitchFamily="34" charset="0"/>
                <a:cs typeface="Times New Roman" panose="02020603050405020304" pitchFamily="18" charset="0"/>
              </a:rPr>
              <a:t>use</a:t>
            </a:r>
            <a:r>
              <a:rPr lang="en-US" sz="1800" dirty="0">
                <a:effectLst/>
                <a:latin typeface="Calibri" panose="020F0502020204030204" pitchFamily="34" charset="0"/>
                <a:ea typeface="Calibri" panose="020F0502020204030204" pitchFamily="34" charset="0"/>
                <a:cs typeface="Times New Roman" panose="02020603050405020304" pitchFamily="18" charset="0"/>
              </a:rPr>
              <a:t> carrier’s network, RBP, or dual option</a:t>
            </a:r>
          </a:p>
          <a:p>
            <a:pPr marL="342900" indent="-342900">
              <a:buFont typeface="+mj-lt"/>
              <a:buAutoNum type="arabicParenR"/>
            </a:pPr>
            <a:r>
              <a:rPr lang="en-US" sz="1800" dirty="0">
                <a:latin typeface="Calibri" panose="020F0502020204030204" pitchFamily="34" charset="0"/>
                <a:ea typeface="Calibri" panose="020F0502020204030204" pitchFamily="34" charset="0"/>
                <a:cs typeface="Times New Roman" panose="02020603050405020304" pitchFamily="18" charset="0"/>
              </a:rPr>
              <a:t>As the plan sponsor you have the ability to override claims essentially letting you make all final decisions</a:t>
            </a:r>
            <a:endParaRPr lang="en-US" dirty="0"/>
          </a:p>
        </p:txBody>
      </p:sp>
      <p:sp>
        <p:nvSpPr>
          <p:cNvPr id="4" name="Footer Placeholder 3">
            <a:extLst>
              <a:ext uri="{FF2B5EF4-FFF2-40B4-BE49-F238E27FC236}">
                <a16:creationId xmlns:a16="http://schemas.microsoft.com/office/drawing/2014/main" id="{96B8C9CA-C633-B8CC-20DC-4B458880C944}"/>
              </a:ext>
            </a:extLst>
          </p:cNvPr>
          <p:cNvSpPr>
            <a:spLocks noGrp="1"/>
          </p:cNvSpPr>
          <p:nvPr>
            <p:ph type="ftr" sz="quarter" idx="11"/>
          </p:nvPr>
        </p:nvSpPr>
        <p:spPr/>
        <p:txBody>
          <a:bodyPr/>
          <a:lstStyle/>
          <a:p>
            <a:r>
              <a:rPr lang="en-US"/>
              <a:t>Private and Confidential</a:t>
            </a:r>
          </a:p>
        </p:txBody>
      </p:sp>
      <p:sp>
        <p:nvSpPr>
          <p:cNvPr id="5" name="Slide Number Placeholder 4">
            <a:extLst>
              <a:ext uri="{FF2B5EF4-FFF2-40B4-BE49-F238E27FC236}">
                <a16:creationId xmlns:a16="http://schemas.microsoft.com/office/drawing/2014/main" id="{11463401-943B-9629-9225-2CDFBDDBAB92}"/>
              </a:ext>
            </a:extLst>
          </p:cNvPr>
          <p:cNvSpPr>
            <a:spLocks noGrp="1"/>
          </p:cNvSpPr>
          <p:nvPr>
            <p:ph type="sldNum" sz="quarter" idx="12"/>
          </p:nvPr>
        </p:nvSpPr>
        <p:spPr/>
        <p:txBody>
          <a:bodyPr/>
          <a:lstStyle/>
          <a:p>
            <a:fld id="{C2BB0FDA-3446-403C-A325-17053324AD37}" type="slidenum">
              <a:rPr lang="en-US" smtClean="0"/>
              <a:pPr/>
              <a:t>2</a:t>
            </a:fld>
            <a:endParaRPr lang="en-US"/>
          </a:p>
        </p:txBody>
      </p:sp>
    </p:spTree>
    <p:extLst>
      <p:ext uri="{BB962C8B-B14F-4D97-AF65-F5344CB8AC3E}">
        <p14:creationId xmlns:p14="http://schemas.microsoft.com/office/powerpoint/2010/main" val="290158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1208" y="630936"/>
            <a:ext cx="8229600" cy="1426464"/>
          </a:xfrm>
        </p:spPr>
        <p:txBody>
          <a:bodyPr anchor="t" anchorCtr="0">
            <a:normAutofit/>
          </a:bodyPr>
          <a:lstStyle/>
          <a:p>
            <a:pPr>
              <a:lnSpc>
                <a:spcPct val="100000"/>
              </a:lnSpc>
            </a:pPr>
            <a:r>
              <a:rPr lang="en-US" sz="2900" b="1" dirty="0">
                <a:solidFill>
                  <a:schemeClr val="tx2">
                    <a:lumMod val="75000"/>
                  </a:schemeClr>
                </a:solidFill>
                <a:latin typeface="Batang" pitchFamily="18" charset="-127"/>
                <a:ea typeface="Batang" pitchFamily="18" charset="-127"/>
                <a:cs typeface="Arial" panose="020B0604020202020204" pitchFamily="34" charset="0"/>
              </a:rPr>
              <a:t>Considering the widening cost/price gap -</a:t>
            </a:r>
            <a:br>
              <a:rPr lang="en-US" sz="2900" b="1" dirty="0">
                <a:solidFill>
                  <a:schemeClr val="tx2">
                    <a:lumMod val="75000"/>
                  </a:schemeClr>
                </a:solidFill>
                <a:latin typeface="Batang" pitchFamily="18" charset="-127"/>
                <a:ea typeface="Batang" pitchFamily="18" charset="-127"/>
                <a:cs typeface="Arial" panose="020B0604020202020204" pitchFamily="34" charset="0"/>
              </a:rPr>
            </a:br>
            <a:r>
              <a:rPr lang="en-US" sz="2900" b="1" dirty="0">
                <a:solidFill>
                  <a:schemeClr val="tx2">
                    <a:lumMod val="75000"/>
                  </a:schemeClr>
                </a:solidFill>
                <a:latin typeface="Batang" pitchFamily="18" charset="-127"/>
                <a:ea typeface="Batang" pitchFamily="18" charset="-127"/>
                <a:cs typeface="Arial" panose="020B0604020202020204" pitchFamily="34" charset="0"/>
              </a:rPr>
              <a:t>what value is a 50% discount from your PPO? </a:t>
            </a:r>
            <a:endParaRPr lang="en-US" sz="2900" dirty="0">
              <a:solidFill>
                <a:schemeClr val="tx2">
                  <a:lumMod val="75000"/>
                </a:schemeClr>
              </a:solidFill>
              <a:latin typeface="Batang" pitchFamily="18" charset="-127"/>
              <a:ea typeface="Batang" pitchFamily="18" charset="-127"/>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07234143"/>
              </p:ext>
            </p:extLst>
          </p:nvPr>
        </p:nvGraphicFramePr>
        <p:xfrm>
          <a:off x="400050" y="2011680"/>
          <a:ext cx="8382000" cy="3749040"/>
        </p:xfrm>
        <a:graphic>
          <a:graphicData uri="http://schemas.openxmlformats.org/drawingml/2006/table">
            <a:tbl>
              <a:tblPr firstRow="1" bandRow="1">
                <a:tableStyleId>{EB344D84-9AFB-497E-A393-DC336BA19D2E}</a:tableStyleId>
              </a:tblPr>
              <a:tblGrid>
                <a:gridCol w="1926902">
                  <a:extLst>
                    <a:ext uri="{9D8B030D-6E8A-4147-A177-3AD203B41FA5}">
                      <a16:colId xmlns:a16="http://schemas.microsoft.com/office/drawing/2014/main" val="3214962092"/>
                    </a:ext>
                  </a:extLst>
                </a:gridCol>
                <a:gridCol w="1613467">
                  <a:extLst>
                    <a:ext uri="{9D8B030D-6E8A-4147-A177-3AD203B41FA5}">
                      <a16:colId xmlns:a16="http://schemas.microsoft.com/office/drawing/2014/main" val="3586982024"/>
                    </a:ext>
                  </a:extLst>
                </a:gridCol>
                <a:gridCol w="1536636">
                  <a:extLst>
                    <a:ext uri="{9D8B030D-6E8A-4147-A177-3AD203B41FA5}">
                      <a16:colId xmlns:a16="http://schemas.microsoft.com/office/drawing/2014/main" val="460399997"/>
                    </a:ext>
                  </a:extLst>
                </a:gridCol>
                <a:gridCol w="1847997">
                  <a:extLst>
                    <a:ext uri="{9D8B030D-6E8A-4147-A177-3AD203B41FA5}">
                      <a16:colId xmlns:a16="http://schemas.microsoft.com/office/drawing/2014/main" val="1021737723"/>
                    </a:ext>
                  </a:extLst>
                </a:gridCol>
                <a:gridCol w="1456998">
                  <a:extLst>
                    <a:ext uri="{9D8B030D-6E8A-4147-A177-3AD203B41FA5}">
                      <a16:colId xmlns:a16="http://schemas.microsoft.com/office/drawing/2014/main" val="4268739669"/>
                    </a:ext>
                  </a:extLst>
                </a:gridCol>
              </a:tblGrid>
              <a:tr h="1066800">
                <a:tc>
                  <a:txBody>
                    <a:bodyPr/>
                    <a:lstStyle/>
                    <a:p>
                      <a:r>
                        <a:rPr lang="en-US" dirty="0">
                          <a:latin typeface="Arial Narrow" pitchFamily="34" charset="0"/>
                        </a:rPr>
                        <a:t>Diagnostic Related Group</a:t>
                      </a:r>
                    </a:p>
                  </a:txBody>
                  <a:tcPr marL="68580" marR="68580" anchor="ctr">
                    <a:solidFill>
                      <a:schemeClr val="tx2">
                        <a:lumMod val="75000"/>
                      </a:schemeClr>
                    </a:solidFill>
                  </a:tcPr>
                </a:tc>
                <a:tc>
                  <a:txBody>
                    <a:bodyPr/>
                    <a:lstStyle/>
                    <a:p>
                      <a:pPr algn="ctr"/>
                      <a:r>
                        <a:rPr lang="en-US" dirty="0">
                          <a:latin typeface="Arial Narrow" pitchFamily="34" charset="0"/>
                        </a:rPr>
                        <a:t>Hospital Billed Charge</a:t>
                      </a:r>
                    </a:p>
                  </a:txBody>
                  <a:tcPr marL="68580" marR="68580" anchor="ctr">
                    <a:solidFill>
                      <a:schemeClr val="tx2">
                        <a:lumMod val="75000"/>
                      </a:schemeClr>
                    </a:solidFill>
                  </a:tcPr>
                </a:tc>
                <a:tc>
                  <a:txBody>
                    <a:bodyPr/>
                    <a:lstStyle/>
                    <a:p>
                      <a:pPr algn="ctr"/>
                      <a:r>
                        <a:rPr lang="en-US" dirty="0">
                          <a:latin typeface="Arial Narrow" pitchFamily="34" charset="0"/>
                        </a:rPr>
                        <a:t>50% Discount on Billed Charge</a:t>
                      </a:r>
                    </a:p>
                    <a:p>
                      <a:pPr algn="ctr"/>
                      <a:r>
                        <a:rPr lang="en-US" dirty="0">
                          <a:latin typeface="Arial Narrow" pitchFamily="34" charset="0"/>
                        </a:rPr>
                        <a:t>[A]</a:t>
                      </a:r>
                    </a:p>
                  </a:txBody>
                  <a:tcPr marL="68580" marR="68580" anchor="ctr">
                    <a:solidFill>
                      <a:schemeClr val="tx2">
                        <a:lumMod val="75000"/>
                      </a:schemeClr>
                    </a:solidFill>
                  </a:tcPr>
                </a:tc>
                <a:tc>
                  <a:txBody>
                    <a:bodyPr/>
                    <a:lstStyle/>
                    <a:p>
                      <a:pPr algn="ctr"/>
                      <a:r>
                        <a:rPr lang="en-US" dirty="0">
                          <a:latin typeface="Arial Narrow" pitchFamily="34" charset="0"/>
                        </a:rPr>
                        <a:t>Average Medicare Reimbursement</a:t>
                      </a:r>
                    </a:p>
                    <a:p>
                      <a:pPr algn="ctr"/>
                      <a:r>
                        <a:rPr lang="en-US" dirty="0">
                          <a:latin typeface="Arial Narrow" pitchFamily="34" charset="0"/>
                        </a:rPr>
                        <a:t>[B]</a:t>
                      </a:r>
                    </a:p>
                  </a:txBody>
                  <a:tcPr marL="68580" marR="68580" anchor="ctr">
                    <a:solidFill>
                      <a:schemeClr val="tx2">
                        <a:lumMod val="75000"/>
                      </a:schemeClr>
                    </a:solidFill>
                  </a:tcPr>
                </a:tc>
                <a:tc>
                  <a:txBody>
                    <a:bodyPr/>
                    <a:lstStyle/>
                    <a:p>
                      <a:pPr algn="ctr"/>
                      <a:r>
                        <a:rPr lang="en-US" dirty="0">
                          <a:latin typeface="Arial Narrow" pitchFamily="34" charset="0"/>
                        </a:rPr>
                        <a:t>Excessive </a:t>
                      </a:r>
                    </a:p>
                    <a:p>
                      <a:pPr algn="ctr"/>
                      <a:r>
                        <a:rPr lang="en-US" dirty="0">
                          <a:latin typeface="Arial Narrow" pitchFamily="34" charset="0"/>
                        </a:rPr>
                        <a:t>Payment</a:t>
                      </a:r>
                    </a:p>
                    <a:p>
                      <a:pPr algn="ctr"/>
                      <a:r>
                        <a:rPr lang="en-US" dirty="0">
                          <a:latin typeface="Arial Narrow" pitchFamily="34" charset="0"/>
                        </a:rPr>
                        <a:t>[A] – [B]</a:t>
                      </a:r>
                    </a:p>
                  </a:txBody>
                  <a:tcPr marL="68580" marR="68580" anchor="ctr">
                    <a:solidFill>
                      <a:schemeClr val="tx2">
                        <a:lumMod val="75000"/>
                      </a:schemeClr>
                    </a:solidFill>
                  </a:tcPr>
                </a:tc>
                <a:extLst>
                  <a:ext uri="{0D108BD9-81ED-4DB2-BD59-A6C34878D82A}">
                    <a16:rowId xmlns:a16="http://schemas.microsoft.com/office/drawing/2014/main" val="1419851324"/>
                  </a:ext>
                </a:extLst>
              </a:tr>
              <a:tr h="853440">
                <a:tc>
                  <a:txBody>
                    <a:bodyPr/>
                    <a:lstStyle/>
                    <a:p>
                      <a:r>
                        <a:rPr lang="en-US" dirty="0">
                          <a:latin typeface="Arial Narrow" pitchFamily="34" charset="0"/>
                        </a:rPr>
                        <a:t>Bronchitis &amp; Asthma</a:t>
                      </a:r>
                    </a:p>
                  </a:txBody>
                  <a:tcPr marL="68580" marR="68580">
                    <a:solidFill>
                      <a:srgbClr val="CCD5EA"/>
                    </a:solidFill>
                  </a:tcPr>
                </a:tc>
                <a:tc>
                  <a:txBody>
                    <a:bodyPr/>
                    <a:lstStyle/>
                    <a:p>
                      <a:pPr algn="ctr"/>
                      <a:r>
                        <a:rPr lang="en-US" dirty="0">
                          <a:latin typeface="Arial Narrow" pitchFamily="34" charset="0"/>
                        </a:rPr>
                        <a:t>$50,469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Narrow" pitchFamily="34" charset="0"/>
                        </a:rPr>
                        <a:t>(881% mark-up)</a:t>
                      </a:r>
                      <a:endParaRPr lang="en-US" sz="1600" b="1" dirty="0">
                        <a:solidFill>
                          <a:srgbClr val="FF0000"/>
                        </a:solidFill>
                        <a:latin typeface="Arial Narrow" pitchFamily="34" charset="0"/>
                      </a:endParaRPr>
                    </a:p>
                  </a:txBody>
                  <a:tcPr marL="68580" marR="68580">
                    <a:solidFill>
                      <a:srgbClr val="CCD5EA"/>
                    </a:solidFill>
                  </a:tcPr>
                </a:tc>
                <a:tc>
                  <a:txBody>
                    <a:bodyPr/>
                    <a:lstStyle/>
                    <a:p>
                      <a:pPr algn="ctr"/>
                      <a:r>
                        <a:rPr lang="en-US" dirty="0">
                          <a:latin typeface="Arial Narrow" pitchFamily="34" charset="0"/>
                        </a:rPr>
                        <a:t>$25,235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Narrow" pitchFamily="34" charset="0"/>
                        </a:rPr>
                        <a:t>(440% mark-up)</a:t>
                      </a:r>
                      <a:endParaRPr lang="en-US" sz="1600" b="1" dirty="0">
                        <a:solidFill>
                          <a:srgbClr val="FF0000"/>
                        </a:solidFill>
                        <a:latin typeface="Arial Narrow" pitchFamily="34" charset="0"/>
                      </a:endParaRPr>
                    </a:p>
                  </a:txBody>
                  <a:tcPr marL="68580" marR="68580">
                    <a:solidFill>
                      <a:srgbClr val="CCD5EA"/>
                    </a:solidFill>
                  </a:tcPr>
                </a:tc>
                <a:tc>
                  <a:txBody>
                    <a:bodyPr/>
                    <a:lstStyle/>
                    <a:p>
                      <a:pPr algn="ctr"/>
                      <a:r>
                        <a:rPr lang="en-US" dirty="0">
                          <a:latin typeface="Arial Narrow" pitchFamily="34" charset="0"/>
                        </a:rPr>
                        <a:t>$5,732</a:t>
                      </a:r>
                    </a:p>
                  </a:txBody>
                  <a:tcPr marL="68580" marR="68580" anchor="ctr">
                    <a:solidFill>
                      <a:srgbClr val="CCD5EA"/>
                    </a:solidFill>
                  </a:tcPr>
                </a:tc>
                <a:tc>
                  <a:txBody>
                    <a:bodyPr/>
                    <a:lstStyle/>
                    <a:p>
                      <a:pPr algn="ctr"/>
                      <a:r>
                        <a:rPr lang="en-US" dirty="0">
                          <a:latin typeface="Arial Narrow" pitchFamily="34" charset="0"/>
                        </a:rPr>
                        <a:t>$19,503</a:t>
                      </a:r>
                    </a:p>
                  </a:txBody>
                  <a:tcPr marL="68580" marR="68580" anchor="ctr">
                    <a:solidFill>
                      <a:srgbClr val="CCD5EA"/>
                    </a:solidFill>
                  </a:tcPr>
                </a:tc>
                <a:extLst>
                  <a:ext uri="{0D108BD9-81ED-4DB2-BD59-A6C34878D82A}">
                    <a16:rowId xmlns:a16="http://schemas.microsoft.com/office/drawing/2014/main" val="510853850"/>
                  </a:ext>
                </a:extLst>
              </a:tr>
              <a:tr h="853440">
                <a:tc>
                  <a:txBody>
                    <a:bodyPr/>
                    <a:lstStyle/>
                    <a:p>
                      <a:r>
                        <a:rPr lang="en-US" dirty="0">
                          <a:latin typeface="Arial Narrow" pitchFamily="34" charset="0"/>
                        </a:rPr>
                        <a:t>Hypertension</a:t>
                      </a:r>
                    </a:p>
                  </a:txBody>
                  <a:tcPr marL="68580" marR="68580">
                    <a:solidFill>
                      <a:srgbClr val="E7EBF5"/>
                    </a:solidFill>
                  </a:tcPr>
                </a:tc>
                <a:tc>
                  <a:txBody>
                    <a:bodyPr/>
                    <a:lstStyle/>
                    <a:p>
                      <a:pPr algn="ctr"/>
                      <a:r>
                        <a:rPr lang="en-US" dirty="0">
                          <a:latin typeface="Arial Narrow" pitchFamily="34" charset="0"/>
                        </a:rPr>
                        <a:t>$41,030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Narrow" pitchFamily="34" charset="0"/>
                        </a:rPr>
                        <a:t>(940% mark-up)</a:t>
                      </a:r>
                      <a:endParaRPr lang="en-US" sz="1600" b="1" dirty="0">
                        <a:solidFill>
                          <a:srgbClr val="FF0000"/>
                        </a:solidFill>
                        <a:latin typeface="Arial Narrow" pitchFamily="34" charset="0"/>
                      </a:endParaRPr>
                    </a:p>
                  </a:txBody>
                  <a:tcPr marL="68580" marR="68580">
                    <a:solidFill>
                      <a:srgbClr val="E7EBF5"/>
                    </a:solidFill>
                  </a:tcPr>
                </a:tc>
                <a:tc>
                  <a:txBody>
                    <a:bodyPr/>
                    <a:lstStyle/>
                    <a:p>
                      <a:pPr algn="ctr"/>
                      <a:r>
                        <a:rPr lang="en-US" dirty="0">
                          <a:latin typeface="Arial Narrow" pitchFamily="34" charset="0"/>
                        </a:rPr>
                        <a:t>$20,515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Narrow" pitchFamily="34" charset="0"/>
                        </a:rPr>
                        <a:t>(470% mark-up)</a:t>
                      </a:r>
                      <a:endParaRPr lang="en-US" sz="1600" b="1" dirty="0">
                        <a:solidFill>
                          <a:srgbClr val="FF0000"/>
                        </a:solidFill>
                        <a:latin typeface="Arial Narrow" pitchFamily="34" charset="0"/>
                      </a:endParaRPr>
                    </a:p>
                  </a:txBody>
                  <a:tcPr marL="68580" marR="68580">
                    <a:solidFill>
                      <a:srgbClr val="E7EBF5"/>
                    </a:solidFill>
                  </a:tcPr>
                </a:tc>
                <a:tc>
                  <a:txBody>
                    <a:bodyPr/>
                    <a:lstStyle/>
                    <a:p>
                      <a:pPr algn="ctr"/>
                      <a:r>
                        <a:rPr lang="en-US" dirty="0">
                          <a:latin typeface="Arial Narrow" pitchFamily="34" charset="0"/>
                        </a:rPr>
                        <a:t>$4,364</a:t>
                      </a:r>
                    </a:p>
                  </a:txBody>
                  <a:tcPr marL="68580" marR="68580" anchor="ctr">
                    <a:solidFill>
                      <a:srgbClr val="E7EBF5"/>
                    </a:solidFill>
                  </a:tcPr>
                </a:tc>
                <a:tc>
                  <a:txBody>
                    <a:bodyPr/>
                    <a:lstStyle/>
                    <a:p>
                      <a:pPr algn="ctr"/>
                      <a:r>
                        <a:rPr lang="en-US" dirty="0">
                          <a:latin typeface="Arial Narrow" pitchFamily="34" charset="0"/>
                        </a:rPr>
                        <a:t>$16,151</a:t>
                      </a:r>
                    </a:p>
                  </a:txBody>
                  <a:tcPr marL="68580" marR="68580" anchor="ctr">
                    <a:solidFill>
                      <a:srgbClr val="E7EBF5"/>
                    </a:solidFill>
                  </a:tcPr>
                </a:tc>
                <a:extLst>
                  <a:ext uri="{0D108BD9-81ED-4DB2-BD59-A6C34878D82A}">
                    <a16:rowId xmlns:a16="http://schemas.microsoft.com/office/drawing/2014/main" val="704743190"/>
                  </a:ext>
                </a:extLst>
              </a:tr>
              <a:tr h="853440">
                <a:tc>
                  <a:txBody>
                    <a:bodyPr/>
                    <a:lstStyle/>
                    <a:p>
                      <a:r>
                        <a:rPr lang="en-US" dirty="0">
                          <a:latin typeface="Arial Narrow" pitchFamily="34" charset="0"/>
                        </a:rPr>
                        <a:t>Diabetes</a:t>
                      </a:r>
                    </a:p>
                  </a:txBody>
                  <a:tcPr marL="68580" marR="68580">
                    <a:solidFill>
                      <a:srgbClr val="CCD5EA"/>
                    </a:solidFill>
                  </a:tcPr>
                </a:tc>
                <a:tc>
                  <a:txBody>
                    <a:bodyPr/>
                    <a:lstStyle/>
                    <a:p>
                      <a:pPr algn="ctr"/>
                      <a:r>
                        <a:rPr lang="en-US" dirty="0">
                          <a:latin typeface="Arial Narrow" pitchFamily="34" charset="0"/>
                        </a:rPr>
                        <a:t>$47,845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Narrow" pitchFamily="34" charset="0"/>
                        </a:rPr>
                        <a:t>(871% mark-up)</a:t>
                      </a:r>
                      <a:endParaRPr lang="en-US" sz="1600" b="1" dirty="0">
                        <a:solidFill>
                          <a:srgbClr val="FF0000"/>
                        </a:solidFill>
                        <a:latin typeface="Arial Narrow" pitchFamily="34" charset="0"/>
                      </a:endParaRPr>
                    </a:p>
                  </a:txBody>
                  <a:tcPr marL="68580" marR="68580">
                    <a:solidFill>
                      <a:srgbClr val="CCD5EA"/>
                    </a:solidFill>
                  </a:tcPr>
                </a:tc>
                <a:tc>
                  <a:txBody>
                    <a:bodyPr/>
                    <a:lstStyle/>
                    <a:p>
                      <a:pPr algn="ctr"/>
                      <a:r>
                        <a:rPr lang="en-US" dirty="0">
                          <a:latin typeface="Arial Narrow" pitchFamily="34" charset="0"/>
                        </a:rPr>
                        <a:t>$23,923</a:t>
                      </a:r>
                    </a:p>
                    <a:p>
                      <a:pPr algn="ctr"/>
                      <a:r>
                        <a:rPr lang="en-US" sz="1600" dirty="0">
                          <a:latin typeface="Arial Narrow" pitchFamily="34" charset="0"/>
                        </a:rPr>
                        <a:t>(436% mark-up)</a:t>
                      </a:r>
                      <a:endParaRPr lang="en-US" sz="1600" b="1" dirty="0">
                        <a:solidFill>
                          <a:srgbClr val="FF0000"/>
                        </a:solidFill>
                        <a:latin typeface="Arial Narrow" pitchFamily="34" charset="0"/>
                      </a:endParaRPr>
                    </a:p>
                  </a:txBody>
                  <a:tcPr marL="68580" marR="68580">
                    <a:solidFill>
                      <a:srgbClr val="CCD5EA"/>
                    </a:solidFill>
                  </a:tcPr>
                </a:tc>
                <a:tc>
                  <a:txBody>
                    <a:bodyPr/>
                    <a:lstStyle/>
                    <a:p>
                      <a:pPr algn="ctr"/>
                      <a:r>
                        <a:rPr lang="en-US" dirty="0">
                          <a:latin typeface="Arial Narrow" pitchFamily="34" charset="0"/>
                        </a:rPr>
                        <a:t>$5,492</a:t>
                      </a:r>
                    </a:p>
                  </a:txBody>
                  <a:tcPr marL="68580" marR="68580" anchor="ctr">
                    <a:solidFill>
                      <a:srgbClr val="CCD5EA"/>
                    </a:solidFill>
                  </a:tcPr>
                </a:tc>
                <a:tc>
                  <a:txBody>
                    <a:bodyPr/>
                    <a:lstStyle/>
                    <a:p>
                      <a:pPr algn="ctr"/>
                      <a:r>
                        <a:rPr lang="en-US" dirty="0">
                          <a:latin typeface="Arial Narrow" pitchFamily="34" charset="0"/>
                        </a:rPr>
                        <a:t>$18,431</a:t>
                      </a:r>
                    </a:p>
                  </a:txBody>
                  <a:tcPr marL="68580" marR="68580" anchor="ctr">
                    <a:solidFill>
                      <a:srgbClr val="CCD5EA"/>
                    </a:solidFill>
                  </a:tcPr>
                </a:tc>
                <a:extLst>
                  <a:ext uri="{0D108BD9-81ED-4DB2-BD59-A6C34878D82A}">
                    <a16:rowId xmlns:a16="http://schemas.microsoft.com/office/drawing/2014/main" val="1294442689"/>
                  </a:ext>
                </a:extLst>
              </a:tr>
            </a:tbl>
          </a:graphicData>
        </a:graphic>
      </p:graphicFrame>
      <p:sp>
        <p:nvSpPr>
          <p:cNvPr id="8" name="Slide Number Placeholder 7"/>
          <p:cNvSpPr>
            <a:spLocks noGrp="1"/>
          </p:cNvSpPr>
          <p:nvPr>
            <p:ph type="sldNum" sz="quarter" idx="12"/>
          </p:nvPr>
        </p:nvSpPr>
        <p:spPr/>
        <p:txBody>
          <a:bodyPr/>
          <a:lstStyle/>
          <a:p>
            <a:fld id="{C2BB0FDA-3446-403C-A325-17053324AD37}" type="slidenum">
              <a:rPr lang="en-US" smtClean="0"/>
              <a:pPr/>
              <a:t>20</a:t>
            </a:fld>
            <a:endParaRPr lang="en-US"/>
          </a:p>
        </p:txBody>
      </p:sp>
      <p:sp>
        <p:nvSpPr>
          <p:cNvPr id="6" name="TextBox 5">
            <a:extLst>
              <a:ext uri="{FF2B5EF4-FFF2-40B4-BE49-F238E27FC236}">
                <a16:creationId xmlns:a16="http://schemas.microsoft.com/office/drawing/2014/main" id="{6F0C7C30-B715-43B7-BF3E-09BCCBCBE87A}"/>
              </a:ext>
            </a:extLst>
          </p:cNvPr>
          <p:cNvSpPr txBox="1"/>
          <p:nvPr/>
        </p:nvSpPr>
        <p:spPr>
          <a:xfrm>
            <a:off x="514350" y="5715000"/>
            <a:ext cx="8229600" cy="523220"/>
          </a:xfrm>
          <a:prstGeom prst="rect">
            <a:avLst/>
          </a:prstGeom>
          <a:noFill/>
        </p:spPr>
        <p:txBody>
          <a:bodyPr wrap="square" rtlCol="0">
            <a:spAutoFit/>
          </a:bodyPr>
          <a:lstStyle/>
          <a:p>
            <a:r>
              <a:rPr lang="en-US" sz="1400" dirty="0"/>
              <a:t>Source: Centers for Medicare &amp; Medicaid Services – Medicare Inpatient Provider Utilization and Payment Data, Fiscal Year</a:t>
            </a:r>
          </a:p>
        </p:txBody>
      </p:sp>
      <p:sp>
        <p:nvSpPr>
          <p:cNvPr id="10" name="Footer Placeholder 4">
            <a:extLst>
              <a:ext uri="{FF2B5EF4-FFF2-40B4-BE49-F238E27FC236}">
                <a16:creationId xmlns:a16="http://schemas.microsoft.com/office/drawing/2014/main" id="{1A0A80E9-CC1F-834D-A901-FADAF8E2D111}"/>
              </a:ext>
            </a:extLst>
          </p:cNvPr>
          <p:cNvSpPr txBox="1">
            <a:spLocks/>
          </p:cNvSpPr>
          <p:nvPr/>
        </p:nvSpPr>
        <p:spPr>
          <a:xfrm>
            <a:off x="3028950" y="6356351"/>
            <a:ext cx="3086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Private and Confidential</a:t>
            </a:r>
          </a:p>
        </p:txBody>
      </p:sp>
    </p:spTree>
    <p:extLst>
      <p:ext uri="{BB962C8B-B14F-4D97-AF65-F5344CB8AC3E}">
        <p14:creationId xmlns:p14="http://schemas.microsoft.com/office/powerpoint/2010/main" val="268919569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630936"/>
            <a:ext cx="8229600" cy="1828800"/>
          </a:xfrm>
        </p:spPr>
        <p:txBody>
          <a:bodyPr anchor="t" anchorCtr="0">
            <a:normAutofit/>
          </a:bodyPr>
          <a:lstStyle/>
          <a:p>
            <a:pPr>
              <a:lnSpc>
                <a:spcPct val="100000"/>
              </a:lnSpc>
            </a:pPr>
            <a:r>
              <a:rPr lang="en-US" sz="4000" b="1" dirty="0">
                <a:solidFill>
                  <a:schemeClr val="tx2">
                    <a:lumMod val="75000"/>
                  </a:schemeClr>
                </a:solidFill>
                <a:latin typeface="Batang" pitchFamily="18" charset="-127"/>
                <a:ea typeface="Batang" pitchFamily="18" charset="-127"/>
                <a:cs typeface="Arial" panose="020B0604020202020204" pitchFamily="34" charset="0"/>
              </a:rPr>
              <a:t>Reference based pricing example</a:t>
            </a:r>
            <a:br>
              <a:rPr lang="en-US" b="1" dirty="0">
                <a:solidFill>
                  <a:schemeClr val="tx2">
                    <a:lumMod val="75000"/>
                  </a:schemeClr>
                </a:solidFill>
                <a:latin typeface="Batang" pitchFamily="18" charset="-127"/>
                <a:ea typeface="Batang" pitchFamily="18" charset="-127"/>
              </a:rPr>
            </a:br>
            <a:r>
              <a:rPr lang="en-US" sz="3600" b="1">
                <a:solidFill>
                  <a:schemeClr val="tx2">
                    <a:lumMod val="75000"/>
                  </a:schemeClr>
                </a:solidFill>
                <a:latin typeface="Batang" pitchFamily="18" charset="-127"/>
                <a:ea typeface="Batang" pitchFamily="18" charset="-127"/>
                <a:cs typeface="Arial" panose="020B0604020202020204" pitchFamily="34" charset="0"/>
              </a:rPr>
              <a:t>Heart Attack</a:t>
            </a:r>
            <a:endParaRPr lang="en-US" sz="3600" b="1" dirty="0">
              <a:solidFill>
                <a:schemeClr val="tx2">
                  <a:lumMod val="75000"/>
                </a:schemeClr>
              </a:solidFill>
              <a:latin typeface="Batang" pitchFamily="18" charset="-127"/>
              <a:ea typeface="Batang" pitchFamily="18" charset="-127"/>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0925767"/>
              </p:ext>
            </p:extLst>
          </p:nvPr>
        </p:nvGraphicFramePr>
        <p:xfrm>
          <a:off x="618607" y="2220435"/>
          <a:ext cx="3582163" cy="1780192"/>
        </p:xfrm>
        <a:graphic>
          <a:graphicData uri="http://schemas.openxmlformats.org/drawingml/2006/table">
            <a:tbl>
              <a:tblPr firstRow="1" bandRow="1">
                <a:tableStyleId>{1FECB4D8-DB02-4DC6-A0A2-4F2EBAE1DC90}</a:tableStyleId>
              </a:tblPr>
              <a:tblGrid>
                <a:gridCol w="2362200">
                  <a:extLst>
                    <a:ext uri="{9D8B030D-6E8A-4147-A177-3AD203B41FA5}">
                      <a16:colId xmlns:a16="http://schemas.microsoft.com/office/drawing/2014/main" val="3502839426"/>
                    </a:ext>
                  </a:extLst>
                </a:gridCol>
                <a:gridCol w="1219963">
                  <a:extLst>
                    <a:ext uri="{9D8B030D-6E8A-4147-A177-3AD203B41FA5}">
                      <a16:colId xmlns:a16="http://schemas.microsoft.com/office/drawing/2014/main" val="3806323965"/>
                    </a:ext>
                  </a:extLst>
                </a:gridCol>
              </a:tblGrid>
              <a:tr h="445048">
                <a:tc>
                  <a:txBody>
                    <a:bodyPr/>
                    <a:lstStyle/>
                    <a:p>
                      <a:pPr algn="l"/>
                      <a:r>
                        <a:rPr lang="en-US" dirty="0">
                          <a:solidFill>
                            <a:schemeClr val="bg1"/>
                          </a:solidFill>
                          <a:latin typeface="Arial Narrow" pitchFamily="34" charset="0"/>
                        </a:rPr>
                        <a:t>Traditional Pricing</a:t>
                      </a:r>
                    </a:p>
                  </a:txBody>
                  <a:tcPr marL="68580" marR="68580">
                    <a:solidFill>
                      <a:schemeClr val="tx2">
                        <a:lumMod val="75000"/>
                      </a:schemeClr>
                    </a:solidFill>
                  </a:tcPr>
                </a:tc>
                <a:tc>
                  <a:txBody>
                    <a:bodyPr/>
                    <a:lstStyle/>
                    <a:p>
                      <a:endParaRPr lang="en-US" sz="2000" b="0" dirty="0">
                        <a:solidFill>
                          <a:schemeClr val="accent1">
                            <a:lumMod val="75000"/>
                          </a:schemeClr>
                        </a:solidFill>
                        <a:latin typeface="Arial Narrow" pitchFamily="34" charset="0"/>
                      </a:endParaRPr>
                    </a:p>
                  </a:txBody>
                  <a:tcPr marL="68580" marR="68580">
                    <a:solidFill>
                      <a:schemeClr val="tx2">
                        <a:lumMod val="75000"/>
                      </a:schemeClr>
                    </a:solidFill>
                  </a:tcPr>
                </a:tc>
                <a:extLst>
                  <a:ext uri="{0D108BD9-81ED-4DB2-BD59-A6C34878D82A}">
                    <a16:rowId xmlns:a16="http://schemas.microsoft.com/office/drawing/2014/main" val="202182961"/>
                  </a:ext>
                </a:extLst>
              </a:tr>
              <a:tr h="445048">
                <a:tc>
                  <a:txBody>
                    <a:bodyPr/>
                    <a:lstStyle/>
                    <a:p>
                      <a:r>
                        <a:rPr lang="en-US" dirty="0">
                          <a:solidFill>
                            <a:schemeClr val="tx1"/>
                          </a:solidFill>
                          <a:latin typeface="Arial Narrow" pitchFamily="34" charset="0"/>
                        </a:rPr>
                        <a:t>Billed Charges</a:t>
                      </a:r>
                    </a:p>
                  </a:txBody>
                  <a:tcPr marL="68580" marR="68580">
                    <a:solidFill>
                      <a:srgbClr val="CCD5EA"/>
                    </a:solidFill>
                  </a:tcPr>
                </a:tc>
                <a:tc>
                  <a:txBody>
                    <a:bodyPr/>
                    <a:lstStyle/>
                    <a:p>
                      <a:pPr algn="r"/>
                      <a:r>
                        <a:rPr lang="en-US" dirty="0">
                          <a:solidFill>
                            <a:schemeClr val="tx1"/>
                          </a:solidFill>
                          <a:latin typeface="Arial Narrow" pitchFamily="34" charset="0"/>
                        </a:rPr>
                        <a:t>$  142,516</a:t>
                      </a:r>
                    </a:p>
                  </a:txBody>
                  <a:tcPr marL="68580" marR="68580">
                    <a:solidFill>
                      <a:srgbClr val="CCD5EA"/>
                    </a:solidFill>
                  </a:tcPr>
                </a:tc>
                <a:extLst>
                  <a:ext uri="{0D108BD9-81ED-4DB2-BD59-A6C34878D82A}">
                    <a16:rowId xmlns:a16="http://schemas.microsoft.com/office/drawing/2014/main" val="792528039"/>
                  </a:ext>
                </a:extLst>
              </a:tr>
              <a:tr h="445048">
                <a:tc>
                  <a:txBody>
                    <a:bodyPr/>
                    <a:lstStyle/>
                    <a:p>
                      <a:r>
                        <a:rPr lang="en-US" dirty="0">
                          <a:solidFill>
                            <a:schemeClr val="tx1"/>
                          </a:solidFill>
                          <a:latin typeface="Arial Narrow" pitchFamily="34" charset="0"/>
                        </a:rPr>
                        <a:t>Less PPO Discount (50%)</a:t>
                      </a:r>
                    </a:p>
                  </a:txBody>
                  <a:tcPr marL="68580" marR="68580">
                    <a:solidFill>
                      <a:srgbClr val="E7EBF5"/>
                    </a:solidFill>
                  </a:tcPr>
                </a:tc>
                <a:tc>
                  <a:txBody>
                    <a:bodyPr/>
                    <a:lstStyle/>
                    <a:p>
                      <a:pPr algn="r"/>
                      <a:r>
                        <a:rPr lang="en-US" u="sng" dirty="0">
                          <a:solidFill>
                            <a:schemeClr val="tx1"/>
                          </a:solidFill>
                          <a:latin typeface="Arial Narrow" pitchFamily="34" charset="0"/>
                        </a:rPr>
                        <a:t>     71,258</a:t>
                      </a:r>
                    </a:p>
                  </a:txBody>
                  <a:tcPr marL="68580" marR="68580">
                    <a:solidFill>
                      <a:srgbClr val="E7EBF5"/>
                    </a:solidFill>
                  </a:tcPr>
                </a:tc>
                <a:extLst>
                  <a:ext uri="{0D108BD9-81ED-4DB2-BD59-A6C34878D82A}">
                    <a16:rowId xmlns:a16="http://schemas.microsoft.com/office/drawing/2014/main" val="4031964753"/>
                  </a:ext>
                </a:extLst>
              </a:tr>
              <a:tr h="445048">
                <a:tc>
                  <a:txBody>
                    <a:bodyPr/>
                    <a:lstStyle/>
                    <a:p>
                      <a:r>
                        <a:rPr lang="en-US" dirty="0">
                          <a:solidFill>
                            <a:schemeClr val="tx1"/>
                          </a:solidFill>
                          <a:latin typeface="Arial Narrow" pitchFamily="34" charset="0"/>
                        </a:rPr>
                        <a:t>PPO</a:t>
                      </a:r>
                      <a:r>
                        <a:rPr lang="en-US" baseline="0" dirty="0">
                          <a:solidFill>
                            <a:schemeClr val="tx1"/>
                          </a:solidFill>
                          <a:latin typeface="Arial Narrow" pitchFamily="34" charset="0"/>
                        </a:rPr>
                        <a:t> Reimbursement</a:t>
                      </a:r>
                      <a:endParaRPr lang="en-US" dirty="0">
                        <a:solidFill>
                          <a:schemeClr val="tx1"/>
                        </a:solidFill>
                        <a:latin typeface="Arial Narrow" pitchFamily="34" charset="0"/>
                      </a:endParaRPr>
                    </a:p>
                  </a:txBody>
                  <a:tcPr marL="68580" marR="68580">
                    <a:solidFill>
                      <a:srgbClr val="CCD5EA"/>
                    </a:solidFill>
                  </a:tcPr>
                </a:tc>
                <a:tc>
                  <a:txBody>
                    <a:bodyPr/>
                    <a:lstStyle/>
                    <a:p>
                      <a:pPr algn="r"/>
                      <a:r>
                        <a:rPr lang="en-US" b="1" dirty="0">
                          <a:solidFill>
                            <a:schemeClr val="tx1"/>
                          </a:solidFill>
                          <a:latin typeface="Arial Narrow" pitchFamily="34" charset="0"/>
                        </a:rPr>
                        <a:t>$</a:t>
                      </a:r>
                      <a:r>
                        <a:rPr lang="en-US" dirty="0">
                          <a:solidFill>
                            <a:schemeClr val="tx1"/>
                          </a:solidFill>
                          <a:latin typeface="Arial Narrow" pitchFamily="34" charset="0"/>
                        </a:rPr>
                        <a:t> </a:t>
                      </a:r>
                      <a:r>
                        <a:rPr lang="en-US" b="1" dirty="0">
                          <a:solidFill>
                            <a:schemeClr val="tx1"/>
                          </a:solidFill>
                          <a:latin typeface="Arial Narrow" pitchFamily="34" charset="0"/>
                        </a:rPr>
                        <a:t> 71,258</a:t>
                      </a:r>
                      <a:endParaRPr lang="en-US" dirty="0">
                        <a:solidFill>
                          <a:schemeClr val="tx1"/>
                        </a:solidFill>
                        <a:latin typeface="Arial Narrow" pitchFamily="34" charset="0"/>
                      </a:endParaRPr>
                    </a:p>
                  </a:txBody>
                  <a:tcPr marL="68580" marR="68580">
                    <a:solidFill>
                      <a:srgbClr val="CCD5EA"/>
                    </a:solidFill>
                  </a:tcPr>
                </a:tc>
                <a:extLst>
                  <a:ext uri="{0D108BD9-81ED-4DB2-BD59-A6C34878D82A}">
                    <a16:rowId xmlns:a16="http://schemas.microsoft.com/office/drawing/2014/main" val="1158606362"/>
                  </a:ext>
                </a:extLst>
              </a:tr>
            </a:tbl>
          </a:graphicData>
        </a:graphic>
      </p:graphicFrame>
      <p:sp>
        <p:nvSpPr>
          <p:cNvPr id="13" name="Slide Number Placeholder 12"/>
          <p:cNvSpPr>
            <a:spLocks noGrp="1"/>
          </p:cNvSpPr>
          <p:nvPr>
            <p:ph type="sldNum" sz="quarter" idx="12"/>
          </p:nvPr>
        </p:nvSpPr>
        <p:spPr/>
        <p:txBody>
          <a:bodyPr/>
          <a:lstStyle/>
          <a:p>
            <a:fld id="{C2BB0FDA-3446-403C-A325-17053324AD37}" type="slidenum">
              <a:rPr lang="en-US" smtClean="0"/>
              <a:pPr/>
              <a:t>21</a:t>
            </a:fld>
            <a:endParaRPr lang="en-US"/>
          </a:p>
        </p:txBody>
      </p:sp>
      <p:sp>
        <p:nvSpPr>
          <p:cNvPr id="8" name="TextBox 7">
            <a:extLst>
              <a:ext uri="{FF2B5EF4-FFF2-40B4-BE49-F238E27FC236}">
                <a16:creationId xmlns:a16="http://schemas.microsoft.com/office/drawing/2014/main" id="{3CD15E28-187B-40B8-82A3-16CB4D78A66A}"/>
              </a:ext>
            </a:extLst>
          </p:cNvPr>
          <p:cNvSpPr txBox="1"/>
          <p:nvPr/>
        </p:nvSpPr>
        <p:spPr>
          <a:xfrm>
            <a:off x="540258" y="5555841"/>
            <a:ext cx="8229600" cy="523220"/>
          </a:xfrm>
          <a:prstGeom prst="rect">
            <a:avLst/>
          </a:prstGeom>
          <a:noFill/>
        </p:spPr>
        <p:txBody>
          <a:bodyPr wrap="square" rtlCol="0">
            <a:spAutoFit/>
          </a:bodyPr>
          <a:lstStyle/>
          <a:p>
            <a:r>
              <a:rPr lang="en-US" sz="1400" dirty="0"/>
              <a:t>Source: Centers for Medicare &amp; Medicaid Services – Medicare Inpatient Provider Utilization and Payment Data.</a:t>
            </a:r>
          </a:p>
        </p:txBody>
      </p:sp>
      <p:sp>
        <p:nvSpPr>
          <p:cNvPr id="9" name="Footer Placeholder 4">
            <a:extLst>
              <a:ext uri="{FF2B5EF4-FFF2-40B4-BE49-F238E27FC236}">
                <a16:creationId xmlns:a16="http://schemas.microsoft.com/office/drawing/2014/main" id="{82F829D2-AF23-F54A-B5B0-3E0B3EE1639C}"/>
              </a:ext>
            </a:extLst>
          </p:cNvPr>
          <p:cNvSpPr txBox="1">
            <a:spLocks/>
          </p:cNvSpPr>
          <p:nvPr/>
        </p:nvSpPr>
        <p:spPr>
          <a:xfrm>
            <a:off x="3028950" y="6356351"/>
            <a:ext cx="3086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Private and Confidential</a:t>
            </a:r>
          </a:p>
        </p:txBody>
      </p:sp>
      <p:graphicFrame>
        <p:nvGraphicFramePr>
          <p:cNvPr id="10" name="Content Placeholder 3">
            <a:extLst>
              <a:ext uri="{FF2B5EF4-FFF2-40B4-BE49-F238E27FC236}">
                <a16:creationId xmlns:a16="http://schemas.microsoft.com/office/drawing/2014/main" id="{7B1D98F5-E671-4E68-8203-12AC014EBF08}"/>
              </a:ext>
            </a:extLst>
          </p:cNvPr>
          <p:cNvGraphicFramePr>
            <a:graphicFrameLocks/>
          </p:cNvGraphicFramePr>
          <p:nvPr>
            <p:extLst>
              <p:ext uri="{D42A27DB-BD31-4B8C-83A1-F6EECF244321}">
                <p14:modId xmlns:p14="http://schemas.microsoft.com/office/powerpoint/2010/main" val="2551650167"/>
              </p:ext>
            </p:extLst>
          </p:nvPr>
        </p:nvGraphicFramePr>
        <p:xfrm>
          <a:off x="5078649" y="2150719"/>
          <a:ext cx="3582163" cy="2133601"/>
        </p:xfrm>
        <a:graphic>
          <a:graphicData uri="http://schemas.openxmlformats.org/drawingml/2006/table">
            <a:tbl>
              <a:tblPr firstRow="1" bandRow="1">
                <a:tableStyleId>{1FECB4D8-DB02-4DC6-A0A2-4F2EBAE1DC90}</a:tableStyleId>
              </a:tblPr>
              <a:tblGrid>
                <a:gridCol w="2538323">
                  <a:extLst>
                    <a:ext uri="{9D8B030D-6E8A-4147-A177-3AD203B41FA5}">
                      <a16:colId xmlns:a16="http://schemas.microsoft.com/office/drawing/2014/main" val="3502839426"/>
                    </a:ext>
                  </a:extLst>
                </a:gridCol>
                <a:gridCol w="1043840">
                  <a:extLst>
                    <a:ext uri="{9D8B030D-6E8A-4147-A177-3AD203B41FA5}">
                      <a16:colId xmlns:a16="http://schemas.microsoft.com/office/drawing/2014/main" val="3806323965"/>
                    </a:ext>
                  </a:extLst>
                </a:gridCol>
              </a:tblGrid>
              <a:tr h="480733">
                <a:tc>
                  <a:txBody>
                    <a:bodyPr/>
                    <a:lstStyle/>
                    <a:p>
                      <a:pPr algn="l"/>
                      <a:r>
                        <a:rPr lang="en-US" dirty="0">
                          <a:solidFill>
                            <a:schemeClr val="bg1"/>
                          </a:solidFill>
                          <a:latin typeface="Arial Narrow" pitchFamily="34" charset="0"/>
                        </a:rPr>
                        <a:t>Referenced Based Pricing</a:t>
                      </a:r>
                    </a:p>
                  </a:txBody>
                  <a:tcPr marL="68580" marR="68580">
                    <a:solidFill>
                      <a:schemeClr val="tx2">
                        <a:lumMod val="75000"/>
                      </a:schemeClr>
                    </a:solidFill>
                  </a:tcPr>
                </a:tc>
                <a:tc>
                  <a:txBody>
                    <a:bodyPr/>
                    <a:lstStyle/>
                    <a:p>
                      <a:endParaRPr lang="en-US" sz="2000" b="0" dirty="0">
                        <a:solidFill>
                          <a:schemeClr val="bg1"/>
                        </a:solidFill>
                        <a:latin typeface="Arial Narrow" pitchFamily="34" charset="0"/>
                      </a:endParaRPr>
                    </a:p>
                  </a:txBody>
                  <a:tcPr marL="68580" marR="68580">
                    <a:solidFill>
                      <a:schemeClr val="tx2">
                        <a:lumMod val="75000"/>
                      </a:schemeClr>
                    </a:solidFill>
                  </a:tcPr>
                </a:tc>
                <a:extLst>
                  <a:ext uri="{0D108BD9-81ED-4DB2-BD59-A6C34878D82A}">
                    <a16:rowId xmlns:a16="http://schemas.microsoft.com/office/drawing/2014/main" val="202182961"/>
                  </a:ext>
                </a:extLst>
              </a:tr>
              <a:tr h="480733">
                <a:tc>
                  <a:txBody>
                    <a:bodyPr/>
                    <a:lstStyle/>
                    <a:p>
                      <a:r>
                        <a:rPr lang="en-US" dirty="0">
                          <a:solidFill>
                            <a:schemeClr val="tx1"/>
                          </a:solidFill>
                          <a:latin typeface="Arial Narrow" pitchFamily="34" charset="0"/>
                        </a:rPr>
                        <a:t>Medicare Reimbursement</a:t>
                      </a:r>
                    </a:p>
                  </a:txBody>
                  <a:tcPr marL="68580" marR="68580">
                    <a:solidFill>
                      <a:srgbClr val="CCD5EA"/>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Narrow" pitchFamily="34" charset="0"/>
                        </a:rPr>
                        <a:t>$    16,270</a:t>
                      </a:r>
                    </a:p>
                  </a:txBody>
                  <a:tcPr marL="68580" marR="68580">
                    <a:solidFill>
                      <a:srgbClr val="CCD5EA"/>
                    </a:solidFill>
                  </a:tcPr>
                </a:tc>
                <a:extLst>
                  <a:ext uri="{0D108BD9-81ED-4DB2-BD59-A6C34878D82A}">
                    <a16:rowId xmlns:a16="http://schemas.microsoft.com/office/drawing/2014/main" val="792528039"/>
                  </a:ext>
                </a:extLst>
              </a:tr>
              <a:tr h="480733">
                <a:tc>
                  <a:txBody>
                    <a:bodyPr/>
                    <a:lstStyle/>
                    <a:p>
                      <a:r>
                        <a:rPr lang="en-US" dirty="0">
                          <a:solidFill>
                            <a:schemeClr val="tx1"/>
                          </a:solidFill>
                          <a:latin typeface="Arial Narrow" pitchFamily="34" charset="0"/>
                        </a:rPr>
                        <a:t>Plus Fair Margin (25%)</a:t>
                      </a:r>
                    </a:p>
                  </a:txBody>
                  <a:tcPr marL="68580" marR="68580">
                    <a:solidFill>
                      <a:srgbClr val="E7EBF5"/>
                    </a:solidFill>
                  </a:tcPr>
                </a:tc>
                <a:tc>
                  <a:txBody>
                    <a:bodyPr/>
                    <a:lstStyle/>
                    <a:p>
                      <a:pPr algn="r"/>
                      <a:r>
                        <a:rPr lang="en-US" u="sng" dirty="0">
                          <a:solidFill>
                            <a:schemeClr val="tx1"/>
                          </a:solidFill>
                          <a:latin typeface="Arial Narrow" pitchFamily="34" charset="0"/>
                        </a:rPr>
                        <a:t>       4,068</a:t>
                      </a:r>
                    </a:p>
                  </a:txBody>
                  <a:tcPr marL="68580" marR="68580">
                    <a:solidFill>
                      <a:srgbClr val="E7EBF5"/>
                    </a:solidFill>
                  </a:tcPr>
                </a:tc>
                <a:extLst>
                  <a:ext uri="{0D108BD9-81ED-4DB2-BD59-A6C34878D82A}">
                    <a16:rowId xmlns:a16="http://schemas.microsoft.com/office/drawing/2014/main" val="4031964753"/>
                  </a:ext>
                </a:extLst>
              </a:tr>
              <a:tr h="691402">
                <a:tc>
                  <a:txBody>
                    <a:bodyPr/>
                    <a:lstStyle/>
                    <a:p>
                      <a:r>
                        <a:rPr lang="en-US" baseline="0" dirty="0">
                          <a:solidFill>
                            <a:schemeClr val="tx1"/>
                          </a:solidFill>
                          <a:latin typeface="Arial Narrow" pitchFamily="34" charset="0"/>
                        </a:rPr>
                        <a:t>Referenced Based Reimbursement</a:t>
                      </a:r>
                      <a:endParaRPr lang="en-US" dirty="0">
                        <a:solidFill>
                          <a:schemeClr val="tx1"/>
                        </a:solidFill>
                        <a:latin typeface="Arial Narrow" pitchFamily="34" charset="0"/>
                      </a:endParaRPr>
                    </a:p>
                  </a:txBody>
                  <a:tcPr marL="68580" marR="68580">
                    <a:solidFill>
                      <a:srgbClr val="CCD5EA"/>
                    </a:solidFill>
                  </a:tcPr>
                </a:tc>
                <a:tc>
                  <a:txBody>
                    <a:bodyPr/>
                    <a:lstStyle/>
                    <a:p>
                      <a:pPr algn="r"/>
                      <a:r>
                        <a:rPr lang="en-US" b="1" dirty="0">
                          <a:solidFill>
                            <a:schemeClr val="tx1"/>
                          </a:solidFill>
                          <a:latin typeface="Arial Narrow" pitchFamily="34" charset="0"/>
                        </a:rPr>
                        <a:t>$  20,338</a:t>
                      </a:r>
                      <a:endParaRPr lang="en-US" dirty="0">
                        <a:solidFill>
                          <a:schemeClr val="tx1"/>
                        </a:solidFill>
                        <a:latin typeface="Arial Narrow" pitchFamily="34" charset="0"/>
                      </a:endParaRPr>
                    </a:p>
                  </a:txBody>
                  <a:tcPr marL="68580" marR="68580">
                    <a:solidFill>
                      <a:srgbClr val="CCD5EA"/>
                    </a:solidFill>
                  </a:tcPr>
                </a:tc>
                <a:extLst>
                  <a:ext uri="{0D108BD9-81ED-4DB2-BD59-A6C34878D82A}">
                    <a16:rowId xmlns:a16="http://schemas.microsoft.com/office/drawing/2014/main" val="1158606362"/>
                  </a:ext>
                </a:extLst>
              </a:tr>
            </a:tbl>
          </a:graphicData>
        </a:graphic>
      </p:graphicFrame>
      <p:sp>
        <p:nvSpPr>
          <p:cNvPr id="11" name="Oval 10">
            <a:extLst>
              <a:ext uri="{FF2B5EF4-FFF2-40B4-BE49-F238E27FC236}">
                <a16:creationId xmlns:a16="http://schemas.microsoft.com/office/drawing/2014/main" id="{FF48A26E-DB7E-4642-8733-7BFB8DC264CC}"/>
              </a:ext>
            </a:extLst>
          </p:cNvPr>
          <p:cNvSpPr/>
          <p:nvPr/>
        </p:nvSpPr>
        <p:spPr>
          <a:xfrm>
            <a:off x="3492110" y="3493400"/>
            <a:ext cx="708660" cy="507227"/>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22E9793-A8CB-4747-9EE5-3CC33D4373E1}"/>
              </a:ext>
            </a:extLst>
          </p:cNvPr>
          <p:cNvSpPr/>
          <p:nvPr/>
        </p:nvSpPr>
        <p:spPr>
          <a:xfrm>
            <a:off x="7950788" y="3534959"/>
            <a:ext cx="710024" cy="465668"/>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330A878-548E-4617-B0A8-7DF1C357AE79}"/>
              </a:ext>
            </a:extLst>
          </p:cNvPr>
          <p:cNvSpPr txBox="1"/>
          <p:nvPr/>
        </p:nvSpPr>
        <p:spPr>
          <a:xfrm>
            <a:off x="3154681" y="4847955"/>
            <a:ext cx="2988968" cy="707886"/>
          </a:xfrm>
          <a:prstGeom prst="rect">
            <a:avLst/>
          </a:prstGeom>
          <a:noFill/>
        </p:spPr>
        <p:txBody>
          <a:bodyPr wrap="square" rtlCol="0">
            <a:spAutoFit/>
          </a:bodyPr>
          <a:lstStyle/>
          <a:p>
            <a:pPr algn="ctr"/>
            <a:r>
              <a:rPr lang="en-US" sz="2000" b="1" dirty="0">
                <a:solidFill>
                  <a:schemeClr val="tx2">
                    <a:lumMod val="75000"/>
                  </a:schemeClr>
                </a:solidFill>
              </a:rPr>
              <a:t>$ 50,920</a:t>
            </a:r>
          </a:p>
          <a:p>
            <a:pPr algn="ctr"/>
            <a:r>
              <a:rPr lang="en-US" sz="2000" b="1" dirty="0">
                <a:solidFill>
                  <a:schemeClr val="tx2">
                    <a:lumMod val="75000"/>
                  </a:schemeClr>
                </a:solidFill>
              </a:rPr>
              <a:t>71% Savings</a:t>
            </a:r>
          </a:p>
        </p:txBody>
      </p:sp>
      <p:sp>
        <p:nvSpPr>
          <p:cNvPr id="3" name="Left Brace 2">
            <a:extLst>
              <a:ext uri="{FF2B5EF4-FFF2-40B4-BE49-F238E27FC236}">
                <a16:creationId xmlns:a16="http://schemas.microsoft.com/office/drawing/2014/main" id="{D002C623-ECF2-2F42-99CA-BCEF6E1EB89C}"/>
              </a:ext>
            </a:extLst>
          </p:cNvPr>
          <p:cNvSpPr/>
          <p:nvPr/>
        </p:nvSpPr>
        <p:spPr>
          <a:xfrm rot="16200000">
            <a:off x="5716066" y="2094562"/>
            <a:ext cx="683668" cy="4495800"/>
          </a:xfrm>
          <a:prstGeom prst="leftBrace">
            <a:avLst>
              <a:gd name="adj1" fmla="val 25734"/>
              <a:gd name="adj2" fmla="val 19341"/>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9046597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lumMod val="75000"/>
                  </a:schemeClr>
                </a:solidFill>
              </a:rPr>
              <a:t>Reference Based Pricing = Significant Savings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9156942"/>
              </p:ext>
            </p:extLst>
          </p:nvPr>
        </p:nvGraphicFramePr>
        <p:xfrm>
          <a:off x="915064" y="1891538"/>
          <a:ext cx="7313871" cy="3125968"/>
        </p:xfrm>
        <a:graphic>
          <a:graphicData uri="http://schemas.openxmlformats.org/drawingml/2006/table">
            <a:tbl>
              <a:tblPr firstRow="1" bandRow="1">
                <a:tableStyleId>{5C22544A-7EE6-4342-B048-85BDC9FD1C3A}</a:tableStyleId>
              </a:tblPr>
              <a:tblGrid>
                <a:gridCol w="3552366">
                  <a:extLst>
                    <a:ext uri="{9D8B030D-6E8A-4147-A177-3AD203B41FA5}">
                      <a16:colId xmlns:a16="http://schemas.microsoft.com/office/drawing/2014/main" val="3502839426"/>
                    </a:ext>
                  </a:extLst>
                </a:gridCol>
                <a:gridCol w="3761505">
                  <a:extLst>
                    <a:ext uri="{9D8B030D-6E8A-4147-A177-3AD203B41FA5}">
                      <a16:colId xmlns:a16="http://schemas.microsoft.com/office/drawing/2014/main" val="3806323965"/>
                    </a:ext>
                  </a:extLst>
                </a:gridCol>
              </a:tblGrid>
              <a:tr h="390746">
                <a:tc>
                  <a:txBody>
                    <a:bodyPr/>
                    <a:lstStyle/>
                    <a:p>
                      <a:r>
                        <a:rPr lang="en-US" dirty="0">
                          <a:solidFill>
                            <a:schemeClr val="bg1"/>
                          </a:solidFill>
                          <a:latin typeface="Arial Narrow" panose="020B0606020202030204" pitchFamily="34" charset="0"/>
                        </a:rPr>
                        <a:t>Provider</a:t>
                      </a:r>
                    </a:p>
                  </a:txBody>
                  <a:tcPr marL="68580" marR="68580">
                    <a:solidFill>
                      <a:srgbClr val="03495C"/>
                    </a:solidFill>
                  </a:tcPr>
                </a:tc>
                <a:tc>
                  <a:txBody>
                    <a:bodyPr/>
                    <a:lstStyle/>
                    <a:p>
                      <a:r>
                        <a:rPr lang="en-US" dirty="0">
                          <a:solidFill>
                            <a:schemeClr val="bg1"/>
                          </a:solidFill>
                          <a:latin typeface="Arial Narrow" panose="020B0606020202030204" pitchFamily="34" charset="0"/>
                        </a:rPr>
                        <a:t>ABC Hospital</a:t>
                      </a:r>
                    </a:p>
                  </a:txBody>
                  <a:tcPr marL="68580" marR="68580">
                    <a:solidFill>
                      <a:srgbClr val="03495C"/>
                    </a:solidFill>
                  </a:tcPr>
                </a:tc>
                <a:extLst>
                  <a:ext uri="{0D108BD9-81ED-4DB2-BD59-A6C34878D82A}">
                    <a16:rowId xmlns:a16="http://schemas.microsoft.com/office/drawing/2014/main" val="202182961"/>
                  </a:ext>
                </a:extLst>
              </a:tr>
              <a:tr h="390746">
                <a:tc>
                  <a:txBody>
                    <a:bodyPr/>
                    <a:lstStyle/>
                    <a:p>
                      <a:r>
                        <a:rPr lang="en-US" dirty="0">
                          <a:solidFill>
                            <a:schemeClr val="tx1"/>
                          </a:solidFill>
                          <a:latin typeface="Arial Narrow" panose="020B0606020202030204" pitchFamily="34" charset="0"/>
                        </a:rPr>
                        <a:t>Billed Charges</a:t>
                      </a:r>
                    </a:p>
                  </a:txBody>
                  <a:tcPr marL="68580" marR="68580">
                    <a:solidFill>
                      <a:srgbClr val="CCD5EA"/>
                    </a:solidFill>
                  </a:tcPr>
                </a:tc>
                <a:tc>
                  <a:txBody>
                    <a:bodyPr/>
                    <a:lstStyle/>
                    <a:p>
                      <a:r>
                        <a:rPr lang="en-US" dirty="0">
                          <a:solidFill>
                            <a:schemeClr val="tx1"/>
                          </a:solidFill>
                          <a:latin typeface="Arial Narrow" panose="020B0606020202030204" pitchFamily="34" charset="0"/>
                        </a:rPr>
                        <a:t>$94,212</a:t>
                      </a:r>
                      <a:r>
                        <a:rPr lang="en-US" baseline="0" dirty="0">
                          <a:solidFill>
                            <a:schemeClr val="tx1"/>
                          </a:solidFill>
                          <a:latin typeface="Arial Narrow" panose="020B0606020202030204" pitchFamily="34" charset="0"/>
                        </a:rPr>
                        <a:t> (14.6 X Medicare Allowable Price)</a:t>
                      </a:r>
                      <a:endParaRPr lang="en-US" dirty="0">
                        <a:solidFill>
                          <a:schemeClr val="tx1"/>
                        </a:solidFill>
                        <a:latin typeface="Arial Narrow" panose="020B0606020202030204" pitchFamily="34" charset="0"/>
                      </a:endParaRPr>
                    </a:p>
                  </a:txBody>
                  <a:tcPr marL="68580" marR="68580">
                    <a:solidFill>
                      <a:srgbClr val="CCD5EA"/>
                    </a:solidFill>
                  </a:tcPr>
                </a:tc>
                <a:extLst>
                  <a:ext uri="{0D108BD9-81ED-4DB2-BD59-A6C34878D82A}">
                    <a16:rowId xmlns:a16="http://schemas.microsoft.com/office/drawing/2014/main" val="792528039"/>
                  </a:ext>
                </a:extLst>
              </a:tr>
              <a:tr h="390746">
                <a:tc>
                  <a:txBody>
                    <a:bodyPr/>
                    <a:lstStyle/>
                    <a:p>
                      <a:r>
                        <a:rPr lang="en-US" dirty="0">
                          <a:solidFill>
                            <a:schemeClr val="tx1"/>
                          </a:solidFill>
                          <a:latin typeface="Arial Narrow" panose="020B0606020202030204" pitchFamily="34" charset="0"/>
                        </a:rPr>
                        <a:t>PPO Discount (66.12%)</a:t>
                      </a:r>
                    </a:p>
                  </a:txBody>
                  <a:tcPr marL="68580" marR="68580">
                    <a:solidFill>
                      <a:srgbClr val="E7EBF5"/>
                    </a:solidFill>
                  </a:tcPr>
                </a:tc>
                <a:tc>
                  <a:txBody>
                    <a:bodyPr/>
                    <a:lstStyle/>
                    <a:p>
                      <a:r>
                        <a:rPr lang="en-US" dirty="0">
                          <a:solidFill>
                            <a:schemeClr val="tx1"/>
                          </a:solidFill>
                          <a:latin typeface="Arial Narrow" panose="020B0606020202030204" pitchFamily="34" charset="0"/>
                        </a:rPr>
                        <a:t>$66,295</a:t>
                      </a:r>
                    </a:p>
                  </a:txBody>
                  <a:tcPr marL="68580" marR="68580">
                    <a:solidFill>
                      <a:srgbClr val="E7EBF5"/>
                    </a:solidFill>
                  </a:tcPr>
                </a:tc>
                <a:extLst>
                  <a:ext uri="{0D108BD9-81ED-4DB2-BD59-A6C34878D82A}">
                    <a16:rowId xmlns:a16="http://schemas.microsoft.com/office/drawing/2014/main" val="4031964753"/>
                  </a:ext>
                </a:extLst>
              </a:tr>
              <a:tr h="390746">
                <a:tc>
                  <a:txBody>
                    <a:bodyPr/>
                    <a:lstStyle/>
                    <a:p>
                      <a:r>
                        <a:rPr lang="en-US" dirty="0">
                          <a:solidFill>
                            <a:schemeClr val="tx1"/>
                          </a:solidFill>
                          <a:latin typeface="Arial Narrow" panose="020B0606020202030204" pitchFamily="34" charset="0"/>
                        </a:rPr>
                        <a:t>PPO</a:t>
                      </a:r>
                      <a:r>
                        <a:rPr lang="en-US" baseline="0" dirty="0">
                          <a:solidFill>
                            <a:schemeClr val="tx1"/>
                          </a:solidFill>
                          <a:latin typeface="Arial Narrow" panose="020B0606020202030204" pitchFamily="34" charset="0"/>
                        </a:rPr>
                        <a:t> Reimbursement</a:t>
                      </a:r>
                      <a:endParaRPr lang="en-US" dirty="0">
                        <a:solidFill>
                          <a:schemeClr val="tx1"/>
                        </a:solidFill>
                        <a:latin typeface="Arial Narrow" panose="020B0606020202030204" pitchFamily="34" charset="0"/>
                      </a:endParaRPr>
                    </a:p>
                  </a:txBody>
                  <a:tcPr marL="68580" marR="68580">
                    <a:solidFill>
                      <a:srgbClr val="CCD5EA"/>
                    </a:solidFill>
                  </a:tcPr>
                </a:tc>
                <a:tc>
                  <a:txBody>
                    <a:bodyPr/>
                    <a:lstStyle/>
                    <a:p>
                      <a:r>
                        <a:rPr lang="en-US" dirty="0">
                          <a:solidFill>
                            <a:schemeClr val="tx1"/>
                          </a:solidFill>
                          <a:latin typeface="Arial Narrow" panose="020B0606020202030204" pitchFamily="34" charset="0"/>
                        </a:rPr>
                        <a:t>$31,917 (4.95 X MAP)</a:t>
                      </a:r>
                    </a:p>
                  </a:txBody>
                  <a:tcPr marL="68580" marR="68580">
                    <a:solidFill>
                      <a:srgbClr val="CCD5EA"/>
                    </a:solidFill>
                  </a:tcPr>
                </a:tc>
                <a:extLst>
                  <a:ext uri="{0D108BD9-81ED-4DB2-BD59-A6C34878D82A}">
                    <a16:rowId xmlns:a16="http://schemas.microsoft.com/office/drawing/2014/main" val="1158606362"/>
                  </a:ext>
                </a:extLst>
              </a:tr>
              <a:tr h="390746">
                <a:tc>
                  <a:txBody>
                    <a:bodyPr/>
                    <a:lstStyle/>
                    <a:p>
                      <a:r>
                        <a:rPr lang="en-US" dirty="0">
                          <a:solidFill>
                            <a:schemeClr val="tx1"/>
                          </a:solidFill>
                          <a:latin typeface="Arial Narrow" panose="020B0606020202030204" pitchFamily="34" charset="0"/>
                        </a:rPr>
                        <a:t>Medicare Allowable Price (MAP)</a:t>
                      </a:r>
                    </a:p>
                  </a:txBody>
                  <a:tcPr marL="68580" marR="68580">
                    <a:solidFill>
                      <a:srgbClr val="E7EBF5"/>
                    </a:solidFill>
                  </a:tcPr>
                </a:tc>
                <a:tc>
                  <a:txBody>
                    <a:bodyPr/>
                    <a:lstStyle/>
                    <a:p>
                      <a:r>
                        <a:rPr lang="en-US" dirty="0">
                          <a:solidFill>
                            <a:schemeClr val="tx1"/>
                          </a:solidFill>
                          <a:latin typeface="Arial Narrow" panose="020B0606020202030204" pitchFamily="34" charset="0"/>
                        </a:rPr>
                        <a:t>$6,448</a:t>
                      </a:r>
                    </a:p>
                  </a:txBody>
                  <a:tcPr marL="68580" marR="68580">
                    <a:solidFill>
                      <a:srgbClr val="E7EBF5"/>
                    </a:solidFill>
                  </a:tcPr>
                </a:tc>
                <a:extLst>
                  <a:ext uri="{0D108BD9-81ED-4DB2-BD59-A6C34878D82A}">
                    <a16:rowId xmlns:a16="http://schemas.microsoft.com/office/drawing/2014/main" val="3188916263"/>
                  </a:ext>
                </a:extLst>
              </a:tr>
              <a:tr h="390746">
                <a:tc>
                  <a:txBody>
                    <a:bodyPr/>
                    <a:lstStyle/>
                    <a:p>
                      <a:r>
                        <a:rPr lang="en-US" dirty="0">
                          <a:solidFill>
                            <a:schemeClr val="tx1"/>
                          </a:solidFill>
                          <a:latin typeface="Arial Narrow" panose="020B0606020202030204" pitchFamily="34" charset="0"/>
                        </a:rPr>
                        <a:t>RBP</a:t>
                      </a:r>
                      <a:r>
                        <a:rPr lang="en-US" baseline="0" dirty="0">
                          <a:solidFill>
                            <a:schemeClr val="tx1"/>
                          </a:solidFill>
                          <a:latin typeface="Arial Narrow" panose="020B0606020202030204" pitchFamily="34" charset="0"/>
                        </a:rPr>
                        <a:t> Recommended Reimbursement</a:t>
                      </a:r>
                      <a:endParaRPr lang="en-US" dirty="0">
                        <a:solidFill>
                          <a:schemeClr val="tx1"/>
                        </a:solidFill>
                        <a:latin typeface="Arial Narrow" panose="020B0606020202030204" pitchFamily="34" charset="0"/>
                      </a:endParaRPr>
                    </a:p>
                  </a:txBody>
                  <a:tcPr marL="68580" marR="68580">
                    <a:solidFill>
                      <a:srgbClr val="CCD5EA"/>
                    </a:solidFill>
                  </a:tcPr>
                </a:tc>
                <a:tc>
                  <a:txBody>
                    <a:bodyPr/>
                    <a:lstStyle/>
                    <a:p>
                      <a:r>
                        <a:rPr lang="en-US" dirty="0">
                          <a:solidFill>
                            <a:schemeClr val="tx1"/>
                          </a:solidFill>
                          <a:latin typeface="Arial Narrow" panose="020B0606020202030204" pitchFamily="34" charset="0"/>
                        </a:rPr>
                        <a:t>$9,027 (140% of MAP)</a:t>
                      </a:r>
                    </a:p>
                  </a:txBody>
                  <a:tcPr marL="68580" marR="68580">
                    <a:solidFill>
                      <a:srgbClr val="CCD5EA"/>
                    </a:solidFill>
                  </a:tcPr>
                </a:tc>
                <a:extLst>
                  <a:ext uri="{0D108BD9-81ED-4DB2-BD59-A6C34878D82A}">
                    <a16:rowId xmlns:a16="http://schemas.microsoft.com/office/drawing/2014/main" val="518569006"/>
                  </a:ext>
                </a:extLst>
              </a:tr>
              <a:tr h="390746">
                <a:tc>
                  <a:txBody>
                    <a:bodyPr/>
                    <a:lstStyle/>
                    <a:p>
                      <a:r>
                        <a:rPr lang="en-US" dirty="0">
                          <a:solidFill>
                            <a:schemeClr val="tx1"/>
                          </a:solidFill>
                          <a:latin typeface="Arial Narrow" panose="020B0606020202030204" pitchFamily="34" charset="0"/>
                        </a:rPr>
                        <a:t>Pricing Differential</a:t>
                      </a:r>
                    </a:p>
                  </a:txBody>
                  <a:tcPr marL="68580" marR="68580">
                    <a:solidFill>
                      <a:srgbClr val="E7EBF5"/>
                    </a:solidFill>
                  </a:tcPr>
                </a:tc>
                <a:tc>
                  <a:txBody>
                    <a:bodyPr/>
                    <a:lstStyle/>
                    <a:p>
                      <a:r>
                        <a:rPr lang="en-US" dirty="0">
                          <a:solidFill>
                            <a:schemeClr val="tx1"/>
                          </a:solidFill>
                          <a:latin typeface="Arial Narrow" panose="020B0606020202030204" pitchFamily="34" charset="0"/>
                        </a:rPr>
                        <a:t>$22,890</a:t>
                      </a:r>
                    </a:p>
                  </a:txBody>
                  <a:tcPr marL="68580" marR="68580">
                    <a:solidFill>
                      <a:srgbClr val="E7EBF5"/>
                    </a:solidFill>
                  </a:tcPr>
                </a:tc>
                <a:extLst>
                  <a:ext uri="{0D108BD9-81ED-4DB2-BD59-A6C34878D82A}">
                    <a16:rowId xmlns:a16="http://schemas.microsoft.com/office/drawing/2014/main" val="1712907111"/>
                  </a:ext>
                </a:extLst>
              </a:tr>
              <a:tr h="390746">
                <a:tc>
                  <a:txBody>
                    <a:bodyPr/>
                    <a:lstStyle/>
                    <a:p>
                      <a:r>
                        <a:rPr lang="en-US" dirty="0">
                          <a:solidFill>
                            <a:schemeClr val="tx1"/>
                          </a:solidFill>
                          <a:latin typeface="Arial Narrow" panose="020B0606020202030204" pitchFamily="34" charset="0"/>
                        </a:rPr>
                        <a:t>Savings vs. PPO </a:t>
                      </a:r>
                    </a:p>
                  </a:txBody>
                  <a:tcPr marL="68580" marR="68580">
                    <a:solidFill>
                      <a:srgbClr val="CCD5EA"/>
                    </a:solidFill>
                  </a:tcPr>
                </a:tc>
                <a:tc>
                  <a:txBody>
                    <a:bodyPr/>
                    <a:lstStyle/>
                    <a:p>
                      <a:r>
                        <a:rPr lang="en-US" dirty="0">
                          <a:solidFill>
                            <a:schemeClr val="tx1"/>
                          </a:solidFill>
                          <a:latin typeface="Arial Narrow" panose="020B0606020202030204" pitchFamily="34" charset="0"/>
                        </a:rPr>
                        <a:t>72%</a:t>
                      </a:r>
                    </a:p>
                  </a:txBody>
                  <a:tcPr marL="68580" marR="68580">
                    <a:solidFill>
                      <a:srgbClr val="CCD5EA"/>
                    </a:solidFill>
                  </a:tcPr>
                </a:tc>
                <a:extLst>
                  <a:ext uri="{0D108BD9-81ED-4DB2-BD59-A6C34878D82A}">
                    <a16:rowId xmlns:a16="http://schemas.microsoft.com/office/drawing/2014/main" val="1766176368"/>
                  </a:ext>
                </a:extLst>
              </a:tr>
            </a:tbl>
          </a:graphicData>
        </a:graphic>
      </p:graphicFrame>
      <p:sp>
        <p:nvSpPr>
          <p:cNvPr id="9" name="Footer Placeholder 8"/>
          <p:cNvSpPr>
            <a:spLocks noGrp="1"/>
          </p:cNvSpPr>
          <p:nvPr>
            <p:ph type="ftr" sz="quarter" idx="11"/>
          </p:nvPr>
        </p:nvSpPr>
        <p:spPr/>
        <p:txBody>
          <a:bodyPr/>
          <a:lstStyle/>
          <a:p>
            <a:r>
              <a:rPr lang="en-US"/>
              <a:t>Private and Confidential</a:t>
            </a:r>
          </a:p>
        </p:txBody>
      </p:sp>
      <p:sp>
        <p:nvSpPr>
          <p:cNvPr id="8" name="Slide Number Placeholder 7"/>
          <p:cNvSpPr>
            <a:spLocks noGrp="1"/>
          </p:cNvSpPr>
          <p:nvPr>
            <p:ph type="sldNum" sz="quarter" idx="12"/>
          </p:nvPr>
        </p:nvSpPr>
        <p:spPr/>
        <p:txBody>
          <a:bodyPr/>
          <a:lstStyle/>
          <a:p>
            <a:fld id="{C2BB0FDA-3446-403C-A325-17053324AD37}" type="slidenum">
              <a:rPr lang="en-US" smtClean="0"/>
              <a:pPr/>
              <a:t>22</a:t>
            </a:fld>
            <a:endParaRPr lang="en-US"/>
          </a:p>
        </p:txBody>
      </p:sp>
    </p:spTree>
    <p:extLst>
      <p:ext uri="{BB962C8B-B14F-4D97-AF65-F5344CB8AC3E}">
        <p14:creationId xmlns:p14="http://schemas.microsoft.com/office/powerpoint/2010/main" val="216293802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630936"/>
            <a:ext cx="8513808" cy="1828800"/>
          </a:xfrm>
        </p:spPr>
        <p:txBody>
          <a:bodyPr anchor="t" anchorCtr="0">
            <a:noAutofit/>
          </a:bodyPr>
          <a:lstStyle/>
          <a:p>
            <a:r>
              <a:rPr lang="en-US" sz="4000" b="1" dirty="0">
                <a:solidFill>
                  <a:schemeClr val="tx2">
                    <a:lumMod val="75000"/>
                  </a:schemeClr>
                </a:solidFill>
                <a:latin typeface="Batang" pitchFamily="18" charset="-127"/>
                <a:ea typeface="Batang" pitchFamily="18" charset="-127"/>
                <a:cs typeface="Arial" panose="020B0604020202020204" pitchFamily="34" charset="0"/>
              </a:rPr>
              <a:t>Referenced Based Pricing and auditing</a:t>
            </a:r>
            <a:endParaRPr lang="en-US" sz="4000" dirty="0">
              <a:solidFill>
                <a:schemeClr val="tx2">
                  <a:lumMod val="75000"/>
                </a:schemeClr>
              </a:solidFill>
              <a:latin typeface="Batang" pitchFamily="18" charset="-127"/>
              <a:ea typeface="Batang" pitchFamily="18" charset="-127"/>
            </a:endParaRPr>
          </a:p>
        </p:txBody>
      </p:sp>
      <p:sp>
        <p:nvSpPr>
          <p:cNvPr id="3" name="Content Placeholder 2"/>
          <p:cNvSpPr>
            <a:spLocks noGrp="1"/>
          </p:cNvSpPr>
          <p:nvPr>
            <p:ph idx="1"/>
          </p:nvPr>
        </p:nvSpPr>
        <p:spPr>
          <a:xfrm>
            <a:off x="583549" y="1796116"/>
            <a:ext cx="5531375" cy="3604435"/>
          </a:xfrm>
        </p:spPr>
        <p:txBody>
          <a:bodyPr>
            <a:normAutofit/>
          </a:bodyPr>
          <a:lstStyle/>
          <a:p>
            <a:pPr>
              <a:buFont typeface="Arial" panose="020B0604020202020204" pitchFamily="34" charset="0"/>
              <a:buChar char="•"/>
            </a:pPr>
            <a:endParaRPr lang="en-US" sz="2600" dirty="0">
              <a:solidFill>
                <a:schemeClr val="tx1"/>
              </a:solidFill>
              <a:latin typeface="Arial" panose="020B0604020202020204" pitchFamily="34" charset="0"/>
              <a:cs typeface="Arial" panose="020B0604020202020204" pitchFamily="34" charset="0"/>
            </a:endParaRPr>
          </a:p>
          <a:p>
            <a:endParaRPr lang="en-US" sz="1800" dirty="0">
              <a:solidFill>
                <a:srgbClr val="FFFFFF"/>
              </a:solidFill>
            </a:endParaRPr>
          </a:p>
        </p:txBody>
      </p:sp>
      <p:sp>
        <p:nvSpPr>
          <p:cNvPr id="7" name="Slide Number Placeholder 6"/>
          <p:cNvSpPr>
            <a:spLocks noGrp="1"/>
          </p:cNvSpPr>
          <p:nvPr>
            <p:ph type="sldNum" sz="quarter" idx="12"/>
          </p:nvPr>
        </p:nvSpPr>
        <p:spPr/>
        <p:txBody>
          <a:bodyPr/>
          <a:lstStyle/>
          <a:p>
            <a:fld id="{C2BB0FDA-3446-403C-A325-17053324AD37}" type="slidenum">
              <a:rPr lang="en-US" smtClean="0"/>
              <a:pPr/>
              <a:t>23</a:t>
            </a:fld>
            <a:endParaRPr lang="en-US"/>
          </a:p>
        </p:txBody>
      </p:sp>
      <p:sp>
        <p:nvSpPr>
          <p:cNvPr id="5" name="Content Placeholder 2">
            <a:extLst>
              <a:ext uri="{FF2B5EF4-FFF2-40B4-BE49-F238E27FC236}">
                <a16:creationId xmlns:a16="http://schemas.microsoft.com/office/drawing/2014/main" id="{5D706A5C-9C18-4042-9682-442D07B25D1C}"/>
              </a:ext>
            </a:extLst>
          </p:cNvPr>
          <p:cNvSpPr txBox="1">
            <a:spLocks/>
          </p:cNvSpPr>
          <p:nvPr/>
        </p:nvSpPr>
        <p:spPr>
          <a:xfrm>
            <a:off x="685800" y="2133600"/>
            <a:ext cx="7590230" cy="36044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lumMod val="75000"/>
                  </a:schemeClr>
                </a:solidFill>
                <a:latin typeface="Arial Narrow" pitchFamily="34" charset="0"/>
                <a:cs typeface="Arial" panose="020B0604020202020204" pitchFamily="34" charset="0"/>
              </a:rPr>
              <a:t>Unique claims review and audit process that maximizes savings in a transparent, defensible and consistent way</a:t>
            </a:r>
          </a:p>
          <a:p>
            <a:r>
              <a:rPr lang="en-US" sz="2400" dirty="0">
                <a:solidFill>
                  <a:schemeClr val="accent1">
                    <a:lumMod val="75000"/>
                  </a:schemeClr>
                </a:solidFill>
                <a:latin typeface="Arial Narrow" pitchFamily="34" charset="0"/>
                <a:cs typeface="Arial" panose="020B0604020202020204" pitchFamily="34" charset="0"/>
              </a:rPr>
              <a:t>Reimbursement of Medicare plus a fair percentage or a facility’s Cost to Charge ratio plus a fair percentage</a:t>
            </a:r>
          </a:p>
          <a:p>
            <a:r>
              <a:rPr lang="en-US" sz="2400" dirty="0">
                <a:solidFill>
                  <a:schemeClr val="accent1">
                    <a:lumMod val="75000"/>
                  </a:schemeClr>
                </a:solidFill>
                <a:latin typeface="Arial Narrow" pitchFamily="34" charset="0"/>
                <a:cs typeface="Arial" panose="020B0604020202020204" pitchFamily="34" charset="0"/>
              </a:rPr>
              <a:t>Plan document language with clearly stated, rational limits of reimbursement</a:t>
            </a:r>
          </a:p>
          <a:p>
            <a:r>
              <a:rPr lang="en-US" sz="2400" dirty="0">
                <a:solidFill>
                  <a:schemeClr val="accent1">
                    <a:lumMod val="75000"/>
                  </a:schemeClr>
                </a:solidFill>
                <a:latin typeface="Arial Narrow" pitchFamily="34" charset="0"/>
                <a:cs typeface="Arial" panose="020B0604020202020204" pitchFamily="34" charset="0"/>
              </a:rPr>
              <a:t>Line by line auditing, adjudication and payment of all claims</a:t>
            </a:r>
          </a:p>
          <a:p>
            <a:r>
              <a:rPr lang="en-US" sz="2400" dirty="0">
                <a:solidFill>
                  <a:schemeClr val="accent1">
                    <a:lumMod val="75000"/>
                  </a:schemeClr>
                </a:solidFill>
                <a:latin typeface="Arial Narrow" pitchFamily="34" charset="0"/>
                <a:cs typeface="Arial" panose="020B0604020202020204" pitchFamily="34" charset="0"/>
              </a:rPr>
              <a:t>Appeal process that provides a full and fair review</a:t>
            </a:r>
          </a:p>
          <a:p>
            <a:r>
              <a:rPr lang="en-US" sz="2400" dirty="0">
                <a:solidFill>
                  <a:schemeClr val="accent1">
                    <a:lumMod val="75000"/>
                  </a:schemeClr>
                </a:solidFill>
                <a:latin typeface="Arial Narrow" pitchFamily="34" charset="0"/>
                <a:cs typeface="Arial" panose="020B0604020202020204" pitchFamily="34" charset="0"/>
              </a:rPr>
              <a:t>Vigorous defense of the plan and/or member in the event of a balance bill</a:t>
            </a:r>
          </a:p>
        </p:txBody>
      </p:sp>
      <p:sp>
        <p:nvSpPr>
          <p:cNvPr id="8" name="Footer Placeholder 4">
            <a:extLst>
              <a:ext uri="{FF2B5EF4-FFF2-40B4-BE49-F238E27FC236}">
                <a16:creationId xmlns:a16="http://schemas.microsoft.com/office/drawing/2014/main" id="{E6B822A1-2503-524D-A611-A34138A543C3}"/>
              </a:ext>
            </a:extLst>
          </p:cNvPr>
          <p:cNvSpPr txBox="1">
            <a:spLocks/>
          </p:cNvSpPr>
          <p:nvPr/>
        </p:nvSpPr>
        <p:spPr>
          <a:xfrm>
            <a:off x="3028950" y="6356351"/>
            <a:ext cx="30861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solidFill>
                  <a:schemeClr val="bg1">
                    <a:lumMod val="50000"/>
                  </a:schemeClr>
                </a:solidFill>
              </a:rPr>
              <a:t>Private and Confidential</a:t>
            </a:r>
          </a:p>
        </p:txBody>
      </p:sp>
      <p:pic>
        <p:nvPicPr>
          <p:cNvPr id="2050" name="Picture 2" descr="See the source image">
            <a:extLst>
              <a:ext uri="{FF2B5EF4-FFF2-40B4-BE49-F238E27FC236}">
                <a16:creationId xmlns:a16="http://schemas.microsoft.com/office/drawing/2014/main" id="{61EEF986-227B-0741-C7C1-FFD573F69311}"/>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428875" y="1796116"/>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6356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 y="436250"/>
            <a:ext cx="8801100" cy="6140762"/>
          </a:xfrm>
          <a:prstGeom prst="rect">
            <a:avLst/>
          </a:prstGeom>
        </p:spPr>
      </p:pic>
      <p:sp>
        <p:nvSpPr>
          <p:cNvPr id="5" name="Subtitle 4">
            <a:extLst>
              <a:ext uri="{FF2B5EF4-FFF2-40B4-BE49-F238E27FC236}">
                <a16:creationId xmlns:a16="http://schemas.microsoft.com/office/drawing/2014/main" id="{04171DD6-D8E7-4446-92C8-CACDE0DAB113}"/>
              </a:ext>
            </a:extLst>
          </p:cNvPr>
          <p:cNvSpPr txBox="1">
            <a:spLocks/>
          </p:cNvSpPr>
          <p:nvPr/>
        </p:nvSpPr>
        <p:spPr>
          <a:xfrm>
            <a:off x="0" y="6400800"/>
            <a:ext cx="9144000" cy="457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10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buClr>
              <a:buSzPct val="10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800"/>
              </a:spcBef>
              <a:buClr>
                <a:schemeClr val="tx1"/>
              </a:buClr>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9pPr>
          </a:lstStyle>
          <a:p>
            <a:pPr algn="ctr"/>
            <a:r>
              <a:rPr lang="en-US" dirty="0">
                <a:solidFill>
                  <a:schemeClr val="bg1"/>
                </a:solidFill>
              </a:rPr>
              <a:t>We don’t wait for the Future. We Build the Future with You.</a:t>
            </a:r>
          </a:p>
        </p:txBody>
      </p:sp>
      <p:sp>
        <p:nvSpPr>
          <p:cNvPr id="7" name="Footer Placeholder 6"/>
          <p:cNvSpPr>
            <a:spLocks noGrp="1"/>
          </p:cNvSpPr>
          <p:nvPr>
            <p:ph type="ftr" sz="quarter" idx="11"/>
          </p:nvPr>
        </p:nvSpPr>
        <p:spPr/>
        <p:txBody>
          <a:bodyPr/>
          <a:lstStyle/>
          <a:p>
            <a:r>
              <a:rPr lang="en-US"/>
              <a:t>Private and Confidential</a:t>
            </a:r>
          </a:p>
        </p:txBody>
      </p:sp>
      <p:sp>
        <p:nvSpPr>
          <p:cNvPr id="6" name="Slide Number Placeholder 5"/>
          <p:cNvSpPr>
            <a:spLocks noGrp="1"/>
          </p:cNvSpPr>
          <p:nvPr>
            <p:ph type="sldNum" sz="quarter" idx="12"/>
          </p:nvPr>
        </p:nvSpPr>
        <p:spPr/>
        <p:txBody>
          <a:bodyPr/>
          <a:lstStyle/>
          <a:p>
            <a:fld id="{C2BB0FDA-3446-403C-A325-17053324AD37}" type="slidenum">
              <a:rPr lang="en-US" smtClean="0"/>
              <a:pPr/>
              <a:t>24</a:t>
            </a:fld>
            <a:endParaRPr lang="en-US"/>
          </a:p>
        </p:txBody>
      </p:sp>
    </p:spTree>
    <p:extLst>
      <p:ext uri="{BB962C8B-B14F-4D97-AF65-F5344CB8AC3E}">
        <p14:creationId xmlns:p14="http://schemas.microsoft.com/office/powerpoint/2010/main" val="144418014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F3EB73-8B1B-4E1E-A61B-FEC0301EBD1F}"/>
              </a:ext>
            </a:extLst>
          </p:cNvPr>
          <p:cNvSpPr>
            <a:spLocks noGrp="1"/>
          </p:cNvSpPr>
          <p:nvPr>
            <p:ph type="body" idx="1"/>
          </p:nvPr>
        </p:nvSpPr>
        <p:spPr>
          <a:xfrm>
            <a:off x="685800" y="914400"/>
            <a:ext cx="3315563" cy="685801"/>
          </a:xfrm>
        </p:spPr>
        <p:txBody>
          <a:bodyPr>
            <a:noAutofit/>
          </a:bodyPr>
          <a:lstStyle/>
          <a:p>
            <a:pPr algn="ctr"/>
            <a:r>
              <a:rPr lang="en-US" sz="1600" dirty="0">
                <a:latin typeface="Batang" pitchFamily="18" charset="-127"/>
                <a:ea typeface="Batang" pitchFamily="18" charset="-127"/>
              </a:rPr>
              <a:t>The average employer spends nearly half of its annual medical on hospital/facility costs</a:t>
            </a:r>
          </a:p>
        </p:txBody>
      </p:sp>
      <p:sp>
        <p:nvSpPr>
          <p:cNvPr id="7" name="Text Placeholder 6">
            <a:extLst>
              <a:ext uri="{FF2B5EF4-FFF2-40B4-BE49-F238E27FC236}">
                <a16:creationId xmlns:a16="http://schemas.microsoft.com/office/drawing/2014/main" id="{8067ABCC-5335-42A7-BBBA-B9C06946A48C}"/>
              </a:ext>
            </a:extLst>
          </p:cNvPr>
          <p:cNvSpPr>
            <a:spLocks noGrp="1"/>
          </p:cNvSpPr>
          <p:nvPr>
            <p:ph type="body" sz="half" idx="3"/>
          </p:nvPr>
        </p:nvSpPr>
        <p:spPr>
          <a:xfrm>
            <a:off x="5142636" y="914400"/>
            <a:ext cx="3315563" cy="685801"/>
          </a:xfrm>
        </p:spPr>
        <p:txBody>
          <a:bodyPr>
            <a:normAutofit lnSpcReduction="10000"/>
          </a:bodyPr>
          <a:lstStyle/>
          <a:p>
            <a:pPr algn="ctr"/>
            <a:r>
              <a:rPr lang="en-US" sz="1600" dirty="0">
                <a:latin typeface="Batang" pitchFamily="18" charset="-127"/>
                <a:ea typeface="Batang" pitchFamily="18" charset="-127"/>
              </a:rPr>
              <a:t>Only 8.5 % of the average workforce are utilizing hospital annually</a:t>
            </a:r>
          </a:p>
        </p:txBody>
      </p:sp>
      <p:graphicFrame>
        <p:nvGraphicFramePr>
          <p:cNvPr id="13" name="Content Placeholder 12">
            <a:extLst>
              <a:ext uri="{FF2B5EF4-FFF2-40B4-BE49-F238E27FC236}">
                <a16:creationId xmlns:a16="http://schemas.microsoft.com/office/drawing/2014/main" id="{62DBD5E3-C7A5-4B67-B842-68DF547993B5}"/>
              </a:ext>
            </a:extLst>
          </p:cNvPr>
          <p:cNvGraphicFramePr>
            <a:graphicFrameLocks noGrp="1"/>
          </p:cNvGraphicFramePr>
          <p:nvPr>
            <p:ph sz="quarter" idx="2"/>
            <p:extLst>
              <p:ext uri="{D42A27DB-BD31-4B8C-83A1-F6EECF244321}">
                <p14:modId xmlns:p14="http://schemas.microsoft.com/office/powerpoint/2010/main" val="752425408"/>
              </p:ext>
            </p:extLst>
          </p:nvPr>
        </p:nvGraphicFramePr>
        <p:xfrm>
          <a:off x="685801" y="1524000"/>
          <a:ext cx="3315890"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5">
            <a:extLst>
              <a:ext uri="{FF2B5EF4-FFF2-40B4-BE49-F238E27FC236}">
                <a16:creationId xmlns:a16="http://schemas.microsoft.com/office/drawing/2014/main" id="{DBE9842E-302F-437B-B3CE-3312EA71AD58}"/>
              </a:ext>
            </a:extLst>
          </p:cNvPr>
          <p:cNvGraphicFramePr>
            <a:graphicFrameLocks noGrp="1"/>
          </p:cNvGraphicFramePr>
          <p:nvPr>
            <p:ph sz="quarter" idx="4"/>
            <p:extLst>
              <p:ext uri="{D42A27DB-BD31-4B8C-83A1-F6EECF244321}">
                <p14:modId xmlns:p14="http://schemas.microsoft.com/office/powerpoint/2010/main" val="1714354709"/>
              </p:ext>
            </p:extLst>
          </p:nvPr>
        </p:nvGraphicFramePr>
        <p:xfrm>
          <a:off x="5142309" y="1524000"/>
          <a:ext cx="3315891"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7"/>
          <p:cNvSpPr>
            <a:spLocks noGrp="1"/>
          </p:cNvSpPr>
          <p:nvPr>
            <p:ph type="ftr" sz="quarter" idx="11"/>
          </p:nvPr>
        </p:nvSpPr>
        <p:spPr>
          <a:xfrm>
            <a:off x="2667000" y="6321425"/>
            <a:ext cx="3352800" cy="365125"/>
          </a:xfrm>
        </p:spPr>
        <p:txBody>
          <a:bodyPr/>
          <a:lstStyle/>
          <a:p>
            <a:r>
              <a:rPr lang="en-US"/>
              <a:t>Private and Confidential</a:t>
            </a:r>
          </a:p>
        </p:txBody>
      </p:sp>
      <p:sp>
        <p:nvSpPr>
          <p:cNvPr id="6" name="Slide Number Placeholder 5"/>
          <p:cNvSpPr>
            <a:spLocks noGrp="1"/>
          </p:cNvSpPr>
          <p:nvPr>
            <p:ph type="sldNum" sz="quarter" idx="12"/>
          </p:nvPr>
        </p:nvSpPr>
        <p:spPr/>
        <p:txBody>
          <a:bodyPr/>
          <a:lstStyle/>
          <a:p>
            <a:fld id="{C2BB0FDA-3446-403C-A325-17053324AD37}" type="slidenum">
              <a:rPr lang="en-US" smtClean="0"/>
              <a:pPr/>
              <a:t>25</a:t>
            </a:fld>
            <a:endParaRPr lang="en-US"/>
          </a:p>
        </p:txBody>
      </p:sp>
      <p:sp>
        <p:nvSpPr>
          <p:cNvPr id="3" name="Arrow: Curved Right 2">
            <a:extLst>
              <a:ext uri="{FF2B5EF4-FFF2-40B4-BE49-F238E27FC236}">
                <a16:creationId xmlns:a16="http://schemas.microsoft.com/office/drawing/2014/main" id="{2574897B-03EC-71FE-12F8-FCD5D54CCCB3}"/>
              </a:ext>
            </a:extLst>
          </p:cNvPr>
          <p:cNvSpPr/>
          <p:nvPr/>
        </p:nvSpPr>
        <p:spPr>
          <a:xfrm>
            <a:off x="152400" y="1371600"/>
            <a:ext cx="533072" cy="2133600"/>
          </a:xfrm>
          <a:prstGeom prst="curvedRightArrow">
            <a:avLst>
              <a:gd name="adj1" fmla="val 25000"/>
              <a:gd name="adj2" fmla="val 50000"/>
              <a:gd name="adj3" fmla="val 26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urved Right 3">
            <a:extLst>
              <a:ext uri="{FF2B5EF4-FFF2-40B4-BE49-F238E27FC236}">
                <a16:creationId xmlns:a16="http://schemas.microsoft.com/office/drawing/2014/main" id="{4196787D-CD10-E6C3-373E-9807677EBBE0}"/>
              </a:ext>
            </a:extLst>
          </p:cNvPr>
          <p:cNvSpPr/>
          <p:nvPr/>
        </p:nvSpPr>
        <p:spPr>
          <a:xfrm>
            <a:off x="3962400" y="1066800"/>
            <a:ext cx="1179909" cy="426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See the source image">
            <a:extLst>
              <a:ext uri="{FF2B5EF4-FFF2-40B4-BE49-F238E27FC236}">
                <a16:creationId xmlns:a16="http://schemas.microsoft.com/office/drawing/2014/main" id="{45AA933D-69CD-B400-EE17-B29C99923530}"/>
              </a:ext>
            </a:extLst>
          </p:cNvPr>
          <p:cNvPicPr>
            <a:picLocks noChangeAspect="1" noChangeArrowheads="1"/>
          </p:cNvPicPr>
          <p:nvPr/>
        </p:nvPicPr>
        <p:blipFill>
          <a:blip r:embed="rId4">
            <a:alphaModFix amt="18000"/>
            <a:extLst>
              <a:ext uri="{28A0092B-C50C-407E-A947-70E740481C1C}">
                <a14:useLocalDpi xmlns:a14="http://schemas.microsoft.com/office/drawing/2010/main" val="0"/>
              </a:ext>
            </a:extLst>
          </a:blip>
          <a:srcRect/>
          <a:stretch>
            <a:fillRect/>
          </a:stretch>
        </p:blipFill>
        <p:spPr bwMode="auto">
          <a:xfrm>
            <a:off x="328217" y="3019424"/>
            <a:ext cx="2531665" cy="351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8264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vings | Flickr - Photo Sharing!"/>
          <p:cNvPicPr>
            <a:picLocks noChangeAspect="1"/>
          </p:cNvPicPr>
          <p:nvPr/>
        </p:nvPicPr>
        <p:blipFill rotWithShape="1">
          <a:blip r:embed="rId2" cstate="print">
            <a:extLst>
              <a:ext uri="{28A0092B-C50C-407E-A947-70E740481C1C}">
                <a14:useLocalDpi xmlns:a14="http://schemas.microsoft.com/office/drawing/2010/main" val="0"/>
              </a:ext>
            </a:extLst>
          </a:blip>
          <a:srcRect l="15863" r="17369"/>
          <a:stretch/>
        </p:blipFill>
        <p:spPr>
          <a:xfrm>
            <a:off x="123108" y="1743740"/>
            <a:ext cx="3050711" cy="4369982"/>
          </a:xfrm>
          <a:prstGeom prst="rect">
            <a:avLst/>
          </a:prstGeom>
        </p:spPr>
      </p:pic>
      <p:sp>
        <p:nvSpPr>
          <p:cNvPr id="2" name="Title 1"/>
          <p:cNvSpPr>
            <a:spLocks noGrp="1"/>
          </p:cNvSpPr>
          <p:nvPr>
            <p:ph type="title"/>
          </p:nvPr>
        </p:nvSpPr>
        <p:spPr>
          <a:xfrm>
            <a:off x="533400" y="990600"/>
            <a:ext cx="8229600" cy="1143000"/>
          </a:xfrm>
        </p:spPr>
        <p:txBody>
          <a:bodyPr>
            <a:normAutofit fontScale="90000"/>
          </a:bodyPr>
          <a:lstStyle/>
          <a:p>
            <a:r>
              <a:rPr lang="en-US" dirty="0">
                <a:solidFill>
                  <a:schemeClr val="tx2">
                    <a:lumMod val="75000"/>
                  </a:schemeClr>
                </a:solidFill>
                <a:latin typeface="Batang" pitchFamily="18" charset="-127"/>
                <a:ea typeface="Batang" pitchFamily="18" charset="-127"/>
              </a:rPr>
              <a:t>Value of Reference Based Pricing</a:t>
            </a:r>
          </a:p>
        </p:txBody>
      </p:sp>
      <p:sp>
        <p:nvSpPr>
          <p:cNvPr id="12" name="Content Placeholder 11"/>
          <p:cNvSpPr>
            <a:spLocks noGrp="1"/>
          </p:cNvSpPr>
          <p:nvPr>
            <p:ph sz="half" idx="1"/>
          </p:nvPr>
        </p:nvSpPr>
        <p:spPr>
          <a:xfrm>
            <a:off x="3886200" y="2423160"/>
            <a:ext cx="4572000" cy="4434840"/>
          </a:xfrm>
        </p:spPr>
        <p:txBody>
          <a:bodyPr/>
          <a:lstStyle/>
          <a:p>
            <a:r>
              <a:rPr lang="en-US" b="1" i="1" dirty="0">
                <a:solidFill>
                  <a:schemeClr val="accent2">
                    <a:lumMod val="75000"/>
                  </a:schemeClr>
                </a:solidFill>
                <a:latin typeface="Arial Narrow" pitchFamily="34" charset="0"/>
              </a:rPr>
              <a:t>Immediate</a:t>
            </a:r>
            <a:r>
              <a:rPr lang="en-US" i="1" dirty="0">
                <a:solidFill>
                  <a:schemeClr val="accent2">
                    <a:lumMod val="75000"/>
                  </a:schemeClr>
                </a:solidFill>
                <a:latin typeface="Arial Narrow" pitchFamily="34" charset="0"/>
              </a:rPr>
              <a:t> </a:t>
            </a:r>
            <a:r>
              <a:rPr lang="en-US" dirty="0">
                <a:solidFill>
                  <a:schemeClr val="accent2">
                    <a:lumMod val="75000"/>
                  </a:schemeClr>
                </a:solidFill>
                <a:latin typeface="Arial Narrow" pitchFamily="34" charset="0"/>
              </a:rPr>
              <a:t>hospital/facility </a:t>
            </a:r>
            <a:r>
              <a:rPr lang="en-US" b="1" i="1" dirty="0">
                <a:solidFill>
                  <a:schemeClr val="accent2">
                    <a:lumMod val="75000"/>
                  </a:schemeClr>
                </a:solidFill>
                <a:latin typeface="Arial Narrow" pitchFamily="34" charset="0"/>
              </a:rPr>
              <a:t>claims</a:t>
            </a:r>
            <a:r>
              <a:rPr lang="en-US" b="1" dirty="0">
                <a:solidFill>
                  <a:schemeClr val="accent2">
                    <a:lumMod val="75000"/>
                  </a:schemeClr>
                </a:solidFill>
                <a:latin typeface="Arial Narrow" pitchFamily="34" charset="0"/>
              </a:rPr>
              <a:t> </a:t>
            </a:r>
            <a:r>
              <a:rPr lang="en-US" b="1" i="1" dirty="0">
                <a:solidFill>
                  <a:schemeClr val="accent2">
                    <a:lumMod val="75000"/>
                  </a:schemeClr>
                </a:solidFill>
                <a:latin typeface="Arial Narrow" pitchFamily="34" charset="0"/>
              </a:rPr>
              <a:t>savings</a:t>
            </a:r>
            <a:r>
              <a:rPr lang="en-US" dirty="0">
                <a:solidFill>
                  <a:schemeClr val="accent2">
                    <a:lumMod val="75000"/>
                  </a:schemeClr>
                </a:solidFill>
                <a:latin typeface="Arial Narrow" pitchFamily="34" charset="0"/>
              </a:rPr>
              <a:t>, estimate 20% to 50%</a:t>
            </a:r>
          </a:p>
          <a:p>
            <a:r>
              <a:rPr lang="en-US" dirty="0">
                <a:solidFill>
                  <a:schemeClr val="accent2">
                    <a:lumMod val="75000"/>
                  </a:schemeClr>
                </a:solidFill>
                <a:latin typeface="Arial Narrow" pitchFamily="34" charset="0"/>
              </a:rPr>
              <a:t>Overall plan savings 15% to 30%</a:t>
            </a:r>
          </a:p>
          <a:p>
            <a:r>
              <a:rPr lang="en-US" dirty="0">
                <a:solidFill>
                  <a:schemeClr val="accent2">
                    <a:lumMod val="75000"/>
                  </a:schemeClr>
                </a:solidFill>
                <a:latin typeface="Arial Narrow" pitchFamily="34" charset="0"/>
              </a:rPr>
              <a:t>Trend stabilization</a:t>
            </a:r>
          </a:p>
          <a:p>
            <a:r>
              <a:rPr lang="en-US" b="1" i="1" dirty="0">
                <a:solidFill>
                  <a:schemeClr val="accent2">
                    <a:lumMod val="75000"/>
                  </a:schemeClr>
                </a:solidFill>
                <a:latin typeface="Arial Narrow" pitchFamily="34" charset="0"/>
              </a:rPr>
              <a:t>Price transparency</a:t>
            </a:r>
          </a:p>
          <a:p>
            <a:r>
              <a:rPr lang="en-US" dirty="0">
                <a:solidFill>
                  <a:schemeClr val="accent2">
                    <a:lumMod val="75000"/>
                  </a:schemeClr>
                </a:solidFill>
                <a:latin typeface="Arial Narrow" pitchFamily="34" charset="0"/>
              </a:rPr>
              <a:t>Member satisfaction</a:t>
            </a:r>
          </a:p>
          <a:p>
            <a:endParaRPr lang="en-US" dirty="0"/>
          </a:p>
        </p:txBody>
      </p:sp>
      <p:sp>
        <p:nvSpPr>
          <p:cNvPr id="8" name="Footer Placeholder 7"/>
          <p:cNvSpPr>
            <a:spLocks noGrp="1"/>
          </p:cNvSpPr>
          <p:nvPr>
            <p:ph type="ftr" sz="quarter" idx="11"/>
          </p:nvPr>
        </p:nvSpPr>
        <p:spPr/>
        <p:txBody>
          <a:bodyPr/>
          <a:lstStyle/>
          <a:p>
            <a:r>
              <a:rPr lang="en-US"/>
              <a:t>Private and Confidential</a:t>
            </a:r>
          </a:p>
        </p:txBody>
      </p:sp>
      <p:sp>
        <p:nvSpPr>
          <p:cNvPr id="7" name="Slide Number Placeholder 6"/>
          <p:cNvSpPr>
            <a:spLocks noGrp="1"/>
          </p:cNvSpPr>
          <p:nvPr>
            <p:ph type="sldNum" sz="quarter" idx="12"/>
          </p:nvPr>
        </p:nvSpPr>
        <p:spPr/>
        <p:txBody>
          <a:bodyPr/>
          <a:lstStyle/>
          <a:p>
            <a:fld id="{C2BB0FDA-3446-403C-A325-17053324AD37}" type="slidenum">
              <a:rPr lang="en-US" smtClean="0"/>
              <a:pPr/>
              <a:t>26</a:t>
            </a:fld>
            <a:endParaRPr lang="en-US"/>
          </a:p>
        </p:txBody>
      </p:sp>
    </p:spTree>
    <p:extLst>
      <p:ext uri="{BB962C8B-B14F-4D97-AF65-F5344CB8AC3E}">
        <p14:creationId xmlns:p14="http://schemas.microsoft.com/office/powerpoint/2010/main" val="404926466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C52B8B-420F-458D-AF8F-4FF718C404E6}"/>
              </a:ext>
            </a:extLst>
          </p:cNvPr>
          <p:cNvSpPr>
            <a:spLocks noGrp="1"/>
          </p:cNvSpPr>
          <p:nvPr>
            <p:ph type="title"/>
          </p:nvPr>
        </p:nvSpPr>
        <p:spPr/>
        <p:txBody>
          <a:bodyPr>
            <a:normAutofit fontScale="90000"/>
          </a:bodyPr>
          <a:lstStyle/>
          <a:p>
            <a:r>
              <a:rPr lang="en-US" dirty="0">
                <a:solidFill>
                  <a:schemeClr val="tx2">
                    <a:lumMod val="75000"/>
                  </a:schemeClr>
                </a:solidFill>
                <a:latin typeface="Batang" pitchFamily="18" charset="-127"/>
                <a:ea typeface="Batang" pitchFamily="18" charset="-127"/>
              </a:rPr>
              <a:t>Pharmacy Benefits Manager</a:t>
            </a:r>
          </a:p>
        </p:txBody>
      </p:sp>
      <p:sp>
        <p:nvSpPr>
          <p:cNvPr id="6" name="Footer Placeholder 5"/>
          <p:cNvSpPr>
            <a:spLocks noGrp="1"/>
          </p:cNvSpPr>
          <p:nvPr>
            <p:ph type="ftr" sz="quarter" idx="11"/>
          </p:nvPr>
        </p:nvSpPr>
        <p:spPr/>
        <p:txBody>
          <a:bodyPr/>
          <a:lstStyle/>
          <a:p>
            <a:r>
              <a:rPr lang="en-US"/>
              <a:t>Private and Confidential</a:t>
            </a:r>
          </a:p>
        </p:txBody>
      </p:sp>
      <p:sp>
        <p:nvSpPr>
          <p:cNvPr id="4" name="Slide Number Placeholder 3"/>
          <p:cNvSpPr>
            <a:spLocks noGrp="1"/>
          </p:cNvSpPr>
          <p:nvPr>
            <p:ph type="sldNum" sz="quarter" idx="12"/>
          </p:nvPr>
        </p:nvSpPr>
        <p:spPr/>
        <p:txBody>
          <a:bodyPr/>
          <a:lstStyle/>
          <a:p>
            <a:fld id="{C2BB0FDA-3446-403C-A325-17053324AD37}" type="slidenum">
              <a:rPr lang="en-US" smtClean="0"/>
              <a:pPr/>
              <a:t>27</a:t>
            </a:fld>
            <a:endParaRPr lang="en-US"/>
          </a:p>
        </p:txBody>
      </p:sp>
    </p:spTree>
    <p:extLst>
      <p:ext uri="{BB962C8B-B14F-4D97-AF65-F5344CB8AC3E}">
        <p14:creationId xmlns:p14="http://schemas.microsoft.com/office/powerpoint/2010/main" val="83022768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D03D-2A6A-4766-8731-06A42AA351E8}"/>
              </a:ext>
            </a:extLst>
          </p:cNvPr>
          <p:cNvSpPr>
            <a:spLocks noGrp="1"/>
          </p:cNvSpPr>
          <p:nvPr>
            <p:ph type="title"/>
          </p:nvPr>
        </p:nvSpPr>
        <p:spPr/>
        <p:txBody>
          <a:bodyPr/>
          <a:lstStyle/>
          <a:p>
            <a:r>
              <a:rPr lang="en-US" dirty="0">
                <a:solidFill>
                  <a:schemeClr val="tx2">
                    <a:lumMod val="75000"/>
                  </a:schemeClr>
                </a:solidFill>
                <a:latin typeface="Batang" pitchFamily="18" charset="-127"/>
                <a:ea typeface="Batang" pitchFamily="18" charset="-127"/>
              </a:rPr>
              <a:t>Pharmacy Statistics</a:t>
            </a:r>
          </a:p>
        </p:txBody>
      </p:sp>
      <p:sp>
        <p:nvSpPr>
          <p:cNvPr id="3" name="Content Placeholder 2">
            <a:extLst>
              <a:ext uri="{FF2B5EF4-FFF2-40B4-BE49-F238E27FC236}">
                <a16:creationId xmlns:a16="http://schemas.microsoft.com/office/drawing/2014/main" id="{BCF0E06B-615D-4177-973F-3E31DC179E2E}"/>
              </a:ext>
            </a:extLst>
          </p:cNvPr>
          <p:cNvSpPr>
            <a:spLocks noGrp="1"/>
          </p:cNvSpPr>
          <p:nvPr>
            <p:ph idx="1"/>
          </p:nvPr>
        </p:nvSpPr>
        <p:spPr/>
        <p:txBody>
          <a:bodyPr>
            <a:normAutofit/>
          </a:bodyPr>
          <a:lstStyle/>
          <a:p>
            <a:pPr lvl="0"/>
            <a:r>
              <a:rPr lang="en-US" b="1" i="1" dirty="0">
                <a:solidFill>
                  <a:schemeClr val="accent2">
                    <a:lumMod val="75000"/>
                  </a:schemeClr>
                </a:solidFill>
                <a:latin typeface="Arial Narrow" panose="020B0606020202030204" pitchFamily="34" charset="0"/>
              </a:rPr>
              <a:t>More money </a:t>
            </a:r>
            <a:r>
              <a:rPr lang="en-US" dirty="0">
                <a:solidFill>
                  <a:schemeClr val="accent2">
                    <a:lumMod val="75000"/>
                  </a:schemeClr>
                </a:solidFill>
                <a:latin typeface="Arial Narrow" panose="020B0606020202030204" pitchFamily="34" charset="0"/>
              </a:rPr>
              <a:t>was spent by the Big </a:t>
            </a:r>
            <a:r>
              <a:rPr lang="en-US" dirty="0" err="1">
                <a:solidFill>
                  <a:schemeClr val="accent2">
                    <a:lumMod val="75000"/>
                  </a:schemeClr>
                </a:solidFill>
                <a:latin typeface="Arial Narrow" panose="020B0606020202030204" pitchFamily="34" charset="0"/>
              </a:rPr>
              <a:t>Pharma</a:t>
            </a:r>
            <a:r>
              <a:rPr lang="en-US" dirty="0">
                <a:solidFill>
                  <a:schemeClr val="accent2">
                    <a:lumMod val="75000"/>
                  </a:schemeClr>
                </a:solidFill>
                <a:latin typeface="Arial Narrow" panose="020B0606020202030204" pitchFamily="34" charset="0"/>
              </a:rPr>
              <a:t> lobbyists than US defense, education, aerospace, oil and gas combined in order </a:t>
            </a:r>
            <a:r>
              <a:rPr lang="en-US" b="1" i="1" dirty="0">
                <a:solidFill>
                  <a:schemeClr val="accent2">
                    <a:lumMod val="75000"/>
                  </a:schemeClr>
                </a:solidFill>
                <a:latin typeface="Arial Narrow" panose="020B0606020202030204" pitchFamily="34" charset="0"/>
              </a:rPr>
              <a:t>to eliminate global competition</a:t>
            </a:r>
            <a:endParaRPr lang="en-US" b="1" dirty="0">
              <a:solidFill>
                <a:schemeClr val="accent2">
                  <a:lumMod val="75000"/>
                </a:schemeClr>
              </a:solidFill>
              <a:latin typeface="Arial Narrow" panose="020B0606020202030204" pitchFamily="34" charset="0"/>
            </a:endParaRPr>
          </a:p>
          <a:p>
            <a:r>
              <a:rPr lang="en-US" dirty="0">
                <a:solidFill>
                  <a:schemeClr val="accent2">
                    <a:lumMod val="75000"/>
                  </a:schemeClr>
                </a:solidFill>
                <a:latin typeface="Arial Narrow" panose="020B0606020202030204" pitchFamily="34" charset="0"/>
              </a:rPr>
              <a:t>80% to 85% of generic meds sold are </a:t>
            </a:r>
            <a:r>
              <a:rPr lang="en-US" b="1" i="1" dirty="0">
                <a:solidFill>
                  <a:schemeClr val="accent2">
                    <a:lumMod val="75000"/>
                  </a:schemeClr>
                </a:solidFill>
                <a:latin typeface="Arial Narrow" panose="020B0606020202030204" pitchFamily="34" charset="0"/>
              </a:rPr>
              <a:t>manufactured in India and China</a:t>
            </a:r>
            <a:endParaRPr lang="en-US" b="1" dirty="0">
              <a:solidFill>
                <a:schemeClr val="accent2">
                  <a:lumMod val="75000"/>
                </a:schemeClr>
              </a:solidFill>
              <a:latin typeface="Arial Narrow" panose="020B0606020202030204" pitchFamily="34" charset="0"/>
            </a:endParaRPr>
          </a:p>
          <a:p>
            <a:pPr lvl="0"/>
            <a:r>
              <a:rPr lang="en-US" dirty="0">
                <a:solidFill>
                  <a:schemeClr val="accent2">
                    <a:lumMod val="75000"/>
                  </a:schemeClr>
                </a:solidFill>
                <a:latin typeface="Arial Narrow" panose="020B0606020202030204" pitchFamily="34" charset="0"/>
              </a:rPr>
              <a:t>Generic costs are up </a:t>
            </a:r>
            <a:r>
              <a:rPr lang="en-US" b="1" i="1" dirty="0">
                <a:solidFill>
                  <a:schemeClr val="accent2">
                    <a:lumMod val="75000"/>
                  </a:schemeClr>
                </a:solidFill>
                <a:latin typeface="Arial Narrow" panose="020B0606020202030204" pitchFamily="34" charset="0"/>
              </a:rPr>
              <a:t>over 300% </a:t>
            </a:r>
            <a:r>
              <a:rPr lang="en-US" dirty="0">
                <a:solidFill>
                  <a:schemeClr val="accent2">
                    <a:lumMod val="75000"/>
                  </a:schemeClr>
                </a:solidFill>
                <a:latin typeface="Arial Narrow" panose="020B0606020202030204" pitchFamily="34" charset="0"/>
              </a:rPr>
              <a:t>in the last 4-5 years</a:t>
            </a:r>
          </a:p>
          <a:p>
            <a:pPr lvl="0"/>
            <a:r>
              <a:rPr lang="en-US" dirty="0">
                <a:solidFill>
                  <a:schemeClr val="accent2">
                    <a:lumMod val="75000"/>
                  </a:schemeClr>
                </a:solidFill>
                <a:latin typeface="Arial Narrow" panose="020B0606020202030204" pitchFamily="34" charset="0"/>
              </a:rPr>
              <a:t>Brand costs </a:t>
            </a:r>
            <a:r>
              <a:rPr lang="en-US" b="1" i="1" dirty="0">
                <a:solidFill>
                  <a:schemeClr val="accent2">
                    <a:lumMod val="75000"/>
                  </a:schemeClr>
                </a:solidFill>
                <a:latin typeface="Arial Narrow" panose="020B0606020202030204" pitchFamily="34" charset="0"/>
              </a:rPr>
              <a:t>increase</a:t>
            </a:r>
            <a:r>
              <a:rPr lang="en-US" dirty="0">
                <a:solidFill>
                  <a:schemeClr val="accent2">
                    <a:lumMod val="75000"/>
                  </a:schemeClr>
                </a:solidFill>
                <a:latin typeface="Arial Narrow" panose="020B0606020202030204" pitchFamily="34" charset="0"/>
              </a:rPr>
              <a:t> 13% per year</a:t>
            </a:r>
          </a:p>
          <a:p>
            <a:pPr lvl="0"/>
            <a:r>
              <a:rPr lang="en-US" dirty="0">
                <a:solidFill>
                  <a:schemeClr val="accent2">
                    <a:lumMod val="75000"/>
                  </a:schemeClr>
                </a:solidFill>
                <a:latin typeface="Arial Narrow" panose="020B0606020202030204" pitchFamily="34" charset="0"/>
              </a:rPr>
              <a:t>Specialty drug usage </a:t>
            </a:r>
            <a:r>
              <a:rPr lang="en-US" b="1" i="1" dirty="0">
                <a:solidFill>
                  <a:schemeClr val="accent2">
                    <a:lumMod val="75000"/>
                  </a:schemeClr>
                </a:solidFill>
                <a:latin typeface="Arial Narrow" panose="020B0606020202030204" pitchFamily="34" charset="0"/>
              </a:rPr>
              <a:t>today is 1% </a:t>
            </a:r>
            <a:r>
              <a:rPr lang="en-US" dirty="0">
                <a:solidFill>
                  <a:schemeClr val="accent2">
                    <a:lumMod val="75000"/>
                  </a:schemeClr>
                </a:solidFill>
                <a:latin typeface="Arial Narrow" panose="020B0606020202030204" pitchFamily="34" charset="0"/>
              </a:rPr>
              <a:t>of the total spend. Between 2020-2021, it </a:t>
            </a:r>
            <a:r>
              <a:rPr lang="en-US" b="1" i="1" dirty="0">
                <a:solidFill>
                  <a:schemeClr val="accent2">
                    <a:lumMod val="75000"/>
                  </a:schemeClr>
                </a:solidFill>
                <a:latin typeface="Arial Narrow" panose="020B0606020202030204" pitchFamily="34" charset="0"/>
              </a:rPr>
              <a:t>rose to 50% </a:t>
            </a:r>
            <a:r>
              <a:rPr lang="en-US" i="1" dirty="0">
                <a:solidFill>
                  <a:schemeClr val="accent2">
                    <a:lumMod val="75000"/>
                  </a:schemeClr>
                </a:solidFill>
                <a:latin typeface="Arial Narrow" panose="020B0606020202030204" pitchFamily="34" charset="0"/>
              </a:rPr>
              <a:t>and continues to rise</a:t>
            </a:r>
            <a:endParaRPr lang="en-US" b="1" i="1" dirty="0">
              <a:solidFill>
                <a:schemeClr val="accent2">
                  <a:lumMod val="75000"/>
                </a:schemeClr>
              </a:solidFill>
              <a:latin typeface="Arial Narrow" panose="020B0606020202030204" pitchFamily="34" charset="0"/>
            </a:endParaRPr>
          </a:p>
          <a:p>
            <a:pPr marL="0" indent="0">
              <a:buNone/>
            </a:pPr>
            <a:endParaRPr lang="en-US" dirty="0"/>
          </a:p>
        </p:txBody>
      </p:sp>
      <p:sp>
        <p:nvSpPr>
          <p:cNvPr id="6" name="Footer Placeholder 5"/>
          <p:cNvSpPr>
            <a:spLocks noGrp="1"/>
          </p:cNvSpPr>
          <p:nvPr>
            <p:ph type="ftr" sz="quarter" idx="11"/>
          </p:nvPr>
        </p:nvSpPr>
        <p:spPr/>
        <p:txBody>
          <a:bodyPr/>
          <a:lstStyle/>
          <a:p>
            <a:r>
              <a:rPr lang="en-US"/>
              <a:t>Private and Confidential</a:t>
            </a:r>
          </a:p>
        </p:txBody>
      </p:sp>
      <p:sp>
        <p:nvSpPr>
          <p:cNvPr id="5" name="Slide Number Placeholder 4"/>
          <p:cNvSpPr>
            <a:spLocks noGrp="1"/>
          </p:cNvSpPr>
          <p:nvPr>
            <p:ph type="sldNum" sz="quarter" idx="12"/>
          </p:nvPr>
        </p:nvSpPr>
        <p:spPr/>
        <p:txBody>
          <a:bodyPr/>
          <a:lstStyle/>
          <a:p>
            <a:fld id="{C2BB0FDA-3446-403C-A325-17053324AD37}" type="slidenum">
              <a:rPr lang="en-US" smtClean="0"/>
              <a:pPr/>
              <a:t>28</a:t>
            </a:fld>
            <a:endParaRPr lang="en-US"/>
          </a:p>
        </p:txBody>
      </p:sp>
    </p:spTree>
    <p:extLst>
      <p:ext uri="{BB962C8B-B14F-4D97-AF65-F5344CB8AC3E}">
        <p14:creationId xmlns:p14="http://schemas.microsoft.com/office/powerpoint/2010/main" val="81163427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D03D-2A6A-4766-8731-06A42AA351E8}"/>
              </a:ext>
            </a:extLst>
          </p:cNvPr>
          <p:cNvSpPr>
            <a:spLocks noGrp="1"/>
          </p:cNvSpPr>
          <p:nvPr>
            <p:ph type="title"/>
          </p:nvPr>
        </p:nvSpPr>
        <p:spPr>
          <a:xfrm>
            <a:off x="533400" y="1097280"/>
            <a:ext cx="8229600" cy="1143000"/>
          </a:xfrm>
        </p:spPr>
        <p:txBody>
          <a:bodyPr>
            <a:normAutofit fontScale="90000"/>
          </a:bodyPr>
          <a:lstStyle/>
          <a:p>
            <a:r>
              <a:rPr lang="en-US" dirty="0">
                <a:solidFill>
                  <a:schemeClr val="tx2">
                    <a:lumMod val="75000"/>
                  </a:schemeClr>
                </a:solidFill>
                <a:latin typeface="Batang" pitchFamily="18" charset="-127"/>
                <a:ea typeface="Batang" pitchFamily="18" charset="-127"/>
              </a:rPr>
              <a:t>Pharmacy Statistics (continued)</a:t>
            </a:r>
          </a:p>
        </p:txBody>
      </p:sp>
      <p:sp>
        <p:nvSpPr>
          <p:cNvPr id="3" name="Content Placeholder 2">
            <a:extLst>
              <a:ext uri="{FF2B5EF4-FFF2-40B4-BE49-F238E27FC236}">
                <a16:creationId xmlns:a16="http://schemas.microsoft.com/office/drawing/2014/main" id="{BCF0E06B-615D-4177-973F-3E31DC179E2E}"/>
              </a:ext>
            </a:extLst>
          </p:cNvPr>
          <p:cNvSpPr>
            <a:spLocks noGrp="1"/>
          </p:cNvSpPr>
          <p:nvPr>
            <p:ph idx="1"/>
          </p:nvPr>
        </p:nvSpPr>
        <p:spPr>
          <a:xfrm>
            <a:off x="457200" y="2789238"/>
            <a:ext cx="8229600" cy="3567112"/>
          </a:xfrm>
        </p:spPr>
        <p:txBody>
          <a:bodyPr>
            <a:normAutofit/>
          </a:bodyPr>
          <a:lstStyle/>
          <a:p>
            <a:pPr lvl="0"/>
            <a:r>
              <a:rPr lang="en-US" dirty="0">
                <a:solidFill>
                  <a:schemeClr val="accent2">
                    <a:lumMod val="75000"/>
                  </a:schemeClr>
                </a:solidFill>
                <a:latin typeface="Arial Narrow" pitchFamily="34" charset="0"/>
              </a:rPr>
              <a:t>Hep C drugs such as Harvoni and </a:t>
            </a:r>
            <a:r>
              <a:rPr lang="en-US" dirty="0" err="1">
                <a:solidFill>
                  <a:schemeClr val="accent2">
                    <a:lumMod val="75000"/>
                  </a:schemeClr>
                </a:solidFill>
                <a:latin typeface="Arial Narrow" pitchFamily="34" charset="0"/>
              </a:rPr>
              <a:t>Savoldi</a:t>
            </a:r>
            <a:r>
              <a:rPr lang="en-US" dirty="0">
                <a:solidFill>
                  <a:schemeClr val="accent2">
                    <a:lumMod val="75000"/>
                  </a:schemeClr>
                </a:solidFill>
                <a:latin typeface="Arial Narrow" pitchFamily="34" charset="0"/>
              </a:rPr>
              <a:t> currently cost approximately $95,000 for a 12 week supply. In other countries the costs range from $1,000 to $3,000 for the same treatment.</a:t>
            </a:r>
          </a:p>
          <a:p>
            <a:r>
              <a:rPr lang="en-US" dirty="0">
                <a:solidFill>
                  <a:schemeClr val="accent2">
                    <a:lumMod val="75000"/>
                  </a:schemeClr>
                </a:solidFill>
                <a:latin typeface="Arial Narrow" pitchFamily="34" charset="0"/>
              </a:rPr>
              <a:t>70% of household have $1,000 or less in savings and ½ of them have no savings at all.  25% of Prescriptions for chronic conditions for 1st time users are not being filled and 20% of hospitalizations are due to medication non-adherence.</a:t>
            </a:r>
          </a:p>
        </p:txBody>
      </p:sp>
      <p:sp>
        <p:nvSpPr>
          <p:cNvPr id="6" name="Footer Placeholder 5"/>
          <p:cNvSpPr>
            <a:spLocks noGrp="1"/>
          </p:cNvSpPr>
          <p:nvPr>
            <p:ph type="ftr" sz="quarter" idx="11"/>
          </p:nvPr>
        </p:nvSpPr>
        <p:spPr/>
        <p:txBody>
          <a:bodyPr/>
          <a:lstStyle/>
          <a:p>
            <a:r>
              <a:rPr lang="en-US"/>
              <a:t>Private and Confidential</a:t>
            </a:r>
          </a:p>
        </p:txBody>
      </p:sp>
      <p:sp>
        <p:nvSpPr>
          <p:cNvPr id="5" name="Slide Number Placeholder 4"/>
          <p:cNvSpPr>
            <a:spLocks noGrp="1"/>
          </p:cNvSpPr>
          <p:nvPr>
            <p:ph type="sldNum" sz="quarter" idx="12"/>
          </p:nvPr>
        </p:nvSpPr>
        <p:spPr/>
        <p:txBody>
          <a:bodyPr/>
          <a:lstStyle/>
          <a:p>
            <a:fld id="{C2BB0FDA-3446-403C-A325-17053324AD37}" type="slidenum">
              <a:rPr lang="en-US" smtClean="0"/>
              <a:pPr/>
              <a:t>29</a:t>
            </a:fld>
            <a:endParaRPr lang="en-US"/>
          </a:p>
        </p:txBody>
      </p:sp>
    </p:spTree>
    <p:extLst>
      <p:ext uri="{BB962C8B-B14F-4D97-AF65-F5344CB8AC3E}">
        <p14:creationId xmlns:p14="http://schemas.microsoft.com/office/powerpoint/2010/main" val="323235589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FC0F-EFB5-B719-3784-0E36EB521BB7}"/>
              </a:ext>
            </a:extLst>
          </p:cNvPr>
          <p:cNvSpPr>
            <a:spLocks noGrp="1"/>
          </p:cNvSpPr>
          <p:nvPr>
            <p:ph type="title"/>
          </p:nvPr>
        </p:nvSpPr>
        <p:spPr/>
        <p:txBody>
          <a:bodyPr/>
          <a:lstStyle/>
          <a:p>
            <a:r>
              <a:rPr lang="en-US" dirty="0"/>
              <a:t>Various Self-Insured Options</a:t>
            </a:r>
          </a:p>
        </p:txBody>
      </p:sp>
      <p:sp>
        <p:nvSpPr>
          <p:cNvPr id="3" name="Content Placeholder 2">
            <a:extLst>
              <a:ext uri="{FF2B5EF4-FFF2-40B4-BE49-F238E27FC236}">
                <a16:creationId xmlns:a16="http://schemas.microsoft.com/office/drawing/2014/main" id="{55A789A1-03BC-BB35-413E-C84893C06763}"/>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Carrier sponsored. The insurance carrier is responsible for the administration if the claims, using their Stop Loss provider, their pharmacy benefit manager (PBM) and their network. Most often, surplus dollars in the clients claim fund are used to offset the following year’s administrative fees. The percentage ranges from 50-100% and the cost for the plan increases alongside the percentage</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Third Party Administrator (TPA) who is owned by the insurance company.  They will push for the insurance carrier’s network to be used but will often times have the ability to use another carrier network.  They will accept other PBM’s, as well as other Stop Loss carriers.  They will return 100% of the unused dollars in the clients claim fund.</a:t>
            </a:r>
          </a:p>
          <a:p>
            <a:pPr marL="0" indent="0">
              <a:buNone/>
            </a:pPr>
            <a:endParaRPr lang="en-US" dirty="0"/>
          </a:p>
        </p:txBody>
      </p:sp>
      <p:sp>
        <p:nvSpPr>
          <p:cNvPr id="4" name="Footer Placeholder 3">
            <a:extLst>
              <a:ext uri="{FF2B5EF4-FFF2-40B4-BE49-F238E27FC236}">
                <a16:creationId xmlns:a16="http://schemas.microsoft.com/office/drawing/2014/main" id="{0AFD8035-EB90-9076-CA7F-738985C81BCB}"/>
              </a:ext>
            </a:extLst>
          </p:cNvPr>
          <p:cNvSpPr>
            <a:spLocks noGrp="1"/>
          </p:cNvSpPr>
          <p:nvPr>
            <p:ph type="ftr" sz="quarter" idx="11"/>
          </p:nvPr>
        </p:nvSpPr>
        <p:spPr/>
        <p:txBody>
          <a:bodyPr/>
          <a:lstStyle/>
          <a:p>
            <a:r>
              <a:rPr lang="en-US"/>
              <a:t>Private and Confidential</a:t>
            </a:r>
          </a:p>
        </p:txBody>
      </p:sp>
      <p:sp>
        <p:nvSpPr>
          <p:cNvPr id="5" name="Slide Number Placeholder 4">
            <a:extLst>
              <a:ext uri="{FF2B5EF4-FFF2-40B4-BE49-F238E27FC236}">
                <a16:creationId xmlns:a16="http://schemas.microsoft.com/office/drawing/2014/main" id="{C8A9F6D6-F2C8-BA39-FCEB-5B6AE08AFD3C}"/>
              </a:ext>
            </a:extLst>
          </p:cNvPr>
          <p:cNvSpPr>
            <a:spLocks noGrp="1"/>
          </p:cNvSpPr>
          <p:nvPr>
            <p:ph type="sldNum" sz="quarter" idx="12"/>
          </p:nvPr>
        </p:nvSpPr>
        <p:spPr/>
        <p:txBody>
          <a:bodyPr/>
          <a:lstStyle/>
          <a:p>
            <a:fld id="{C2BB0FDA-3446-403C-A325-17053324AD37}" type="slidenum">
              <a:rPr lang="en-US" smtClean="0"/>
              <a:pPr/>
              <a:t>3</a:t>
            </a:fld>
            <a:endParaRPr lang="en-US"/>
          </a:p>
        </p:txBody>
      </p:sp>
    </p:spTree>
    <p:extLst>
      <p:ext uri="{BB962C8B-B14F-4D97-AF65-F5344CB8AC3E}">
        <p14:creationId xmlns:p14="http://schemas.microsoft.com/office/powerpoint/2010/main" val="365850339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5171AE-49A9-43D9-AB67-B34ACFF82014}"/>
              </a:ext>
            </a:extLst>
          </p:cNvPr>
          <p:cNvSpPr>
            <a:spLocks noGrp="1"/>
          </p:cNvSpPr>
          <p:nvPr>
            <p:ph type="title"/>
          </p:nvPr>
        </p:nvSpPr>
        <p:spPr/>
        <p:txBody>
          <a:bodyPr>
            <a:normAutofit/>
          </a:bodyPr>
          <a:lstStyle/>
          <a:p>
            <a:r>
              <a:rPr lang="en-US" sz="3600" dirty="0">
                <a:solidFill>
                  <a:schemeClr val="tx2">
                    <a:lumMod val="75000"/>
                  </a:schemeClr>
                </a:solidFill>
                <a:latin typeface="Batang" pitchFamily="18" charset="-127"/>
                <a:ea typeface="Batang" pitchFamily="18" charset="-127"/>
              </a:rPr>
              <a:t>Driving Savings On Non-Specialty Meds</a:t>
            </a:r>
          </a:p>
        </p:txBody>
      </p:sp>
      <p:sp>
        <p:nvSpPr>
          <p:cNvPr id="5" name="Content Placeholder 2">
            <a:extLst>
              <a:ext uri="{FF2B5EF4-FFF2-40B4-BE49-F238E27FC236}">
                <a16:creationId xmlns:a16="http://schemas.microsoft.com/office/drawing/2014/main" id="{02EFE5D5-7BFA-4BF6-A201-6F71D4EA86E9}"/>
              </a:ext>
            </a:extLst>
          </p:cNvPr>
          <p:cNvSpPr>
            <a:spLocks noGrp="1"/>
          </p:cNvSpPr>
          <p:nvPr>
            <p:ph idx="1"/>
          </p:nvPr>
        </p:nvSpPr>
        <p:spPr/>
        <p:txBody>
          <a:bodyPr>
            <a:normAutofit/>
          </a:bodyPr>
          <a:lstStyle/>
          <a:p>
            <a:r>
              <a:rPr lang="en-US" altLang="en-US" dirty="0">
                <a:solidFill>
                  <a:schemeClr val="accent2">
                    <a:lumMod val="75000"/>
                  </a:schemeClr>
                </a:solidFill>
                <a:latin typeface="Arial Narrow" pitchFamily="34" charset="0"/>
              </a:rPr>
              <a:t>Brand to Brand therapeutics alternatives</a:t>
            </a:r>
          </a:p>
          <a:p>
            <a:r>
              <a:rPr lang="en-US" altLang="en-US" dirty="0">
                <a:solidFill>
                  <a:schemeClr val="accent2">
                    <a:lumMod val="75000"/>
                  </a:schemeClr>
                </a:solidFill>
                <a:latin typeface="Arial Narrow" pitchFamily="34" charset="0"/>
              </a:rPr>
              <a:t>Brand to Generic therapeutics alternatives</a:t>
            </a:r>
          </a:p>
          <a:p>
            <a:r>
              <a:rPr lang="en-US" altLang="en-US" dirty="0">
                <a:solidFill>
                  <a:schemeClr val="accent2">
                    <a:lumMod val="75000"/>
                  </a:schemeClr>
                </a:solidFill>
                <a:latin typeface="Arial Narrow" pitchFamily="34" charset="0"/>
              </a:rPr>
              <a:t>Generic to Generic therapeutics alternatives</a:t>
            </a:r>
          </a:p>
          <a:p>
            <a:r>
              <a:rPr lang="en-US" altLang="en-US" dirty="0">
                <a:solidFill>
                  <a:schemeClr val="accent2">
                    <a:lumMod val="75000"/>
                  </a:schemeClr>
                </a:solidFill>
                <a:latin typeface="Arial Narrow" pitchFamily="34" charset="0"/>
              </a:rPr>
              <a:t>Recommending Rx discontinuation, e.g.,</a:t>
            </a:r>
          </a:p>
          <a:p>
            <a:pPr lvl="1"/>
            <a:r>
              <a:rPr lang="en-US" altLang="en-US" dirty="0">
                <a:solidFill>
                  <a:schemeClr val="accent2">
                    <a:lumMod val="75000"/>
                  </a:schemeClr>
                </a:solidFill>
                <a:latin typeface="Arial Narrow" pitchFamily="34" charset="0"/>
              </a:rPr>
              <a:t>Discontinue bisphosphonates (like Actonel) after 3-5 years, per package insert</a:t>
            </a:r>
          </a:p>
          <a:p>
            <a:pPr lvl="1"/>
            <a:r>
              <a:rPr lang="en-US" altLang="en-US" dirty="0">
                <a:solidFill>
                  <a:schemeClr val="accent2">
                    <a:lumMod val="75000"/>
                  </a:schemeClr>
                </a:solidFill>
                <a:latin typeface="Arial Narrow" pitchFamily="34" charset="0"/>
              </a:rPr>
              <a:t>Discontinue Advair except for COPD or severe asthma</a:t>
            </a:r>
          </a:p>
          <a:p>
            <a:pPr lvl="1"/>
            <a:r>
              <a:rPr lang="en-US" altLang="en-US" dirty="0">
                <a:solidFill>
                  <a:schemeClr val="accent2">
                    <a:lumMod val="75000"/>
                  </a:schemeClr>
                </a:solidFill>
                <a:latin typeface="Arial Narrow" pitchFamily="34" charset="0"/>
              </a:rPr>
              <a:t>Discontinue Restasis after 6 months and test lacrimal duct function</a:t>
            </a:r>
          </a:p>
        </p:txBody>
      </p:sp>
      <p:sp>
        <p:nvSpPr>
          <p:cNvPr id="8" name="Footer Placeholder 7"/>
          <p:cNvSpPr>
            <a:spLocks noGrp="1"/>
          </p:cNvSpPr>
          <p:nvPr>
            <p:ph type="ftr" sz="quarter" idx="11"/>
          </p:nvPr>
        </p:nvSpPr>
        <p:spPr/>
        <p:txBody>
          <a:bodyPr/>
          <a:lstStyle/>
          <a:p>
            <a:r>
              <a:rPr lang="en-US"/>
              <a:t>Private and Confidential</a:t>
            </a:r>
          </a:p>
        </p:txBody>
      </p:sp>
      <p:sp>
        <p:nvSpPr>
          <p:cNvPr id="6" name="Slide Number Placeholder 5"/>
          <p:cNvSpPr>
            <a:spLocks noGrp="1"/>
          </p:cNvSpPr>
          <p:nvPr>
            <p:ph type="sldNum" sz="quarter" idx="12"/>
          </p:nvPr>
        </p:nvSpPr>
        <p:spPr/>
        <p:txBody>
          <a:bodyPr/>
          <a:lstStyle/>
          <a:p>
            <a:fld id="{C2BB0FDA-3446-403C-A325-17053324AD37}" type="slidenum">
              <a:rPr lang="en-US" smtClean="0"/>
              <a:pPr/>
              <a:t>30</a:t>
            </a:fld>
            <a:endParaRPr lang="en-US"/>
          </a:p>
        </p:txBody>
      </p:sp>
    </p:spTree>
    <p:extLst>
      <p:ext uri="{BB962C8B-B14F-4D97-AF65-F5344CB8AC3E}">
        <p14:creationId xmlns:p14="http://schemas.microsoft.com/office/powerpoint/2010/main" val="235498282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C3A8BE6-4144-4C50-ABCB-DBF0F32DEFE8}"/>
              </a:ext>
            </a:extLst>
          </p:cNvPr>
          <p:cNvSpPr>
            <a:spLocks noGrp="1"/>
          </p:cNvSpPr>
          <p:nvPr>
            <p:ph type="title"/>
          </p:nvPr>
        </p:nvSpPr>
        <p:spPr/>
        <p:txBody>
          <a:bodyPr>
            <a:normAutofit fontScale="90000"/>
          </a:bodyPr>
          <a:lstStyle/>
          <a:p>
            <a:r>
              <a:rPr lang="en-US" altLang="en-US" dirty="0">
                <a:latin typeface="Batang" pitchFamily="18" charset="-127"/>
                <a:ea typeface="Batang" pitchFamily="18" charset="-127"/>
              </a:rPr>
              <a:t>Cost Savings Examples</a:t>
            </a:r>
            <a:br>
              <a:rPr lang="en-US" altLang="en-US" dirty="0">
                <a:latin typeface="Batang" pitchFamily="18" charset="-127"/>
                <a:ea typeface="Batang" pitchFamily="18" charset="-127"/>
              </a:rPr>
            </a:br>
            <a:r>
              <a:rPr lang="en-US" altLang="en-US" sz="3600" dirty="0">
                <a:latin typeface="Batang" pitchFamily="18" charset="-127"/>
                <a:ea typeface="Batang" pitchFamily="18" charset="-127"/>
              </a:rPr>
              <a:t>Different formulations, same ingredient</a:t>
            </a:r>
          </a:p>
        </p:txBody>
      </p:sp>
      <p:sp>
        <p:nvSpPr>
          <p:cNvPr id="6" name="Footer Placeholder 5"/>
          <p:cNvSpPr>
            <a:spLocks noGrp="1"/>
          </p:cNvSpPr>
          <p:nvPr>
            <p:ph type="ftr" sz="quarter" idx="11"/>
          </p:nvPr>
        </p:nvSpPr>
        <p:spPr/>
        <p:txBody>
          <a:bodyPr/>
          <a:lstStyle/>
          <a:p>
            <a:r>
              <a:rPr lang="en-US"/>
              <a:t>Private and Confidential</a:t>
            </a:r>
          </a:p>
        </p:txBody>
      </p:sp>
      <p:sp>
        <p:nvSpPr>
          <p:cNvPr id="7" name="Slide Number Placeholder 6"/>
          <p:cNvSpPr>
            <a:spLocks noGrp="1"/>
          </p:cNvSpPr>
          <p:nvPr>
            <p:ph type="sldNum" sz="quarter" idx="12"/>
          </p:nvPr>
        </p:nvSpPr>
        <p:spPr/>
        <p:txBody>
          <a:bodyPr/>
          <a:lstStyle/>
          <a:p>
            <a:fld id="{C2BB0FDA-3446-403C-A325-17053324AD37}" type="slidenum">
              <a:rPr lang="en-US" smtClean="0"/>
              <a:pPr/>
              <a:t>31</a:t>
            </a:fld>
            <a:endParaRPr lang="en-US"/>
          </a:p>
        </p:txBody>
      </p:sp>
      <p:graphicFrame>
        <p:nvGraphicFramePr>
          <p:cNvPr id="4" name="Table 3">
            <a:extLst>
              <a:ext uri="{FF2B5EF4-FFF2-40B4-BE49-F238E27FC236}">
                <a16:creationId xmlns:a16="http://schemas.microsoft.com/office/drawing/2014/main" id="{7FF16CCF-CA90-46D5-AB8F-E6D204442C24}"/>
              </a:ext>
            </a:extLst>
          </p:cNvPr>
          <p:cNvGraphicFramePr>
            <a:graphicFrameLocks noGrp="1"/>
          </p:cNvGraphicFramePr>
          <p:nvPr>
            <p:extLst>
              <p:ext uri="{D42A27DB-BD31-4B8C-83A1-F6EECF244321}">
                <p14:modId xmlns:p14="http://schemas.microsoft.com/office/powerpoint/2010/main" val="2365988279"/>
              </p:ext>
            </p:extLst>
          </p:nvPr>
        </p:nvGraphicFramePr>
        <p:xfrm>
          <a:off x="609600" y="2057400"/>
          <a:ext cx="7848600" cy="3370264"/>
        </p:xfrm>
        <a:graphic>
          <a:graphicData uri="http://schemas.openxmlformats.org/drawingml/2006/table">
            <a:tbl>
              <a:tblPr firstRow="1" bandRow="1">
                <a:tableStyleId>{21E4AEA4-8DFA-4A89-87EB-49C32662AFE0}</a:tableStyleId>
              </a:tblPr>
              <a:tblGrid>
                <a:gridCol w="2783905">
                  <a:extLst>
                    <a:ext uri="{9D8B030D-6E8A-4147-A177-3AD203B41FA5}">
                      <a16:colId xmlns:a16="http://schemas.microsoft.com/office/drawing/2014/main" val="20000"/>
                    </a:ext>
                  </a:extLst>
                </a:gridCol>
                <a:gridCol w="946962">
                  <a:extLst>
                    <a:ext uri="{9D8B030D-6E8A-4147-A177-3AD203B41FA5}">
                      <a16:colId xmlns:a16="http://schemas.microsoft.com/office/drawing/2014/main" val="20001"/>
                    </a:ext>
                  </a:extLst>
                </a:gridCol>
                <a:gridCol w="2809633">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tblGrid>
              <a:tr h="864874">
                <a:tc>
                  <a:txBody>
                    <a:bodyPr/>
                    <a:lstStyle/>
                    <a:p>
                      <a:br>
                        <a:rPr lang="en-US" sz="1800" dirty="0">
                          <a:latin typeface="Arial Narrow" pitchFamily="34" charset="0"/>
                        </a:rPr>
                      </a:br>
                      <a:r>
                        <a:rPr lang="en-US" sz="1800" dirty="0">
                          <a:latin typeface="Arial Narrow" pitchFamily="34" charset="0"/>
                        </a:rPr>
                        <a:t>Original Rx</a:t>
                      </a:r>
                      <a:endParaRPr lang="en-US" sz="1800" b="1" dirty="0">
                        <a:solidFill>
                          <a:schemeClr val="tx1"/>
                        </a:solidFill>
                        <a:latin typeface="Arial Narrow" pitchFamily="34" charset="0"/>
                      </a:endParaRPr>
                    </a:p>
                  </a:txBody>
                  <a:tcPr marL="68577" marR="68577" marT="45714" marB="45714">
                    <a:solidFill>
                      <a:srgbClr val="03495C"/>
                    </a:solidFill>
                  </a:tcPr>
                </a:tc>
                <a:tc>
                  <a:txBody>
                    <a:bodyPr/>
                    <a:lstStyle/>
                    <a:p>
                      <a:pPr algn="ctr"/>
                      <a:r>
                        <a:rPr lang="en-US" sz="1800" dirty="0">
                          <a:latin typeface="Arial Narrow" pitchFamily="34" charset="0"/>
                        </a:rPr>
                        <a:t>Cost/</a:t>
                      </a:r>
                      <a:br>
                        <a:rPr lang="en-US" sz="1800" dirty="0">
                          <a:latin typeface="Arial Narrow" pitchFamily="34" charset="0"/>
                        </a:rPr>
                      </a:br>
                      <a:r>
                        <a:rPr lang="en-US" sz="1800" dirty="0">
                          <a:latin typeface="Arial Narrow" pitchFamily="34" charset="0"/>
                        </a:rPr>
                        <a:t>30 Days</a:t>
                      </a:r>
                      <a:endParaRPr lang="en-US" sz="1800" b="1" dirty="0">
                        <a:solidFill>
                          <a:schemeClr val="tx1"/>
                        </a:solidFill>
                        <a:latin typeface="Arial Narrow" pitchFamily="34" charset="0"/>
                      </a:endParaRPr>
                    </a:p>
                  </a:txBody>
                  <a:tcPr marL="68577" marR="68577" marT="45714" marB="45714">
                    <a:solidFill>
                      <a:srgbClr val="03495C"/>
                    </a:solidFill>
                  </a:tcPr>
                </a:tc>
                <a:tc>
                  <a:txBody>
                    <a:bodyPr/>
                    <a:lstStyle/>
                    <a:p>
                      <a:br>
                        <a:rPr lang="en-US" sz="1800" dirty="0">
                          <a:latin typeface="Arial Narrow" pitchFamily="34" charset="0"/>
                        </a:rPr>
                      </a:br>
                      <a:r>
                        <a:rPr lang="en-US" sz="1800" dirty="0">
                          <a:latin typeface="Arial Narrow" pitchFamily="34" charset="0"/>
                        </a:rPr>
                        <a:t>Recommended Rx</a:t>
                      </a:r>
                      <a:endParaRPr lang="en-US" sz="1800" b="1" dirty="0">
                        <a:solidFill>
                          <a:schemeClr val="tx1"/>
                        </a:solidFill>
                        <a:latin typeface="Arial Narrow" pitchFamily="34" charset="0"/>
                      </a:endParaRPr>
                    </a:p>
                  </a:txBody>
                  <a:tcPr marL="68577" marR="68577" marT="45714" marB="45714">
                    <a:solidFill>
                      <a:srgbClr val="03495C"/>
                    </a:solidFill>
                  </a:tcPr>
                </a:tc>
                <a:tc>
                  <a:txBody>
                    <a:bodyPr/>
                    <a:lstStyle/>
                    <a:p>
                      <a:pPr algn="ctr"/>
                      <a:r>
                        <a:rPr lang="en-US" sz="1800" dirty="0">
                          <a:latin typeface="Arial Narrow" pitchFamily="34" charset="0"/>
                        </a:rPr>
                        <a:t>Cost/</a:t>
                      </a:r>
                      <a:br>
                        <a:rPr lang="en-US" sz="1800" dirty="0">
                          <a:latin typeface="Arial Narrow" pitchFamily="34" charset="0"/>
                        </a:rPr>
                      </a:br>
                      <a:r>
                        <a:rPr lang="en-US" sz="1800" dirty="0">
                          <a:latin typeface="Arial Narrow" pitchFamily="34" charset="0"/>
                        </a:rPr>
                        <a:t>30 Days</a:t>
                      </a:r>
                      <a:endParaRPr lang="en-US" sz="1800" b="1" dirty="0">
                        <a:solidFill>
                          <a:schemeClr val="tx1"/>
                        </a:solidFill>
                        <a:latin typeface="Arial Narrow" pitchFamily="34" charset="0"/>
                      </a:endParaRPr>
                    </a:p>
                  </a:txBody>
                  <a:tcPr marL="68577" marR="68577" marT="45714" marB="45714">
                    <a:solidFill>
                      <a:srgbClr val="03495C"/>
                    </a:solidFill>
                  </a:tcPr>
                </a:tc>
                <a:extLst>
                  <a:ext uri="{0D108BD9-81ED-4DB2-BD59-A6C34878D82A}">
                    <a16:rowId xmlns:a16="http://schemas.microsoft.com/office/drawing/2014/main" val="10000"/>
                  </a:ext>
                </a:extLst>
              </a:tr>
              <a:tr h="501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err="1">
                          <a:solidFill>
                            <a:schemeClr val="tx1"/>
                          </a:solidFill>
                          <a:latin typeface="Arial Narrow" pitchFamily="34" charset="0"/>
                        </a:rPr>
                        <a:t>Alphagan</a:t>
                      </a:r>
                      <a:r>
                        <a:rPr lang="en-US" altLang="en-US" sz="1800" dirty="0">
                          <a:solidFill>
                            <a:schemeClr val="tx1"/>
                          </a:solidFill>
                          <a:latin typeface="Arial Narrow" pitchFamily="34" charset="0"/>
                        </a:rPr>
                        <a:t> 0.1% 10ml  (B)</a:t>
                      </a:r>
                    </a:p>
                  </a:txBody>
                  <a:tcPr marL="68577" marR="68577" marT="45714" marB="45714">
                    <a:solidFill>
                      <a:srgbClr val="CCD5EA"/>
                    </a:solidFill>
                  </a:tcPr>
                </a:tc>
                <a:tc>
                  <a:txBody>
                    <a:bodyPr/>
                    <a:lstStyle/>
                    <a:p>
                      <a:pPr algn="ctr"/>
                      <a:r>
                        <a:rPr lang="en-US" altLang="en-US" sz="1800" dirty="0">
                          <a:solidFill>
                            <a:schemeClr val="tx1"/>
                          </a:solidFill>
                          <a:latin typeface="Arial Narrow" pitchFamily="34" charset="0"/>
                        </a:rPr>
                        <a:t>$213.75</a:t>
                      </a:r>
                      <a:endParaRPr lang="en-US" sz="1800" dirty="0">
                        <a:solidFill>
                          <a:schemeClr val="tx1"/>
                        </a:solidFill>
                        <a:latin typeface="Arial Narrow" pitchFamily="34" charset="0"/>
                      </a:endParaRPr>
                    </a:p>
                  </a:txBody>
                  <a:tcPr marL="68577" marR="68577" marT="45714" marB="45714">
                    <a:solidFill>
                      <a:srgbClr val="CCD5EA"/>
                    </a:solidFill>
                  </a:tcPr>
                </a:tc>
                <a:tc>
                  <a:txBody>
                    <a:bodyPr/>
                    <a:lstStyle/>
                    <a:p>
                      <a:r>
                        <a:rPr lang="en-US" altLang="en-US" sz="1800" dirty="0" err="1">
                          <a:solidFill>
                            <a:schemeClr val="tx1"/>
                          </a:solidFill>
                          <a:latin typeface="Arial Narrow" pitchFamily="34" charset="0"/>
                        </a:rPr>
                        <a:t>Brimonidine</a:t>
                      </a:r>
                      <a:r>
                        <a:rPr lang="en-US" altLang="en-US" sz="1800" dirty="0">
                          <a:solidFill>
                            <a:schemeClr val="tx1"/>
                          </a:solidFill>
                          <a:latin typeface="Arial Narrow" pitchFamily="34" charset="0"/>
                        </a:rPr>
                        <a:t> 0.2% 10ml (G)</a:t>
                      </a:r>
                      <a:endParaRPr lang="en-US" sz="1800" dirty="0">
                        <a:solidFill>
                          <a:schemeClr val="tx1"/>
                        </a:solidFill>
                        <a:latin typeface="Arial Narrow" pitchFamily="34" charset="0"/>
                      </a:endParaRPr>
                    </a:p>
                  </a:txBody>
                  <a:tcPr marL="68577" marR="68577" marT="45714" marB="45714">
                    <a:solidFill>
                      <a:srgbClr val="CCD5EA"/>
                    </a:solidFill>
                  </a:tcPr>
                </a:tc>
                <a:tc>
                  <a:txBody>
                    <a:bodyPr/>
                    <a:lstStyle/>
                    <a:p>
                      <a:pPr algn="ctr"/>
                      <a:r>
                        <a:rPr lang="en-US" altLang="en-US" sz="1800" dirty="0">
                          <a:solidFill>
                            <a:schemeClr val="tx1"/>
                          </a:solidFill>
                          <a:latin typeface="Arial Narrow" pitchFamily="34" charset="0"/>
                        </a:rPr>
                        <a:t>$4.51</a:t>
                      </a:r>
                      <a:endParaRPr lang="en-US" sz="1800" dirty="0">
                        <a:solidFill>
                          <a:schemeClr val="tx1"/>
                        </a:solidFill>
                        <a:latin typeface="Arial Narrow" pitchFamily="34" charset="0"/>
                      </a:endParaRPr>
                    </a:p>
                  </a:txBody>
                  <a:tcPr marL="68577" marR="68577" marT="45714" marB="45714">
                    <a:solidFill>
                      <a:srgbClr val="CCD5EA"/>
                    </a:solidFill>
                  </a:tcPr>
                </a:tc>
                <a:extLst>
                  <a:ext uri="{0D108BD9-81ED-4DB2-BD59-A6C34878D82A}">
                    <a16:rowId xmlns:a16="http://schemas.microsoft.com/office/drawing/2014/main" val="10001"/>
                  </a:ext>
                </a:extLst>
              </a:tr>
              <a:tr h="501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Narrow" pitchFamily="34" charset="0"/>
                        </a:rPr>
                        <a:t>Xolegel</a:t>
                      </a:r>
                      <a:r>
                        <a:rPr lang="en-US" altLang="en-US" sz="1800" dirty="0">
                          <a:latin typeface="Arial Narrow" pitchFamily="34" charset="0"/>
                        </a:rPr>
                        <a:t> Gel 2% 45gm (B)</a:t>
                      </a:r>
                      <a:endParaRPr lang="en-US" sz="1800" dirty="0">
                        <a:latin typeface="Arial Narrow" pitchFamily="34" charset="0"/>
                      </a:endParaRPr>
                    </a:p>
                  </a:txBody>
                  <a:tcPr marL="68577" marR="68577" marT="45714" marB="45714">
                    <a:solidFill>
                      <a:srgbClr val="E7EB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a:latin typeface="Arial Narrow" pitchFamily="34" charset="0"/>
                        </a:rPr>
                        <a:t>$503.47</a:t>
                      </a:r>
                      <a:endParaRPr lang="en-US" sz="1800" dirty="0">
                        <a:latin typeface="Arial Narrow" pitchFamily="34" charset="0"/>
                      </a:endParaRPr>
                    </a:p>
                  </a:txBody>
                  <a:tcPr marL="68577" marR="68577" marT="45714" marB="45714">
                    <a:solidFill>
                      <a:srgbClr val="E7EBF5"/>
                    </a:solidFill>
                  </a:tcPr>
                </a:tc>
                <a:tc>
                  <a:txBody>
                    <a:bodyPr/>
                    <a:lstStyle/>
                    <a:p>
                      <a:r>
                        <a:rPr lang="en-US" altLang="en-US" sz="1800" dirty="0">
                          <a:latin typeface="Arial Narrow" pitchFamily="34" charset="0"/>
                        </a:rPr>
                        <a:t>Ketoconazole 2% Cr 60gm (G)</a:t>
                      </a:r>
                      <a:endParaRPr lang="en-US" sz="1800" dirty="0">
                        <a:latin typeface="Arial Narrow" pitchFamily="34" charset="0"/>
                      </a:endParaRPr>
                    </a:p>
                  </a:txBody>
                  <a:tcPr marL="68577" marR="68577" marT="45714" marB="45714">
                    <a:solidFill>
                      <a:srgbClr val="E7EBF5"/>
                    </a:solidFill>
                  </a:tcPr>
                </a:tc>
                <a:tc>
                  <a:txBody>
                    <a:bodyPr/>
                    <a:lstStyle/>
                    <a:p>
                      <a:pPr algn="ctr"/>
                      <a:r>
                        <a:rPr lang="en-US" altLang="en-US" sz="1800" dirty="0">
                          <a:latin typeface="Arial Narrow" pitchFamily="34" charset="0"/>
                        </a:rPr>
                        <a:t> $28.49</a:t>
                      </a:r>
                      <a:endParaRPr lang="en-US" sz="1800" dirty="0">
                        <a:latin typeface="Arial Narrow" pitchFamily="34" charset="0"/>
                      </a:endParaRPr>
                    </a:p>
                  </a:txBody>
                  <a:tcPr marL="68577" marR="68577" marT="45714" marB="45714">
                    <a:solidFill>
                      <a:srgbClr val="E7EBF5"/>
                    </a:solidFill>
                  </a:tcPr>
                </a:tc>
                <a:extLst>
                  <a:ext uri="{0D108BD9-81ED-4DB2-BD59-A6C34878D82A}">
                    <a16:rowId xmlns:a16="http://schemas.microsoft.com/office/drawing/2014/main" val="10002"/>
                  </a:ext>
                </a:extLst>
              </a:tr>
              <a:tr h="501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Narrow" pitchFamily="34" charset="0"/>
                        </a:rPr>
                        <a:t>Acuvail</a:t>
                      </a:r>
                      <a:r>
                        <a:rPr lang="en-US" altLang="en-US" sz="1800" dirty="0">
                          <a:latin typeface="Arial Narrow" pitchFamily="34" charset="0"/>
                        </a:rPr>
                        <a:t> </a:t>
                      </a:r>
                      <a:r>
                        <a:rPr lang="en-US" altLang="en-US" sz="1800" dirty="0" err="1">
                          <a:latin typeface="Arial Narrow" pitchFamily="34" charset="0"/>
                        </a:rPr>
                        <a:t>Droplette</a:t>
                      </a:r>
                      <a:r>
                        <a:rPr lang="en-US" altLang="en-US" sz="1800" dirty="0">
                          <a:latin typeface="Arial Narrow" pitchFamily="34" charset="0"/>
                        </a:rPr>
                        <a:t> 0.45% (B)</a:t>
                      </a:r>
                      <a:endParaRPr lang="en-US" sz="1800" dirty="0">
                        <a:latin typeface="Arial Narrow" pitchFamily="34" charset="0"/>
                      </a:endParaRPr>
                    </a:p>
                  </a:txBody>
                  <a:tcPr marL="68577" marR="68577" marT="45714" marB="45714">
                    <a:solidFill>
                      <a:srgbClr val="CCD5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a:latin typeface="Arial Narrow" pitchFamily="34" charset="0"/>
                        </a:rPr>
                        <a:t>$222.11</a:t>
                      </a:r>
                      <a:endParaRPr lang="en-US" sz="1800" dirty="0">
                        <a:latin typeface="Arial Narrow" pitchFamily="34" charset="0"/>
                      </a:endParaRPr>
                    </a:p>
                  </a:txBody>
                  <a:tcPr marL="68577" marR="68577" marT="45714" marB="45714">
                    <a:solidFill>
                      <a:srgbClr val="CCD5EA"/>
                    </a:solidFill>
                  </a:tcPr>
                </a:tc>
                <a:tc>
                  <a:txBody>
                    <a:bodyPr/>
                    <a:lstStyle/>
                    <a:p>
                      <a:r>
                        <a:rPr lang="en-US" altLang="en-US" sz="1800" dirty="0">
                          <a:latin typeface="Arial Narrow" pitchFamily="34" charset="0"/>
                        </a:rPr>
                        <a:t>Ketorolac </a:t>
                      </a:r>
                      <a:r>
                        <a:rPr lang="en-US" altLang="en-US" sz="1800" dirty="0" err="1">
                          <a:latin typeface="Arial Narrow" pitchFamily="34" charset="0"/>
                        </a:rPr>
                        <a:t>Soln</a:t>
                      </a:r>
                      <a:r>
                        <a:rPr lang="en-US" altLang="en-US" sz="1800" dirty="0">
                          <a:latin typeface="Arial Narrow" pitchFamily="34" charset="0"/>
                        </a:rPr>
                        <a:t> 0.5% 3ml (G)</a:t>
                      </a:r>
                      <a:endParaRPr lang="en-US" altLang="en-US" sz="1800" dirty="0">
                        <a:solidFill>
                          <a:srgbClr val="595959"/>
                        </a:solidFill>
                        <a:latin typeface="Arial Narrow" pitchFamily="34" charset="0"/>
                      </a:endParaRPr>
                    </a:p>
                  </a:txBody>
                  <a:tcPr marL="68577" marR="68577" marT="45714" marB="45714">
                    <a:solidFill>
                      <a:srgbClr val="CCD5EA"/>
                    </a:solidFill>
                  </a:tcPr>
                </a:tc>
                <a:tc>
                  <a:txBody>
                    <a:bodyPr/>
                    <a:lstStyle/>
                    <a:p>
                      <a:pPr algn="ctr"/>
                      <a:r>
                        <a:rPr lang="en-US" altLang="en-US" sz="1800" dirty="0">
                          <a:latin typeface="Arial Narrow" pitchFamily="34" charset="0"/>
                        </a:rPr>
                        <a:t>$4.98 </a:t>
                      </a:r>
                      <a:endParaRPr lang="en-US" sz="1800" dirty="0">
                        <a:latin typeface="Arial Narrow" pitchFamily="34" charset="0"/>
                      </a:endParaRPr>
                    </a:p>
                  </a:txBody>
                  <a:tcPr marL="68577" marR="68577" marT="45714" marB="45714">
                    <a:solidFill>
                      <a:srgbClr val="CCD5EA"/>
                    </a:solidFill>
                  </a:tcPr>
                </a:tc>
                <a:extLst>
                  <a:ext uri="{0D108BD9-81ED-4DB2-BD59-A6C34878D82A}">
                    <a16:rowId xmlns:a16="http://schemas.microsoft.com/office/drawing/2014/main" val="10003"/>
                  </a:ext>
                </a:extLst>
              </a:tr>
              <a:tr h="501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Narrow" pitchFamily="34" charset="0"/>
                        </a:rPr>
                        <a:t>Minocycline ER 45mg  #30 (G)</a:t>
                      </a:r>
                      <a:endParaRPr lang="en-US" sz="1800" dirty="0">
                        <a:latin typeface="Arial Narrow" pitchFamily="34" charset="0"/>
                      </a:endParaRPr>
                    </a:p>
                  </a:txBody>
                  <a:tcPr marL="68577" marR="68577" marT="45714" marB="45714">
                    <a:solidFill>
                      <a:srgbClr val="E7EB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a:latin typeface="Arial Narrow" pitchFamily="34" charset="0"/>
                        </a:rPr>
                        <a:t>$537.90</a:t>
                      </a:r>
                      <a:endParaRPr lang="en-US" sz="1800" dirty="0">
                        <a:latin typeface="Arial Narrow" pitchFamily="34" charset="0"/>
                      </a:endParaRPr>
                    </a:p>
                  </a:txBody>
                  <a:tcPr marL="68577" marR="68577" marT="45714" marB="45714">
                    <a:solidFill>
                      <a:srgbClr val="E7EBF5"/>
                    </a:solidFill>
                  </a:tcPr>
                </a:tc>
                <a:tc>
                  <a:txBody>
                    <a:bodyPr/>
                    <a:lstStyle/>
                    <a:p>
                      <a:r>
                        <a:rPr lang="en-US" altLang="en-US" sz="1800" dirty="0">
                          <a:latin typeface="Arial Narrow" pitchFamily="34" charset="0"/>
                        </a:rPr>
                        <a:t>Minocycline 50mg #30 (G)</a:t>
                      </a:r>
                      <a:endParaRPr lang="en-US" sz="1800" dirty="0">
                        <a:latin typeface="Arial Narrow" pitchFamily="34" charset="0"/>
                      </a:endParaRPr>
                    </a:p>
                  </a:txBody>
                  <a:tcPr marL="68577" marR="68577" marT="45714" marB="45714">
                    <a:solidFill>
                      <a:srgbClr val="E7EBF5"/>
                    </a:solidFill>
                  </a:tcPr>
                </a:tc>
                <a:tc>
                  <a:txBody>
                    <a:bodyPr/>
                    <a:lstStyle/>
                    <a:p>
                      <a:pPr algn="ctr"/>
                      <a:r>
                        <a:rPr lang="en-US" altLang="en-US" sz="1800" dirty="0">
                          <a:latin typeface="Arial Narrow" pitchFamily="34" charset="0"/>
                        </a:rPr>
                        <a:t>$8.14</a:t>
                      </a:r>
                      <a:endParaRPr lang="en-US" sz="1800" dirty="0">
                        <a:latin typeface="Arial Narrow" pitchFamily="34" charset="0"/>
                      </a:endParaRPr>
                    </a:p>
                  </a:txBody>
                  <a:tcPr marL="68577" marR="68577" marT="45714" marB="45714">
                    <a:solidFill>
                      <a:srgbClr val="E7EBF5"/>
                    </a:solidFill>
                  </a:tcPr>
                </a:tc>
                <a:extLst>
                  <a:ext uri="{0D108BD9-81ED-4DB2-BD59-A6C34878D82A}">
                    <a16:rowId xmlns:a16="http://schemas.microsoft.com/office/drawing/2014/main" val="10004"/>
                  </a:ext>
                </a:extLst>
              </a:tr>
              <a:tr h="501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Narrow" pitchFamily="34" charset="0"/>
                        </a:rPr>
                        <a:t>Mupirocin Cream 30gm (G)</a:t>
                      </a:r>
                      <a:endParaRPr lang="en-US" sz="1800" dirty="0">
                        <a:latin typeface="Arial Narrow" pitchFamily="34" charset="0"/>
                      </a:endParaRPr>
                    </a:p>
                  </a:txBody>
                  <a:tcPr marL="68577" marR="68577" marT="45714" marB="45714">
                    <a:solidFill>
                      <a:srgbClr val="CCD5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a:latin typeface="Arial Narrow" pitchFamily="34" charset="0"/>
                        </a:rPr>
                        <a:t>$195.98</a:t>
                      </a:r>
                      <a:endParaRPr lang="en-US" sz="1800" dirty="0">
                        <a:latin typeface="Arial Narrow" pitchFamily="34" charset="0"/>
                      </a:endParaRPr>
                    </a:p>
                  </a:txBody>
                  <a:tcPr marL="68577" marR="68577" marT="45714" marB="45714">
                    <a:solidFill>
                      <a:srgbClr val="CCD5EA"/>
                    </a:solidFill>
                  </a:tcPr>
                </a:tc>
                <a:tc>
                  <a:txBody>
                    <a:bodyPr/>
                    <a:lstStyle/>
                    <a:p>
                      <a:r>
                        <a:rPr lang="en-US" altLang="en-US" sz="1800" dirty="0">
                          <a:latin typeface="Arial Narrow" pitchFamily="34" charset="0"/>
                        </a:rPr>
                        <a:t>Mupirocin </a:t>
                      </a:r>
                      <a:r>
                        <a:rPr lang="en-US" altLang="en-US" sz="1800" dirty="0" err="1">
                          <a:latin typeface="Arial Narrow" pitchFamily="34" charset="0"/>
                        </a:rPr>
                        <a:t>Oint</a:t>
                      </a:r>
                      <a:r>
                        <a:rPr lang="en-US" altLang="en-US" sz="1800" dirty="0">
                          <a:latin typeface="Arial Narrow" pitchFamily="34" charset="0"/>
                        </a:rPr>
                        <a:t> 22gm (G)</a:t>
                      </a:r>
                      <a:endParaRPr lang="en-US" sz="1800" dirty="0">
                        <a:latin typeface="Arial Narrow" pitchFamily="34" charset="0"/>
                      </a:endParaRPr>
                    </a:p>
                  </a:txBody>
                  <a:tcPr marL="68577" marR="68577" marT="45714" marB="45714">
                    <a:solidFill>
                      <a:srgbClr val="CCD5EA"/>
                    </a:solidFill>
                  </a:tcPr>
                </a:tc>
                <a:tc>
                  <a:txBody>
                    <a:bodyPr/>
                    <a:lstStyle/>
                    <a:p>
                      <a:pPr algn="ctr"/>
                      <a:r>
                        <a:rPr lang="en-US" altLang="en-US" sz="1800" dirty="0">
                          <a:latin typeface="Arial Narrow" pitchFamily="34" charset="0"/>
                        </a:rPr>
                        <a:t>$6.68</a:t>
                      </a:r>
                      <a:endParaRPr lang="en-US" sz="1800" dirty="0">
                        <a:latin typeface="Arial Narrow" pitchFamily="34" charset="0"/>
                      </a:endParaRPr>
                    </a:p>
                  </a:txBody>
                  <a:tcPr marL="68577" marR="68577" marT="45714" marB="45714">
                    <a:solidFill>
                      <a:srgbClr val="CCD5E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68161492"/>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B0507-47AF-2B61-A4DD-B35D7EC0304C}"/>
              </a:ext>
            </a:extLst>
          </p:cNvPr>
          <p:cNvSpPr>
            <a:spLocks noGrp="1"/>
          </p:cNvSpPr>
          <p:nvPr>
            <p:ph type="title"/>
          </p:nvPr>
        </p:nvSpPr>
        <p:spPr/>
        <p:txBody>
          <a:bodyPr/>
          <a:lstStyle/>
          <a:p>
            <a:r>
              <a:rPr lang="en-US" dirty="0">
                <a:latin typeface="Batang" panose="02030600000101010101" pitchFamily="18" charset="-127"/>
                <a:ea typeface="Batang" panose="02030600000101010101" pitchFamily="18" charset="-127"/>
              </a:rPr>
              <a:t>The Castle Edge</a:t>
            </a:r>
          </a:p>
        </p:txBody>
      </p:sp>
      <p:sp>
        <p:nvSpPr>
          <p:cNvPr id="6" name="Content Placeholder 5">
            <a:extLst>
              <a:ext uri="{FF2B5EF4-FFF2-40B4-BE49-F238E27FC236}">
                <a16:creationId xmlns:a16="http://schemas.microsoft.com/office/drawing/2014/main" id="{B8A31D1E-2F55-6040-B422-F8716F19FE02}"/>
              </a:ext>
            </a:extLst>
          </p:cNvPr>
          <p:cNvSpPr>
            <a:spLocks noGrp="1"/>
          </p:cNvSpPr>
          <p:nvPr>
            <p:ph idx="1"/>
          </p:nvPr>
        </p:nvSpPr>
        <p:spPr/>
        <p:txBody>
          <a:bodyPr>
            <a:normAutofit/>
          </a:bodyPr>
          <a:lstStyle/>
          <a:p>
            <a:r>
              <a:rPr lang="en-US" sz="1800" dirty="0">
                <a:latin typeface="Arial Narrow" panose="020B0606020202030204" pitchFamily="34" charset="0"/>
              </a:rPr>
              <a:t>We act as an agent for the members</a:t>
            </a:r>
          </a:p>
          <a:p>
            <a:pPr lvl="0"/>
            <a:r>
              <a:rPr lang="en-US" sz="1800" dirty="0">
                <a:latin typeface="Arial Narrow" panose="020B0606020202030204" pitchFamily="34" charset="0"/>
              </a:rPr>
              <a:t>International Pharmacy Management of </a:t>
            </a:r>
            <a:r>
              <a:rPr lang="en-US" sz="1800">
                <a:latin typeface="Arial Narrow" panose="020B0606020202030204" pitchFamily="34" charset="0"/>
              </a:rPr>
              <a:t>over 1000 </a:t>
            </a:r>
            <a:r>
              <a:rPr lang="en-US" sz="1800" dirty="0">
                <a:latin typeface="Arial Narrow" panose="020B0606020202030204" pitchFamily="34" charset="0"/>
              </a:rPr>
              <a:t>Brand drugs, including:</a:t>
            </a:r>
          </a:p>
          <a:p>
            <a:pPr lvl="1"/>
            <a:r>
              <a:rPr lang="en-US" sz="1800" dirty="0">
                <a:latin typeface="Arial Narrow" panose="020B0606020202030204" pitchFamily="34" charset="0"/>
              </a:rPr>
              <a:t>Abilify, Crestor, Eliquis, Invokana, Janumet, Latuda, </a:t>
            </a:r>
            <a:r>
              <a:rPr lang="en-US" sz="1800" dirty="0" err="1">
                <a:latin typeface="Arial Narrow" panose="020B0606020202030204" pitchFamily="34" charset="0"/>
              </a:rPr>
              <a:t>Spriva</a:t>
            </a:r>
            <a:r>
              <a:rPr lang="en-US" sz="1800" dirty="0">
                <a:latin typeface="Arial Narrow" panose="020B0606020202030204" pitchFamily="34" charset="0"/>
              </a:rPr>
              <a:t> and </a:t>
            </a:r>
            <a:r>
              <a:rPr lang="en-US" sz="1800" dirty="0" err="1">
                <a:latin typeface="Arial Narrow" panose="020B0606020202030204" pitchFamily="34" charset="0"/>
              </a:rPr>
              <a:t>Jaljanz</a:t>
            </a:r>
            <a:endParaRPr lang="en-US" sz="1800" dirty="0">
              <a:latin typeface="Arial Narrow" panose="020B0606020202030204" pitchFamily="34" charset="0"/>
            </a:endParaRPr>
          </a:p>
          <a:p>
            <a:pPr lvl="1"/>
            <a:r>
              <a:rPr lang="en-US" sz="1800" dirty="0">
                <a:latin typeface="Arial Narrow" panose="020B0606020202030204" pitchFamily="34" charset="0"/>
              </a:rPr>
              <a:t>Includes many Specialty Drugs and Insulins</a:t>
            </a:r>
          </a:p>
          <a:p>
            <a:r>
              <a:rPr lang="en-US" sz="1800" dirty="0">
                <a:latin typeface="Arial Narrow" panose="020B0606020202030204" pitchFamily="34" charset="0"/>
              </a:rPr>
              <a:t>Over 60% average savings on the cost of the drugs for our clients</a:t>
            </a:r>
          </a:p>
          <a:p>
            <a:pPr lvl="0"/>
            <a:r>
              <a:rPr lang="en-US" sz="1800" dirty="0">
                <a:latin typeface="Arial Narrow" panose="020B0606020202030204" pitchFamily="34" charset="0"/>
              </a:rPr>
              <a:t>ZERO-dollar copay for the </a:t>
            </a:r>
            <a:r>
              <a:rPr lang="en-US" sz="1800" u="sng" dirty="0">
                <a:latin typeface="Arial Narrow" panose="020B0606020202030204" pitchFamily="34" charset="0"/>
              </a:rPr>
              <a:t>employee</a:t>
            </a:r>
            <a:r>
              <a:rPr lang="en-US" sz="1800" dirty="0">
                <a:latin typeface="Arial Narrow" panose="020B0606020202030204" pitchFamily="34" charset="0"/>
              </a:rPr>
              <a:t> which maximizes on adherence to their medication</a:t>
            </a:r>
          </a:p>
          <a:p>
            <a:pPr lvl="0"/>
            <a:r>
              <a:rPr lang="en-US" sz="1800" dirty="0">
                <a:latin typeface="Arial Narrow" panose="020B0606020202030204" pitchFamily="34" charset="0"/>
              </a:rPr>
              <a:t>Over 60% average savings on the cost of the drugs for our </a:t>
            </a:r>
            <a:r>
              <a:rPr lang="en-US" sz="1800" u="sng" dirty="0">
                <a:latin typeface="Arial Narrow" panose="020B0606020202030204" pitchFamily="34" charset="0"/>
              </a:rPr>
              <a:t>clients</a:t>
            </a:r>
          </a:p>
          <a:p>
            <a:pPr lvl="0"/>
            <a:r>
              <a:rPr lang="en-US" sz="1800" dirty="0">
                <a:latin typeface="Arial Narrow" panose="020B0606020202030204" pitchFamily="34" charset="0"/>
              </a:rPr>
              <a:t>Sourced from Tier one countries only: Canada, United Kingdom, New Zealand and Australia. </a:t>
            </a:r>
          </a:p>
          <a:p>
            <a:pPr lvl="0"/>
            <a:r>
              <a:rPr lang="en-US" sz="1800" dirty="0">
                <a:latin typeface="Arial Narrow" panose="020B0606020202030204" pitchFamily="34" charset="0"/>
              </a:rPr>
              <a:t>Factory packaged, sealed and sourced from brick and mortar not a rogue pharmacy.</a:t>
            </a:r>
          </a:p>
          <a:p>
            <a:pPr lvl="0"/>
            <a:r>
              <a:rPr lang="en-US" sz="1800" dirty="0">
                <a:latin typeface="Arial Narrow" panose="020B0606020202030204" pitchFamily="34" charset="0"/>
              </a:rPr>
              <a:t>Meet and exceed US FDA standards</a:t>
            </a:r>
          </a:p>
          <a:p>
            <a:pPr lvl="0"/>
            <a:r>
              <a:rPr lang="en-US" sz="1800" dirty="0">
                <a:latin typeface="Arial Narrow" panose="020B0606020202030204" pitchFamily="34" charset="0"/>
              </a:rPr>
              <a:t>Exclusions: Lifestyle/performance enhancing (Viagra) and those considered a narcotic (Adderall)</a:t>
            </a:r>
            <a:endParaRPr lang="en-US" sz="1800" dirty="0"/>
          </a:p>
          <a:p>
            <a:pPr marL="0" indent="0">
              <a:buNone/>
            </a:pPr>
            <a:endParaRPr lang="en-US" dirty="0"/>
          </a:p>
        </p:txBody>
      </p:sp>
      <p:sp>
        <p:nvSpPr>
          <p:cNvPr id="3" name="Footer Placeholder 2">
            <a:extLst>
              <a:ext uri="{FF2B5EF4-FFF2-40B4-BE49-F238E27FC236}">
                <a16:creationId xmlns:a16="http://schemas.microsoft.com/office/drawing/2014/main" id="{4A42AD29-58C4-DBB3-40A9-18D354C46B80}"/>
              </a:ext>
            </a:extLst>
          </p:cNvPr>
          <p:cNvSpPr>
            <a:spLocks noGrp="1"/>
          </p:cNvSpPr>
          <p:nvPr>
            <p:ph type="ftr" sz="quarter" idx="11"/>
          </p:nvPr>
        </p:nvSpPr>
        <p:spPr/>
        <p:txBody>
          <a:bodyPr/>
          <a:lstStyle/>
          <a:p>
            <a:r>
              <a:rPr lang="en-US"/>
              <a:t>Private and Confidential</a:t>
            </a:r>
          </a:p>
        </p:txBody>
      </p:sp>
      <p:sp>
        <p:nvSpPr>
          <p:cNvPr id="4" name="Slide Number Placeholder 3">
            <a:extLst>
              <a:ext uri="{FF2B5EF4-FFF2-40B4-BE49-F238E27FC236}">
                <a16:creationId xmlns:a16="http://schemas.microsoft.com/office/drawing/2014/main" id="{5428D880-6789-7A38-9262-CBBD1D57790C}"/>
              </a:ext>
            </a:extLst>
          </p:cNvPr>
          <p:cNvSpPr>
            <a:spLocks noGrp="1"/>
          </p:cNvSpPr>
          <p:nvPr>
            <p:ph type="sldNum" sz="quarter" idx="12"/>
          </p:nvPr>
        </p:nvSpPr>
        <p:spPr/>
        <p:txBody>
          <a:bodyPr/>
          <a:lstStyle/>
          <a:p>
            <a:fld id="{C2BB0FDA-3446-403C-A325-17053324AD37}" type="slidenum">
              <a:rPr lang="en-US" smtClean="0"/>
              <a:pPr/>
              <a:t>32</a:t>
            </a:fld>
            <a:endParaRPr lang="en-US"/>
          </a:p>
        </p:txBody>
      </p:sp>
    </p:spTree>
    <p:extLst>
      <p:ext uri="{BB962C8B-B14F-4D97-AF65-F5344CB8AC3E}">
        <p14:creationId xmlns:p14="http://schemas.microsoft.com/office/powerpoint/2010/main" val="165843892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70CA-641B-E640-56BE-8752E1536231}"/>
              </a:ext>
            </a:extLst>
          </p:cNvPr>
          <p:cNvSpPr>
            <a:spLocks noGrp="1"/>
          </p:cNvSpPr>
          <p:nvPr>
            <p:ph type="title"/>
          </p:nvPr>
        </p:nvSpPr>
        <p:spPr/>
        <p:txBody>
          <a:bodyPr>
            <a:normAutofit fontScale="90000"/>
          </a:bodyPr>
          <a:lstStyle/>
          <a:p>
            <a:r>
              <a:rPr lang="en-US" dirty="0">
                <a:latin typeface="Batang" panose="02030600000101010101" pitchFamily="18" charset="-127"/>
                <a:ea typeface="Batang" panose="02030600000101010101" pitchFamily="18" charset="-127"/>
              </a:rPr>
              <a:t>Additional Services Worth Considering:</a:t>
            </a:r>
          </a:p>
        </p:txBody>
      </p:sp>
      <p:sp>
        <p:nvSpPr>
          <p:cNvPr id="3" name="Content Placeholder 2">
            <a:extLst>
              <a:ext uri="{FF2B5EF4-FFF2-40B4-BE49-F238E27FC236}">
                <a16:creationId xmlns:a16="http://schemas.microsoft.com/office/drawing/2014/main" id="{E0A8E475-B639-C88F-7967-290185A121BB}"/>
              </a:ext>
            </a:extLst>
          </p:cNvPr>
          <p:cNvSpPr>
            <a:spLocks noGrp="1"/>
          </p:cNvSpPr>
          <p:nvPr>
            <p:ph idx="1"/>
          </p:nvPr>
        </p:nvSpPr>
        <p:spPr/>
        <p:txBody>
          <a:bodyPr>
            <a:normAutofit/>
          </a:bodyPr>
          <a:lstStyle/>
          <a:p>
            <a:pPr marL="342900" marR="0" lvl="0" indent="-342900">
              <a:spcBef>
                <a:spcPts val="0"/>
              </a:spcBef>
              <a:spcAft>
                <a:spcPts val="0"/>
              </a:spcAft>
              <a:buFont typeface="Symbol" panose="05050102010706020507" pitchFamily="18" charset="2"/>
              <a:buChar char=""/>
            </a:pPr>
            <a:r>
              <a:rPr lang="en-US" sz="18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rPr>
              <a:t>Student Debt – Public Student Loan Forgiveness (PSLF) assistance in making sure all forms are completed properly and sent in a timely manner.  They will have their counselor work with them on a one-on-one basis.  This comes with a cost of approximately $250 per year.</a:t>
            </a:r>
          </a:p>
          <a:p>
            <a:pPr marL="708660" lvl="1" indent="-342900">
              <a:spcBef>
                <a:spcPts val="0"/>
              </a:spcBef>
              <a:buFont typeface="Symbol" panose="05050102010706020507" pitchFamily="18" charset="2"/>
              <a:buChar char=""/>
            </a:pPr>
            <a:r>
              <a:rPr lang="en-US" sz="16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rPr>
              <a:t>For those who are not eligible for student loan forgiveness, this same partner will go to various financial institutions to find the best terms.  (Free of charge)</a:t>
            </a:r>
          </a:p>
          <a:p>
            <a:pPr marL="342900" marR="0" lvl="0" indent="-342900">
              <a:spcBef>
                <a:spcPts val="0"/>
              </a:spcBef>
              <a:spcAft>
                <a:spcPts val="0"/>
              </a:spcAft>
              <a:buFont typeface="Symbol" panose="05050102010706020507" pitchFamily="18" charset="2"/>
              <a:buChar char=""/>
            </a:pPr>
            <a:r>
              <a:rPr lang="en-US" sz="18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rPr>
              <a:t>Hospital Debt Relief – </a:t>
            </a:r>
            <a:r>
              <a:rPr lang="en-US" sz="1800" dirty="0">
                <a:solidFill>
                  <a:srgbClr val="0076A3"/>
                </a:solidFill>
                <a:latin typeface="Arial Narrow" panose="020B0606020202030204" pitchFamily="34" charset="0"/>
                <a:ea typeface="Calibri" panose="020F0502020204030204" pitchFamily="34" charset="0"/>
                <a:cs typeface="Times New Roman" panose="02020603050405020304" pitchFamily="18" charset="0"/>
              </a:rPr>
              <a:t>C</a:t>
            </a:r>
            <a:r>
              <a:rPr lang="en-US" sz="18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rPr>
              <a:t>overed employees who have huge hospital debt with no way of figuring out how they are going to pay. (Based on financial need)</a:t>
            </a:r>
          </a:p>
          <a:p>
            <a:pPr marL="342900" marR="0" lvl="0" indent="-342900">
              <a:spcBef>
                <a:spcPts val="0"/>
              </a:spcBef>
              <a:spcAft>
                <a:spcPts val="0"/>
              </a:spcAft>
              <a:buFont typeface="Symbol" panose="05050102010706020507" pitchFamily="18" charset="2"/>
              <a:buChar char=""/>
            </a:pPr>
            <a:r>
              <a:rPr lang="en-US" sz="18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rPr>
              <a:t>Medicare - </a:t>
            </a:r>
            <a:r>
              <a:rPr lang="en-US" sz="1800" dirty="0">
                <a:solidFill>
                  <a:srgbClr val="0076A3"/>
                </a:solidFill>
                <a:latin typeface="Arial Narrow" panose="020B0606020202030204" pitchFamily="34" charset="0"/>
                <a:ea typeface="Calibri" panose="020F0502020204030204" pitchFamily="34" charset="0"/>
                <a:cs typeface="Times New Roman" panose="02020603050405020304" pitchFamily="18" charset="0"/>
              </a:rPr>
              <a:t>H</a:t>
            </a:r>
            <a:r>
              <a:rPr lang="en-US" sz="18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rPr>
              <a:t>elp individuals through the maze to make more informed decisions and potentially come off the plan thus saving your organization additional revenue</a:t>
            </a:r>
          </a:p>
          <a:p>
            <a:pPr marL="342900" marR="0" lvl="0" indent="-342900">
              <a:spcBef>
                <a:spcPts val="0"/>
              </a:spcBef>
              <a:spcAft>
                <a:spcPts val="0"/>
              </a:spcAft>
              <a:buFont typeface="Symbol" panose="05050102010706020507" pitchFamily="18" charset="2"/>
              <a:buChar char=""/>
            </a:pPr>
            <a:r>
              <a:rPr lang="en-US" sz="18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rPr>
              <a:t>Self-Funded </a:t>
            </a:r>
            <a:r>
              <a:rPr lang="en-US" sz="1800" dirty="0">
                <a:solidFill>
                  <a:srgbClr val="0076A3"/>
                </a:solidFill>
                <a:latin typeface="Arial Narrow" panose="020B0606020202030204" pitchFamily="34" charset="0"/>
                <a:ea typeface="Calibri" panose="020F0502020204030204" pitchFamily="34" charset="0"/>
                <a:cs typeface="Times New Roman" panose="02020603050405020304" pitchFamily="18" charset="0"/>
              </a:rPr>
              <a:t>Minimal Essential Coverage</a:t>
            </a:r>
            <a:r>
              <a:rPr lang="en-US" sz="18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800" dirty="0">
                <a:solidFill>
                  <a:srgbClr val="0076A3"/>
                </a:solidFill>
                <a:latin typeface="Arial Narrow" panose="020B0606020202030204" pitchFamily="34" charset="0"/>
                <a:ea typeface="Calibri" panose="020F0502020204030204" pitchFamily="34" charset="0"/>
                <a:cs typeface="Times New Roman" panose="02020603050405020304" pitchFamily="18" charset="0"/>
              </a:rPr>
              <a:t>Plans (MEC)</a:t>
            </a:r>
            <a:endParaRPr lang="en-US" sz="18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76A3"/>
                </a:solidFill>
                <a:effectLst/>
                <a:latin typeface="Arial Narrow" panose="020B0606020202030204" pitchFamily="34" charset="0"/>
                <a:ea typeface="Calibri" panose="020F0502020204030204" pitchFamily="34" charset="0"/>
                <a:cs typeface="Times New Roman" panose="02020603050405020304" pitchFamily="18" charset="0"/>
              </a:rPr>
              <a:t>Discount Rx card for both retail and mail order through our international program</a:t>
            </a:r>
          </a:p>
          <a:p>
            <a:pPr marL="0" indent="0">
              <a:buNone/>
            </a:pPr>
            <a:endParaRPr lang="en-US" dirty="0"/>
          </a:p>
        </p:txBody>
      </p:sp>
      <p:sp>
        <p:nvSpPr>
          <p:cNvPr id="4" name="Footer Placeholder 3">
            <a:extLst>
              <a:ext uri="{FF2B5EF4-FFF2-40B4-BE49-F238E27FC236}">
                <a16:creationId xmlns:a16="http://schemas.microsoft.com/office/drawing/2014/main" id="{743D5D8A-89C5-CEC8-F6E9-35F2CEF4A662}"/>
              </a:ext>
            </a:extLst>
          </p:cNvPr>
          <p:cNvSpPr>
            <a:spLocks noGrp="1"/>
          </p:cNvSpPr>
          <p:nvPr>
            <p:ph type="ftr" sz="quarter" idx="11"/>
          </p:nvPr>
        </p:nvSpPr>
        <p:spPr/>
        <p:txBody>
          <a:bodyPr/>
          <a:lstStyle/>
          <a:p>
            <a:r>
              <a:rPr lang="en-US"/>
              <a:t>Private and Confidential</a:t>
            </a:r>
          </a:p>
        </p:txBody>
      </p:sp>
      <p:sp>
        <p:nvSpPr>
          <p:cNvPr id="5" name="Slide Number Placeholder 4">
            <a:extLst>
              <a:ext uri="{FF2B5EF4-FFF2-40B4-BE49-F238E27FC236}">
                <a16:creationId xmlns:a16="http://schemas.microsoft.com/office/drawing/2014/main" id="{904ED1A6-D5B0-FD76-8D27-51727702BE98}"/>
              </a:ext>
            </a:extLst>
          </p:cNvPr>
          <p:cNvSpPr>
            <a:spLocks noGrp="1"/>
          </p:cNvSpPr>
          <p:nvPr>
            <p:ph type="sldNum" sz="quarter" idx="12"/>
          </p:nvPr>
        </p:nvSpPr>
        <p:spPr/>
        <p:txBody>
          <a:bodyPr/>
          <a:lstStyle/>
          <a:p>
            <a:fld id="{C2BB0FDA-3446-403C-A325-17053324AD37}" type="slidenum">
              <a:rPr lang="en-US" smtClean="0"/>
              <a:pPr/>
              <a:t>33</a:t>
            </a:fld>
            <a:endParaRPr lang="en-US"/>
          </a:p>
        </p:txBody>
      </p:sp>
    </p:spTree>
    <p:extLst>
      <p:ext uri="{BB962C8B-B14F-4D97-AF65-F5344CB8AC3E}">
        <p14:creationId xmlns:p14="http://schemas.microsoft.com/office/powerpoint/2010/main" val="286260825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 Wc-H4yGhWFAdPbhkhgm7pg.jpe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solidFill>
                  <a:schemeClr val="tx2">
                    <a:lumMod val="75000"/>
                  </a:schemeClr>
                </a:solidFill>
                <a:effectLst>
                  <a:outerShdw blurRad="38100" dist="38100" dir="2700000" algn="tl">
                    <a:srgbClr val="000000">
                      <a:alpha val="43137"/>
                    </a:srgbClr>
                  </a:outerShdw>
                </a:effectLst>
              </a:rPr>
              <a:t>Contact</a:t>
            </a:r>
          </a:p>
        </p:txBody>
      </p:sp>
      <p:sp>
        <p:nvSpPr>
          <p:cNvPr id="3" name="Content Placeholder 2"/>
          <p:cNvSpPr>
            <a:spLocks noGrp="1"/>
          </p:cNvSpPr>
          <p:nvPr>
            <p:ph idx="1"/>
          </p:nvPr>
        </p:nvSpPr>
        <p:spPr/>
        <p:txBody>
          <a:bodyPr/>
          <a:lstStyle/>
          <a:p>
            <a:pPr marL="0" indent="0" algn="ctr">
              <a:buNone/>
            </a:pPr>
            <a:r>
              <a:rPr lang="en-US" sz="3200" dirty="0">
                <a:solidFill>
                  <a:schemeClr val="tx2">
                    <a:lumMod val="75000"/>
                  </a:schemeClr>
                </a:solidFill>
                <a:effectLst>
                  <a:outerShdw blurRad="38100" dist="38100" dir="2700000" algn="tl">
                    <a:srgbClr val="000000">
                      <a:alpha val="43137"/>
                    </a:srgbClr>
                  </a:outerShdw>
                </a:effectLst>
              </a:rPr>
              <a:t>Nicholas F. Castellano</a:t>
            </a:r>
          </a:p>
          <a:p>
            <a:pPr marL="0" indent="0" algn="ctr">
              <a:buNone/>
            </a:pPr>
            <a:r>
              <a:rPr lang="en-US" dirty="0">
                <a:solidFill>
                  <a:schemeClr val="tx2">
                    <a:lumMod val="75000"/>
                  </a:schemeClr>
                </a:solidFill>
                <a:effectLst>
                  <a:outerShdw blurRad="38100" dist="38100" dir="2700000" algn="tl">
                    <a:srgbClr val="000000">
                      <a:alpha val="43137"/>
                    </a:srgbClr>
                  </a:outerShdw>
                </a:effectLst>
              </a:rPr>
              <a:t>President &amp; CEO</a:t>
            </a:r>
          </a:p>
          <a:p>
            <a:pPr marL="0" indent="0" algn="ctr">
              <a:buNone/>
            </a:pPr>
            <a:r>
              <a:rPr lang="en-US" sz="3600" dirty="0">
                <a:solidFill>
                  <a:schemeClr val="tx2">
                    <a:lumMod val="75000"/>
                  </a:schemeClr>
                </a:solidFill>
                <a:effectLst>
                  <a:outerShdw blurRad="38100" dist="38100" dir="2700000" algn="tl">
                    <a:srgbClr val="000000">
                      <a:alpha val="43137"/>
                    </a:srgbClr>
                  </a:outerShdw>
                </a:effectLst>
              </a:rPr>
              <a:t>Castle Benefits Consulting Group</a:t>
            </a:r>
          </a:p>
          <a:p>
            <a:pPr marL="0" indent="0" algn="ctr">
              <a:buNone/>
            </a:pPr>
            <a:r>
              <a:rPr lang="en-US" dirty="0">
                <a:solidFill>
                  <a:srgbClr val="FF0000"/>
                </a:solidFill>
                <a:effectLst>
                  <a:outerShdw blurRad="38100" dist="38100" dir="2700000" algn="tl">
                    <a:srgbClr val="000000">
                      <a:alpha val="43137"/>
                    </a:srgbClr>
                  </a:outerShdw>
                </a:effectLst>
                <a:hlinkClick r:id="rId3"/>
              </a:rPr>
              <a:t>castlebenefits@aol.com</a:t>
            </a:r>
            <a:endParaRPr lang="en-US" dirty="0">
              <a:solidFill>
                <a:srgbClr val="FF0000"/>
              </a:solidFill>
              <a:effectLst>
                <a:outerShdw blurRad="38100" dist="38100" dir="2700000" algn="tl">
                  <a:srgbClr val="000000">
                    <a:alpha val="43137"/>
                  </a:srgbClr>
                </a:outerShdw>
              </a:effectLst>
            </a:endParaRPr>
          </a:p>
          <a:p>
            <a:pPr marL="0" indent="0" algn="ctr">
              <a:buNone/>
            </a:pPr>
            <a:r>
              <a:rPr lang="en-US" dirty="0">
                <a:solidFill>
                  <a:srgbClr val="FF0000"/>
                </a:solidFill>
                <a:effectLst>
                  <a:outerShdw blurRad="38100" dist="38100" dir="2700000" algn="tl">
                    <a:srgbClr val="000000">
                      <a:alpha val="43137"/>
                    </a:srgbClr>
                  </a:outerShdw>
                </a:effectLst>
                <a:hlinkClick r:id="rId4"/>
              </a:rPr>
              <a:t>www.castlebenefitsconsultinggroup.com</a:t>
            </a:r>
            <a:endParaRPr lang="en-US" dirty="0">
              <a:solidFill>
                <a:srgbClr val="FF0000"/>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610-608-6878</a:t>
            </a:r>
          </a:p>
          <a:p>
            <a:pPr algn="ctr"/>
            <a:endParaRPr lang="en-US" dirty="0"/>
          </a:p>
        </p:txBody>
      </p:sp>
      <p:sp>
        <p:nvSpPr>
          <p:cNvPr id="6" name="Slide Number Placeholder 5"/>
          <p:cNvSpPr>
            <a:spLocks noGrp="1"/>
          </p:cNvSpPr>
          <p:nvPr>
            <p:ph type="sldNum" sz="quarter" idx="12"/>
          </p:nvPr>
        </p:nvSpPr>
        <p:spPr/>
        <p:txBody>
          <a:bodyPr/>
          <a:lstStyle/>
          <a:p>
            <a:fld id="{C2BB0FDA-3446-403C-A325-17053324AD37}" type="slidenum">
              <a:rPr lang="en-US" smtClean="0"/>
              <a:pPr/>
              <a:t>34</a:t>
            </a:fld>
            <a:endParaRPr lang="en-US"/>
          </a:p>
        </p:txBody>
      </p:sp>
      <p:sp>
        <p:nvSpPr>
          <p:cNvPr id="4" name="Subtitle 4">
            <a:extLst>
              <a:ext uri="{FF2B5EF4-FFF2-40B4-BE49-F238E27FC236}">
                <a16:creationId xmlns:a16="http://schemas.microsoft.com/office/drawing/2014/main" id="{C00CBD35-F042-417C-B399-8CB85AE3356F}"/>
              </a:ext>
            </a:extLst>
          </p:cNvPr>
          <p:cNvSpPr txBox="1">
            <a:spLocks/>
          </p:cNvSpPr>
          <p:nvPr/>
        </p:nvSpPr>
        <p:spPr>
          <a:xfrm>
            <a:off x="0" y="6400800"/>
            <a:ext cx="9144000" cy="457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10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buClr>
              <a:buSzPct val="10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800"/>
              </a:spcBef>
              <a:buClr>
                <a:schemeClr val="tx1"/>
              </a:buClr>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800"/>
              </a:spcBef>
              <a:buClr>
                <a:schemeClr val="tx1"/>
              </a:buClr>
              <a:buSzPct val="100000"/>
              <a:buFont typeface="Arial" pitchFamily="34" charset="0"/>
              <a:buNone/>
              <a:defRPr sz="1600" kern="1200">
                <a:solidFill>
                  <a:schemeClr val="tx1">
                    <a:tint val="75000"/>
                  </a:schemeClr>
                </a:solidFill>
                <a:latin typeface="+mn-lt"/>
                <a:ea typeface="+mn-ea"/>
                <a:cs typeface="+mn-cs"/>
              </a:defRPr>
            </a:lvl9pPr>
          </a:lstStyle>
          <a:p>
            <a:pPr algn="ctr"/>
            <a:r>
              <a:rPr lang="en-US" b="1" dirty="0">
                <a:solidFill>
                  <a:schemeClr val="bg1"/>
                </a:solidFill>
                <a:effectLst>
                  <a:outerShdw blurRad="38100" dist="38100" dir="2700000" algn="tl">
                    <a:srgbClr val="000000">
                      <a:alpha val="43137"/>
                    </a:srgbClr>
                  </a:outerShdw>
                </a:effectLst>
              </a:rPr>
              <a:t>We don’t wait for the Future. We Build the Future with You.</a:t>
            </a:r>
          </a:p>
        </p:txBody>
      </p:sp>
    </p:spTree>
    <p:extLst>
      <p:ext uri="{BB962C8B-B14F-4D97-AF65-F5344CB8AC3E}">
        <p14:creationId xmlns:p14="http://schemas.microsoft.com/office/powerpoint/2010/main" val="5460688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FC0F-EFB5-B719-3784-0E36EB521BB7}"/>
              </a:ext>
            </a:extLst>
          </p:cNvPr>
          <p:cNvSpPr>
            <a:spLocks noGrp="1"/>
          </p:cNvSpPr>
          <p:nvPr>
            <p:ph type="title"/>
          </p:nvPr>
        </p:nvSpPr>
        <p:spPr/>
        <p:txBody>
          <a:bodyPr/>
          <a:lstStyle/>
          <a:p>
            <a:r>
              <a:rPr lang="en-US" dirty="0"/>
              <a:t>Various Self-Insured Options</a:t>
            </a:r>
          </a:p>
        </p:txBody>
      </p:sp>
      <p:sp>
        <p:nvSpPr>
          <p:cNvPr id="3" name="Content Placeholder 2">
            <a:extLst>
              <a:ext uri="{FF2B5EF4-FFF2-40B4-BE49-F238E27FC236}">
                <a16:creationId xmlns:a16="http://schemas.microsoft.com/office/drawing/2014/main" id="{55A789A1-03BC-BB35-413E-C84893C06763}"/>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TPA who is independent </a:t>
            </a:r>
          </a:p>
          <a:p>
            <a:pPr marL="708660" lvl="1" indent="-342900">
              <a:lnSpc>
                <a:spcPct val="107000"/>
              </a:lnSpc>
              <a:spcBef>
                <a:spcPts val="0"/>
              </a:spcBef>
              <a:buFont typeface="Symbol" panose="05050102010706020507" pitchFamily="18" charset="2"/>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They will administer the claims, have options for Stop Loss insurance, give back 100% of the unused dollars in their claim fund. May have more than one insurance carrier option for network access but has few PBM options.</a:t>
            </a:r>
          </a:p>
          <a:p>
            <a:pPr marL="708660" lvl="1" indent="-342900">
              <a:lnSpc>
                <a:spcPct val="107000"/>
              </a:lnSpc>
              <a:spcBef>
                <a:spcPts val="0"/>
              </a:spcBef>
              <a:buFont typeface="Symbol" panose="05050102010706020507" pitchFamily="18" charset="2"/>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PBM options including a Fiduciary PBM. </a:t>
            </a:r>
          </a:p>
          <a:p>
            <a:pPr marL="708660" lvl="1" indent="-342900">
              <a:lnSpc>
                <a:spcPct val="107000"/>
              </a:lnSpc>
              <a:spcBef>
                <a:spcPts val="0"/>
              </a:spcBef>
              <a:buFont typeface="Symbol" panose="05050102010706020507" pitchFamily="18" charset="2"/>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Can offer both an insurance carrier option for network access as well as an option for Reference Based Pricing.</a:t>
            </a:r>
          </a:p>
          <a:p>
            <a:pPr marL="708660" lvl="1" indent="-342900">
              <a:lnSpc>
                <a:spcPct val="107000"/>
              </a:lnSpc>
              <a:spcBef>
                <a:spcPts val="0"/>
              </a:spcBef>
              <a:spcAft>
                <a:spcPts val="800"/>
              </a:spcAft>
              <a:buFont typeface="Symbol" panose="05050102010706020507" pitchFamily="18" charset="2"/>
              <a:buChar char=""/>
            </a:pPr>
            <a:r>
              <a:rPr lang="en-US" sz="1600" kern="100" dirty="0">
                <a:latin typeface="Calibri" panose="020F0502020204030204" pitchFamily="34" charset="0"/>
                <a:ea typeface="Calibri" panose="020F0502020204030204" pitchFamily="34" charset="0"/>
                <a:cs typeface="Times New Roman" panose="02020603050405020304" pitchFamily="18" charset="0"/>
              </a:rPr>
              <a:t>Can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offer a choice of PBM’s including a Fiduciary PBM as well as ability to source expensive medications Internationally as well as Manufacturers Assistance.  Can offer both an insurance carrier option for network access as well as an option for Reference Based Pricing either separately or as a Dual Option</a:t>
            </a:r>
          </a:p>
          <a:p>
            <a:pPr marL="342900" marR="0" lvl="0" indent="-342900">
              <a:lnSpc>
                <a:spcPct val="107000"/>
              </a:lnSpc>
              <a:spcBef>
                <a:spcPts val="0"/>
              </a:spcBef>
              <a:spcAft>
                <a:spcPts val="800"/>
              </a:spcAft>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Captive</a:t>
            </a:r>
          </a:p>
          <a:p>
            <a:pPr marL="708660" lvl="1" indent="-342900">
              <a:lnSpc>
                <a:spcPct val="107000"/>
              </a:lnSpc>
              <a:spcBef>
                <a:spcPts val="0"/>
              </a:spcBef>
              <a:spcAft>
                <a:spcPts val="800"/>
              </a:spcAft>
              <a:buFont typeface="Symbol" panose="05050102010706020507" pitchFamily="18" charset="2"/>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This is where employers share risk</a:t>
            </a:r>
            <a:r>
              <a:rPr lang="en-US" sz="1600" kern="100" dirty="0">
                <a:latin typeface="Calibri" panose="020F0502020204030204" pitchFamily="34" charset="0"/>
                <a:ea typeface="Calibri" panose="020F0502020204030204" pitchFamily="34" charset="0"/>
                <a:cs typeface="Times New Roman" panose="02020603050405020304" pitchFamily="18" charset="0"/>
              </a:rPr>
              <a:t>, there is typically a buy-in amount to be part of the Captive</a:t>
            </a:r>
            <a:r>
              <a:rPr lang="en-US" sz="1600" kern="100">
                <a:latin typeface="Calibri" panose="020F0502020204030204" pitchFamily="34"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0AFD8035-EB90-9076-CA7F-738985C81BCB}"/>
              </a:ext>
            </a:extLst>
          </p:cNvPr>
          <p:cNvSpPr>
            <a:spLocks noGrp="1"/>
          </p:cNvSpPr>
          <p:nvPr>
            <p:ph type="ftr" sz="quarter" idx="11"/>
          </p:nvPr>
        </p:nvSpPr>
        <p:spPr/>
        <p:txBody>
          <a:bodyPr/>
          <a:lstStyle/>
          <a:p>
            <a:r>
              <a:rPr lang="en-US"/>
              <a:t>Private and Confidential</a:t>
            </a:r>
          </a:p>
        </p:txBody>
      </p:sp>
      <p:sp>
        <p:nvSpPr>
          <p:cNvPr id="5" name="Slide Number Placeholder 4">
            <a:extLst>
              <a:ext uri="{FF2B5EF4-FFF2-40B4-BE49-F238E27FC236}">
                <a16:creationId xmlns:a16="http://schemas.microsoft.com/office/drawing/2014/main" id="{C8A9F6D6-F2C8-BA39-FCEB-5B6AE08AFD3C}"/>
              </a:ext>
            </a:extLst>
          </p:cNvPr>
          <p:cNvSpPr>
            <a:spLocks noGrp="1"/>
          </p:cNvSpPr>
          <p:nvPr>
            <p:ph type="sldNum" sz="quarter" idx="12"/>
          </p:nvPr>
        </p:nvSpPr>
        <p:spPr/>
        <p:txBody>
          <a:bodyPr/>
          <a:lstStyle/>
          <a:p>
            <a:fld id="{C2BB0FDA-3446-403C-A325-17053324AD37}" type="slidenum">
              <a:rPr lang="en-US" smtClean="0"/>
              <a:pPr/>
              <a:t>4</a:t>
            </a:fld>
            <a:endParaRPr lang="en-US"/>
          </a:p>
        </p:txBody>
      </p:sp>
    </p:spTree>
    <p:extLst>
      <p:ext uri="{BB962C8B-B14F-4D97-AF65-F5344CB8AC3E}">
        <p14:creationId xmlns:p14="http://schemas.microsoft.com/office/powerpoint/2010/main" val="291366438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CFC0F-EFB5-B719-3784-0E36EB521BB7}"/>
              </a:ext>
            </a:extLst>
          </p:cNvPr>
          <p:cNvSpPr>
            <a:spLocks noGrp="1"/>
          </p:cNvSpPr>
          <p:nvPr>
            <p:ph type="title"/>
          </p:nvPr>
        </p:nvSpPr>
        <p:spPr/>
        <p:txBody>
          <a:bodyPr/>
          <a:lstStyle/>
          <a:p>
            <a:r>
              <a:rPr lang="en-US" dirty="0"/>
              <a:t>Items to Consider</a:t>
            </a:r>
          </a:p>
        </p:txBody>
      </p:sp>
      <p:sp>
        <p:nvSpPr>
          <p:cNvPr id="3" name="Content Placeholder 2">
            <a:extLst>
              <a:ext uri="{FF2B5EF4-FFF2-40B4-BE49-F238E27FC236}">
                <a16:creationId xmlns:a16="http://schemas.microsoft.com/office/drawing/2014/main" id="{55A789A1-03BC-BB35-413E-C84893C06763}"/>
              </a:ext>
            </a:extLst>
          </p:cNvPr>
          <p:cNvSpPr>
            <a:spLocks noGrp="1"/>
          </p:cNvSpPr>
          <p:nvPr>
            <p:ph idx="1"/>
          </p:nvPr>
        </p:nvSpPr>
        <p:spPr/>
        <p:txBody>
          <a:bodyPr>
            <a:normAutofit fontScale="92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Decide in your mind that you will stay in this model for 3 years.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Lasers: If deemed necessary, a laser is placed by the stop loss carrier at the renewal.  This is an amount over and above what the employer’s individual stop loss amount is.  Instead of the stop loss carrier increasing the rate for all employees they place an additional amount on the person(s) who they feel will exceed the amount of the individual stop loss.  Once the claims for that individual reach the laser, any amount above will be covered by the stop loss carrier.  One way to eliminate that is to have a No New Laser contract.  It will cost more in premium and if you have no lasers, you will still be paying for it.  Keep in mind only a small percentage of members with a laser reach the amount.  Another creative solution is putting them in a foundation program in which they are provided individual coverage thus coming off the group plan.</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Gatekeeper blockades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Education and communication is key as there are more moving parts than fully insured</a:t>
            </a:r>
          </a:p>
          <a:p>
            <a:pPr marL="342900" marR="0" lvl="0" indent="-342900">
              <a:lnSpc>
                <a:spcPct val="107000"/>
              </a:lnSpc>
              <a:spcBef>
                <a:spcPts val="0"/>
              </a:spcBef>
              <a:spcAft>
                <a:spcPts val="0"/>
              </a:spcAft>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In the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RBP mode, only 2-3% of claims will involve additional work, but the savings outweigh the carrier network</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have more flexibility, you govern overrides, your alignment is always to your own best interests</a:t>
            </a:r>
          </a:p>
          <a:p>
            <a:endParaRPr lang="en-US" dirty="0"/>
          </a:p>
        </p:txBody>
      </p:sp>
      <p:sp>
        <p:nvSpPr>
          <p:cNvPr id="4" name="Footer Placeholder 3">
            <a:extLst>
              <a:ext uri="{FF2B5EF4-FFF2-40B4-BE49-F238E27FC236}">
                <a16:creationId xmlns:a16="http://schemas.microsoft.com/office/drawing/2014/main" id="{0AFD8035-EB90-9076-CA7F-738985C81BCB}"/>
              </a:ext>
            </a:extLst>
          </p:cNvPr>
          <p:cNvSpPr>
            <a:spLocks noGrp="1"/>
          </p:cNvSpPr>
          <p:nvPr>
            <p:ph type="ftr" sz="quarter" idx="11"/>
          </p:nvPr>
        </p:nvSpPr>
        <p:spPr/>
        <p:txBody>
          <a:bodyPr/>
          <a:lstStyle/>
          <a:p>
            <a:r>
              <a:rPr lang="en-US"/>
              <a:t>Private and Confidential</a:t>
            </a:r>
          </a:p>
        </p:txBody>
      </p:sp>
      <p:sp>
        <p:nvSpPr>
          <p:cNvPr id="5" name="Slide Number Placeholder 4">
            <a:extLst>
              <a:ext uri="{FF2B5EF4-FFF2-40B4-BE49-F238E27FC236}">
                <a16:creationId xmlns:a16="http://schemas.microsoft.com/office/drawing/2014/main" id="{C8A9F6D6-F2C8-BA39-FCEB-5B6AE08AFD3C}"/>
              </a:ext>
            </a:extLst>
          </p:cNvPr>
          <p:cNvSpPr>
            <a:spLocks noGrp="1"/>
          </p:cNvSpPr>
          <p:nvPr>
            <p:ph type="sldNum" sz="quarter" idx="12"/>
          </p:nvPr>
        </p:nvSpPr>
        <p:spPr/>
        <p:txBody>
          <a:bodyPr/>
          <a:lstStyle/>
          <a:p>
            <a:fld id="{C2BB0FDA-3446-403C-A325-17053324AD37}" type="slidenum">
              <a:rPr lang="en-US" smtClean="0"/>
              <a:pPr/>
              <a:t>5</a:t>
            </a:fld>
            <a:endParaRPr lang="en-US"/>
          </a:p>
        </p:txBody>
      </p:sp>
    </p:spTree>
    <p:extLst>
      <p:ext uri="{BB962C8B-B14F-4D97-AF65-F5344CB8AC3E}">
        <p14:creationId xmlns:p14="http://schemas.microsoft.com/office/powerpoint/2010/main" val="250823947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990600"/>
            <a:ext cx="4724400" cy="5135563"/>
          </a:xfrm>
        </p:spPr>
        <p:txBody>
          <a:bodyPr>
            <a:normAutofit/>
          </a:bodyPr>
          <a:lstStyle/>
          <a:p>
            <a:r>
              <a:rPr lang="en-US" dirty="0">
                <a:solidFill>
                  <a:schemeClr val="accent1">
                    <a:lumMod val="75000"/>
                  </a:schemeClr>
                </a:solidFill>
                <a:latin typeface="Arial Narrow" pitchFamily="34" charset="0"/>
              </a:rPr>
              <a:t>Demographics</a:t>
            </a:r>
          </a:p>
          <a:p>
            <a:r>
              <a:rPr lang="en-US" dirty="0">
                <a:solidFill>
                  <a:schemeClr val="accent1">
                    <a:lumMod val="75000"/>
                  </a:schemeClr>
                </a:solidFill>
                <a:latin typeface="Arial Narrow" pitchFamily="34" charset="0"/>
              </a:rPr>
              <a:t>Trend </a:t>
            </a:r>
          </a:p>
          <a:p>
            <a:r>
              <a:rPr lang="en-US" dirty="0">
                <a:solidFill>
                  <a:schemeClr val="accent1">
                    <a:lumMod val="75000"/>
                  </a:schemeClr>
                </a:solidFill>
                <a:latin typeface="Arial Narrow" pitchFamily="34" charset="0"/>
              </a:rPr>
              <a:t>Plan Design</a:t>
            </a:r>
          </a:p>
          <a:p>
            <a:r>
              <a:rPr lang="en-US" dirty="0">
                <a:solidFill>
                  <a:schemeClr val="accent1">
                    <a:lumMod val="75000"/>
                  </a:schemeClr>
                </a:solidFill>
                <a:latin typeface="Arial Narrow" pitchFamily="34" charset="0"/>
              </a:rPr>
              <a:t>ACA fees and State Taxes for Fully Insured</a:t>
            </a:r>
          </a:p>
          <a:p>
            <a:r>
              <a:rPr lang="en-US" dirty="0">
                <a:solidFill>
                  <a:schemeClr val="accent1">
                    <a:lumMod val="75000"/>
                  </a:schemeClr>
                </a:solidFill>
                <a:latin typeface="Arial Narrow" pitchFamily="34" charset="0"/>
              </a:rPr>
              <a:t>Medical Claims Experience</a:t>
            </a:r>
          </a:p>
          <a:p>
            <a:r>
              <a:rPr lang="en-US" dirty="0">
                <a:solidFill>
                  <a:schemeClr val="accent1">
                    <a:lumMod val="75000"/>
                  </a:schemeClr>
                </a:solidFill>
                <a:latin typeface="Arial Narrow" pitchFamily="34" charset="0"/>
              </a:rPr>
              <a:t>Top 25 Drugs and their Costs</a:t>
            </a:r>
          </a:p>
        </p:txBody>
      </p:sp>
      <p:sp>
        <p:nvSpPr>
          <p:cNvPr id="4" name="Footer Placeholder 3"/>
          <p:cNvSpPr>
            <a:spLocks noGrp="1"/>
          </p:cNvSpPr>
          <p:nvPr>
            <p:ph type="ftr" sz="quarter" idx="11"/>
          </p:nvPr>
        </p:nvSpPr>
        <p:spPr>
          <a:xfrm>
            <a:off x="4343400" y="6324600"/>
            <a:ext cx="2895600" cy="365125"/>
          </a:xfrm>
        </p:spPr>
        <p:txBody>
          <a:bodyPr/>
          <a:lstStyle/>
          <a:p>
            <a:r>
              <a:rPr lang="en-US" dirty="0"/>
              <a:t>Private and Confidential</a:t>
            </a:r>
          </a:p>
        </p:txBody>
      </p:sp>
      <p:sp>
        <p:nvSpPr>
          <p:cNvPr id="5" name="Slide Number Placeholder 4"/>
          <p:cNvSpPr>
            <a:spLocks noGrp="1"/>
          </p:cNvSpPr>
          <p:nvPr>
            <p:ph type="sldNum" sz="quarter" idx="12"/>
          </p:nvPr>
        </p:nvSpPr>
        <p:spPr/>
        <p:txBody>
          <a:bodyPr/>
          <a:lstStyle/>
          <a:p>
            <a:fld id="{C2BB0FDA-3446-403C-A325-17053324AD37}" type="slidenum">
              <a:rPr lang="en-US" smtClean="0"/>
              <a:pPr/>
              <a:t>6</a:t>
            </a:fld>
            <a:endParaRPr lang="en-US"/>
          </a:p>
        </p:txBody>
      </p:sp>
      <p:pic>
        <p:nvPicPr>
          <p:cNvPr id="6" name="Picture 5" descr="yellow-brick-road.jpg"/>
          <p:cNvPicPr>
            <a:picLocks noChangeAspect="1"/>
          </p:cNvPicPr>
          <p:nvPr/>
        </p:nvPicPr>
        <p:blipFill>
          <a:blip r:embed="rId2" cstate="print">
            <a:alphaModFix amt="86000"/>
          </a:blip>
          <a:stretch>
            <a:fillRect/>
          </a:stretch>
        </p:blipFill>
        <p:spPr>
          <a:xfrm>
            <a:off x="177270" y="990600"/>
            <a:ext cx="3823230" cy="569912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12FF-AFA8-B361-D066-17F207383B62}"/>
              </a:ext>
            </a:extLst>
          </p:cNvPr>
          <p:cNvSpPr>
            <a:spLocks noGrp="1"/>
          </p:cNvSpPr>
          <p:nvPr>
            <p:ph type="title"/>
          </p:nvPr>
        </p:nvSpPr>
        <p:spPr/>
        <p:txBody>
          <a:bodyPr/>
          <a:lstStyle/>
          <a:p>
            <a:r>
              <a:rPr lang="en-US" dirty="0"/>
              <a:t> </a:t>
            </a:r>
          </a:p>
        </p:txBody>
      </p:sp>
      <p:sp>
        <p:nvSpPr>
          <p:cNvPr id="4" name="Footer Placeholder 3">
            <a:extLst>
              <a:ext uri="{FF2B5EF4-FFF2-40B4-BE49-F238E27FC236}">
                <a16:creationId xmlns:a16="http://schemas.microsoft.com/office/drawing/2014/main" id="{A3DF60E8-7603-5A38-97D5-99262280E158}"/>
              </a:ext>
            </a:extLst>
          </p:cNvPr>
          <p:cNvSpPr>
            <a:spLocks noGrp="1"/>
          </p:cNvSpPr>
          <p:nvPr>
            <p:ph type="ftr" sz="quarter" idx="11"/>
          </p:nvPr>
        </p:nvSpPr>
        <p:spPr/>
        <p:txBody>
          <a:bodyPr/>
          <a:lstStyle/>
          <a:p>
            <a:r>
              <a:rPr lang="en-US"/>
              <a:t>Private and Confidential</a:t>
            </a:r>
          </a:p>
        </p:txBody>
      </p:sp>
      <p:sp>
        <p:nvSpPr>
          <p:cNvPr id="5" name="Slide Number Placeholder 4">
            <a:extLst>
              <a:ext uri="{FF2B5EF4-FFF2-40B4-BE49-F238E27FC236}">
                <a16:creationId xmlns:a16="http://schemas.microsoft.com/office/drawing/2014/main" id="{BBEFDE2B-4D1B-ACE0-F134-CB6ABD7EE006}"/>
              </a:ext>
            </a:extLst>
          </p:cNvPr>
          <p:cNvSpPr>
            <a:spLocks noGrp="1"/>
          </p:cNvSpPr>
          <p:nvPr>
            <p:ph type="sldNum" sz="quarter" idx="12"/>
          </p:nvPr>
        </p:nvSpPr>
        <p:spPr/>
        <p:txBody>
          <a:bodyPr/>
          <a:lstStyle/>
          <a:p>
            <a:fld id="{C2BB0FDA-3446-403C-A325-17053324AD37}" type="slidenum">
              <a:rPr lang="en-US" smtClean="0"/>
              <a:pPr/>
              <a:t>7</a:t>
            </a:fld>
            <a:endParaRPr lang="en-US"/>
          </a:p>
        </p:txBody>
      </p:sp>
      <p:pic>
        <p:nvPicPr>
          <p:cNvPr id="1026" name="Picture 2" descr="Top 30 Oz Curtain GIFs | Find the best GIF on Gfycat">
            <a:extLst>
              <a:ext uri="{FF2B5EF4-FFF2-40B4-BE49-F238E27FC236}">
                <a16:creationId xmlns:a16="http://schemas.microsoft.com/office/drawing/2014/main" id="{07E45F83-C613-283E-6BC2-AD00A22932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0400" y="1847088"/>
            <a:ext cx="52832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26492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lumMod val="75000"/>
                  </a:schemeClr>
                </a:solidFill>
                <a:latin typeface="Batang" pitchFamily="18" charset="-127"/>
                <a:ea typeface="Batang" pitchFamily="18" charset="-127"/>
              </a:rPr>
              <a:t>Health Insurance Challenges</a:t>
            </a:r>
          </a:p>
        </p:txBody>
      </p:sp>
      <p:sp>
        <p:nvSpPr>
          <p:cNvPr id="3" name="Content Placeholder 2"/>
          <p:cNvSpPr>
            <a:spLocks noGrp="1"/>
          </p:cNvSpPr>
          <p:nvPr>
            <p:ph idx="1"/>
          </p:nvPr>
        </p:nvSpPr>
        <p:spPr/>
        <p:txBody>
          <a:bodyPr/>
          <a:lstStyle/>
          <a:p>
            <a:r>
              <a:rPr lang="en-US" dirty="0">
                <a:solidFill>
                  <a:schemeClr val="accent1">
                    <a:lumMod val="75000"/>
                  </a:schemeClr>
                </a:solidFill>
                <a:latin typeface="Arial Narrow" pitchFamily="34" charset="0"/>
              </a:rPr>
              <a:t>Limited </a:t>
            </a:r>
            <a:r>
              <a:rPr lang="en-US" b="1" dirty="0">
                <a:solidFill>
                  <a:schemeClr val="accent1">
                    <a:lumMod val="75000"/>
                  </a:schemeClr>
                </a:solidFill>
                <a:latin typeface="Arial Narrow" pitchFamily="34" charset="0"/>
              </a:rPr>
              <a:t>competition</a:t>
            </a:r>
          </a:p>
          <a:p>
            <a:r>
              <a:rPr lang="en-US" dirty="0">
                <a:solidFill>
                  <a:schemeClr val="accent1">
                    <a:lumMod val="75000"/>
                  </a:schemeClr>
                </a:solidFill>
                <a:latin typeface="Arial Narrow" pitchFamily="34" charset="0"/>
              </a:rPr>
              <a:t>Frustration with </a:t>
            </a:r>
            <a:r>
              <a:rPr lang="en-US" b="1" dirty="0">
                <a:solidFill>
                  <a:schemeClr val="accent1">
                    <a:lumMod val="75000"/>
                  </a:schemeClr>
                </a:solidFill>
                <a:latin typeface="Arial Narrow" pitchFamily="34" charset="0"/>
              </a:rPr>
              <a:t>rising</a:t>
            </a:r>
            <a:r>
              <a:rPr lang="en-US" dirty="0">
                <a:solidFill>
                  <a:schemeClr val="accent1">
                    <a:lumMod val="75000"/>
                  </a:schemeClr>
                </a:solidFill>
                <a:latin typeface="Arial Narrow" pitchFamily="34" charset="0"/>
              </a:rPr>
              <a:t> cost</a:t>
            </a:r>
          </a:p>
          <a:p>
            <a:r>
              <a:rPr lang="en-US" b="1" dirty="0">
                <a:solidFill>
                  <a:schemeClr val="accent1">
                    <a:lumMod val="75000"/>
                  </a:schemeClr>
                </a:solidFill>
                <a:latin typeface="Arial Narrow" pitchFamily="34" charset="0"/>
              </a:rPr>
              <a:t>Lack</a:t>
            </a:r>
            <a:r>
              <a:rPr lang="en-US" dirty="0">
                <a:solidFill>
                  <a:schemeClr val="accent1">
                    <a:lumMod val="75000"/>
                  </a:schemeClr>
                </a:solidFill>
                <a:latin typeface="Arial Narrow" pitchFamily="34" charset="0"/>
              </a:rPr>
              <a:t> of claims data and analytical reporting</a:t>
            </a:r>
          </a:p>
          <a:p>
            <a:r>
              <a:rPr lang="en-US" dirty="0">
                <a:solidFill>
                  <a:schemeClr val="accent1">
                    <a:lumMod val="75000"/>
                  </a:schemeClr>
                </a:solidFill>
                <a:latin typeface="Arial Narrow" pitchFamily="34" charset="0"/>
              </a:rPr>
              <a:t>Relatively </a:t>
            </a:r>
            <a:r>
              <a:rPr lang="en-US" b="1" dirty="0">
                <a:solidFill>
                  <a:schemeClr val="accent1">
                    <a:lumMod val="75000"/>
                  </a:schemeClr>
                </a:solidFill>
                <a:latin typeface="Arial Narrow" pitchFamily="34" charset="0"/>
              </a:rPr>
              <a:t>few</a:t>
            </a:r>
            <a:r>
              <a:rPr lang="en-US" dirty="0">
                <a:solidFill>
                  <a:schemeClr val="accent1">
                    <a:lumMod val="75000"/>
                  </a:schemeClr>
                </a:solidFill>
                <a:latin typeface="Arial Narrow" pitchFamily="34" charset="0"/>
              </a:rPr>
              <a:t> new innovative ideas</a:t>
            </a:r>
          </a:p>
          <a:p>
            <a:r>
              <a:rPr lang="en-US" dirty="0">
                <a:solidFill>
                  <a:schemeClr val="accent1">
                    <a:lumMod val="75000"/>
                  </a:schemeClr>
                </a:solidFill>
                <a:latin typeface="Arial Narrow" pitchFamily="34" charset="0"/>
              </a:rPr>
              <a:t>HR Department is </a:t>
            </a:r>
            <a:r>
              <a:rPr lang="en-US" b="1" dirty="0">
                <a:solidFill>
                  <a:schemeClr val="accent1">
                    <a:lumMod val="75000"/>
                  </a:schemeClr>
                </a:solidFill>
                <a:latin typeface="Arial Narrow" pitchFamily="34" charset="0"/>
              </a:rPr>
              <a:t>overwhelmed</a:t>
            </a:r>
            <a:r>
              <a:rPr lang="en-US" dirty="0">
                <a:solidFill>
                  <a:schemeClr val="accent1">
                    <a:lumMod val="75000"/>
                  </a:schemeClr>
                </a:solidFill>
                <a:latin typeface="Arial Narrow" pitchFamily="34" charset="0"/>
              </a:rPr>
              <a:t> with administration and ACA compliance</a:t>
            </a:r>
          </a:p>
        </p:txBody>
      </p:sp>
      <p:sp>
        <p:nvSpPr>
          <p:cNvPr id="6" name="Footer Placeholder 5"/>
          <p:cNvSpPr>
            <a:spLocks noGrp="1"/>
          </p:cNvSpPr>
          <p:nvPr>
            <p:ph type="ftr" sz="quarter" idx="11"/>
          </p:nvPr>
        </p:nvSpPr>
        <p:spPr/>
        <p:txBody>
          <a:bodyPr/>
          <a:lstStyle/>
          <a:p>
            <a:r>
              <a:rPr lang="en-US"/>
              <a:t>Private and Confidential</a:t>
            </a:r>
          </a:p>
        </p:txBody>
      </p:sp>
      <p:sp>
        <p:nvSpPr>
          <p:cNvPr id="5" name="Slide Number Placeholder 4"/>
          <p:cNvSpPr>
            <a:spLocks noGrp="1"/>
          </p:cNvSpPr>
          <p:nvPr>
            <p:ph type="sldNum" sz="quarter" idx="12"/>
          </p:nvPr>
        </p:nvSpPr>
        <p:spPr/>
        <p:txBody>
          <a:bodyPr/>
          <a:lstStyle/>
          <a:p>
            <a:fld id="{C2BB0FDA-3446-403C-A325-17053324AD37}" type="slidenum">
              <a:rPr lang="en-US" smtClean="0"/>
              <a:pPr/>
              <a:t>8</a:t>
            </a:fld>
            <a:endParaRPr lang="en-US"/>
          </a:p>
        </p:txBody>
      </p:sp>
      <p:pic>
        <p:nvPicPr>
          <p:cNvPr id="7" name="Picture 6">
            <a:extLst>
              <a:ext uri="{FF2B5EF4-FFF2-40B4-BE49-F238E27FC236}">
                <a16:creationId xmlns:a16="http://schemas.microsoft.com/office/drawing/2014/main" id="{42D19926-46D2-AD42-3A27-3B44D696AE60}"/>
              </a:ext>
            </a:extLst>
          </p:cNvPr>
          <p:cNvPicPr>
            <a:picLocks noChangeAspect="1"/>
          </p:cNvPicPr>
          <p:nvPr/>
        </p:nvPicPr>
        <p:blipFill>
          <a:blip r:embed="rId2">
            <a:alphaModFix amt="89000"/>
          </a:blip>
          <a:stretch>
            <a:fillRect/>
          </a:stretch>
        </p:blipFill>
        <p:spPr>
          <a:xfrm>
            <a:off x="6801067" y="4275785"/>
            <a:ext cx="1161833" cy="2582215"/>
          </a:xfrm>
          <a:prstGeom prst="rect">
            <a:avLst/>
          </a:prstGeom>
        </p:spPr>
      </p:pic>
      <p:sp>
        <p:nvSpPr>
          <p:cNvPr id="9" name="Rectangle 8">
            <a:extLst>
              <a:ext uri="{FF2B5EF4-FFF2-40B4-BE49-F238E27FC236}">
                <a16:creationId xmlns:a16="http://schemas.microsoft.com/office/drawing/2014/main" id="{8329D0E4-DAAE-B0C0-695C-5B16D3D038D9}"/>
              </a:ext>
            </a:extLst>
          </p:cNvPr>
          <p:cNvSpPr/>
          <p:nvPr/>
        </p:nvSpPr>
        <p:spPr>
          <a:xfrm>
            <a:off x="7010400" y="6607175"/>
            <a:ext cx="1905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7D7CA9-C342-CBDE-6808-595EF192133B}"/>
              </a:ext>
            </a:extLst>
          </p:cNvPr>
          <p:cNvSpPr/>
          <p:nvPr/>
        </p:nvSpPr>
        <p:spPr>
          <a:xfrm>
            <a:off x="7536697" y="6607175"/>
            <a:ext cx="1905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5838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D660B5-5B4A-4D4F-8229-4DADC0BA6126}"/>
              </a:ext>
            </a:extLst>
          </p:cNvPr>
          <p:cNvSpPr txBox="1"/>
          <p:nvPr/>
        </p:nvSpPr>
        <p:spPr>
          <a:xfrm>
            <a:off x="547234" y="2644170"/>
            <a:ext cx="8049532" cy="1569660"/>
          </a:xfrm>
          <a:prstGeom prst="rect">
            <a:avLst/>
          </a:prstGeom>
          <a:noFill/>
        </p:spPr>
        <p:txBody>
          <a:bodyPr wrap="square" rtlCol="0">
            <a:spAutoFit/>
          </a:bodyPr>
          <a:lstStyle/>
          <a:p>
            <a:pPr algn="ctr"/>
            <a:r>
              <a:rPr lang="en-US" sz="9600" dirty="0">
                <a:solidFill>
                  <a:schemeClr val="accent1">
                    <a:lumMod val="75000"/>
                  </a:schemeClr>
                </a:solidFill>
                <a:latin typeface="Arial Narrow" pitchFamily="34" charset="0"/>
              </a:rPr>
              <a:t>No!</a:t>
            </a:r>
          </a:p>
        </p:txBody>
      </p:sp>
      <p:sp>
        <p:nvSpPr>
          <p:cNvPr id="8" name="TextBox 7">
            <a:extLst>
              <a:ext uri="{FF2B5EF4-FFF2-40B4-BE49-F238E27FC236}">
                <a16:creationId xmlns:a16="http://schemas.microsoft.com/office/drawing/2014/main" id="{5D527288-114A-40AF-8279-084E4DA80EC3}"/>
              </a:ext>
            </a:extLst>
          </p:cNvPr>
          <p:cNvSpPr txBox="1"/>
          <p:nvPr/>
        </p:nvSpPr>
        <p:spPr>
          <a:xfrm>
            <a:off x="609600" y="381000"/>
            <a:ext cx="78867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chemeClr val="tx2">
                    <a:lumMod val="75000"/>
                  </a:schemeClr>
                </a:solidFill>
                <a:latin typeface="Batang" pitchFamily="18" charset="-127"/>
                <a:ea typeface="Batang" pitchFamily="18" charset="-127"/>
                <a:cs typeface="+mj-cs"/>
              </a:rPr>
              <a:t>Is the current system </a:t>
            </a:r>
            <a:r>
              <a:rPr lang="en-US" sz="4000" b="1" u="sng" dirty="0">
                <a:solidFill>
                  <a:schemeClr val="tx2">
                    <a:lumMod val="75000"/>
                  </a:schemeClr>
                </a:solidFill>
                <a:latin typeface="Batang" pitchFamily="18" charset="-127"/>
                <a:ea typeface="Batang" pitchFamily="18" charset="-127"/>
                <a:cs typeface="+mj-cs"/>
              </a:rPr>
              <a:t>BROKEN?</a:t>
            </a:r>
          </a:p>
        </p:txBody>
      </p:sp>
      <p:sp>
        <p:nvSpPr>
          <p:cNvPr id="6" name="Footer Placeholder 5"/>
          <p:cNvSpPr>
            <a:spLocks noGrp="1"/>
          </p:cNvSpPr>
          <p:nvPr>
            <p:ph type="ftr" sz="quarter" idx="11"/>
          </p:nvPr>
        </p:nvSpPr>
        <p:spPr/>
        <p:txBody>
          <a:bodyPr/>
          <a:lstStyle/>
          <a:p>
            <a:r>
              <a:rPr lang="en-US"/>
              <a:t>Private and Confidential</a:t>
            </a:r>
          </a:p>
        </p:txBody>
      </p:sp>
      <p:sp>
        <p:nvSpPr>
          <p:cNvPr id="5" name="Slide Number Placeholder 4"/>
          <p:cNvSpPr>
            <a:spLocks noGrp="1"/>
          </p:cNvSpPr>
          <p:nvPr>
            <p:ph type="sldNum" sz="quarter" idx="12"/>
          </p:nvPr>
        </p:nvSpPr>
        <p:spPr/>
        <p:txBody>
          <a:bodyPr/>
          <a:lstStyle/>
          <a:p>
            <a:fld id="{C2BB0FDA-3446-403C-A325-17053324AD37}" type="slidenum">
              <a:rPr lang="en-US" smtClean="0"/>
              <a:pPr/>
              <a:t>9</a:t>
            </a:fld>
            <a:endParaRPr lang="en-US"/>
          </a:p>
        </p:txBody>
      </p:sp>
    </p:spTree>
    <p:extLst>
      <p:ext uri="{BB962C8B-B14F-4D97-AF65-F5344CB8AC3E}">
        <p14:creationId xmlns:p14="http://schemas.microsoft.com/office/powerpoint/2010/main" val="36978935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36322</TotalTime>
  <Words>2558</Words>
  <Application>Microsoft Office PowerPoint</Application>
  <PresentationFormat>On-screen Show (4:3)</PresentationFormat>
  <Paragraphs>346</Paragraphs>
  <Slides>34</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Batang</vt:lpstr>
      <vt:lpstr>Arial</vt:lpstr>
      <vt:lpstr>Arial Narrow</vt:lpstr>
      <vt:lpstr>Calibri</vt:lpstr>
      <vt:lpstr>Constantia</vt:lpstr>
      <vt:lpstr>quicksand</vt:lpstr>
      <vt:lpstr>Quicksand Bold</vt:lpstr>
      <vt:lpstr>Symbol</vt:lpstr>
      <vt:lpstr>Wingdings 2</vt:lpstr>
      <vt:lpstr>Flow</vt:lpstr>
      <vt:lpstr>Myths of Self-Insurance</vt:lpstr>
      <vt:lpstr>PowerPoint Presentation</vt:lpstr>
      <vt:lpstr>Various Self-Insured Options</vt:lpstr>
      <vt:lpstr>Various Self-Insured Options</vt:lpstr>
      <vt:lpstr>Items to Consider</vt:lpstr>
      <vt:lpstr>PowerPoint Presentation</vt:lpstr>
      <vt:lpstr> </vt:lpstr>
      <vt:lpstr>Health Insurance Challenges</vt:lpstr>
      <vt:lpstr>PowerPoint Presentation</vt:lpstr>
      <vt:lpstr>PowerPoint Presentation</vt:lpstr>
      <vt:lpstr>PowerPoint Presentation</vt:lpstr>
      <vt:lpstr>PowerPoint Presentation</vt:lpstr>
      <vt:lpstr>PowerPoint Presentation</vt:lpstr>
      <vt:lpstr>Hospital charges = Major cost driver</vt:lpstr>
      <vt:lpstr>PowerPoint Presentation</vt:lpstr>
      <vt:lpstr>PowerPoint Presentation</vt:lpstr>
      <vt:lpstr>PowerPoint Presentation</vt:lpstr>
      <vt:lpstr>PowerPoint Presentation</vt:lpstr>
      <vt:lpstr>The gap between hospital charges and Medicare reimbursements is widening</vt:lpstr>
      <vt:lpstr>Considering the widening cost/price gap - what value is a 50% discount from your PPO? </vt:lpstr>
      <vt:lpstr>Reference based pricing example Heart Attack</vt:lpstr>
      <vt:lpstr>Reference Based Pricing = Significant Savings </vt:lpstr>
      <vt:lpstr>Referenced Based Pricing and auditing</vt:lpstr>
      <vt:lpstr>PowerPoint Presentation</vt:lpstr>
      <vt:lpstr>PowerPoint Presentation</vt:lpstr>
      <vt:lpstr>Value of Reference Based Pricing</vt:lpstr>
      <vt:lpstr>Pharmacy Benefits Manager</vt:lpstr>
      <vt:lpstr>Pharmacy Statistics</vt:lpstr>
      <vt:lpstr>Pharmacy Statistics (continued)</vt:lpstr>
      <vt:lpstr>Driving Savings On Non-Specialty Meds</vt:lpstr>
      <vt:lpstr>Cost Savings Examples Different formulations, same ingredient</vt:lpstr>
      <vt:lpstr>The Castle Edge</vt:lpstr>
      <vt:lpstr>Additional Services Worth Considering:</vt:lpstr>
      <vt:lpstr>Contact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dc:creator>
  <cp:lastModifiedBy>nick castellano</cp:lastModifiedBy>
  <cp:revision>40</cp:revision>
  <dcterms:created xsi:type="dcterms:W3CDTF">2020-03-06T19:14:10Z</dcterms:created>
  <dcterms:modified xsi:type="dcterms:W3CDTF">2024-03-21T12:55:58Z</dcterms:modified>
</cp:coreProperties>
</file>