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BFBD4-DC97-4DB5-B4D2-A6D540E4F53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84063-C676-41B8-ABDB-B4BEAF09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CE8C09-39A2-8B4C-854B-CF6815547C62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ra.org/aws/OPRA/pt/sd/news_article/546293/_PARENT/layout_details/false" TargetMode="External"/><Relationship Id="rId2" Type="http://schemas.openxmlformats.org/officeDocument/2006/relationships/hyperlink" Target="https://ohiocapitaljournal.com/2024/02/08/legislation-trying-to-tweak-ohios-new-adult-use-marijuana-law-continues-to-be-at-a-standstil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agencies/whd/direct-care/individuals" TargetMode="External"/><Relationship Id="rId2" Type="http://schemas.openxmlformats.org/officeDocument/2006/relationships/hyperlink" Target="https://www.dol.gov/agencies/whd/direct-care/shared-liv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ol.gov/agencies/whd/flsa/misclassification/rulemak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16194"/>
            <a:ext cx="8915400" cy="1688345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  <a:cs typeface="Calibri"/>
              </a:rPr>
              <a:t>HR Committee Meeting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3/21/24</a:t>
            </a:r>
          </a:p>
        </p:txBody>
      </p:sp>
      <p:pic>
        <p:nvPicPr>
          <p:cNvPr id="7" name="Picture 6" descr="logo - OP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927" y="5563904"/>
            <a:ext cx="1669473" cy="10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4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200276"/>
            <a:ext cx="7610476" cy="4066054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Welcome and Introductions</a:t>
            </a:r>
          </a:p>
          <a:p>
            <a:r>
              <a:rPr lang="en-US" sz="3200" dirty="0"/>
              <a:t>Guest: Nick Castellano, Castle Benefits Consulting Group</a:t>
            </a:r>
          </a:p>
          <a:p>
            <a:pPr lvl="1"/>
            <a:r>
              <a:rPr lang="en-US" sz="3000" dirty="0"/>
              <a:t>Employee health insurance- fully funded plans v self-funded plans</a:t>
            </a:r>
          </a:p>
          <a:p>
            <a:r>
              <a:rPr lang="en-US" sz="3200" dirty="0"/>
              <a:t>Guest: Diane Evans, </a:t>
            </a:r>
            <a:r>
              <a:rPr lang="en-US" sz="3200" dirty="0" err="1"/>
              <a:t>MyHIPAA</a:t>
            </a:r>
            <a:r>
              <a:rPr lang="en-US" sz="3200" dirty="0"/>
              <a:t> Guide</a:t>
            </a:r>
          </a:p>
          <a:p>
            <a:pPr lvl="1"/>
            <a:r>
              <a:rPr lang="en-US" sz="3000" dirty="0" err="1"/>
              <a:t>MyHIPAA</a:t>
            </a:r>
            <a:r>
              <a:rPr lang="en-US" sz="3000" dirty="0"/>
              <a:t> Guide Dashboard Demonstration</a:t>
            </a:r>
          </a:p>
          <a:p>
            <a:r>
              <a:rPr lang="en-US" sz="3200" dirty="0"/>
              <a:t>Hot Topics</a:t>
            </a:r>
          </a:p>
          <a:p>
            <a:pPr lvl="1"/>
            <a:r>
              <a:rPr lang="en-US" sz="3000" dirty="0"/>
              <a:t>Recreational Marijuana </a:t>
            </a:r>
          </a:p>
          <a:p>
            <a:pPr lvl="1"/>
            <a:r>
              <a:rPr lang="en-US" sz="3000" dirty="0"/>
              <a:t>DOL Independent Contractor Rule</a:t>
            </a:r>
          </a:p>
          <a:p>
            <a:pPr lvl="1"/>
            <a:r>
              <a:rPr lang="en-US" sz="3000" dirty="0"/>
              <a:t>DOL Overtime Exemption Rule</a:t>
            </a:r>
          </a:p>
          <a:p>
            <a:pPr lvl="1"/>
            <a:r>
              <a:rPr lang="en-US" sz="3000" dirty="0"/>
              <a:t>Salary Survey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752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Nick </a:t>
            </a:r>
            <a:r>
              <a:rPr lang="en-US" sz="2000" dirty="0"/>
              <a:t>Castellano</a:t>
            </a:r>
          </a:p>
          <a:p>
            <a:pPr lvl="1"/>
            <a:r>
              <a:rPr lang="en-US" dirty="0"/>
              <a:t>nick@castlebenefitsconsultinggroup.com</a:t>
            </a:r>
          </a:p>
          <a:p>
            <a:r>
              <a:rPr lang="en-US" dirty="0"/>
              <a:t>Diane Evans</a:t>
            </a:r>
          </a:p>
          <a:p>
            <a:pPr lvl="1"/>
            <a:r>
              <a:rPr lang="en-US" dirty="0"/>
              <a:t>devans@myhipaaguide.com</a:t>
            </a:r>
          </a:p>
          <a:p>
            <a:r>
              <a:rPr lang="en-US" sz="2000" dirty="0"/>
              <a:t>Michelle </a:t>
            </a:r>
            <a:r>
              <a:rPr lang="en-US" sz="2000" dirty="0" err="1"/>
              <a:t>Bermea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mbermea@medmediamart.com</a:t>
            </a:r>
          </a:p>
        </p:txBody>
      </p:sp>
    </p:spTree>
    <p:extLst>
      <p:ext uri="{BB962C8B-B14F-4D97-AF65-F5344CB8AC3E}">
        <p14:creationId xmlns:p14="http://schemas.microsoft.com/office/powerpoint/2010/main" val="330476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BA62-D60D-72B8-2D82-ACDE9C07F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Recreational Marijuana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97FD3-3372-8C14-1029-A6DCBE3DF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2343150"/>
            <a:ext cx="8020050" cy="392317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we presented on Issue 2 in November, we reported that the General Assembly was likely to amend the law regarding adult use</a:t>
            </a:r>
          </a:p>
          <a:p>
            <a:pPr lvl="1"/>
            <a:r>
              <a:rPr lang="en-US" dirty="0"/>
              <a:t>GA has not made any progress on changing the law</a:t>
            </a:r>
          </a:p>
          <a:p>
            <a:pPr lvl="2"/>
            <a:r>
              <a:rPr lang="en-US" sz="1200" dirty="0">
                <a:hlinkClick r:id="rId2"/>
              </a:rPr>
              <a:t>https://ohiocapitaljournal.com/2024/02/08/legislation-trying-to-tweak-ohios-new-adult-use-marijuana-law-continues-to-be-at-a-standstill/</a:t>
            </a:r>
            <a:r>
              <a:rPr lang="en-US" sz="1200" dirty="0"/>
              <a:t> </a:t>
            </a:r>
          </a:p>
          <a:p>
            <a:r>
              <a:rPr lang="en-US" dirty="0"/>
              <a:t>Per Ohio law, employers generally have the authority to implement whatever policy they see fit</a:t>
            </a:r>
          </a:p>
          <a:p>
            <a:pPr lvl="1"/>
            <a:r>
              <a:rPr lang="en-US" dirty="0"/>
              <a:t>BUT: Certain transportation rules may have certain requirements</a:t>
            </a:r>
          </a:p>
          <a:p>
            <a:pPr lvl="1"/>
            <a:r>
              <a:rPr lang="en-US" dirty="0"/>
              <a:t>If you are subject to US Department of Transportation rules, the DOT does not recognize state laws authorizing recreational or medical marijuana use</a:t>
            </a:r>
          </a:p>
          <a:p>
            <a:pPr lvl="1"/>
            <a:r>
              <a:rPr lang="en-US" dirty="0"/>
              <a:t>If  you provide services outside of the DD space, you should consult those requirements</a:t>
            </a:r>
          </a:p>
          <a:p>
            <a:r>
              <a:rPr lang="en-US" dirty="0"/>
              <a:t>Additional resources:</a:t>
            </a:r>
          </a:p>
          <a:p>
            <a:pPr lvl="1"/>
            <a:r>
              <a:rPr lang="en-US" dirty="0">
                <a:hlinkClick r:id="rId3"/>
              </a:rPr>
              <a:t>https://opra.org/aws/OPRA/pt/sd/news_article/546293/_PARENT/layout_details/false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320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874C1-EDD8-1622-09CF-A1623739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8056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DOL Independent Contractor Rule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FF436-69BA-9C1C-CB73-7E80A3C2D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714500"/>
            <a:ext cx="8010525" cy="45518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 1/10/2024, the U.S. Department of Labor published a final rule, on how to analyze who is an employee or independent contractor under the Fair Labor Standards Act (FLSA) </a:t>
            </a:r>
          </a:p>
          <a:p>
            <a:pPr lvl="1"/>
            <a:r>
              <a:rPr lang="en-US" dirty="0"/>
              <a:t>Final rule was effective 3/11/2024</a:t>
            </a:r>
          </a:p>
          <a:p>
            <a:r>
              <a:rPr lang="en-US" dirty="0"/>
              <a:t>This final rule rescinds the 2021 Independent Contractor Status rule published on 1/7/2021</a:t>
            </a:r>
          </a:p>
          <a:p>
            <a:r>
              <a:rPr lang="en-US" dirty="0"/>
              <a:t>The new rule is more consistent with the FLSA as interpreted by longstanding judicial precedent</a:t>
            </a:r>
          </a:p>
          <a:p>
            <a:pPr lvl="1"/>
            <a:r>
              <a:rPr lang="en-US" dirty="0"/>
              <a:t>Upholds DOL’s previous guidance on </a:t>
            </a:r>
            <a:r>
              <a:rPr lang="en-US" dirty="0">
                <a:hlinkClick r:id="rId2"/>
              </a:rPr>
              <a:t>shared living providers </a:t>
            </a:r>
            <a:r>
              <a:rPr lang="en-US" dirty="0"/>
              <a:t>as independent contractors and upholds previous guidance on </a:t>
            </a:r>
            <a:r>
              <a:rPr lang="en-US" dirty="0">
                <a:hlinkClick r:id="rId3"/>
              </a:rPr>
              <a:t>self directed services</a:t>
            </a:r>
            <a:endParaRPr lang="en-US" dirty="0"/>
          </a:p>
          <a:p>
            <a:r>
              <a:rPr lang="en-US" dirty="0"/>
              <a:t>Additional DOL Resources: </a:t>
            </a:r>
            <a:r>
              <a:rPr lang="en-US" dirty="0">
                <a:hlinkClick r:id="rId4"/>
              </a:rPr>
              <a:t>https://www.dol.gov/agencies/whd/flsa/misclassification/rulemaking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52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69858-990D-CEEC-4959-B240B9F9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3281"/>
            <a:ext cx="8913813" cy="914400"/>
          </a:xfrm>
        </p:spPr>
        <p:txBody>
          <a:bodyPr/>
          <a:lstStyle/>
          <a:p>
            <a:r>
              <a:rPr lang="en-US" dirty="0"/>
              <a:t>DOL Overtime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FFDF0-792D-74B8-D712-FFDEC742C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1626"/>
            <a:ext cx="8267700" cy="46947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Department of Labor’s proposed overtime rule was sent to the federal Office of Information and Regulatory Affairs for review on 3/1/24</a:t>
            </a:r>
          </a:p>
          <a:p>
            <a:r>
              <a:rPr lang="en-US" dirty="0"/>
              <a:t>This review is the last step before the final rule is released</a:t>
            </a:r>
          </a:p>
          <a:p>
            <a:pPr lvl="1"/>
            <a:r>
              <a:rPr lang="en-US" dirty="0"/>
              <a:t>Unclear how long this review will take </a:t>
            </a:r>
          </a:p>
          <a:p>
            <a:pPr lvl="1"/>
            <a:r>
              <a:rPr lang="en-US" dirty="0"/>
              <a:t>For political reasons, we know it is the desire of the Biden administration to have the rule released by April</a:t>
            </a:r>
          </a:p>
          <a:p>
            <a:r>
              <a:rPr lang="en-US" dirty="0"/>
              <a:t>We do not know what the final overtime wage threshold will be set at</a:t>
            </a:r>
          </a:p>
          <a:p>
            <a:pPr lvl="1"/>
            <a:r>
              <a:rPr lang="en-US" dirty="0"/>
              <a:t>At a minimum, you should consider how the proposed thresholds will impact your organization</a:t>
            </a:r>
          </a:p>
          <a:p>
            <a:pPr lvl="2"/>
            <a:r>
              <a:rPr lang="en-US" dirty="0"/>
              <a:t>$55,068 for employees under the executive, administrative, and professional exemption</a:t>
            </a:r>
          </a:p>
          <a:p>
            <a:pPr lvl="2"/>
            <a:r>
              <a:rPr lang="en-US" dirty="0"/>
              <a:t>$143,988 for highly compensated employees</a:t>
            </a:r>
          </a:p>
        </p:txBody>
      </p:sp>
    </p:spTree>
    <p:extLst>
      <p:ext uri="{BB962C8B-B14F-4D97-AF65-F5344CB8AC3E}">
        <p14:creationId xmlns:p14="http://schemas.microsoft.com/office/powerpoint/2010/main" val="356313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5187-B179-B760-5B7B-FCCC0E834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OPRA Compensation, Benefits, and Turnover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C7B56-36F0-8F01-078B-AC9A62AA8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Finalizing revisions to the survey</a:t>
            </a:r>
          </a:p>
          <a:p>
            <a:r>
              <a:rPr lang="en-US" dirty="0"/>
              <a:t>Survey will be out no later than Memorial Day</a:t>
            </a:r>
          </a:p>
          <a:p>
            <a:r>
              <a:rPr lang="en-US" dirty="0"/>
              <a:t>Substantial changes to the survey to better meet your planning needs</a:t>
            </a:r>
          </a:p>
          <a:p>
            <a:r>
              <a:rPr lang="en-US" dirty="0"/>
              <a:t>We will be hosting our new vendor, Compensation Resources, on at least one webinar to go over the changes and how to complete the survey</a:t>
            </a:r>
          </a:p>
        </p:txBody>
      </p:sp>
    </p:spTree>
    <p:extLst>
      <p:ext uri="{BB962C8B-B14F-4D97-AF65-F5344CB8AC3E}">
        <p14:creationId xmlns:p14="http://schemas.microsoft.com/office/powerpoint/2010/main" val="142726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F0997-7F8F-5130-BE99-C16EF062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186A7-3916-53DC-FCCA-A2AE5666E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74452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Custom 2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34609F"/>
      </a:accent1>
      <a:accent2>
        <a:srgbClr val="346094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3526</TotalTime>
  <Words>500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Perception</vt:lpstr>
      <vt:lpstr>HR Committee Meeting 3/21/24</vt:lpstr>
      <vt:lpstr>Agenda</vt:lpstr>
      <vt:lpstr>Guests</vt:lpstr>
      <vt:lpstr>Recreational Marijuana</vt:lpstr>
      <vt:lpstr>DOL Independent Contractor Rule </vt:lpstr>
      <vt:lpstr>DOL Overtime Rule</vt:lpstr>
      <vt:lpstr>OPRA Compensation, Benefits, and Turnover Survey</vt:lpstr>
      <vt:lpstr>PowerPoint Presentation</vt:lpstr>
    </vt:vector>
  </TitlesOfParts>
  <Company>opra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 Policy Committee Tuesday, February 21, 2017 10:00-2:00</dc:title>
  <dc:creator>Christine Touvelle</dc:creator>
  <cp:lastModifiedBy>Christine Touvelle</cp:lastModifiedBy>
  <cp:revision>46</cp:revision>
  <dcterms:created xsi:type="dcterms:W3CDTF">2017-02-21T13:42:21Z</dcterms:created>
  <dcterms:modified xsi:type="dcterms:W3CDTF">2024-03-21T18:41:28Z</dcterms:modified>
</cp:coreProperties>
</file>