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  <p:sldMasterId id="2147483736" r:id="rId2"/>
    <p:sldMasterId id="2147483744" r:id="rId3"/>
  </p:sldMasterIdLst>
  <p:sldIdLst>
    <p:sldId id="256" r:id="rId4"/>
    <p:sldId id="260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65" r:id="rId13"/>
    <p:sldId id="264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99AA"/>
    <a:srgbClr val="BF62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6" autoAdjust="0"/>
    <p:restoredTop sz="94660"/>
  </p:normalViewPr>
  <p:slideViewPr>
    <p:cSldViewPr>
      <p:cViewPr varScale="1">
        <p:scale>
          <a:sx n="154" d="100"/>
          <a:sy n="154" d="100"/>
        </p:scale>
        <p:origin x="13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588" y="0"/>
            <a:ext cx="9142412" cy="5143500"/>
          </a:xfrm>
          <a:prstGeom prst="rect">
            <a:avLst/>
          </a:prstGeom>
          <a:solidFill>
            <a:srgbClr val="7E99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596" y="2114550"/>
            <a:ext cx="4100169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475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290" y="0"/>
            <a:ext cx="9142711" cy="5143500"/>
          </a:xfrm>
          <a:prstGeom prst="rect">
            <a:avLst/>
          </a:prstGeom>
          <a:solidFill>
            <a:srgbClr val="7E99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560" y="2114550"/>
            <a:ext cx="4100169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588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743200"/>
            <a:ext cx="70866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427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228851"/>
            <a:ext cx="7772400" cy="1021556"/>
          </a:xfrm>
        </p:spPr>
        <p:txBody>
          <a:bodyPr anchor="t"/>
          <a:lstStyle>
            <a:lvl1pPr algn="l">
              <a:defRPr sz="3200" b="1" cap="all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57551"/>
            <a:ext cx="7772400" cy="112514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4279159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400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1301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77396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343150"/>
            <a:ext cx="8077200" cy="425054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400050"/>
            <a:ext cx="2157984" cy="1769364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00350"/>
            <a:ext cx="8077200" cy="142875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0838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09600" y="2343150"/>
            <a:ext cx="8077200" cy="425054"/>
          </a:xfrm>
        </p:spPr>
        <p:txBody>
          <a:bodyPr anchor="b"/>
          <a:lstStyle>
            <a:lvl1pPr algn="ctr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"/>
          </p:nvPr>
        </p:nvSpPr>
        <p:spPr>
          <a:xfrm>
            <a:off x="3480816" y="400050"/>
            <a:ext cx="2157984" cy="1769364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00350"/>
            <a:ext cx="8077200" cy="142875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8034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>
            <a:lvl1pPr marL="457200" indent="-457200">
              <a:buFont typeface="Arial" panose="020B0604020202020204" pitchFamily="34" charset="0"/>
              <a:buChar char="•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726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7E99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2F3F48"/>
                </a:solidFill>
              </a:rPr>
              <a:t> 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4788694"/>
            <a:ext cx="9144000" cy="35480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TextBox 22"/>
          <p:cNvSpPr txBox="1">
            <a:spLocks noChangeArrowheads="1"/>
          </p:cNvSpPr>
          <p:nvPr userDrawn="1"/>
        </p:nvSpPr>
        <p:spPr bwMode="auto">
          <a:xfrm>
            <a:off x="457200" y="4860132"/>
            <a:ext cx="86868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rgbClr val="000099"/>
                </a:solidFill>
                <a:latin typeface="SwitzerlandCondensed" pitchFamily="2" charset="0"/>
              </a:defRPr>
            </a:lvl1pPr>
            <a:lvl2pPr marL="742950" indent="-285750">
              <a:defRPr b="1">
                <a:solidFill>
                  <a:srgbClr val="000099"/>
                </a:solidFill>
                <a:latin typeface="SwitzerlandCondensed" pitchFamily="2" charset="0"/>
              </a:defRPr>
            </a:lvl2pPr>
            <a:lvl3pPr marL="1143000" indent="-228600">
              <a:defRPr b="1">
                <a:solidFill>
                  <a:srgbClr val="000099"/>
                </a:solidFill>
                <a:latin typeface="SwitzerlandCondensed" pitchFamily="2" charset="0"/>
              </a:defRPr>
            </a:lvl3pPr>
            <a:lvl4pPr marL="1600200" indent="-228600">
              <a:defRPr b="1">
                <a:solidFill>
                  <a:srgbClr val="000099"/>
                </a:solidFill>
                <a:latin typeface="SwitzerlandCondensed" pitchFamily="2" charset="0"/>
              </a:defRPr>
            </a:lvl4pPr>
            <a:lvl5pPr marL="2057400" indent="-228600">
              <a:defRPr b="1">
                <a:solidFill>
                  <a:srgbClr val="000099"/>
                </a:solidFill>
                <a:latin typeface="SwitzerlandCondensed" pitchFamily="2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99"/>
                </a:solidFill>
                <a:latin typeface="SwitzerlandCondensed" pitchFamily="2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99"/>
                </a:solidFill>
                <a:latin typeface="SwitzerlandCondensed" pitchFamily="2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99"/>
                </a:solidFill>
                <a:latin typeface="SwitzerlandCondensed" pitchFamily="2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99"/>
                </a:solidFill>
                <a:latin typeface="SwitzerlandCondensed" pitchFamily="2" charset="0"/>
              </a:defRPr>
            </a:lvl9pPr>
          </a:lstStyle>
          <a:p>
            <a:pPr>
              <a:defRPr/>
            </a:pPr>
            <a:r>
              <a:rPr lang="de-DE" altLang="en-US" sz="900" b="0" dirty="0" smtClean="0">
                <a:solidFill>
                  <a:srgbClr val="D9D9D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altLang="en-US" sz="900" b="0" dirty="0" smtClean="0">
                <a:solidFill>
                  <a:srgbClr val="D9D9D9"/>
                </a:solidFill>
                <a:latin typeface="Arial" panose="020B0604020202020204" pitchFamily="34" charset="0"/>
                <a:ea typeface="Source Sans Pro"/>
                <a:cs typeface="Arial" panose="020B0604020202020204" pitchFamily="34" charset="0"/>
              </a:rPr>
              <a:t>Copyright 2021, Vorys, Sater, Seymour and Pease LLP. All Rights Reserved.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400550"/>
            <a:ext cx="1143000" cy="198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570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4788694"/>
            <a:ext cx="9144000" cy="354806"/>
          </a:xfrm>
          <a:prstGeom prst="rect">
            <a:avLst/>
          </a:prstGeom>
          <a:solidFill>
            <a:srgbClr val="C9C8C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14"/>
          <p:cNvSpPr txBox="1">
            <a:spLocks noChangeArrowheads="1"/>
          </p:cNvSpPr>
          <p:nvPr userDrawn="1"/>
        </p:nvSpPr>
        <p:spPr bwMode="auto">
          <a:xfrm>
            <a:off x="457200" y="4860131"/>
            <a:ext cx="6096000" cy="196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rgbClr val="000099"/>
                </a:solidFill>
                <a:latin typeface="SwitzerlandCondensed" pitchFamily="2" charset="0"/>
              </a:defRPr>
            </a:lvl1pPr>
            <a:lvl2pPr marL="742950" indent="-285750">
              <a:defRPr b="1">
                <a:solidFill>
                  <a:srgbClr val="000099"/>
                </a:solidFill>
                <a:latin typeface="SwitzerlandCondensed" pitchFamily="2" charset="0"/>
              </a:defRPr>
            </a:lvl2pPr>
            <a:lvl3pPr marL="1143000" indent="-228600">
              <a:defRPr b="1">
                <a:solidFill>
                  <a:srgbClr val="000099"/>
                </a:solidFill>
                <a:latin typeface="SwitzerlandCondensed" pitchFamily="2" charset="0"/>
              </a:defRPr>
            </a:lvl3pPr>
            <a:lvl4pPr marL="1600200" indent="-228600">
              <a:defRPr b="1">
                <a:solidFill>
                  <a:srgbClr val="000099"/>
                </a:solidFill>
                <a:latin typeface="SwitzerlandCondensed" pitchFamily="2" charset="0"/>
              </a:defRPr>
            </a:lvl4pPr>
            <a:lvl5pPr marL="2057400" indent="-228600">
              <a:defRPr b="1">
                <a:solidFill>
                  <a:srgbClr val="000099"/>
                </a:solidFill>
                <a:latin typeface="SwitzerlandCondensed" pitchFamily="2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99"/>
                </a:solidFill>
                <a:latin typeface="SwitzerlandCondensed" pitchFamily="2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99"/>
                </a:solidFill>
                <a:latin typeface="SwitzerlandCondensed" pitchFamily="2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99"/>
                </a:solidFill>
                <a:latin typeface="SwitzerlandCondensed" pitchFamily="2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99"/>
                </a:solidFill>
                <a:latin typeface="SwitzerlandCondensed" pitchFamily="2" charset="0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en-US" sz="675" b="0" i="0" u="none" strike="noStrike" kern="1200" cap="none" spc="0" normalizeH="0" baseline="0" noProof="0" dirty="0" smtClean="0">
                <a:ln>
                  <a:noFill/>
                </a:ln>
                <a:solidFill>
                  <a:srgbClr val="A6A6A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</a:t>
            </a:r>
            <a:r>
              <a:rPr kumimoji="0" lang="en-US" altLang="en-US" sz="675" b="0" i="0" u="none" strike="noStrike" kern="1200" cap="none" spc="0" normalizeH="0" baseline="0" noProof="0" dirty="0" smtClean="0">
                <a:ln>
                  <a:noFill/>
                </a:ln>
                <a:solidFill>
                  <a:srgbClr val="A6A6A6"/>
                </a:solidFill>
                <a:effectLst/>
                <a:uLnTx/>
                <a:uFillTx/>
                <a:latin typeface="Arial" panose="020B0604020202020204" pitchFamily="34" charset="0"/>
                <a:ea typeface="Source Sans Pro"/>
                <a:cs typeface="Arial" panose="020B0604020202020204" pitchFamily="34" charset="0"/>
              </a:rPr>
              <a:t>Copyright 2021, Vorys, Sater, Seymour and Pease LLP. All Rights Reserved.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457200" y="1200150"/>
            <a:ext cx="8229600" cy="3486150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/>
            </a:lvl1pPr>
            <a:lvl2pPr>
              <a:spcBef>
                <a:spcPts val="0"/>
              </a:spcBef>
              <a:spcAft>
                <a:spcPts val="1200"/>
              </a:spcAft>
              <a:defRPr/>
            </a:lvl2pPr>
            <a:lvl3pPr marL="1376363" indent="-461963">
              <a:spcBef>
                <a:spcPts val="0"/>
              </a:spcBef>
              <a:spcAft>
                <a:spcPts val="1200"/>
              </a:spcAft>
              <a:defRPr/>
            </a:lvl3pPr>
            <a:lvl4pPr marL="1828800" indent="-457200">
              <a:spcBef>
                <a:spcPts val="0"/>
              </a:spcBef>
              <a:spcAft>
                <a:spcPts val="1200"/>
              </a:spcAft>
              <a:defRPr sz="2200"/>
            </a:lvl4pPr>
            <a:lvl5pPr marL="2290763" indent="-461963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 descr="Vorys4_logo_white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1135" y="4914757"/>
            <a:ext cx="1143000" cy="157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87176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623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064544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086101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6824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7334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046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12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575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318349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2971800"/>
            <a:ext cx="5486400" cy="425054"/>
          </a:xfrm>
          <a:prstGeom prst="rect">
            <a:avLst/>
          </a:prstGeo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459581"/>
            <a:ext cx="2743200" cy="24003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3396853"/>
            <a:ext cx="5486400" cy="60364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38411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703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638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4404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581400" y="216130"/>
            <a:ext cx="5410200" cy="4355870"/>
          </a:xfrm>
        </p:spPr>
        <p:txBody>
          <a:bodyPr/>
          <a:lstStyle>
            <a:lvl1pPr>
              <a:spcBef>
                <a:spcPts val="0"/>
              </a:spcBef>
              <a:spcAft>
                <a:spcPts val="900"/>
              </a:spcAft>
              <a:defRPr/>
            </a:lvl1pPr>
            <a:lvl2pPr>
              <a:spcBef>
                <a:spcPts val="0"/>
              </a:spcBef>
              <a:spcAft>
                <a:spcPts val="900"/>
              </a:spcAft>
              <a:defRPr/>
            </a:lvl2pPr>
            <a:lvl3pPr marL="1032272" indent="-346472">
              <a:spcBef>
                <a:spcPts val="0"/>
              </a:spcBef>
              <a:spcAft>
                <a:spcPts val="900"/>
              </a:spcAft>
              <a:tabLst/>
              <a:defRPr/>
            </a:lvl3pPr>
            <a:lvl4pPr marL="1371600" indent="-342900">
              <a:spcBef>
                <a:spcPts val="0"/>
              </a:spcBef>
              <a:spcAft>
                <a:spcPts val="900"/>
              </a:spcAft>
              <a:defRPr sz="1650"/>
            </a:lvl4pPr>
            <a:lvl5pPr marL="1718072" indent="-346472">
              <a:spcBef>
                <a:spcPts val="0"/>
              </a:spcBef>
              <a:spcAft>
                <a:spcPts val="900"/>
              </a:spcAft>
              <a:buFont typeface="Wingdings" panose="05000000000000000000" pitchFamily="2" charset="2"/>
              <a:buChar char="Ø"/>
              <a:defRPr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480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514350"/>
            <a:ext cx="2157984" cy="1769364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711053"/>
            <a:ext cx="80010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7725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7E99A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937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697832"/>
            <a:ext cx="7772400" cy="1102519"/>
          </a:xfrm>
        </p:spPr>
        <p:txBody>
          <a:bodyPr/>
          <a:lstStyle>
            <a:lvl1pPr algn="l">
              <a:defRPr sz="2700">
                <a:solidFill>
                  <a:srgbClr val="7E99A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2857500"/>
            <a:ext cx="6400800" cy="1314450"/>
          </a:xfrm>
        </p:spPr>
        <p:txBody>
          <a:bodyPr/>
          <a:lstStyle>
            <a:lvl1pPr marL="0" indent="0" algn="l">
              <a:buFontTx/>
              <a:buNone/>
              <a:defRPr sz="1800"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014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485900"/>
            <a:ext cx="3810000" cy="3086100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Click icon to add online image</a:t>
            </a:r>
            <a:endParaRPr lang="en-US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1485900"/>
            <a:ext cx="3733800" cy="3086100"/>
          </a:xfrm>
        </p:spPr>
        <p:txBody>
          <a:bodyPr/>
          <a:lstStyle>
            <a:lvl3pPr marL="1032272" indent="-346472">
              <a:defRPr/>
            </a:lvl3pPr>
            <a:lvl4pPr marL="1371600" indent="-342900">
              <a:defRPr sz="1650"/>
            </a:lvl4pPr>
            <a:lvl5pPr marL="1718072" indent="-346472">
              <a:buFont typeface="Wingdings" panose="05000000000000000000" pitchFamily="2" charset="2"/>
              <a:buChar char="Ø"/>
              <a:defRPr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008080"/>
      </p:ext>
    </p:extLst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126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14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583407"/>
            <a:ext cx="8229600" cy="479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Click to edit Master text styles</a:t>
            </a:r>
          </a:p>
          <a:p>
            <a:pPr lvl="2"/>
            <a:r>
              <a:rPr lang="en-US" altLang="en-US" dirty="0" smtClean="0"/>
              <a:t>Click to edit Master text styles</a:t>
            </a:r>
          </a:p>
          <a:p>
            <a:pPr lvl="3"/>
            <a:r>
              <a:rPr lang="en-US" altLang="en-US" dirty="0" smtClean="0"/>
              <a:t>Click to edit Master text styles</a:t>
            </a:r>
          </a:p>
          <a:p>
            <a:pPr lvl="4"/>
            <a:r>
              <a:rPr lang="en-US" altLang="en-US" dirty="0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72641"/>
          </a:xfrm>
          <a:prstGeom prst="rect">
            <a:avLst/>
          </a:prstGeom>
          <a:solidFill>
            <a:srgbClr val="7E99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10800000">
            <a:off x="515939" y="114300"/>
            <a:ext cx="473075" cy="305991"/>
          </a:xfrm>
          <a:prstGeom prst="triangle">
            <a:avLst/>
          </a:prstGeom>
          <a:solidFill>
            <a:srgbClr val="7E99AA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030" name="Group 11"/>
          <p:cNvGrpSpPr>
            <a:grpSpLocks/>
          </p:cNvGrpSpPr>
          <p:nvPr/>
        </p:nvGrpSpPr>
        <p:grpSpPr bwMode="auto">
          <a:xfrm>
            <a:off x="0" y="4788694"/>
            <a:ext cx="9144000" cy="354806"/>
            <a:chOff x="0" y="6384546"/>
            <a:chExt cx="9143459" cy="473454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6384546"/>
              <a:ext cx="9143459" cy="473454"/>
            </a:xfrm>
            <a:prstGeom prst="rect">
              <a:avLst/>
            </a:prstGeom>
            <a:solidFill>
              <a:srgbClr val="C9C8C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33" name="TextBox 10"/>
            <p:cNvSpPr txBox="1">
              <a:spLocks noChangeArrowheads="1"/>
            </p:cNvSpPr>
            <p:nvPr userDrawn="1"/>
          </p:nvSpPr>
          <p:spPr bwMode="auto">
            <a:xfrm>
              <a:off x="457173" y="6479872"/>
              <a:ext cx="6781399" cy="2618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rgbClr val="000099"/>
                  </a:solidFill>
                  <a:latin typeface="SwitzerlandCondensed" pitchFamily="2" charset="0"/>
                </a:defRPr>
              </a:lvl1pPr>
              <a:lvl2pPr marL="742950" indent="-285750">
                <a:defRPr b="1">
                  <a:solidFill>
                    <a:srgbClr val="000099"/>
                  </a:solidFill>
                  <a:latin typeface="SwitzerlandCondensed" pitchFamily="2" charset="0"/>
                </a:defRPr>
              </a:lvl2pPr>
              <a:lvl3pPr marL="1143000" indent="-228600">
                <a:defRPr b="1">
                  <a:solidFill>
                    <a:srgbClr val="000099"/>
                  </a:solidFill>
                  <a:latin typeface="SwitzerlandCondensed" pitchFamily="2" charset="0"/>
                </a:defRPr>
              </a:lvl3pPr>
              <a:lvl4pPr marL="1600200" indent="-228600">
                <a:defRPr b="1">
                  <a:solidFill>
                    <a:srgbClr val="000099"/>
                  </a:solidFill>
                  <a:latin typeface="SwitzerlandCondensed" pitchFamily="2" charset="0"/>
                </a:defRPr>
              </a:lvl4pPr>
              <a:lvl5pPr marL="2057400" indent="-228600">
                <a:defRPr b="1">
                  <a:solidFill>
                    <a:srgbClr val="000099"/>
                  </a:solidFill>
                  <a:latin typeface="SwitzerlandCondensed" pitchFamily="2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rgbClr val="000099"/>
                  </a:solidFill>
                  <a:latin typeface="SwitzerlandCondensed" pitchFamily="2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rgbClr val="000099"/>
                  </a:solidFill>
                  <a:latin typeface="SwitzerlandCondensed" pitchFamily="2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rgbClr val="000099"/>
                  </a:solidFill>
                  <a:latin typeface="SwitzerlandCondensed" pitchFamily="2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rgbClr val="000099"/>
                  </a:solidFill>
                  <a:latin typeface="SwitzerlandCondensed" pitchFamily="2" charset="0"/>
                </a:defRPr>
              </a:lvl9pPr>
            </a:lstStyle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en-US" sz="675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A6A6A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© </a:t>
              </a:r>
              <a:r>
                <a:rPr kumimoji="0" lang="en-US" altLang="en-US" sz="675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A6A6A6"/>
                  </a:solidFill>
                  <a:effectLst/>
                  <a:uLnTx/>
                  <a:uFillTx/>
                  <a:latin typeface="Arial" panose="020B0604020202020204" pitchFamily="34" charset="0"/>
                  <a:ea typeface="Source Sans Pro"/>
                  <a:cs typeface="Arial" panose="020B0604020202020204" pitchFamily="34" charset="0"/>
                </a:rPr>
                <a:t>Copyright 2021, Vorys, Sater, Seymour and Pease LLP. All Rights Reserved.</a:t>
              </a:r>
            </a:p>
          </p:txBody>
        </p:sp>
      </p:grpSp>
      <p:pic>
        <p:nvPicPr>
          <p:cNvPr id="10" name="Picture 9" descr="Vorys4_logo_white.eps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1135" y="4914757"/>
            <a:ext cx="1143000" cy="157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694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kern="1200">
          <a:solidFill>
            <a:srgbClr val="7E99A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7E99AA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7E99AA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7E99AA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7E99AA"/>
          </a:solidFill>
          <a:latin typeface="Arial" pitchFamily="34" charset="0"/>
          <a:cs typeface="Arial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7E99AA"/>
          </a:solidFill>
          <a:latin typeface="Arial" pitchFamily="34" charset="0"/>
          <a:cs typeface="Arial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7E99AA"/>
          </a:solidFill>
          <a:latin typeface="Arial" pitchFamily="34" charset="0"/>
          <a:cs typeface="Arial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7E99AA"/>
          </a:solidFill>
          <a:latin typeface="Arial" pitchFamily="34" charset="0"/>
          <a:cs typeface="Arial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7E99AA"/>
          </a:solidFill>
          <a:latin typeface="Arial" pitchFamily="34" charset="0"/>
          <a:cs typeface="Arial" pitchFamily="34" charset="0"/>
        </a:defRPr>
      </a:lvl9pPr>
    </p:titleStyle>
    <p:bodyStyle>
      <a:lvl1pPr marL="461963" indent="-461963" algn="l" rtl="0" eaLnBrk="1" fontAlgn="base" hangingPunct="1">
        <a:lnSpc>
          <a:spcPct val="100000"/>
        </a:lnSpc>
        <a:spcBef>
          <a:spcPts val="0"/>
        </a:spcBef>
        <a:spcAft>
          <a:spcPts val="120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14400" indent="-452438" algn="l" rtl="0" eaLnBrk="1" fontAlgn="base" hangingPunct="1">
        <a:lnSpc>
          <a:spcPct val="100000"/>
        </a:lnSpc>
        <a:spcBef>
          <a:spcPts val="0"/>
        </a:spcBef>
        <a:spcAft>
          <a:spcPts val="1200"/>
        </a:spcAft>
        <a:buFont typeface="Arial" pitchFamily="34" charset="0"/>
        <a:buChar char="−"/>
        <a:defRPr sz="26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376363" indent="-461963" algn="l" rtl="0" eaLnBrk="1" fontAlgn="base" hangingPunct="1">
        <a:lnSpc>
          <a:spcPct val="100000"/>
        </a:lnSpc>
        <a:spcBef>
          <a:spcPts val="0"/>
        </a:spcBef>
        <a:spcAft>
          <a:spcPts val="1200"/>
        </a:spcAft>
        <a:buFont typeface="Arial" pitchFamily="34" charset="0"/>
        <a:buChar char="•"/>
        <a:defRPr sz="24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828800" marR="0" indent="-452438" algn="l" defTabSz="685800" rtl="0" eaLnBrk="1" fontAlgn="base" latinLnBrk="0" hangingPunct="1">
        <a:lnSpc>
          <a:spcPct val="100000"/>
        </a:lnSpc>
        <a:spcBef>
          <a:spcPts val="0"/>
        </a:spcBef>
        <a:spcAft>
          <a:spcPts val="1200"/>
        </a:spcAft>
        <a:buClrTx/>
        <a:buSzTx/>
        <a:buFont typeface="Arial" pitchFamily="34" charset="0"/>
        <a:buChar char="−"/>
        <a:tabLst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290763" indent="-461963" algn="l" rtl="0" eaLnBrk="1" fontAlgn="base" hangingPunct="1">
        <a:lnSpc>
          <a:spcPct val="100000"/>
        </a:lnSpc>
        <a:spcBef>
          <a:spcPts val="0"/>
        </a:spcBef>
        <a:spcAft>
          <a:spcPts val="1200"/>
        </a:spcAft>
        <a:buFont typeface="Wingdings" panose="05000000000000000000" pitchFamily="2" charset="2"/>
        <a:buChar char="Ø"/>
        <a:defRPr sz="20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422923"/>
            <a:ext cx="8229600" cy="434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857501"/>
            <a:ext cx="8229600" cy="1737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4788694"/>
            <a:ext cx="9144000" cy="354806"/>
          </a:xfrm>
          <a:prstGeom prst="rect">
            <a:avLst/>
          </a:prstGeom>
          <a:solidFill>
            <a:srgbClr val="C9C8C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078" name="TextBox 8"/>
          <p:cNvSpPr txBox="1">
            <a:spLocks noChangeArrowheads="1"/>
          </p:cNvSpPr>
          <p:nvPr/>
        </p:nvSpPr>
        <p:spPr bwMode="auto">
          <a:xfrm>
            <a:off x="457200" y="4860132"/>
            <a:ext cx="67818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rgbClr val="000099"/>
                </a:solidFill>
                <a:latin typeface="SwitzerlandCondensed" pitchFamily="2" charset="0"/>
              </a:defRPr>
            </a:lvl1pPr>
            <a:lvl2pPr marL="742950" indent="-285750">
              <a:defRPr b="1">
                <a:solidFill>
                  <a:srgbClr val="000099"/>
                </a:solidFill>
                <a:latin typeface="SwitzerlandCondensed" pitchFamily="2" charset="0"/>
              </a:defRPr>
            </a:lvl2pPr>
            <a:lvl3pPr marL="1143000" indent="-228600">
              <a:defRPr b="1">
                <a:solidFill>
                  <a:srgbClr val="000099"/>
                </a:solidFill>
                <a:latin typeface="SwitzerlandCondensed" pitchFamily="2" charset="0"/>
              </a:defRPr>
            </a:lvl3pPr>
            <a:lvl4pPr marL="1600200" indent="-228600">
              <a:defRPr b="1">
                <a:solidFill>
                  <a:srgbClr val="000099"/>
                </a:solidFill>
                <a:latin typeface="SwitzerlandCondensed" pitchFamily="2" charset="0"/>
              </a:defRPr>
            </a:lvl4pPr>
            <a:lvl5pPr marL="2057400" indent="-228600">
              <a:defRPr b="1">
                <a:solidFill>
                  <a:srgbClr val="000099"/>
                </a:solidFill>
                <a:latin typeface="SwitzerlandCondensed" pitchFamily="2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99"/>
                </a:solidFill>
                <a:latin typeface="SwitzerlandCondensed" pitchFamily="2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99"/>
                </a:solidFill>
                <a:latin typeface="SwitzerlandCondensed" pitchFamily="2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99"/>
                </a:solidFill>
                <a:latin typeface="SwitzerlandCondensed" pitchFamily="2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99"/>
                </a:solidFill>
                <a:latin typeface="SwitzerlandCondensed" pitchFamily="2" charset="0"/>
              </a:defRPr>
            </a:lvl9pPr>
          </a:lstStyle>
          <a:p>
            <a:pPr>
              <a:defRPr/>
            </a:pPr>
            <a:r>
              <a:rPr lang="de-DE" altLang="en-US" sz="900" b="0" dirty="0" smtClean="0">
                <a:solidFill>
                  <a:srgbClr val="A6A6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altLang="en-US" sz="900" b="0" dirty="0" smtClean="0">
                <a:solidFill>
                  <a:srgbClr val="A6A6A6"/>
                </a:solidFill>
                <a:latin typeface="Arial" panose="020B0604020202020204" pitchFamily="34" charset="0"/>
                <a:ea typeface="Source Sans Pro"/>
                <a:cs typeface="Arial" panose="020B0604020202020204" pitchFamily="34" charset="0"/>
              </a:rPr>
              <a:t>Copyright 2021, Vorys, Sater, Seymour and Pease LLP. All Rights Reserved.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4860133"/>
            <a:ext cx="1143000" cy="198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255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56" r:id="rId7"/>
    <p:sldLayoutId id="2147483743" r:id="rId8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7E99AA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E99AA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E99AA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E99AA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E99AA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7E99AA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7E99AA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7E99AA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7E99AA"/>
          </a:solidFill>
          <a:latin typeface="Calibri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7E99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2F3F48"/>
                </a:solidFill>
              </a:rPr>
              <a:t> </a:t>
            </a:r>
          </a:p>
        </p:txBody>
      </p:sp>
      <p:sp>
        <p:nvSpPr>
          <p:cNvPr id="410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410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124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2652D0C-6DAB-4DED-A8B5-F8A0323DC027}" type="datetimeFigureOut">
              <a:rPr lang="en-US"/>
              <a:pPr>
                <a:defRPr/>
              </a:pPr>
              <a:t>6/6/2021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AA90572-0381-414E-B110-9D2978A4C3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0" y="4788694"/>
            <a:ext cx="9144000" cy="35480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106" name="TextBox 18"/>
          <p:cNvSpPr txBox="1">
            <a:spLocks noChangeArrowheads="1"/>
          </p:cNvSpPr>
          <p:nvPr/>
        </p:nvSpPr>
        <p:spPr bwMode="auto">
          <a:xfrm>
            <a:off x="457200" y="4860132"/>
            <a:ext cx="86868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rgbClr val="000099"/>
                </a:solidFill>
                <a:latin typeface="SwitzerlandCondensed" pitchFamily="2" charset="0"/>
              </a:defRPr>
            </a:lvl1pPr>
            <a:lvl2pPr marL="742950" indent="-285750">
              <a:defRPr b="1">
                <a:solidFill>
                  <a:srgbClr val="000099"/>
                </a:solidFill>
                <a:latin typeface="SwitzerlandCondensed" pitchFamily="2" charset="0"/>
              </a:defRPr>
            </a:lvl2pPr>
            <a:lvl3pPr marL="1143000" indent="-228600">
              <a:defRPr b="1">
                <a:solidFill>
                  <a:srgbClr val="000099"/>
                </a:solidFill>
                <a:latin typeface="SwitzerlandCondensed" pitchFamily="2" charset="0"/>
              </a:defRPr>
            </a:lvl3pPr>
            <a:lvl4pPr marL="1600200" indent="-228600">
              <a:defRPr b="1">
                <a:solidFill>
                  <a:srgbClr val="000099"/>
                </a:solidFill>
                <a:latin typeface="SwitzerlandCondensed" pitchFamily="2" charset="0"/>
              </a:defRPr>
            </a:lvl4pPr>
            <a:lvl5pPr marL="2057400" indent="-228600">
              <a:defRPr b="1">
                <a:solidFill>
                  <a:srgbClr val="000099"/>
                </a:solidFill>
                <a:latin typeface="SwitzerlandCondensed" pitchFamily="2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99"/>
                </a:solidFill>
                <a:latin typeface="SwitzerlandCondensed" pitchFamily="2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99"/>
                </a:solidFill>
                <a:latin typeface="SwitzerlandCondensed" pitchFamily="2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99"/>
                </a:solidFill>
                <a:latin typeface="SwitzerlandCondensed" pitchFamily="2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99"/>
                </a:solidFill>
                <a:latin typeface="SwitzerlandCondensed" pitchFamily="2" charset="0"/>
              </a:defRPr>
            </a:lvl9pPr>
          </a:lstStyle>
          <a:p>
            <a:pPr>
              <a:defRPr/>
            </a:pPr>
            <a:r>
              <a:rPr lang="de-DE" altLang="en-US" sz="900" b="0" dirty="0" smtClean="0">
                <a:solidFill>
                  <a:srgbClr val="D9D9D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altLang="en-US" sz="900" b="0" dirty="0" smtClean="0">
                <a:solidFill>
                  <a:srgbClr val="D9D9D9"/>
                </a:solidFill>
                <a:latin typeface="Arial" panose="020B0604020202020204" pitchFamily="34" charset="0"/>
                <a:ea typeface="Source Sans Pro"/>
                <a:cs typeface="Arial" panose="020B0604020202020204" pitchFamily="34" charset="0"/>
              </a:rPr>
              <a:t>Copyright 2021, Vorys, Sater, Seymour and Pease LLP. All Rights Reserved.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400550"/>
            <a:ext cx="1143000" cy="198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356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461963" indent="-461963" algn="l" rtl="0" eaLnBrk="0" fontAlgn="base" hangingPunct="0">
        <a:spcBef>
          <a:spcPts val="0"/>
        </a:spcBef>
        <a:spcAft>
          <a:spcPts val="1200"/>
        </a:spcAft>
        <a:buFont typeface="Arial" pitchFamily="34" charset="0"/>
        <a:buChar char="•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14400" indent="-457200" algn="l" rtl="0" eaLnBrk="0" fontAlgn="base" hangingPunct="0">
        <a:spcBef>
          <a:spcPts val="0"/>
        </a:spcBef>
        <a:spcAft>
          <a:spcPts val="1200"/>
        </a:spcAft>
        <a:buFont typeface="Arial" pitchFamily="34" charset="0"/>
        <a:buChar char="–"/>
        <a:defRPr sz="2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376363" indent="-461963" algn="l" rtl="0" eaLnBrk="0" fontAlgn="base" hangingPunct="0">
        <a:spcBef>
          <a:spcPts val="0"/>
        </a:spcBef>
        <a:spcAft>
          <a:spcPts val="1200"/>
        </a:spcAft>
        <a:buFont typeface="Arial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828800" indent="-457200" algn="l" rtl="0" eaLnBrk="0" fontAlgn="base" hangingPunct="0">
        <a:spcBef>
          <a:spcPts val="0"/>
        </a:spcBef>
        <a:spcAft>
          <a:spcPts val="1200"/>
        </a:spcAft>
        <a:buFont typeface="Arial" pitchFamily="34" charset="0"/>
        <a:buChar char="–"/>
        <a:defRPr sz="2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290763" indent="-461963" algn="l" rtl="0" eaLnBrk="0" fontAlgn="base" hangingPunct="0">
        <a:spcBef>
          <a:spcPts val="0"/>
        </a:spcBef>
        <a:spcAft>
          <a:spcPts val="1200"/>
        </a:spcAft>
        <a:buFont typeface="Arial" pitchFamily="34" charset="0"/>
        <a:buChar char="»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047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7" name="Picture 6" descr="http://www.storydestination.com/wp-content/uploads/2011/08/stick_figure_sit_in_question_mark_1600_cl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81375" y="1352550"/>
            <a:ext cx="2381250" cy="30220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7657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600200" y="1885950"/>
            <a:ext cx="60007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buSzPct val="100000"/>
              <a:defRPr/>
            </a:pPr>
            <a:r>
              <a:rPr lang="en-US" sz="2800" dirty="0" smtClean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Nelson D. Cary</a:t>
            </a:r>
            <a:endParaRPr lang="en-US" sz="2800" dirty="0">
              <a:solidFill>
                <a:schemeClr val="tx1">
                  <a:tint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en-US" sz="2200" i="1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Vorys</a:t>
            </a:r>
            <a:r>
              <a:rPr lang="en-US" sz="2200" i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Sater, Seymour and Pease LLP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en-US" sz="22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614.464.6396 </a:t>
            </a:r>
            <a:r>
              <a:rPr lang="en-US" sz="22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</a:t>
            </a:r>
            <a:r>
              <a:rPr lang="en-US" sz="22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ndcary@vorys.com</a:t>
            </a:r>
            <a:endParaRPr lang="en-US" sz="22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r>
              <a:rPr lang="en-US" sz="22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</a:t>
            </a:r>
            <a:r>
              <a:rPr lang="en-US" sz="22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laboresq</a:t>
            </a:r>
            <a:r>
              <a:rPr lang="en-US" sz="22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 www.vorysonlabor.com</a:t>
            </a:r>
          </a:p>
        </p:txBody>
      </p:sp>
    </p:spTree>
    <p:extLst>
      <p:ext uri="{BB962C8B-B14F-4D97-AF65-F5344CB8AC3E}">
        <p14:creationId xmlns:p14="http://schemas.microsoft.com/office/powerpoint/2010/main" val="72674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0" y="700355"/>
            <a:ext cx="7772400" cy="1295400"/>
          </a:xfrm>
        </p:spPr>
        <p:txBody>
          <a:bodyPr/>
          <a:lstStyle/>
          <a:p>
            <a:pPr algn="ctr"/>
            <a:r>
              <a:rPr lang="en-US" sz="3200" dirty="0"/>
              <a:t>Top 6 Things to Know About </a:t>
            </a:r>
            <a:r>
              <a:rPr lang="en-US" sz="3200" dirty="0" smtClean="0"/>
              <a:t>Employment</a:t>
            </a:r>
            <a:br>
              <a:rPr lang="en-US" sz="3200" dirty="0" smtClean="0"/>
            </a:br>
            <a:r>
              <a:rPr lang="en-US" sz="3200" dirty="0" smtClean="0"/>
              <a:t>Record </a:t>
            </a:r>
            <a:r>
              <a:rPr lang="en-US" sz="3200" dirty="0"/>
              <a:t>Retention</a:t>
            </a:r>
          </a:p>
        </p:txBody>
      </p:sp>
      <p:sp>
        <p:nvSpPr>
          <p:cNvPr id="9" name="Subtitle 5"/>
          <p:cNvSpPr>
            <a:spLocks noGrp="1"/>
          </p:cNvSpPr>
          <p:nvPr>
            <p:ph type="subTitle" idx="1"/>
          </p:nvPr>
        </p:nvSpPr>
        <p:spPr>
          <a:xfrm>
            <a:off x="685800" y="3257550"/>
            <a:ext cx="5486400" cy="1447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600" dirty="0" smtClean="0"/>
              <a:t>Nelson D. Cary</a:t>
            </a:r>
            <a:endParaRPr lang="en-US" sz="2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dirty="0" smtClean="0"/>
              <a:t>614.464.6396 </a:t>
            </a:r>
            <a:r>
              <a:rPr lang="en-US" sz="2200" dirty="0"/>
              <a:t>| </a:t>
            </a:r>
            <a:r>
              <a:rPr lang="en-US" sz="2200" dirty="0" smtClean="0"/>
              <a:t>ndcary@vorys.com</a:t>
            </a:r>
          </a:p>
          <a:p>
            <a:pPr>
              <a:spcAft>
                <a:spcPts val="0"/>
              </a:spcAft>
            </a:pPr>
            <a:r>
              <a:rPr lang="fr-FR" sz="2200" kern="0" dirty="0">
                <a:solidFill>
                  <a:srgbClr val="000000"/>
                </a:solidFill>
                <a:latin typeface="Century Schoolbook"/>
              </a:rPr>
              <a:t>@</a:t>
            </a:r>
            <a:r>
              <a:rPr lang="fr-FR" sz="2200" dirty="0" err="1"/>
              <a:t>laboresq</a:t>
            </a:r>
            <a:r>
              <a:rPr lang="fr-FR" sz="2200" kern="0" dirty="0">
                <a:solidFill>
                  <a:srgbClr val="000000"/>
                </a:solidFill>
                <a:latin typeface="Century Schoolbook"/>
              </a:rPr>
              <a:t> </a:t>
            </a:r>
            <a:r>
              <a:rPr lang="en-US" sz="2200" kern="0" dirty="0">
                <a:solidFill>
                  <a:srgbClr val="000000"/>
                </a:solidFill>
                <a:latin typeface="Century Schoolbook"/>
              </a:rPr>
              <a:t>|  </a:t>
            </a:r>
            <a:r>
              <a:rPr lang="en-US" sz="2200" dirty="0"/>
              <a:t>www.vorysonlabor.com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dirty="0"/>
              <a:t>Vorys, Sater, Seymour and Pease </a:t>
            </a:r>
            <a:r>
              <a:rPr lang="en-US" sz="2200" dirty="0" smtClean="0"/>
              <a:t>LLP</a:t>
            </a:r>
            <a:endParaRPr lang="en-US" dirty="0"/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1409700" y="2114550"/>
            <a:ext cx="6477000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OPRA HR Committee Meeting</a:t>
            </a:r>
          </a:p>
          <a:p>
            <a:pPr algn="ctr">
              <a:spcAft>
                <a:spcPts val="1200"/>
              </a:spcAft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June 8, 2021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2" descr="C:\Users\jlgruzs\AppData\Local\Microsoft\Windows\Temporary Internet Files\Content.IE5\XA54PBML\file-folders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571750"/>
            <a:ext cx="2305050" cy="2427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2551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#6: Employee Medical Information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95000"/>
              </a:lnSpc>
            </a:pPr>
            <a:r>
              <a:rPr lang="en-US" dirty="0"/>
              <a:t>Not technically subject to “HIPAA”</a:t>
            </a:r>
          </a:p>
          <a:p>
            <a:pPr>
              <a:lnSpc>
                <a:spcPct val="95000"/>
              </a:lnSpc>
            </a:pPr>
            <a:r>
              <a:rPr lang="en-US" dirty="0"/>
              <a:t>But, if obtained as result of medical examination or through interactive process, ADA issue arises</a:t>
            </a:r>
          </a:p>
          <a:p>
            <a:pPr>
              <a:lnSpc>
                <a:spcPct val="95000"/>
              </a:lnSpc>
            </a:pPr>
            <a:r>
              <a:rPr lang="en-US" dirty="0"/>
              <a:t>Must keep that information confidential and in separate medical record</a:t>
            </a:r>
          </a:p>
          <a:p>
            <a:pPr>
              <a:lnSpc>
                <a:spcPct val="95000"/>
              </a:lnSpc>
            </a:pPr>
            <a:r>
              <a:rPr lang="en-US" dirty="0"/>
              <a:t>Consider keeping all medical information in a separate file, with more restricted access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600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#5: Unionized Employers Take Special Note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200" dirty="0" smtClean="0"/>
              <a:t>Don’t get rid of CBAs, contract negotiation notes, grievances and adjustments unless the union goes away</a:t>
            </a:r>
          </a:p>
          <a:p>
            <a:r>
              <a:rPr lang="en-US" sz="2200" dirty="0" smtClean="0"/>
              <a:t>Documents may be very useful, even years later, in arbitrations or ULP proceedings</a:t>
            </a:r>
          </a:p>
          <a:p>
            <a:r>
              <a:rPr lang="en-US" sz="2200" dirty="0" smtClean="0"/>
              <a:t>Possible uses of records:</a:t>
            </a:r>
          </a:p>
          <a:p>
            <a:pPr lvl="1"/>
            <a:r>
              <a:rPr lang="en-US" sz="2000" dirty="0" smtClean="0"/>
              <a:t>Bargaining </a:t>
            </a:r>
            <a:r>
              <a:rPr lang="en-US" sz="2000" dirty="0"/>
              <a:t>history</a:t>
            </a:r>
          </a:p>
          <a:p>
            <a:pPr lvl="1"/>
            <a:r>
              <a:rPr lang="en-US" sz="2000" dirty="0"/>
              <a:t>Contract interpretation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Past </a:t>
            </a:r>
            <a:r>
              <a:rPr lang="en-US" sz="2000" dirty="0" smtClean="0"/>
              <a:t>practice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46115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#4: Think Outside the Box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spcAft>
                <a:spcPts val="1000"/>
              </a:spcAft>
            </a:pPr>
            <a:r>
              <a:rPr lang="en-US" sz="2400" dirty="0"/>
              <a:t>Records can fit in more than one category leading to multiple possible preservation obligations – follow the longest</a:t>
            </a:r>
          </a:p>
          <a:p>
            <a:pPr lvl="1">
              <a:spcAft>
                <a:spcPts val="1000"/>
              </a:spcAft>
            </a:pPr>
            <a:r>
              <a:rPr lang="en-US" sz="2200" dirty="0" smtClean="0"/>
              <a:t>Example 1:  FMLA records</a:t>
            </a:r>
            <a:endParaRPr lang="en-US" sz="2200" dirty="0"/>
          </a:p>
          <a:p>
            <a:pPr lvl="2">
              <a:spcAft>
                <a:spcPts val="1000"/>
              </a:spcAft>
            </a:pPr>
            <a:r>
              <a:rPr lang="en-US" sz="2000" dirty="0"/>
              <a:t>FMLA (3 years) v. OSHA (up to 30 years) </a:t>
            </a:r>
          </a:p>
          <a:p>
            <a:pPr lvl="1">
              <a:spcAft>
                <a:spcPts val="1000"/>
              </a:spcAft>
            </a:pPr>
            <a:r>
              <a:rPr lang="en-US" sz="2200" dirty="0"/>
              <a:t>Example 2:  Personnel files </a:t>
            </a:r>
          </a:p>
          <a:p>
            <a:pPr lvl="2">
              <a:spcAft>
                <a:spcPts val="1000"/>
              </a:spcAft>
            </a:pPr>
            <a:r>
              <a:rPr lang="en-US" sz="2000" dirty="0"/>
              <a:t>Title VII (1 year) v. Ohio law (6 years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pic>
        <p:nvPicPr>
          <p:cNvPr id="4" name="Picture 2" descr="C:\Users\jlgruzs\AppData\Local\Microsoft\Windows\Temporary Internet Files\Content.IE5\XA54PBML\think_outside_the_box_by_syazwishahif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028950"/>
            <a:ext cx="1964011" cy="1228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3333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#3: Lack of Documentation Hamstrings Wage/Hour Defense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600" dirty="0"/>
              <a:t>Hours worked and payroll information key to determining damages</a:t>
            </a:r>
          </a:p>
          <a:p>
            <a:r>
              <a:rPr lang="en-US" sz="2600" dirty="0" smtClean="0"/>
              <a:t>Burden of proof generally on the employer</a:t>
            </a:r>
          </a:p>
          <a:p>
            <a:r>
              <a:rPr lang="en-US" sz="2600" dirty="0" smtClean="0"/>
              <a:t>If no employer records, employee’s records presumed accurate</a:t>
            </a:r>
          </a:p>
          <a:p>
            <a:r>
              <a:rPr lang="en-US" sz="2600" dirty="0" smtClean="0"/>
              <a:t>Bottom </a:t>
            </a:r>
            <a:r>
              <a:rPr lang="en-US" sz="2600" dirty="0"/>
              <a:t>line:  a “double whammy” – recordkeeping violation </a:t>
            </a:r>
            <a:r>
              <a:rPr lang="en-US" sz="2600" u="sng" dirty="0"/>
              <a:t>and</a:t>
            </a:r>
            <a:r>
              <a:rPr lang="en-US" sz="2600" dirty="0"/>
              <a:t> negative impact on damages position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251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#2: Litigation (or Threat) Changes Everything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600" dirty="0"/>
              <a:t>Duty to preserve:  the “litigation hold”</a:t>
            </a:r>
          </a:p>
          <a:p>
            <a:r>
              <a:rPr lang="en-US" sz="2600" dirty="0"/>
              <a:t>Overview of triggers for duty</a:t>
            </a:r>
          </a:p>
          <a:p>
            <a:r>
              <a:rPr lang="en-US" sz="2600" dirty="0"/>
              <a:t>Preservation requires suspension of automatic deletion/destruction protocols</a:t>
            </a:r>
          </a:p>
          <a:p>
            <a:pPr lvl="1"/>
            <a:r>
              <a:rPr lang="en-US" sz="2400" dirty="0"/>
              <a:t>Paper </a:t>
            </a:r>
            <a:r>
              <a:rPr lang="en-US" sz="2400" u="sng" dirty="0"/>
              <a:t>and</a:t>
            </a:r>
            <a:r>
              <a:rPr lang="en-US" sz="2400" dirty="0"/>
              <a:t> electronic records</a:t>
            </a:r>
          </a:p>
          <a:p>
            <a:r>
              <a:rPr lang="en-US" sz="2600" dirty="0"/>
              <a:t>Duration:  at least until conclusion of litigation – consult with your counsel in the lawsuit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423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#1:  Recent Amendments to Ohio Law Could Lead to Significant Retention Changes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200" dirty="0"/>
              <a:t>January 2021:  Governor signs legislation amending Ohio’s EEO statute, including by reducing statute of limitations from 6 years to 2 years</a:t>
            </a:r>
          </a:p>
          <a:p>
            <a:r>
              <a:rPr lang="en-US" sz="2200" dirty="0"/>
              <a:t>April 15, 2021:  New legislation becomes effective</a:t>
            </a:r>
          </a:p>
          <a:p>
            <a:r>
              <a:rPr lang="en-US" sz="2200" dirty="0"/>
              <a:t>Statutes of limitations often drive retention obligations – need to have documents to defend claims</a:t>
            </a:r>
          </a:p>
          <a:p>
            <a:r>
              <a:rPr lang="en-US" sz="2200" dirty="0"/>
              <a:t>Longest possible statute of limitations for employment claim is now 4 years:  </a:t>
            </a:r>
            <a:r>
              <a:rPr lang="en-US" sz="2200" dirty="0" smtClean="0"/>
              <a:t>a certain federal claim </a:t>
            </a:r>
            <a:r>
              <a:rPr lang="en-US" sz="2200" dirty="0"/>
              <a:t>for race </a:t>
            </a:r>
            <a:r>
              <a:rPr lang="en-US" sz="2200" dirty="0" smtClean="0"/>
              <a:t>discrimination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322173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3407"/>
            <a:ext cx="8382000" cy="47982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#1:  Recent Amendments to Ohio Law Could Lead to Significant Retention Changes </a:t>
            </a:r>
            <a:r>
              <a:rPr lang="en-US" sz="2600" dirty="0"/>
              <a:t>(</a:t>
            </a:r>
            <a:r>
              <a:rPr lang="en-US" sz="2600" dirty="0" smtClean="0"/>
              <a:t>cont’d)</a:t>
            </a:r>
            <a:endParaRPr lang="en-US" sz="2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At least three possible options in light of new amendments: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Continue retaining </a:t>
            </a:r>
            <a:r>
              <a:rPr lang="en-US" sz="2200" dirty="0"/>
              <a:t>records for 6 years for everyone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Adopt substantially shorter retention period for everyone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Take a “two-track” approach, with shorter retention period for entirely new employees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Important to seek advice from qualified employment law counsel on which approach to take before throwing away (or failing to preserve) any documents</a:t>
            </a:r>
            <a:r>
              <a:rPr lang="en-US" sz="2400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377834"/>
      </p:ext>
    </p:extLst>
  </p:cSld>
  <p:clrMapOvr>
    <a:masterClrMapping/>
  </p:clrMapOvr>
</p:sld>
</file>

<file path=ppt/theme/theme1.xml><?xml version="1.0" encoding="utf-8"?>
<a:theme xmlns:a="http://schemas.openxmlformats.org/drawingml/2006/main" name="1_Vorys template-1_Lt 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Vorys template-1_Lt Blue-WIDE</Template>
  <TotalTime>176</TotalTime>
  <Words>497</Words>
  <Application>Microsoft Office PowerPoint</Application>
  <PresentationFormat>On-screen Show (16:9)</PresentationFormat>
  <Paragraphs>53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Century Schoolbook</vt:lpstr>
      <vt:lpstr>Source Sans Pro</vt:lpstr>
      <vt:lpstr>Wingdings</vt:lpstr>
      <vt:lpstr>1_Vorys template-1_Lt Blue</vt:lpstr>
      <vt:lpstr>2_Custom Design</vt:lpstr>
      <vt:lpstr>1_Custom Design</vt:lpstr>
      <vt:lpstr>PowerPoint Presentation</vt:lpstr>
      <vt:lpstr>Top 6 Things to Know About Employment Record Retention</vt:lpstr>
      <vt:lpstr>#6: Employee Medical Information </vt:lpstr>
      <vt:lpstr>#5: Unionized Employers Take Special Note</vt:lpstr>
      <vt:lpstr>#4: Think Outside the Box</vt:lpstr>
      <vt:lpstr>#3: Lack of Documentation Hamstrings Wage/Hour Defense</vt:lpstr>
      <vt:lpstr>#2: Litigation (or Threat) Changes Everything</vt:lpstr>
      <vt:lpstr>#1:  Recent Amendments to Ohio Law Could Lead to Significant Retention Changes</vt:lpstr>
      <vt:lpstr>#1:  Recent Amendments to Ohio Law Could Lead to Significant Retention Changes (cont’d)</vt:lpstr>
      <vt:lpstr>Questions?</vt:lpstr>
      <vt:lpstr>Thank You!</vt:lpstr>
    </vt:vector>
  </TitlesOfParts>
  <Company>Vorys, Sater, Seymour and Pease LLP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Lett, Stephanie</dc:creator>
  <cp:lastModifiedBy>Cary, Nelson D.</cp:lastModifiedBy>
  <cp:revision>25</cp:revision>
  <dcterms:created xsi:type="dcterms:W3CDTF">2018-12-07T14:36:59Z</dcterms:created>
  <dcterms:modified xsi:type="dcterms:W3CDTF">2021-06-06T17:58:39Z</dcterms:modified>
</cp:coreProperties>
</file>