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97" r:id="rId2"/>
    <p:sldId id="439" r:id="rId3"/>
    <p:sldId id="1226" r:id="rId4"/>
    <p:sldId id="257" r:id="rId5"/>
    <p:sldId id="2147479047" r:id="rId6"/>
    <p:sldId id="392" r:id="rId7"/>
    <p:sldId id="1250" r:id="rId8"/>
    <p:sldId id="1509" r:id="rId9"/>
    <p:sldId id="4346" r:id="rId10"/>
    <p:sldId id="1240" r:id="rId11"/>
    <p:sldId id="1241" r:id="rId12"/>
    <p:sldId id="1340" r:id="rId13"/>
    <p:sldId id="435" r:id="rId14"/>
    <p:sldId id="1257" r:id="rId15"/>
    <p:sldId id="1218" r:id="rId16"/>
    <p:sldId id="1256" r:id="rId17"/>
    <p:sldId id="1346" r:id="rId18"/>
    <p:sldId id="2147479035" r:id="rId19"/>
    <p:sldId id="2147479045" r:id="rId20"/>
    <p:sldId id="2147479044" r:id="rId21"/>
    <p:sldId id="2147479042" r:id="rId22"/>
    <p:sldId id="2147479043" r:id="rId23"/>
    <p:sldId id="1416" r:id="rId2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2" clrIdx="0">
    <p:extLst>
      <p:ext uri="{19B8F6BF-5375-455C-9EA6-DF929625EA0E}">
        <p15:presenceInfo xmlns:p15="http://schemas.microsoft.com/office/powerpoint/2012/main" userId="0eea8ae5afc8ca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074"/>
    <a:srgbClr val="458BCA"/>
    <a:srgbClr val="FFCB09"/>
    <a:srgbClr val="A59C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781" autoAdjust="0"/>
  </p:normalViewPr>
  <p:slideViewPr>
    <p:cSldViewPr snapToGrid="0">
      <p:cViewPr varScale="1">
        <p:scale>
          <a:sx n="86" d="100"/>
          <a:sy n="86" d="100"/>
        </p:scale>
        <p:origin x="576" y="72"/>
      </p:cViewPr>
      <p:guideLst/>
    </p:cSldViewPr>
  </p:slideViewPr>
  <p:outlineViewPr>
    <p:cViewPr>
      <p:scale>
        <a:sx n="33" d="100"/>
        <a:sy n="33" d="100"/>
      </p:scale>
      <p:origin x="0" y="-4738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37" d="100"/>
          <a:sy n="37" d="100"/>
        </p:scale>
        <p:origin x="234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13A7A308-7439-423A-B335-A868DCD3EAC0}" type="datetimeFigureOut">
              <a:rPr lang="en-US" smtClean="0"/>
              <a:t>4/16/2026</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AFBA95E9-44FB-4F80-9A4E-F69F1F542019}" type="slidenum">
              <a:rPr lang="en-US" smtClean="0"/>
              <a:t>‹#›</a:t>
            </a:fld>
            <a:endParaRPr lang="en-US" dirty="0"/>
          </a:p>
        </p:txBody>
      </p:sp>
    </p:spTree>
    <p:extLst>
      <p:ext uri="{BB962C8B-B14F-4D97-AF65-F5344CB8AC3E}">
        <p14:creationId xmlns:p14="http://schemas.microsoft.com/office/powerpoint/2010/main" val="699037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4oIrRTayLJw&amp;feature=youtu.b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UG7tBL0AEsY&amp;feature=youtu.b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lzheimersla.org/caregiver-tip-sheet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x9g0oK2G9x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0" dirty="0"/>
              <a:t>Taking webinar attendance can be accomplished in a couple ways – attendees type their name and organization (if applicable) into chat at the start of the session;</a:t>
            </a:r>
          </a:p>
          <a:p>
            <a:r>
              <a:rPr lang="en-US" b="0" dirty="0"/>
              <a:t>Champion screen shots the thumbnail view of the audience gallery;  Champion takes roll call and records names on paper sign-in form. </a:t>
            </a:r>
          </a:p>
          <a:p>
            <a:endParaRPr lang="en-US" b="0" dirty="0"/>
          </a:p>
          <a:p>
            <a:r>
              <a:rPr lang="en-US" b="0" dirty="0"/>
              <a:t>It is suggested that you copy and paste the three video links into the chat feature of the webinar before your session begins. This will serve as a back-up in case the link within the powerpoint doesn’t open</a:t>
            </a:r>
          </a:p>
          <a:p>
            <a:endParaRPr lang="en-US" b="0" dirty="0"/>
          </a:p>
          <a:p>
            <a:r>
              <a:rPr lang="en-US" b="0" dirty="0"/>
              <a:t>Remind attendees that after the Dementia Friends webinar session, Champions will be emailing to each attendee (or ask Marty for assistance in mailing):</a:t>
            </a:r>
          </a:p>
          <a:p>
            <a:pPr marL="228943" indent="-228943">
              <a:buAutoNum type="arabicPeriod"/>
            </a:pPr>
            <a:r>
              <a:rPr lang="en-US" b="0" dirty="0"/>
              <a:t>Dementia Friends for Living Alone Session Workbook</a:t>
            </a:r>
          </a:p>
          <a:p>
            <a:pPr marL="228943" indent="-228943">
              <a:buAutoNum type="arabicPeriod"/>
            </a:pPr>
            <a:r>
              <a:rPr lang="en-US" b="0" dirty="0"/>
              <a:t>Dementia Friends Certificate of Completion </a:t>
            </a:r>
          </a:p>
          <a:p>
            <a:pPr marL="228943" indent="-228943">
              <a:buAutoNum type="arabicPeriod"/>
            </a:pPr>
            <a:r>
              <a:rPr lang="en-US" b="0" dirty="0"/>
              <a:t>Benjamin Rose Care Consultation brochure and referral form   </a:t>
            </a:r>
          </a:p>
          <a:p>
            <a:endParaRPr lang="en-US" dirty="0"/>
          </a:p>
        </p:txBody>
      </p:sp>
      <p:sp>
        <p:nvSpPr>
          <p:cNvPr id="4" name="Slide Number Placeholder 3"/>
          <p:cNvSpPr>
            <a:spLocks noGrp="1"/>
          </p:cNvSpPr>
          <p:nvPr>
            <p:ph type="sldNum" sz="quarter" idx="5"/>
          </p:nvPr>
        </p:nvSpPr>
        <p:spPr/>
        <p:txBody>
          <a:bodyPr/>
          <a:lstStyle/>
          <a:p>
            <a:fld id="{AFBA95E9-44FB-4F80-9A4E-F69F1F542019}" type="slidenum">
              <a:rPr lang="en-US" smtClean="0"/>
              <a:t>1</a:t>
            </a:fld>
            <a:endParaRPr lang="en-US" dirty="0"/>
          </a:p>
        </p:txBody>
      </p:sp>
    </p:spTree>
    <p:extLst>
      <p:ext uri="{BB962C8B-B14F-4D97-AF65-F5344CB8AC3E}">
        <p14:creationId xmlns:p14="http://schemas.microsoft.com/office/powerpoint/2010/main" val="162799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33172">
              <a:defRPr/>
            </a:pPr>
            <a:r>
              <a:rPr lang="en-US" b="0" dirty="0"/>
              <a:t>It is suggested that you copy and paste this video link into the chat feature of the webinar before your session begins. This will serve as a back-up in case the link within the powerpoint doesn’t open</a:t>
            </a:r>
            <a:r>
              <a:rPr lang="en-US" u="sng" dirty="0">
                <a:hlinkClick r:id="rId3"/>
              </a:rPr>
              <a:t>https://www.youtube.com/watch?v=4oIrRTayLJw&amp;feature=youtu.be</a:t>
            </a:r>
            <a:endParaRPr lang="en-US" u="sng" dirty="0"/>
          </a:p>
          <a:p>
            <a:pPr defTabSz="933172">
              <a:defRPr/>
            </a:pPr>
            <a:endParaRPr lang="en-US" u="sng" dirty="0"/>
          </a:p>
          <a:p>
            <a:pPr defTabSz="933172">
              <a:defRPr/>
            </a:pPr>
            <a:r>
              <a:rPr lang="en-GB" b="0" dirty="0">
                <a:latin typeface="Arial" panose="020B0604020202020204" pitchFamily="34" charset="0"/>
                <a:cs typeface="Arial" panose="020B0604020202020204" pitchFamily="34" charset="0"/>
              </a:rPr>
              <a:t>After opening this link, click on the CC icon in the right lower corner of the video screen to show subtitles/closed caption</a:t>
            </a:r>
            <a:r>
              <a:rPr lang="en-GB" b="1" dirty="0">
                <a:latin typeface="Arial" panose="020B0604020202020204" pitchFamily="34" charset="0"/>
                <a:cs typeface="Arial" panose="020B0604020202020204" pitchFamily="34" charset="0"/>
              </a:rPr>
              <a:t>.</a:t>
            </a:r>
            <a:r>
              <a:rPr lang="en-US" u="sng" dirty="0">
                <a:hlinkClick r:id="rId3"/>
              </a:rPr>
              <a:t> </a:t>
            </a:r>
            <a:endParaRPr lang="en-US" u="sng" dirty="0"/>
          </a:p>
          <a:p>
            <a:pPr defTabSz="933172">
              <a:defRPr/>
            </a:pPr>
            <a:endParaRPr lang="en-US" dirty="0"/>
          </a:p>
          <a:p>
            <a:pPr defTabSz="933172">
              <a:defRPr/>
            </a:pPr>
            <a:r>
              <a:rPr lang="en-US" dirty="0"/>
              <a:t>5:48 minutes - actonalz.org/dementia-friends  - Dementia Friends Minnesota - May 2018</a:t>
            </a:r>
          </a:p>
          <a:p>
            <a:endParaRPr lang="en-US" dirty="0">
              <a:hlinkClick r:id="rId3"/>
            </a:endParaRPr>
          </a:p>
          <a:p>
            <a:pPr lvl="0"/>
            <a:r>
              <a:rPr lang="en-US" dirty="0"/>
              <a:t>Individuals living with dementia share their experiences related to the 5 Key Messages:</a:t>
            </a:r>
          </a:p>
          <a:p>
            <a:pPr lvl="0"/>
            <a:r>
              <a:rPr lang="en-US" dirty="0"/>
              <a:t>1. Dementia is not a normal part of aging. Not everyone who grows old will develop dementia.</a:t>
            </a:r>
          </a:p>
          <a:p>
            <a:pPr lvl="0"/>
            <a:r>
              <a:rPr lang="en-US" dirty="0"/>
              <a:t>2. Dementia is caused by diseases of the brain. The most common is Alzheimer’s.</a:t>
            </a:r>
          </a:p>
          <a:p>
            <a:pPr lvl="0"/>
            <a:r>
              <a:rPr lang="en-US" dirty="0"/>
              <a:t>3. Dementia is not just about having memory problems. It can affect thinking, communication and doing everyday tasks.</a:t>
            </a:r>
          </a:p>
          <a:p>
            <a:pPr lvl="0"/>
            <a:r>
              <a:rPr lang="en-US" dirty="0"/>
              <a:t>4. It is possible to have a good quality of life with dementia.</a:t>
            </a:r>
          </a:p>
          <a:p>
            <a:pPr lvl="0"/>
            <a:r>
              <a:rPr lang="en-US" dirty="0"/>
              <a:t>5. There’s more to the person than the dementia. People with dementia are a valuable part of the community.</a:t>
            </a:r>
          </a:p>
          <a:p>
            <a:pPr defTabSz="933172">
              <a:defRPr/>
            </a:pPr>
            <a:endParaRPr lang="en-US" b="0" dirty="0"/>
          </a:p>
          <a:p>
            <a:pPr defTabSz="933172">
              <a:defRPr/>
            </a:pPr>
            <a:endParaRPr lang="en-US" b="1" dirty="0"/>
          </a:p>
          <a:p>
            <a:endParaRPr lang="en-US" dirty="0"/>
          </a:p>
          <a:p>
            <a:endParaRPr lang="en-US" b="1" u="sng" dirty="0">
              <a:solidFill>
                <a:schemeClr val="tx2"/>
              </a:solidFill>
            </a:endParaRPr>
          </a:p>
          <a:p>
            <a:endParaRPr lang="en-US" b="1" u="sng" dirty="0">
              <a:solidFill>
                <a:schemeClr val="tx2"/>
              </a:solidFill>
            </a:endParaRP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FBA95E9-44FB-4F80-9A4E-F69F1F542019}" type="slidenum">
              <a:rPr lang="en-US" smtClean="0"/>
              <a:t>10</a:t>
            </a:fld>
            <a:endParaRPr lang="en-US" dirty="0"/>
          </a:p>
        </p:txBody>
      </p:sp>
    </p:spTree>
    <p:extLst>
      <p:ext uri="{BB962C8B-B14F-4D97-AF65-F5344CB8AC3E}">
        <p14:creationId xmlns:p14="http://schemas.microsoft.com/office/powerpoint/2010/main" val="3370962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49930">
              <a:defRPr/>
            </a:pPr>
            <a:r>
              <a:rPr lang="en-GB" b="0" dirty="0">
                <a:latin typeface="Arial" panose="020B0604020202020204" pitchFamily="34" charset="0"/>
                <a:cs typeface="Arial" panose="020B0604020202020204" pitchFamily="34" charset="0"/>
              </a:rPr>
              <a:t>After starting the video, click on the CC icon in the right lower corner of the video screen to show subtitles/closed caption.</a:t>
            </a:r>
            <a:endParaRPr lang="en-GB" b="0" dirty="0">
              <a:latin typeface="Arial" panose="020B0604020202020204" pitchFamily="34" charset="0"/>
              <a:ea typeface="Calibri"/>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FBA95E9-44FB-4F80-9A4E-F69F1F542019}" type="slidenum">
              <a:rPr lang="en-US" smtClean="0"/>
              <a:t>11</a:t>
            </a:fld>
            <a:endParaRPr lang="en-US" dirty="0"/>
          </a:p>
        </p:txBody>
      </p:sp>
      <p:sp>
        <p:nvSpPr>
          <p:cNvPr id="5" name="Date Placeholder 4">
            <a:extLst>
              <a:ext uri="{FF2B5EF4-FFF2-40B4-BE49-F238E27FC236}">
                <a16:creationId xmlns:a16="http://schemas.microsoft.com/office/drawing/2014/main" id="{67B7600B-AC75-480F-5BB9-B6F92DE0329D}"/>
              </a:ext>
            </a:extLst>
          </p:cNvPr>
          <p:cNvSpPr>
            <a:spLocks noGrp="1"/>
          </p:cNvSpPr>
          <p:nvPr>
            <p:ph type="dt" idx="1"/>
          </p:nvPr>
        </p:nvSpPr>
        <p:spPr/>
        <p:txBody>
          <a:bodyPr/>
          <a:lstStyle/>
          <a:p>
            <a:fld id="{8C79A702-A08B-4A7E-9575-7D247226A98A}" type="datetime1">
              <a:rPr lang="en-US" smtClean="0"/>
              <a:t>4/16/2026</a:t>
            </a:fld>
            <a:endParaRPr lang="en-US" dirty="0"/>
          </a:p>
        </p:txBody>
      </p:sp>
    </p:spTree>
    <p:extLst>
      <p:ext uri="{BB962C8B-B14F-4D97-AF65-F5344CB8AC3E}">
        <p14:creationId xmlns:p14="http://schemas.microsoft.com/office/powerpoint/2010/main" val="3233291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15772">
              <a:defRPr/>
            </a:pPr>
            <a:r>
              <a:rPr lang="en-US" dirty="0"/>
              <a:t>Presenter: </a:t>
            </a:r>
            <a:r>
              <a:rPr lang="en-US" b="0" i="0" dirty="0">
                <a:solidFill>
                  <a:srgbClr val="030303"/>
                </a:solidFill>
                <a:effectLst/>
                <a:latin typeface="Roboto"/>
              </a:rPr>
              <a:t>Cindy tells how she noticed changes in her friend who has dementia. </a:t>
            </a:r>
          </a:p>
          <a:p>
            <a:pPr defTabSz="915772">
              <a:defRPr/>
            </a:pPr>
            <a:endParaRPr lang="en-US" b="0" i="0" dirty="0">
              <a:solidFill>
                <a:srgbClr val="030303"/>
              </a:solidFill>
              <a:effectLst/>
              <a:latin typeface="Roboto"/>
            </a:endParaRPr>
          </a:p>
          <a:p>
            <a:pPr defTabSz="915772">
              <a:defRPr/>
            </a:pPr>
            <a:r>
              <a:rPr lang="en-US" b="0" i="0" dirty="0">
                <a:solidFill>
                  <a:srgbClr val="030303"/>
                </a:solidFill>
                <a:effectLst/>
                <a:latin typeface="Roboto"/>
              </a:rPr>
              <a:t>Cindy Bentley is Executive Director of People First Wisconsin</a:t>
            </a:r>
          </a:p>
          <a:p>
            <a:pPr defTabSz="915772">
              <a:defRPr/>
            </a:pPr>
            <a:endParaRPr lang="en-US" b="0" i="0" dirty="0">
              <a:solidFill>
                <a:srgbClr val="030303"/>
              </a:solidFill>
              <a:effectLst/>
              <a:latin typeface="Roboto"/>
            </a:endParaRPr>
          </a:p>
          <a:p>
            <a:pPr defTabSz="915772">
              <a:defRPr/>
            </a:pPr>
            <a:r>
              <a:rPr lang="en-US" b="0" i="0" dirty="0">
                <a:solidFill>
                  <a:srgbClr val="030303"/>
                </a:solidFill>
                <a:effectLst/>
                <a:latin typeface="Roboto"/>
              </a:rPr>
              <a:t>2:55 minutes</a:t>
            </a:r>
          </a:p>
          <a:p>
            <a:pPr defTabSz="915772">
              <a:defRPr/>
            </a:pPr>
            <a:endParaRPr lang="en-US" u="sng" dirty="0">
              <a:solidFill>
                <a:srgbClr val="FF0000"/>
              </a:solidFill>
              <a:hlinkClick r:id="rId3">
                <a:extLst>
                  <a:ext uri="{A12FA001-AC4F-418D-AE19-62706E023703}">
                    <ahyp:hlinkClr xmlns:ahyp="http://schemas.microsoft.com/office/drawing/2018/hyperlinkcolor" val="tx"/>
                  </a:ext>
                </a:extLst>
              </a:hlinkClick>
            </a:endParaRPr>
          </a:p>
          <a:p>
            <a:pPr defTabSz="915772">
              <a:defRPr/>
            </a:pPr>
            <a:r>
              <a:rPr lang="en-US" dirty="0">
                <a:solidFill>
                  <a:srgbClr val="FF0000"/>
                </a:solidFill>
                <a:hlinkClick r:id="rId3">
                  <a:extLst>
                    <a:ext uri="{A12FA001-AC4F-418D-AE19-62706E023703}">
                      <ahyp:hlinkClr xmlns:ahyp="http://schemas.microsoft.com/office/drawing/2018/hyperlinkcolor" val="tx"/>
                    </a:ext>
                  </a:extLst>
                </a:hlinkClick>
              </a:rPr>
              <a:t>https://www.youtube.com/watch?v=UG7tBL0AEsY&amp;feature=youtu.be</a:t>
            </a:r>
            <a:endParaRPr lang="en-US" dirty="0">
              <a:solidFill>
                <a:srgbClr val="FF0000"/>
              </a:solidFill>
            </a:endParaRPr>
          </a:p>
          <a:p>
            <a:pPr defTabSz="915772">
              <a:defRPr/>
            </a:pPr>
            <a:endParaRPr lang="en-US" dirty="0">
              <a:solidFill>
                <a:srgbClr val="FF0000"/>
              </a:solidFill>
            </a:endParaRPr>
          </a:p>
          <a:p>
            <a:pPr defTabSz="915772">
              <a:defRPr/>
            </a:pPr>
            <a:r>
              <a:rPr lang="en-US" dirty="0">
                <a:solidFill>
                  <a:srgbClr val="FF0000"/>
                </a:solidFill>
              </a:rPr>
              <a:t> </a:t>
            </a:r>
            <a:endParaRPr lang="en-US" dirty="0"/>
          </a:p>
          <a:p>
            <a:endParaRPr lang="en-US" dirty="0"/>
          </a:p>
        </p:txBody>
      </p:sp>
      <p:sp>
        <p:nvSpPr>
          <p:cNvPr id="4" name="Slide Number Placeholder 3"/>
          <p:cNvSpPr>
            <a:spLocks noGrp="1"/>
          </p:cNvSpPr>
          <p:nvPr>
            <p:ph type="sldNum" sz="quarter" idx="5"/>
          </p:nvPr>
        </p:nvSpPr>
        <p:spPr/>
        <p:txBody>
          <a:bodyPr/>
          <a:lstStyle/>
          <a:p>
            <a:fld id="{AFBA95E9-44FB-4F80-9A4E-F69F1F542019}" type="slidenum">
              <a:rPr lang="en-US" smtClean="0"/>
              <a:t>12</a:t>
            </a:fld>
            <a:endParaRPr lang="en-US" dirty="0"/>
          </a:p>
        </p:txBody>
      </p:sp>
    </p:spTree>
    <p:extLst>
      <p:ext uri="{BB962C8B-B14F-4D97-AF65-F5344CB8AC3E}">
        <p14:creationId xmlns:p14="http://schemas.microsoft.com/office/powerpoint/2010/main" val="4168824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Ways for new Dementia Friends to learn more and stay connected, including becoming a Dementia Friends Champion!  </a:t>
            </a:r>
          </a:p>
        </p:txBody>
      </p:sp>
      <p:sp>
        <p:nvSpPr>
          <p:cNvPr id="4" name="Slide Number Placeholder 3"/>
          <p:cNvSpPr>
            <a:spLocks noGrp="1"/>
          </p:cNvSpPr>
          <p:nvPr>
            <p:ph type="sldNum" sz="quarter" idx="5"/>
          </p:nvPr>
        </p:nvSpPr>
        <p:spPr/>
        <p:txBody>
          <a:bodyPr/>
          <a:lstStyle/>
          <a:p>
            <a:fld id="{AFBA95E9-44FB-4F80-9A4E-F69F1F542019}" type="slidenum">
              <a:rPr lang="en-US" smtClean="0"/>
              <a:t>13</a:t>
            </a:fld>
            <a:endParaRPr lang="en-US" dirty="0"/>
          </a:p>
        </p:txBody>
      </p:sp>
    </p:spTree>
    <p:extLst>
      <p:ext uri="{BB962C8B-B14F-4D97-AF65-F5344CB8AC3E}">
        <p14:creationId xmlns:p14="http://schemas.microsoft.com/office/powerpoint/2010/main" val="3369396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08262">
              <a:defRPr/>
            </a:pPr>
            <a:r>
              <a:rPr lang="en-US" b="0" dirty="0"/>
              <a:t>Additional resources: Quick Tip Sheets available on Ohio Council for Cognitive Health’s website and can be personalized by adding your organization’s logo</a:t>
            </a:r>
            <a:endParaRPr lang="en-US" b="0" u="none" dirty="0"/>
          </a:p>
          <a:p>
            <a:pPr marL="170299" indent="-170299" defTabSz="908262">
              <a:buFont typeface="Arial" panose="020B0604020202020204" pitchFamily="34" charset="0"/>
              <a:buChar char="•"/>
              <a:defRPr/>
            </a:pPr>
            <a:endParaRPr lang="en-US" b="1" u="sng" dirty="0"/>
          </a:p>
        </p:txBody>
      </p:sp>
      <p:sp>
        <p:nvSpPr>
          <p:cNvPr id="4" name="Slide Number Placeholder 3"/>
          <p:cNvSpPr>
            <a:spLocks noGrp="1"/>
          </p:cNvSpPr>
          <p:nvPr>
            <p:ph type="sldNum" sz="quarter" idx="5"/>
          </p:nvPr>
        </p:nvSpPr>
        <p:spPr/>
        <p:txBody>
          <a:bodyPr/>
          <a:lstStyle/>
          <a:p>
            <a:fld id="{DF725B1E-0538-4EB0-8D83-52E874A124A1}" type="slidenum">
              <a:rPr lang="en-US" smtClean="0"/>
              <a:t>14</a:t>
            </a:fld>
            <a:endParaRPr lang="en-US" dirty="0"/>
          </a:p>
        </p:txBody>
      </p:sp>
    </p:spTree>
    <p:extLst>
      <p:ext uri="{BB962C8B-B14F-4D97-AF65-F5344CB8AC3E}">
        <p14:creationId xmlns:p14="http://schemas.microsoft.com/office/powerpoint/2010/main" val="790652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Add your own ideas. If feasible, consider removing the toilet seat </a:t>
            </a:r>
            <a:r>
              <a:rPr lang="en-US" b="1" i="1" dirty="0"/>
              <a:t>lid </a:t>
            </a:r>
            <a:r>
              <a:rPr lang="en-US" b="1" dirty="0"/>
              <a:t>for easier identification or paint and label hot and cold handles on shower and sink faucets. </a:t>
            </a:r>
          </a:p>
          <a:p>
            <a:endParaRPr lang="en-US" b="1" dirty="0"/>
          </a:p>
          <a:p>
            <a:r>
              <a:rPr lang="en-US" b="1" dirty="0"/>
              <a:t>That’s just one of many 2-minute videos we have on our website – OCFCH.org. shown here (Click on link to show)</a:t>
            </a:r>
          </a:p>
          <a:p>
            <a:endParaRPr lang="en-US" b="1" dirty="0"/>
          </a:p>
          <a:p>
            <a:r>
              <a:rPr lang="en-US" b="1" dirty="0"/>
              <a:t>Others include:  </a:t>
            </a:r>
          </a:p>
          <a:p>
            <a:pPr marL="228943" indent="-228943">
              <a:buAutoNum type="arabicPeriod"/>
            </a:pPr>
            <a:r>
              <a:rPr lang="en-US" b="1" dirty="0"/>
              <a:t>Declutter: </a:t>
            </a:r>
            <a:r>
              <a:rPr lang="en-US" b="0" i="0" dirty="0">
                <a:solidFill>
                  <a:srgbClr val="555555"/>
                </a:solidFill>
                <a:effectLst/>
                <a:latin typeface="Open Sans"/>
              </a:rPr>
              <a:t>Learn how to decrease clutter in the home while making the least disturbance to the person with dementia. This will help them to maintain focus and find items they need more easily. </a:t>
            </a:r>
            <a:endParaRPr lang="en-US" b="1" dirty="0"/>
          </a:p>
          <a:p>
            <a:pPr marL="228943" indent="-228943">
              <a:buAutoNum type="arabicPeriod"/>
            </a:pPr>
            <a:r>
              <a:rPr lang="en-US" b="1" dirty="0"/>
              <a:t>Create a Home Memory Center: </a:t>
            </a:r>
            <a:r>
              <a:rPr lang="en-US" b="0" dirty="0"/>
              <a:t>L</a:t>
            </a:r>
            <a:r>
              <a:rPr lang="en-US" b="0" i="0" dirty="0">
                <a:solidFill>
                  <a:srgbClr val="555555"/>
                </a:solidFill>
                <a:effectLst/>
                <a:latin typeface="Open Sans"/>
              </a:rPr>
              <a:t>earn strategies to support memory function with those living with dementia. Create a memory center in your home to reduce confusion and foster well-being.</a:t>
            </a:r>
            <a:endParaRPr lang="en-US" b="1" dirty="0"/>
          </a:p>
          <a:p>
            <a:pPr marL="228943" indent="-228943">
              <a:buAutoNum type="arabicPeriod" startAt="3"/>
            </a:pPr>
            <a:r>
              <a:rPr lang="en-US" b="1" dirty="0"/>
              <a:t>Better Communication: </a:t>
            </a:r>
            <a:r>
              <a:rPr lang="en-US" b="0" i="0" dirty="0">
                <a:solidFill>
                  <a:srgbClr val="555555"/>
                </a:solidFill>
                <a:effectLst/>
                <a:latin typeface="Open Sans"/>
              </a:rPr>
              <a:t>Learn to use a style of communication that is easier for the person with dementia to understand and follow conversations.</a:t>
            </a:r>
            <a:r>
              <a:rPr lang="en-US" b="1" dirty="0"/>
              <a:t> </a:t>
            </a:r>
          </a:p>
          <a:p>
            <a:pPr marL="228943" indent="-228943">
              <a:buAutoNum type="arabicPeriod" startAt="3"/>
            </a:pPr>
            <a:r>
              <a:rPr lang="en-US" b="1" dirty="0"/>
              <a:t>Memory Books: </a:t>
            </a:r>
            <a:r>
              <a:rPr lang="en-US" b="0" i="0" dirty="0">
                <a:solidFill>
                  <a:srgbClr val="555555"/>
                </a:solidFill>
                <a:effectLst/>
                <a:latin typeface="Open Sans"/>
              </a:rPr>
              <a:t>Learn how to make a memory aid that will improve communication with someone with dementia. Memory Books foster communication, and help people remember their identity.</a:t>
            </a:r>
            <a:endParaRPr lang="en-US" b="1" dirty="0"/>
          </a:p>
          <a:p>
            <a:pPr marL="228943" indent="-228943">
              <a:buAutoNum type="arabicPeriod" startAt="5"/>
            </a:pPr>
            <a:r>
              <a:rPr lang="en-US" b="1" dirty="0"/>
              <a:t>Dementia Friendly Home: </a:t>
            </a:r>
            <a:r>
              <a:rPr lang="en-US" b="0" i="0" dirty="0">
                <a:solidFill>
                  <a:srgbClr val="555555"/>
                </a:solidFill>
                <a:effectLst/>
                <a:latin typeface="Open Sans"/>
              </a:rPr>
              <a:t>Learn simple changes in the home that can make a big difference for you and the person with dementia. </a:t>
            </a:r>
          </a:p>
          <a:p>
            <a:pPr marL="228943" indent="-228943">
              <a:buAutoNum type="arabicPeriod" startAt="5"/>
            </a:pPr>
            <a:r>
              <a:rPr lang="en-US" b="1" i="0" dirty="0">
                <a:solidFill>
                  <a:srgbClr val="555555"/>
                </a:solidFill>
                <a:effectLst/>
                <a:latin typeface="Open Sans"/>
              </a:rPr>
              <a:t>Self-Care:</a:t>
            </a:r>
            <a:r>
              <a:rPr lang="en-US" b="0" i="0" dirty="0">
                <a:solidFill>
                  <a:srgbClr val="555555"/>
                </a:solidFill>
                <a:effectLst/>
                <a:latin typeface="Open Sans"/>
              </a:rPr>
              <a:t> Learn some simple ways to restore yourself. Regular self-care can make you a better care partner for others.</a:t>
            </a:r>
          </a:p>
          <a:p>
            <a:pPr marL="228943" indent="-228943">
              <a:buAutoNum type="arabicPeriod" startAt="5"/>
            </a:pPr>
            <a:r>
              <a:rPr lang="en-US" b="1" i="0" dirty="0">
                <a:solidFill>
                  <a:srgbClr val="555555"/>
                </a:solidFill>
                <a:effectLst/>
                <a:latin typeface="Open Sans"/>
              </a:rPr>
              <a:t>And, currently in production…………Responsive Behaviors and Walking About </a:t>
            </a:r>
          </a:p>
          <a:p>
            <a:pPr marL="228943" indent="-228943">
              <a:buAutoNum type="arabicPeriod" startAt="5"/>
            </a:pPr>
            <a:endParaRPr lang="en-US" b="1" i="0" dirty="0">
              <a:solidFill>
                <a:srgbClr val="555555"/>
              </a:solidFill>
              <a:effectLst/>
              <a:latin typeface="Open Sans"/>
            </a:endParaRPr>
          </a:p>
          <a:p>
            <a:r>
              <a:rPr lang="en-US" b="1" i="0" dirty="0">
                <a:solidFill>
                  <a:srgbClr val="555555"/>
                </a:solidFill>
                <a:effectLst/>
                <a:latin typeface="Open Sans"/>
              </a:rPr>
              <a:t>Let’s talk about cueing………………………..</a:t>
            </a:r>
            <a:endParaRPr lang="en-US" b="1" dirty="0"/>
          </a:p>
        </p:txBody>
      </p:sp>
      <p:sp>
        <p:nvSpPr>
          <p:cNvPr id="4" name="Slide Number Placeholder 3"/>
          <p:cNvSpPr>
            <a:spLocks noGrp="1"/>
          </p:cNvSpPr>
          <p:nvPr>
            <p:ph type="sldNum" sz="quarter" idx="5"/>
          </p:nvPr>
        </p:nvSpPr>
        <p:spPr/>
        <p:txBody>
          <a:bodyPr/>
          <a:lstStyle/>
          <a:p>
            <a:fld id="{6503FF1F-F695-443C-99D3-1E2BCE7ED408}" type="slidenum">
              <a:rPr lang="en-US" smtClean="0"/>
              <a:t>15</a:t>
            </a:fld>
            <a:endParaRPr lang="en-US" dirty="0"/>
          </a:p>
        </p:txBody>
      </p:sp>
    </p:spTree>
    <p:extLst>
      <p:ext uri="{BB962C8B-B14F-4D97-AF65-F5344CB8AC3E}">
        <p14:creationId xmlns:p14="http://schemas.microsoft.com/office/powerpoint/2010/main" val="1842471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08262">
              <a:defRPr/>
            </a:pPr>
            <a:r>
              <a:rPr lang="en-US" b="0" dirty="0"/>
              <a:t>Additional resources: Alzheimer’s Los Angeles caregiver Tip Sheets available at </a:t>
            </a:r>
            <a:r>
              <a:rPr lang="en-US" dirty="0">
                <a:hlinkClick r:id="rId3"/>
              </a:rPr>
              <a:t>https://www.alzheimersla.org/caregiver-tip-sheets</a:t>
            </a:r>
            <a:r>
              <a:rPr lang="en-US" b="0" dirty="0"/>
              <a:t> and can be personalized by adding your organization’s logo</a:t>
            </a:r>
            <a:endParaRPr lang="en-US" b="0" u="none" dirty="0"/>
          </a:p>
        </p:txBody>
      </p:sp>
      <p:sp>
        <p:nvSpPr>
          <p:cNvPr id="4" name="Slide Number Placeholder 3"/>
          <p:cNvSpPr>
            <a:spLocks noGrp="1"/>
          </p:cNvSpPr>
          <p:nvPr>
            <p:ph type="sldNum" sz="quarter" idx="5"/>
          </p:nvPr>
        </p:nvSpPr>
        <p:spPr/>
        <p:txBody>
          <a:bodyPr/>
          <a:lstStyle/>
          <a:p>
            <a:fld id="{DF725B1E-0538-4EB0-8D83-52E874A124A1}" type="slidenum">
              <a:rPr lang="en-US" smtClean="0"/>
              <a:t>16</a:t>
            </a:fld>
            <a:endParaRPr lang="en-US" dirty="0"/>
          </a:p>
        </p:txBody>
      </p:sp>
    </p:spTree>
    <p:extLst>
      <p:ext uri="{BB962C8B-B14F-4D97-AF65-F5344CB8AC3E}">
        <p14:creationId xmlns:p14="http://schemas.microsoft.com/office/powerpoint/2010/main" val="729420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0" dirty="0"/>
              <a:t>Presenter: Resources for individuals with IDD - to help talk about dementia </a:t>
            </a:r>
          </a:p>
        </p:txBody>
      </p:sp>
      <p:sp>
        <p:nvSpPr>
          <p:cNvPr id="4" name="Slide Number Placeholder 3"/>
          <p:cNvSpPr>
            <a:spLocks noGrp="1"/>
          </p:cNvSpPr>
          <p:nvPr>
            <p:ph type="sldNum" sz="quarter" idx="5"/>
          </p:nvPr>
        </p:nvSpPr>
        <p:spPr/>
        <p:txBody>
          <a:bodyPr/>
          <a:lstStyle/>
          <a:p>
            <a:fld id="{AFBA95E9-44FB-4F80-9A4E-F69F1F542019}" type="slidenum">
              <a:rPr lang="en-US" smtClean="0"/>
              <a:t>17</a:t>
            </a:fld>
            <a:endParaRPr lang="en-US" dirty="0"/>
          </a:p>
        </p:txBody>
      </p:sp>
    </p:spTree>
    <p:extLst>
      <p:ext uri="{BB962C8B-B14F-4D97-AF65-F5344CB8AC3E}">
        <p14:creationId xmlns:p14="http://schemas.microsoft.com/office/powerpoint/2010/main" val="4029967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Lyndi</a:t>
            </a:r>
          </a:p>
        </p:txBody>
      </p:sp>
      <p:sp>
        <p:nvSpPr>
          <p:cNvPr id="4" name="Slide Number Placeholder 3"/>
          <p:cNvSpPr>
            <a:spLocks noGrp="1"/>
          </p:cNvSpPr>
          <p:nvPr>
            <p:ph type="sldNum" sz="quarter" idx="5"/>
          </p:nvPr>
        </p:nvSpPr>
        <p:spPr/>
        <p:txBody>
          <a:bodyPr/>
          <a:lstStyle/>
          <a:p>
            <a:fld id="{DF5EB006-662B-4A15-823C-1DAF7167CAD4}" type="slidenum">
              <a:rPr lang="en-US" smtClean="0"/>
              <a:t>18</a:t>
            </a:fld>
            <a:endParaRPr lang="en-US" dirty="0"/>
          </a:p>
        </p:txBody>
      </p:sp>
    </p:spTree>
    <p:extLst>
      <p:ext uri="{BB962C8B-B14F-4D97-AF65-F5344CB8AC3E}">
        <p14:creationId xmlns:p14="http://schemas.microsoft.com/office/powerpoint/2010/main" val="3619031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A95E9-44FB-4F80-9A4E-F69F1F542019}" type="slidenum">
              <a:rPr lang="en-US" smtClean="0"/>
              <a:t>19</a:t>
            </a:fld>
            <a:endParaRPr lang="en-US" dirty="0"/>
          </a:p>
        </p:txBody>
      </p:sp>
    </p:spTree>
    <p:extLst>
      <p:ext uri="{BB962C8B-B14F-4D97-AF65-F5344CB8AC3E}">
        <p14:creationId xmlns:p14="http://schemas.microsoft.com/office/powerpoint/2010/main" val="78402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lvl="0"/>
            <a:r>
              <a:rPr lang="en-US" dirty="0"/>
              <a:t>This session will last about 60 minutes. An electronic version of the Dementia Friends for IDD Session Workbook has been/will be emailed to you. </a:t>
            </a:r>
          </a:p>
          <a:p>
            <a:pPr lvl="0"/>
            <a:endParaRPr lang="en-US" dirty="0"/>
          </a:p>
          <a:p>
            <a:pPr lvl="0"/>
            <a:r>
              <a:rPr lang="en-US" dirty="0"/>
              <a:t>After participating in the session, you will be able to describe dementia and know the most common type of dementia. You will understand the five key messages about dementia and learn how to effectively communicate with a person living with dementia.</a:t>
            </a:r>
          </a:p>
          <a:p>
            <a:pPr lvl="0"/>
            <a:endParaRPr lang="en-US" dirty="0"/>
          </a:p>
          <a:p>
            <a:pPr lvl="0"/>
            <a:r>
              <a:rPr lang="en-US" dirty="0"/>
              <a:t>Towards the end of the session you will be asked to choose a small action you can take as part of becoming a Dementia Friend today.</a:t>
            </a:r>
          </a:p>
          <a:p>
            <a:pPr lvl="0"/>
            <a:endParaRPr lang="en-US" dirty="0"/>
          </a:p>
          <a:p>
            <a:pPr lvl="0"/>
            <a:r>
              <a:rPr lang="en-US" dirty="0"/>
              <a:t>The purpose of the evaluation is to examine how Dementia Friends information sessions affect attendees’ knowledge and attitudes about dementia; attendees’ knowledge and attitudes about individuals with dementia and attendees’ intentions to take actions related to dementia.  </a:t>
            </a:r>
          </a:p>
          <a:p>
            <a:pPr lvl="0"/>
            <a:endParaRPr lang="en-US" dirty="0"/>
          </a:p>
          <a:p>
            <a:pPr lvl="0"/>
            <a:r>
              <a:rPr lang="en-US" dirty="0"/>
              <a:t>Dementia Friends is a train-the-trainer program. Participants who are interested in becoming a Dementia Friends Champion should contact Ohio Council for Cognitive Health – Dr. Bonnie Burman, President or Marty Williman, Program Director to schedule a free one-hour Champions training.  Slide #54 contains Bonnie and Marty’s contact information.   </a:t>
            </a:r>
            <a:endParaRPr lang="en-US" b="0" dirty="0"/>
          </a:p>
        </p:txBody>
      </p:sp>
      <p:sp>
        <p:nvSpPr>
          <p:cNvPr id="4" name="Slide Number Placeholder 3"/>
          <p:cNvSpPr>
            <a:spLocks noGrp="1"/>
          </p:cNvSpPr>
          <p:nvPr>
            <p:ph type="sldNum" sz="quarter" idx="5"/>
          </p:nvPr>
        </p:nvSpPr>
        <p:spPr/>
        <p:txBody>
          <a:bodyPr/>
          <a:lstStyle/>
          <a:p>
            <a:fld id="{AFBA95E9-44FB-4F80-9A4E-F69F1F542019}" type="slidenum">
              <a:rPr lang="en-US" smtClean="0"/>
              <a:t>2</a:t>
            </a:fld>
            <a:endParaRPr lang="en-US" dirty="0"/>
          </a:p>
        </p:txBody>
      </p:sp>
    </p:spTree>
    <p:extLst>
      <p:ext uri="{BB962C8B-B14F-4D97-AF65-F5344CB8AC3E}">
        <p14:creationId xmlns:p14="http://schemas.microsoft.com/office/powerpoint/2010/main" val="1387611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A95E9-44FB-4F80-9A4E-F69F1F542019}" type="slidenum">
              <a:rPr lang="en-US" smtClean="0"/>
              <a:t>20</a:t>
            </a:fld>
            <a:endParaRPr lang="en-US" dirty="0"/>
          </a:p>
        </p:txBody>
      </p:sp>
    </p:spTree>
    <p:extLst>
      <p:ext uri="{BB962C8B-B14F-4D97-AF65-F5344CB8AC3E}">
        <p14:creationId xmlns:p14="http://schemas.microsoft.com/office/powerpoint/2010/main" val="2946289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A95E9-44FB-4F80-9A4E-F69F1F542019}" type="slidenum">
              <a:rPr lang="en-US" smtClean="0"/>
              <a:t>21</a:t>
            </a:fld>
            <a:endParaRPr lang="en-US" dirty="0"/>
          </a:p>
        </p:txBody>
      </p:sp>
    </p:spTree>
    <p:extLst>
      <p:ext uri="{BB962C8B-B14F-4D97-AF65-F5344CB8AC3E}">
        <p14:creationId xmlns:p14="http://schemas.microsoft.com/office/powerpoint/2010/main" val="1715235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B5E3D-971C-34B6-0F28-CBD17B5B6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1DD17E-E6B9-E164-01C4-484E7DFCBE6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DA4CC96-B590-70FE-7A2E-3450E69FC819}"/>
              </a:ext>
            </a:extLst>
          </p:cNvPr>
          <p:cNvSpPr>
            <a:spLocks noGrp="1"/>
          </p:cNvSpPr>
          <p:nvPr>
            <p:ph type="body" idx="1"/>
          </p:nvPr>
        </p:nvSpPr>
        <p:spPr/>
        <p:txBody>
          <a:bodyPr/>
          <a:lstStyle/>
          <a:p>
            <a:r>
              <a:rPr lang="en-US" dirty="0"/>
              <a:t>Lyndi</a:t>
            </a:r>
          </a:p>
        </p:txBody>
      </p:sp>
      <p:sp>
        <p:nvSpPr>
          <p:cNvPr id="4" name="Slide Number Placeholder 3">
            <a:extLst>
              <a:ext uri="{FF2B5EF4-FFF2-40B4-BE49-F238E27FC236}">
                <a16:creationId xmlns:a16="http://schemas.microsoft.com/office/drawing/2014/main" id="{144EFD43-4258-6BD9-3843-E982500640B0}"/>
              </a:ext>
            </a:extLst>
          </p:cNvPr>
          <p:cNvSpPr>
            <a:spLocks noGrp="1"/>
          </p:cNvSpPr>
          <p:nvPr>
            <p:ph type="sldNum" sz="quarter" idx="5"/>
          </p:nvPr>
        </p:nvSpPr>
        <p:spPr/>
        <p:txBody>
          <a:bodyPr/>
          <a:lstStyle/>
          <a:p>
            <a:fld id="{DF5EB006-662B-4A15-823C-1DAF7167CAD4}" type="slidenum">
              <a:rPr lang="en-US" smtClean="0"/>
              <a:t>22</a:t>
            </a:fld>
            <a:endParaRPr lang="en-US" dirty="0"/>
          </a:p>
        </p:txBody>
      </p:sp>
    </p:spTree>
    <p:extLst>
      <p:ext uri="{BB962C8B-B14F-4D97-AF65-F5344CB8AC3E}">
        <p14:creationId xmlns:p14="http://schemas.microsoft.com/office/powerpoint/2010/main" val="2006221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9930">
              <a:defRPr/>
            </a:pPr>
            <a:fld id="{AFBA95E9-44FB-4F80-9A4E-F69F1F542019}" type="slidenum">
              <a:rPr lang="en-US">
                <a:solidFill>
                  <a:prstClr val="black"/>
                </a:solidFill>
                <a:latin typeface="Calibri" panose="020F0502020204030204"/>
              </a:rPr>
              <a:pPr defTabSz="949930">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47137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Acknowledgments of adaptations to workbook </a:t>
            </a:r>
          </a:p>
        </p:txBody>
      </p:sp>
      <p:sp>
        <p:nvSpPr>
          <p:cNvPr id="4" name="Slide Number Placeholder 3"/>
          <p:cNvSpPr>
            <a:spLocks noGrp="1"/>
          </p:cNvSpPr>
          <p:nvPr>
            <p:ph type="sldNum" sz="quarter" idx="5"/>
          </p:nvPr>
        </p:nvSpPr>
        <p:spPr/>
        <p:txBody>
          <a:bodyPr/>
          <a:lstStyle/>
          <a:p>
            <a:fld id="{AFBA95E9-44FB-4F80-9A4E-F69F1F542019}" type="slidenum">
              <a:rPr lang="en-US" smtClean="0"/>
              <a:t>3</a:t>
            </a:fld>
            <a:endParaRPr lang="en-US" dirty="0"/>
          </a:p>
        </p:txBody>
      </p:sp>
    </p:spTree>
    <p:extLst>
      <p:ext uri="{BB962C8B-B14F-4D97-AF65-F5344CB8AC3E}">
        <p14:creationId xmlns:p14="http://schemas.microsoft.com/office/powerpoint/2010/main" val="373759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A95E9-44FB-4F80-9A4E-F69F1F542019}" type="slidenum">
              <a:rPr lang="en-US" smtClean="0"/>
              <a:t>4</a:t>
            </a:fld>
            <a:endParaRPr lang="en-US" dirty="0"/>
          </a:p>
        </p:txBody>
      </p:sp>
    </p:spTree>
    <p:extLst>
      <p:ext uri="{BB962C8B-B14F-4D97-AF65-F5344CB8AC3E}">
        <p14:creationId xmlns:p14="http://schemas.microsoft.com/office/powerpoint/2010/main" val="4251336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A95E9-44FB-4F80-9A4E-F69F1F542019}" type="slidenum">
              <a:rPr lang="en-US" smtClean="0"/>
              <a:t>5</a:t>
            </a:fld>
            <a:endParaRPr lang="en-US" dirty="0"/>
          </a:p>
        </p:txBody>
      </p:sp>
    </p:spTree>
    <p:extLst>
      <p:ext uri="{BB962C8B-B14F-4D97-AF65-F5344CB8AC3E}">
        <p14:creationId xmlns:p14="http://schemas.microsoft.com/office/powerpoint/2010/main" val="324243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GB" dirty="0"/>
              <a:t>Dementia Friends is a social action movement changing the way we think, act and talk about dementia. It is about learning more about dementia and the small ways we can all help. </a:t>
            </a:r>
          </a:p>
          <a:p>
            <a:endParaRPr lang="en-GB" dirty="0"/>
          </a:p>
        </p:txBody>
      </p:sp>
      <p:sp>
        <p:nvSpPr>
          <p:cNvPr id="4" name="Slide Number Placeholder 3"/>
          <p:cNvSpPr>
            <a:spLocks noGrp="1"/>
          </p:cNvSpPr>
          <p:nvPr>
            <p:ph type="sldNum" sz="quarter" idx="10"/>
          </p:nvPr>
        </p:nvSpPr>
        <p:spPr/>
        <p:txBody>
          <a:bodyPr/>
          <a:lstStyle/>
          <a:p>
            <a:fld id="{68B7E16D-9DDE-4D00-A545-084B630B0FBD}" type="slidenum">
              <a:rPr lang="en-US" smtClean="0"/>
              <a:t>6</a:t>
            </a:fld>
            <a:endParaRPr lang="en-US" dirty="0"/>
          </a:p>
        </p:txBody>
      </p:sp>
    </p:spTree>
    <p:extLst>
      <p:ext uri="{BB962C8B-B14F-4D97-AF65-F5344CB8AC3E}">
        <p14:creationId xmlns:p14="http://schemas.microsoft.com/office/powerpoint/2010/main" val="3681879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15772">
              <a:defRPr/>
            </a:pPr>
            <a:r>
              <a:rPr lang="en-US" dirty="0"/>
              <a:t>This 2-minute video demonstrates the need for Dementia Friends in all community sectors and how all of us have an important role to play.  </a:t>
            </a:r>
          </a:p>
          <a:p>
            <a:pPr defTabSz="915772">
              <a:defRPr/>
            </a:pPr>
            <a:endParaRPr lang="en-US" b="0" dirty="0"/>
          </a:p>
          <a:p>
            <a:pPr defTabSz="915772">
              <a:defRPr/>
            </a:pPr>
            <a:r>
              <a:rPr lang="en-US" b="0" dirty="0"/>
              <a:t>It is suggested that you copy and paste this video link into the chat feature of your webinar before your session begins. This will serve as a back-up in case the link within the powerpoint doesn’t open. </a:t>
            </a:r>
            <a:r>
              <a:rPr lang="en-US" dirty="0">
                <a:hlinkClick r:id="rId3"/>
              </a:rPr>
              <a:t>https://youtu.be/x9g0oK2G9x8</a:t>
            </a:r>
            <a:endParaRPr lang="en-US" dirty="0"/>
          </a:p>
          <a:p>
            <a:pPr defTabSz="915772">
              <a:defRPr/>
            </a:pPr>
            <a:endParaRPr lang="en-US" dirty="0"/>
          </a:p>
          <a:p>
            <a:r>
              <a:rPr lang="en-US" b="0" dirty="0"/>
              <a:t>Be sure to engage the closed caption feature (after starting the video - click on CC icon at right lower part of screen) </a:t>
            </a:r>
          </a:p>
          <a:p>
            <a:endParaRPr lang="en-US" b="0" dirty="0"/>
          </a:p>
          <a:p>
            <a:endParaRPr lang="en-US" b="0" dirty="0"/>
          </a:p>
        </p:txBody>
      </p:sp>
      <p:sp>
        <p:nvSpPr>
          <p:cNvPr id="4" name="Slide Number Placeholder 3"/>
          <p:cNvSpPr>
            <a:spLocks noGrp="1"/>
          </p:cNvSpPr>
          <p:nvPr>
            <p:ph type="sldNum" sz="quarter" idx="5"/>
          </p:nvPr>
        </p:nvSpPr>
        <p:spPr/>
        <p:txBody>
          <a:bodyPr/>
          <a:lstStyle/>
          <a:p>
            <a:fld id="{68B7E16D-9DDE-4D00-A545-084B630B0FBD}" type="slidenum">
              <a:rPr lang="en-US" smtClean="0"/>
              <a:t>7</a:t>
            </a:fld>
            <a:endParaRPr lang="en-US" dirty="0"/>
          </a:p>
        </p:txBody>
      </p:sp>
    </p:spTree>
    <p:extLst>
      <p:ext uri="{BB962C8B-B14F-4D97-AF65-F5344CB8AC3E}">
        <p14:creationId xmlns:p14="http://schemas.microsoft.com/office/powerpoint/2010/main" val="2985433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………………….the global Dementia Friends program </a:t>
            </a:r>
          </a:p>
          <a:p>
            <a:endParaRPr lang="en-US" dirty="0"/>
          </a:p>
        </p:txBody>
      </p:sp>
      <p:sp>
        <p:nvSpPr>
          <p:cNvPr id="4" name="Slide Number Placeholder 3"/>
          <p:cNvSpPr>
            <a:spLocks noGrp="1"/>
          </p:cNvSpPr>
          <p:nvPr>
            <p:ph type="sldNum" sz="quarter" idx="5"/>
          </p:nvPr>
        </p:nvSpPr>
        <p:spPr/>
        <p:txBody>
          <a:bodyPr/>
          <a:lstStyle/>
          <a:p>
            <a:fld id="{F266CF06-E582-491C-B4EE-704F6B553BE4}" type="slidenum">
              <a:rPr lang="en-US" smtClean="0"/>
              <a:t>8</a:t>
            </a:fld>
            <a:endParaRPr lang="en-US" dirty="0"/>
          </a:p>
        </p:txBody>
      </p:sp>
    </p:spTree>
    <p:extLst>
      <p:ext uri="{BB962C8B-B14F-4D97-AF65-F5344CB8AC3E}">
        <p14:creationId xmlns:p14="http://schemas.microsoft.com/office/powerpoint/2010/main" val="1495253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Many community doors equal many opportunities!  While some “doors’ are easier to open than others, we </a:t>
            </a:r>
            <a:r>
              <a:rPr lang="en-US" b="1" i="1" dirty="0"/>
              <a:t>have</a:t>
            </a:r>
            <a:r>
              <a:rPr lang="en-US" b="1" dirty="0"/>
              <a:t> found a “key”.……..</a:t>
            </a:r>
          </a:p>
          <a:p>
            <a:endParaRPr lang="en-US" dirty="0"/>
          </a:p>
          <a:p>
            <a:endParaRPr lang="en-US" dirty="0"/>
          </a:p>
        </p:txBody>
      </p:sp>
      <p:sp>
        <p:nvSpPr>
          <p:cNvPr id="4" name="Slide Number Placeholder 3"/>
          <p:cNvSpPr>
            <a:spLocks noGrp="1"/>
          </p:cNvSpPr>
          <p:nvPr>
            <p:ph type="sldNum" sz="quarter" idx="5"/>
          </p:nvPr>
        </p:nvSpPr>
        <p:spPr/>
        <p:txBody>
          <a:bodyPr/>
          <a:lstStyle/>
          <a:p>
            <a:pPr defTabSz="972486" fontAlgn="base">
              <a:spcBef>
                <a:spcPct val="0"/>
              </a:spcBef>
              <a:spcAft>
                <a:spcPct val="0"/>
              </a:spcAft>
              <a:defRPr/>
            </a:pPr>
            <a:fld id="{FE058AEB-6CB7-4141-AA53-CB98F95F98BA}" type="slidenum">
              <a:rPr lang="en-US">
                <a:solidFill>
                  <a:prstClr val="black"/>
                </a:solidFill>
                <a:latin typeface="Calibri" charset="0"/>
                <a:ea typeface="ＭＳ Ｐゴシック" charset="0"/>
              </a:rPr>
              <a:pPr defTabSz="972486" fontAlgn="base">
                <a:spcBef>
                  <a:spcPct val="0"/>
                </a:spcBef>
                <a:spcAft>
                  <a:spcPct val="0"/>
                </a:spcAft>
                <a:defRPr/>
              </a:pPr>
              <a:t>9</a:t>
            </a:fld>
            <a:endParaRPr lang="en-US" dirty="0">
              <a:solidFill>
                <a:prstClr val="black"/>
              </a:solidFill>
              <a:latin typeface="Calibri" charset="0"/>
              <a:ea typeface="ＭＳ Ｐゴシック" charset="0"/>
            </a:endParaRPr>
          </a:p>
        </p:txBody>
      </p:sp>
    </p:spTree>
    <p:extLst>
      <p:ext uri="{BB962C8B-B14F-4D97-AF65-F5344CB8AC3E}">
        <p14:creationId xmlns:p14="http://schemas.microsoft.com/office/powerpoint/2010/main" val="1316377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1FE7B-3BCD-4B05-BA9A-6C305828B8C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1D1BCAEE-21EA-4656-B628-8BDC048F5E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6F8138-A2DE-4D92-904D-46F4B198DBCD}"/>
              </a:ext>
            </a:extLst>
          </p:cNvPr>
          <p:cNvSpPr>
            <a:spLocks noGrp="1"/>
          </p:cNvSpPr>
          <p:nvPr>
            <p:ph type="dt" sz="half" idx="10"/>
          </p:nvPr>
        </p:nvSpPr>
        <p:spPr/>
        <p:txBody>
          <a:bodyPr/>
          <a:lstStyle/>
          <a:p>
            <a:fld id="{01C1CEDB-302D-44B4-8962-40E6DE5FE315}" type="datetimeFigureOut">
              <a:rPr lang="en-US" smtClean="0"/>
              <a:t>4/16/2026</a:t>
            </a:fld>
            <a:endParaRPr lang="en-US" dirty="0"/>
          </a:p>
        </p:txBody>
      </p:sp>
      <p:sp>
        <p:nvSpPr>
          <p:cNvPr id="5" name="Footer Placeholder 4">
            <a:extLst>
              <a:ext uri="{FF2B5EF4-FFF2-40B4-BE49-F238E27FC236}">
                <a16:creationId xmlns:a16="http://schemas.microsoft.com/office/drawing/2014/main" id="{90AA1729-1B66-4669-8DE4-7D2B433F36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2FBA7C-BF84-4710-9189-B4D47D257C2D}"/>
              </a:ext>
            </a:extLst>
          </p:cNvPr>
          <p:cNvSpPr>
            <a:spLocks noGrp="1"/>
          </p:cNvSpPr>
          <p:nvPr>
            <p:ph type="sldNum" sz="quarter" idx="12"/>
          </p:nvPr>
        </p:nvSpPr>
        <p:spPr/>
        <p:txBody>
          <a:bodyPr/>
          <a:lstStyle/>
          <a:p>
            <a:fld id="{62F66620-9940-4EDA-AD89-187B22E3FFAB}" type="slidenum">
              <a:rPr lang="en-US" smtClean="0"/>
              <a:t>‹#›</a:t>
            </a:fld>
            <a:endParaRPr lang="en-US" dirty="0"/>
          </a:p>
        </p:txBody>
      </p:sp>
    </p:spTree>
    <p:extLst>
      <p:ext uri="{BB962C8B-B14F-4D97-AF65-F5344CB8AC3E}">
        <p14:creationId xmlns:p14="http://schemas.microsoft.com/office/powerpoint/2010/main" val="457472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15FD0-9B82-4328-AD33-7C0E5BE28BF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C8264A8B-ACAF-451A-8FAC-86FA8350F9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808E7-C052-4806-9A43-F8F4D8F22F50}"/>
              </a:ext>
            </a:extLst>
          </p:cNvPr>
          <p:cNvSpPr>
            <a:spLocks noGrp="1"/>
          </p:cNvSpPr>
          <p:nvPr>
            <p:ph type="dt" sz="half" idx="10"/>
          </p:nvPr>
        </p:nvSpPr>
        <p:spPr/>
        <p:txBody>
          <a:bodyPr/>
          <a:lstStyle/>
          <a:p>
            <a:fld id="{01C1CEDB-302D-44B4-8962-40E6DE5FE315}" type="datetimeFigureOut">
              <a:rPr lang="en-US" smtClean="0"/>
              <a:t>4/16/2026</a:t>
            </a:fld>
            <a:endParaRPr lang="en-US" dirty="0"/>
          </a:p>
        </p:txBody>
      </p:sp>
      <p:sp>
        <p:nvSpPr>
          <p:cNvPr id="5" name="Footer Placeholder 4">
            <a:extLst>
              <a:ext uri="{FF2B5EF4-FFF2-40B4-BE49-F238E27FC236}">
                <a16:creationId xmlns:a16="http://schemas.microsoft.com/office/drawing/2014/main" id="{A7926FE5-A173-4D17-B326-1432499C2E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DBE09D-71AA-4C01-8322-F258B35943CE}"/>
              </a:ext>
            </a:extLst>
          </p:cNvPr>
          <p:cNvSpPr>
            <a:spLocks noGrp="1"/>
          </p:cNvSpPr>
          <p:nvPr>
            <p:ph type="sldNum" sz="quarter" idx="12"/>
          </p:nvPr>
        </p:nvSpPr>
        <p:spPr/>
        <p:txBody>
          <a:bodyPr/>
          <a:lstStyle/>
          <a:p>
            <a:fld id="{62F66620-9940-4EDA-AD89-187B22E3FFAB}" type="slidenum">
              <a:rPr lang="en-US" smtClean="0"/>
              <a:t>‹#›</a:t>
            </a:fld>
            <a:endParaRPr lang="en-US" dirty="0"/>
          </a:p>
        </p:txBody>
      </p:sp>
    </p:spTree>
    <p:extLst>
      <p:ext uri="{BB962C8B-B14F-4D97-AF65-F5344CB8AC3E}">
        <p14:creationId xmlns:p14="http://schemas.microsoft.com/office/powerpoint/2010/main" val="3129463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6CC571-EE34-4CE4-875D-1F11676F032A}"/>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5D4E3E1-BAAC-4D8A-89F1-BC0D875E4461}"/>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54A2493-8F48-4186-87BD-7244B8D7F07D}"/>
              </a:ext>
            </a:extLst>
          </p:cNvPr>
          <p:cNvSpPr>
            <a:spLocks noGrp="1"/>
          </p:cNvSpPr>
          <p:nvPr>
            <p:ph type="dt" sz="half" idx="10"/>
          </p:nvPr>
        </p:nvSpPr>
        <p:spPr/>
        <p:txBody>
          <a:bodyPr/>
          <a:lstStyle/>
          <a:p>
            <a:fld id="{01C1CEDB-302D-44B4-8962-40E6DE5FE315}" type="datetimeFigureOut">
              <a:rPr lang="en-US" smtClean="0"/>
              <a:t>4/16/2026</a:t>
            </a:fld>
            <a:endParaRPr lang="en-US" dirty="0"/>
          </a:p>
        </p:txBody>
      </p:sp>
      <p:sp>
        <p:nvSpPr>
          <p:cNvPr id="5" name="Footer Placeholder 4">
            <a:extLst>
              <a:ext uri="{FF2B5EF4-FFF2-40B4-BE49-F238E27FC236}">
                <a16:creationId xmlns:a16="http://schemas.microsoft.com/office/drawing/2014/main" id="{FF9A73FA-3FE7-4FE7-A295-ACAB15D9A3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1C2E17-713A-4C2B-8CD7-7F2BD4EB126F}"/>
              </a:ext>
            </a:extLst>
          </p:cNvPr>
          <p:cNvSpPr>
            <a:spLocks noGrp="1"/>
          </p:cNvSpPr>
          <p:nvPr>
            <p:ph type="sldNum" sz="quarter" idx="12"/>
          </p:nvPr>
        </p:nvSpPr>
        <p:spPr/>
        <p:txBody>
          <a:bodyPr/>
          <a:lstStyle/>
          <a:p>
            <a:fld id="{62F66620-9940-4EDA-AD89-187B22E3FFAB}" type="slidenum">
              <a:rPr lang="en-US" smtClean="0"/>
              <a:t>‹#›</a:t>
            </a:fld>
            <a:endParaRPr lang="en-US" dirty="0"/>
          </a:p>
        </p:txBody>
      </p:sp>
    </p:spTree>
    <p:extLst>
      <p:ext uri="{BB962C8B-B14F-4D97-AF65-F5344CB8AC3E}">
        <p14:creationId xmlns:p14="http://schemas.microsoft.com/office/powerpoint/2010/main" val="4146401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950182" y="442579"/>
            <a:ext cx="9544966" cy="428613"/>
          </a:xfrm>
          <a:prstGeom prst="rect">
            <a:avLst/>
          </a:prstGeom>
        </p:spPr>
        <p:txBody>
          <a:bodyPr>
            <a:noAutofit/>
          </a:bodyPr>
          <a:lstStyle>
            <a:lvl1pPr>
              <a:defRPr sz="3000" b="0">
                <a:solidFill>
                  <a:srgbClr val="407CC2"/>
                </a:solidFill>
                <a:latin typeface="+mn-lt"/>
                <a:cs typeface="Arial Rounded MT Bold"/>
              </a:defRPr>
            </a:lvl1pPr>
          </a:lstStyle>
          <a:p>
            <a:r>
              <a:rPr lang="en-US" dirty="0"/>
              <a:t>click to edit master title style</a:t>
            </a:r>
          </a:p>
        </p:txBody>
      </p:sp>
      <p:sp>
        <p:nvSpPr>
          <p:cNvPr id="7" name="Content Placeholder 2"/>
          <p:cNvSpPr>
            <a:spLocks noGrp="1"/>
          </p:cNvSpPr>
          <p:nvPr>
            <p:ph idx="1"/>
          </p:nvPr>
        </p:nvSpPr>
        <p:spPr>
          <a:xfrm>
            <a:off x="609600" y="1600202"/>
            <a:ext cx="10972800" cy="4064224"/>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6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11495147" y="6350242"/>
            <a:ext cx="696853" cy="310499"/>
          </a:xfrm>
          <a:prstGeom prst="rect">
            <a:avLst/>
          </a:prstGeom>
          <a:solidFill>
            <a:srgbClr val="FFCB06">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Slide Number Placeholder 5"/>
          <p:cNvSpPr txBox="1">
            <a:spLocks/>
          </p:cNvSpPr>
          <p:nvPr userDrawn="1"/>
        </p:nvSpPr>
        <p:spPr>
          <a:xfrm>
            <a:off x="11495147" y="6251698"/>
            <a:ext cx="668867" cy="501650"/>
          </a:xfrm>
          <a:prstGeom prst="rect">
            <a:avLst/>
          </a:prstGeom>
          <a:noFill/>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A8B43E9-7A68-2746-BE77-F6D54F022ACE}" type="slidenum">
              <a:rPr lang="en-US" sz="1200" smtClean="0">
                <a:solidFill>
                  <a:schemeClr val="tx1"/>
                </a:solidFill>
              </a:rPr>
              <a:pPr/>
              <a:t>‹#›</a:t>
            </a:fld>
            <a:endParaRPr lang="en-US" sz="1200" dirty="0">
              <a:solidFill>
                <a:schemeClr val="tx1"/>
              </a:solidFill>
            </a:endParaRPr>
          </a:p>
        </p:txBody>
      </p:sp>
    </p:spTree>
    <p:extLst>
      <p:ext uri="{BB962C8B-B14F-4D97-AF65-F5344CB8AC3E}">
        <p14:creationId xmlns:p14="http://schemas.microsoft.com/office/powerpoint/2010/main" val="31171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966365" y="420786"/>
            <a:ext cx="9755358" cy="542166"/>
          </a:xfrm>
          <a:prstGeom prst="rect">
            <a:avLst/>
          </a:prstGeom>
        </p:spPr>
        <p:txBody>
          <a:bodyPr>
            <a:noAutofit/>
          </a:bodyPr>
          <a:lstStyle>
            <a:lvl1pPr algn="l">
              <a:defRPr sz="3000">
                <a:solidFill>
                  <a:srgbClr val="407CC2"/>
                </a:solidFill>
                <a:latin typeface="+mn-lt"/>
                <a:cs typeface="Arial Rounded MT Bold"/>
              </a:defRPr>
            </a:lvl1pPr>
          </a:lstStyle>
          <a:p>
            <a:r>
              <a:rPr lang="en-US" dirty="0"/>
              <a:t>click to edit master title style</a:t>
            </a:r>
          </a:p>
        </p:txBody>
      </p:sp>
      <p:sp>
        <p:nvSpPr>
          <p:cNvPr id="7" name="Content Placeholder 2"/>
          <p:cNvSpPr>
            <a:spLocks noGrp="1"/>
          </p:cNvSpPr>
          <p:nvPr>
            <p:ph idx="1"/>
          </p:nvPr>
        </p:nvSpPr>
        <p:spPr>
          <a:xfrm>
            <a:off x="1966364" y="1600202"/>
            <a:ext cx="9616035" cy="4177512"/>
          </a:xfrm>
        </p:spPr>
        <p:txBody>
          <a:bodyPr/>
          <a:lstStyle>
            <a:lvl1pPr>
              <a:defRPr sz="2800">
                <a:solidFill>
                  <a:srgbClr val="322825"/>
                </a:solidFill>
                <a:latin typeface="+mn-lt"/>
                <a:ea typeface="Arial Rounded MT Bold" charset="0"/>
                <a:cs typeface="Arial Rounded MT Bold" charset="0"/>
              </a:defRPr>
            </a:lvl1pPr>
            <a:lvl2pPr>
              <a:defRPr sz="2400">
                <a:solidFill>
                  <a:srgbClr val="322825"/>
                </a:solidFill>
                <a:latin typeface="+mn-lt"/>
                <a:ea typeface="Arial Rounded MT Bold" charset="0"/>
                <a:cs typeface="Arial Rounded MT Bold" charset="0"/>
              </a:defRPr>
            </a:lvl2pPr>
            <a:lvl3pPr>
              <a:defRPr sz="2000">
                <a:solidFill>
                  <a:srgbClr val="322825"/>
                </a:solidFill>
                <a:latin typeface="+mn-lt"/>
                <a:ea typeface="Arial Rounded MT Bold" charset="0"/>
                <a:cs typeface="Arial Rounded MT Bold" charset="0"/>
              </a:defRPr>
            </a:lvl3pPr>
            <a:lvl4pPr>
              <a:defRPr sz="1800">
                <a:solidFill>
                  <a:srgbClr val="322825"/>
                </a:solidFill>
                <a:latin typeface="+mn-lt"/>
                <a:ea typeface="Arial Rounded MT Bold" charset="0"/>
                <a:cs typeface="Arial Rounded MT Bold" charset="0"/>
              </a:defRPr>
            </a:lvl4pPr>
            <a:lvl5pPr>
              <a:defRPr sz="1600">
                <a:solidFill>
                  <a:srgbClr val="322825"/>
                </a:solidFill>
                <a:latin typeface="+mn-lt"/>
                <a:ea typeface="Arial Rounded MT Bold" charset="0"/>
                <a:cs typeface="Arial Rounded MT Bold"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11495147" y="6350242"/>
            <a:ext cx="696853" cy="310499"/>
          </a:xfrm>
          <a:prstGeom prst="rect">
            <a:avLst/>
          </a:prstGeom>
          <a:solidFill>
            <a:srgbClr val="FFCB06">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Slide Number Placeholder 5"/>
          <p:cNvSpPr txBox="1">
            <a:spLocks/>
          </p:cNvSpPr>
          <p:nvPr/>
        </p:nvSpPr>
        <p:spPr>
          <a:xfrm>
            <a:off x="11495147" y="6251698"/>
            <a:ext cx="668867" cy="501650"/>
          </a:xfrm>
          <a:prstGeom prst="rect">
            <a:avLst/>
          </a:prstGeom>
          <a:noFill/>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A8B43E9-7A68-2746-BE77-F6D54F022ACE}" type="slidenum">
              <a:rPr lang="en-US" sz="1200" smtClean="0">
                <a:solidFill>
                  <a:schemeClr val="tx1"/>
                </a:solidFill>
              </a:rPr>
              <a:pPr/>
              <a:t>‹#›</a:t>
            </a:fld>
            <a:endParaRPr lang="en-US" sz="1200" dirty="0">
              <a:solidFill>
                <a:schemeClr val="tx1"/>
              </a:solidFill>
            </a:endParaRPr>
          </a:p>
        </p:txBody>
      </p:sp>
    </p:spTree>
    <p:extLst>
      <p:ext uri="{BB962C8B-B14F-4D97-AF65-F5344CB8AC3E}">
        <p14:creationId xmlns:p14="http://schemas.microsoft.com/office/powerpoint/2010/main" val="28072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7_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950182" y="442579"/>
            <a:ext cx="9544966" cy="428613"/>
          </a:xfrm>
          <a:prstGeom prst="rect">
            <a:avLst/>
          </a:prstGeom>
        </p:spPr>
        <p:txBody>
          <a:bodyPr>
            <a:noAutofit/>
          </a:bodyPr>
          <a:lstStyle>
            <a:lvl1pPr algn="l">
              <a:defRPr sz="3000">
                <a:solidFill>
                  <a:srgbClr val="407CC2"/>
                </a:solidFill>
                <a:latin typeface="+mn-lt"/>
                <a:cs typeface="Arial Rounded MT Bold"/>
              </a:defRPr>
            </a:lvl1pPr>
          </a:lstStyle>
          <a:p>
            <a:r>
              <a:rPr lang="en-US" dirty="0"/>
              <a:t>click to edit master title style</a:t>
            </a:r>
          </a:p>
        </p:txBody>
      </p:sp>
      <p:sp>
        <p:nvSpPr>
          <p:cNvPr id="7" name="Content Placeholder 2"/>
          <p:cNvSpPr>
            <a:spLocks noGrp="1"/>
          </p:cNvSpPr>
          <p:nvPr>
            <p:ph idx="1"/>
          </p:nvPr>
        </p:nvSpPr>
        <p:spPr>
          <a:xfrm>
            <a:off x="609600" y="1600201"/>
            <a:ext cx="10972800" cy="3967119"/>
          </a:xfrm>
        </p:spPr>
        <p:txBody>
          <a:bodyPr/>
          <a:lstStyle>
            <a:lvl1pPr>
              <a:defRPr sz="2800">
                <a:solidFill>
                  <a:srgbClr val="322825"/>
                </a:solidFill>
                <a:latin typeface="+mn-lt"/>
                <a:ea typeface="Arial Rounded MT Bold" charset="0"/>
                <a:cs typeface="Arial Rounded MT Bold" charset="0"/>
              </a:defRPr>
            </a:lvl1pPr>
            <a:lvl2pPr>
              <a:defRPr sz="2400">
                <a:solidFill>
                  <a:srgbClr val="322825"/>
                </a:solidFill>
                <a:latin typeface="+mn-lt"/>
                <a:ea typeface="Arial Rounded MT Bold" charset="0"/>
                <a:cs typeface="Arial Rounded MT Bold" charset="0"/>
              </a:defRPr>
            </a:lvl2pPr>
            <a:lvl3pPr>
              <a:defRPr sz="2000">
                <a:solidFill>
                  <a:srgbClr val="322825"/>
                </a:solidFill>
                <a:latin typeface="+mn-lt"/>
                <a:ea typeface="Arial Rounded MT Bold" charset="0"/>
                <a:cs typeface="Arial Rounded MT Bold" charset="0"/>
              </a:defRPr>
            </a:lvl3pPr>
            <a:lvl4pPr>
              <a:defRPr sz="1800">
                <a:solidFill>
                  <a:srgbClr val="322825"/>
                </a:solidFill>
                <a:latin typeface="+mn-lt"/>
                <a:ea typeface="Arial Rounded MT Bold" charset="0"/>
                <a:cs typeface="Arial Rounded MT Bold" charset="0"/>
              </a:defRPr>
            </a:lvl4pPr>
            <a:lvl5pPr>
              <a:defRPr sz="1600">
                <a:solidFill>
                  <a:srgbClr val="322825"/>
                </a:solidFill>
                <a:latin typeface="+mn-lt"/>
                <a:ea typeface="Arial Rounded MT Bold" charset="0"/>
                <a:cs typeface="Arial Rounded MT Bold"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11495147" y="6350242"/>
            <a:ext cx="696853" cy="310499"/>
          </a:xfrm>
          <a:prstGeom prst="rect">
            <a:avLst/>
          </a:prstGeom>
          <a:solidFill>
            <a:srgbClr val="FFCB06">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Slide Number Placeholder 5"/>
          <p:cNvSpPr txBox="1">
            <a:spLocks/>
          </p:cNvSpPr>
          <p:nvPr/>
        </p:nvSpPr>
        <p:spPr>
          <a:xfrm>
            <a:off x="11495147" y="6251698"/>
            <a:ext cx="668867" cy="501650"/>
          </a:xfrm>
          <a:prstGeom prst="rect">
            <a:avLst/>
          </a:prstGeom>
          <a:noFill/>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A8B43E9-7A68-2746-BE77-F6D54F022ACE}" type="slidenum">
              <a:rPr lang="en-US" sz="1200" smtClean="0">
                <a:solidFill>
                  <a:schemeClr val="tx1"/>
                </a:solidFill>
              </a:rPr>
              <a:pPr/>
              <a:t>‹#›</a:t>
            </a:fld>
            <a:endParaRPr lang="en-US" sz="1200" dirty="0">
              <a:solidFill>
                <a:schemeClr val="tx1"/>
              </a:solidFill>
            </a:endParaRPr>
          </a:p>
        </p:txBody>
      </p:sp>
    </p:spTree>
    <p:extLst>
      <p:ext uri="{BB962C8B-B14F-4D97-AF65-F5344CB8AC3E}">
        <p14:creationId xmlns:p14="http://schemas.microsoft.com/office/powerpoint/2010/main" val="2612252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230980" y="700225"/>
            <a:ext cx="9553059" cy="428613"/>
          </a:xfrm>
          <a:prstGeom prst="rect">
            <a:avLst/>
          </a:prstGeom>
        </p:spPr>
        <p:txBody>
          <a:bodyPr>
            <a:noAutofit/>
          </a:bodyPr>
          <a:lstStyle>
            <a:lvl1pPr>
              <a:defRPr sz="4000">
                <a:solidFill>
                  <a:schemeClr val="tx2"/>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click to edit master title style</a:t>
            </a:r>
          </a:p>
        </p:txBody>
      </p:sp>
      <p:sp>
        <p:nvSpPr>
          <p:cNvPr id="7" name="Content Placeholder 2"/>
          <p:cNvSpPr>
            <a:spLocks noGrp="1"/>
          </p:cNvSpPr>
          <p:nvPr>
            <p:ph idx="1"/>
          </p:nvPr>
        </p:nvSpPr>
        <p:spPr>
          <a:xfrm>
            <a:off x="609600" y="1600202"/>
            <a:ext cx="10972800" cy="4128960"/>
          </a:xfrm>
        </p:spPr>
        <p:txBody>
          <a:bodyPr/>
          <a:lstStyle>
            <a:lvl1pPr>
              <a:defRPr sz="2800">
                <a:latin typeface="+mn-lt"/>
                <a:cs typeface="Arial"/>
              </a:defRPr>
            </a:lvl1pPr>
            <a:lvl2pPr>
              <a:defRPr sz="2400">
                <a:latin typeface="+mn-lt"/>
                <a:cs typeface="Arial"/>
              </a:defRPr>
            </a:lvl2pPr>
            <a:lvl3pPr>
              <a:defRPr sz="2000">
                <a:latin typeface="+mn-lt"/>
                <a:cs typeface="Arial"/>
              </a:defRPr>
            </a:lvl3pPr>
            <a:lvl4pPr>
              <a:defRPr sz="1800">
                <a:latin typeface="+mn-lt"/>
                <a:cs typeface="Arial"/>
              </a:defRPr>
            </a:lvl4pPr>
            <a:lvl5pPr>
              <a:defRPr sz="1600">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731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1AF6-B2D4-4C35-B0C0-FE901B52D3B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4A266A6-3B5E-4C0B-A578-0039D40E75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BAA1C1-5C97-479F-925C-41E8C2C29821}"/>
              </a:ext>
            </a:extLst>
          </p:cNvPr>
          <p:cNvSpPr>
            <a:spLocks noGrp="1"/>
          </p:cNvSpPr>
          <p:nvPr>
            <p:ph type="dt" sz="half" idx="10"/>
          </p:nvPr>
        </p:nvSpPr>
        <p:spPr/>
        <p:txBody>
          <a:bodyPr/>
          <a:lstStyle/>
          <a:p>
            <a:fld id="{01C1CEDB-302D-44B4-8962-40E6DE5FE315}" type="datetimeFigureOut">
              <a:rPr lang="en-US" smtClean="0"/>
              <a:t>4/16/2026</a:t>
            </a:fld>
            <a:endParaRPr lang="en-US" dirty="0"/>
          </a:p>
        </p:txBody>
      </p:sp>
      <p:sp>
        <p:nvSpPr>
          <p:cNvPr id="5" name="Footer Placeholder 4">
            <a:extLst>
              <a:ext uri="{FF2B5EF4-FFF2-40B4-BE49-F238E27FC236}">
                <a16:creationId xmlns:a16="http://schemas.microsoft.com/office/drawing/2014/main" id="{D1E6FC3E-A572-43A2-8C9E-C94ADDDC44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6B7A2D-FF03-460A-B94F-747D1AB52777}"/>
              </a:ext>
            </a:extLst>
          </p:cNvPr>
          <p:cNvSpPr>
            <a:spLocks noGrp="1"/>
          </p:cNvSpPr>
          <p:nvPr>
            <p:ph type="sldNum" sz="quarter" idx="12"/>
          </p:nvPr>
        </p:nvSpPr>
        <p:spPr/>
        <p:txBody>
          <a:bodyPr/>
          <a:lstStyle/>
          <a:p>
            <a:fld id="{62F66620-9940-4EDA-AD89-187B22E3FFAB}" type="slidenum">
              <a:rPr lang="en-US" smtClean="0"/>
              <a:t>‹#›</a:t>
            </a:fld>
            <a:endParaRPr lang="en-US" dirty="0"/>
          </a:p>
        </p:txBody>
      </p:sp>
    </p:spTree>
    <p:extLst>
      <p:ext uri="{BB962C8B-B14F-4D97-AF65-F5344CB8AC3E}">
        <p14:creationId xmlns:p14="http://schemas.microsoft.com/office/powerpoint/2010/main" val="218778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58A58-3ECE-4714-882D-4F0F1F600F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A287A9-B7B3-4124-B4B7-B6762DA98E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7EFE44-065B-4ED5-A87C-2B3909D04799}"/>
              </a:ext>
            </a:extLst>
          </p:cNvPr>
          <p:cNvSpPr>
            <a:spLocks noGrp="1"/>
          </p:cNvSpPr>
          <p:nvPr>
            <p:ph type="dt" sz="half" idx="10"/>
          </p:nvPr>
        </p:nvSpPr>
        <p:spPr/>
        <p:txBody>
          <a:bodyPr/>
          <a:lstStyle/>
          <a:p>
            <a:fld id="{01C1CEDB-302D-44B4-8962-40E6DE5FE315}" type="datetimeFigureOut">
              <a:rPr lang="en-US" smtClean="0"/>
              <a:t>4/16/2026</a:t>
            </a:fld>
            <a:endParaRPr lang="en-US" dirty="0"/>
          </a:p>
        </p:txBody>
      </p:sp>
      <p:sp>
        <p:nvSpPr>
          <p:cNvPr id="5" name="Footer Placeholder 4">
            <a:extLst>
              <a:ext uri="{FF2B5EF4-FFF2-40B4-BE49-F238E27FC236}">
                <a16:creationId xmlns:a16="http://schemas.microsoft.com/office/drawing/2014/main" id="{83E06EF3-BE52-4AC8-9F06-E94731D3C8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DD12E6-E22C-4C44-B4C3-DC2C055A3405}"/>
              </a:ext>
            </a:extLst>
          </p:cNvPr>
          <p:cNvSpPr>
            <a:spLocks noGrp="1"/>
          </p:cNvSpPr>
          <p:nvPr>
            <p:ph type="sldNum" sz="quarter" idx="12"/>
          </p:nvPr>
        </p:nvSpPr>
        <p:spPr/>
        <p:txBody>
          <a:bodyPr/>
          <a:lstStyle/>
          <a:p>
            <a:fld id="{62F66620-9940-4EDA-AD89-187B22E3FFAB}" type="slidenum">
              <a:rPr lang="en-US" smtClean="0"/>
              <a:t>‹#›</a:t>
            </a:fld>
            <a:endParaRPr lang="en-US" dirty="0"/>
          </a:p>
        </p:txBody>
      </p:sp>
    </p:spTree>
    <p:extLst>
      <p:ext uri="{BB962C8B-B14F-4D97-AF65-F5344CB8AC3E}">
        <p14:creationId xmlns:p14="http://schemas.microsoft.com/office/powerpoint/2010/main" val="1477353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62A0B-8E7B-45D1-B418-5452610FD38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2FA20D0-E910-4C47-ABB0-793722AD4B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B98572-7CD2-4B3F-BB33-D883B2B237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C1C925-4889-4382-A1A4-7C617552BA66}"/>
              </a:ext>
            </a:extLst>
          </p:cNvPr>
          <p:cNvSpPr>
            <a:spLocks noGrp="1"/>
          </p:cNvSpPr>
          <p:nvPr>
            <p:ph type="dt" sz="half" idx="10"/>
          </p:nvPr>
        </p:nvSpPr>
        <p:spPr/>
        <p:txBody>
          <a:bodyPr/>
          <a:lstStyle/>
          <a:p>
            <a:fld id="{01C1CEDB-302D-44B4-8962-40E6DE5FE315}" type="datetimeFigureOut">
              <a:rPr lang="en-US" smtClean="0"/>
              <a:t>4/16/2026</a:t>
            </a:fld>
            <a:endParaRPr lang="en-US" dirty="0"/>
          </a:p>
        </p:txBody>
      </p:sp>
      <p:sp>
        <p:nvSpPr>
          <p:cNvPr id="6" name="Footer Placeholder 5">
            <a:extLst>
              <a:ext uri="{FF2B5EF4-FFF2-40B4-BE49-F238E27FC236}">
                <a16:creationId xmlns:a16="http://schemas.microsoft.com/office/drawing/2014/main" id="{1A9C5040-FA63-4FAB-956A-6AF6F2F4C4B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1D496B-BE3E-4BCD-837E-848B497BE02C}"/>
              </a:ext>
            </a:extLst>
          </p:cNvPr>
          <p:cNvSpPr>
            <a:spLocks noGrp="1"/>
          </p:cNvSpPr>
          <p:nvPr>
            <p:ph type="sldNum" sz="quarter" idx="12"/>
          </p:nvPr>
        </p:nvSpPr>
        <p:spPr/>
        <p:txBody>
          <a:bodyPr/>
          <a:lstStyle/>
          <a:p>
            <a:fld id="{62F66620-9940-4EDA-AD89-187B22E3FFAB}" type="slidenum">
              <a:rPr lang="en-US" smtClean="0"/>
              <a:t>‹#›</a:t>
            </a:fld>
            <a:endParaRPr lang="en-US" dirty="0"/>
          </a:p>
        </p:txBody>
      </p:sp>
    </p:spTree>
    <p:extLst>
      <p:ext uri="{BB962C8B-B14F-4D97-AF65-F5344CB8AC3E}">
        <p14:creationId xmlns:p14="http://schemas.microsoft.com/office/powerpoint/2010/main" val="180558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9480-068B-4516-8F57-12BBB7BD287F}"/>
              </a:ext>
            </a:extLst>
          </p:cNvPr>
          <p:cNvSpPr>
            <a:spLocks noGrp="1"/>
          </p:cNvSpPr>
          <p:nvPr>
            <p:ph type="title"/>
          </p:nvPr>
        </p:nvSpPr>
        <p:spPr>
          <a:xfrm>
            <a:off x="1942088" y="365126"/>
            <a:ext cx="9413299" cy="71111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0CF3AB3-BD1B-4863-8A1E-9544DF8D5F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9E968E-D6A8-46F9-9535-F13ECD6E11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7DE43E-218A-4130-97BB-3B3DA8A97F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5587FC-DA75-46DA-9097-DE1C18A485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A70C44-2ED7-42C4-8B3C-006969975721}"/>
              </a:ext>
            </a:extLst>
          </p:cNvPr>
          <p:cNvSpPr>
            <a:spLocks noGrp="1"/>
          </p:cNvSpPr>
          <p:nvPr>
            <p:ph type="dt" sz="half" idx="10"/>
          </p:nvPr>
        </p:nvSpPr>
        <p:spPr/>
        <p:txBody>
          <a:bodyPr/>
          <a:lstStyle/>
          <a:p>
            <a:fld id="{01C1CEDB-302D-44B4-8962-40E6DE5FE315}" type="datetimeFigureOut">
              <a:rPr lang="en-US" smtClean="0"/>
              <a:t>4/16/2026</a:t>
            </a:fld>
            <a:endParaRPr lang="en-US" dirty="0"/>
          </a:p>
        </p:txBody>
      </p:sp>
      <p:sp>
        <p:nvSpPr>
          <p:cNvPr id="8" name="Footer Placeholder 7">
            <a:extLst>
              <a:ext uri="{FF2B5EF4-FFF2-40B4-BE49-F238E27FC236}">
                <a16:creationId xmlns:a16="http://schemas.microsoft.com/office/drawing/2014/main" id="{D094E1D9-4575-4BD3-BBB3-3697F2A3C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BB956B3-80B4-4143-905C-0C8595F64E98}"/>
              </a:ext>
            </a:extLst>
          </p:cNvPr>
          <p:cNvSpPr>
            <a:spLocks noGrp="1"/>
          </p:cNvSpPr>
          <p:nvPr>
            <p:ph type="sldNum" sz="quarter" idx="12"/>
          </p:nvPr>
        </p:nvSpPr>
        <p:spPr/>
        <p:txBody>
          <a:bodyPr/>
          <a:lstStyle/>
          <a:p>
            <a:fld id="{62F66620-9940-4EDA-AD89-187B22E3FFAB}" type="slidenum">
              <a:rPr lang="en-US" smtClean="0"/>
              <a:t>‹#›</a:t>
            </a:fld>
            <a:endParaRPr lang="en-US" dirty="0"/>
          </a:p>
        </p:txBody>
      </p:sp>
    </p:spTree>
    <p:extLst>
      <p:ext uri="{BB962C8B-B14F-4D97-AF65-F5344CB8AC3E}">
        <p14:creationId xmlns:p14="http://schemas.microsoft.com/office/powerpoint/2010/main" val="823052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FA2CF-E701-4AC4-A39A-7976416C5F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3E79E8-66C7-43B8-AB52-C3AFB385A89B}"/>
              </a:ext>
            </a:extLst>
          </p:cNvPr>
          <p:cNvSpPr>
            <a:spLocks noGrp="1"/>
          </p:cNvSpPr>
          <p:nvPr>
            <p:ph type="dt" sz="half" idx="10"/>
          </p:nvPr>
        </p:nvSpPr>
        <p:spPr/>
        <p:txBody>
          <a:bodyPr/>
          <a:lstStyle/>
          <a:p>
            <a:fld id="{01C1CEDB-302D-44B4-8962-40E6DE5FE315}" type="datetimeFigureOut">
              <a:rPr lang="en-US" smtClean="0"/>
              <a:t>4/16/2026</a:t>
            </a:fld>
            <a:endParaRPr lang="en-US" dirty="0"/>
          </a:p>
        </p:txBody>
      </p:sp>
      <p:sp>
        <p:nvSpPr>
          <p:cNvPr id="4" name="Footer Placeholder 3">
            <a:extLst>
              <a:ext uri="{FF2B5EF4-FFF2-40B4-BE49-F238E27FC236}">
                <a16:creationId xmlns:a16="http://schemas.microsoft.com/office/drawing/2014/main" id="{1920303C-925F-4A33-8795-AFB3B102038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4705418-4FB3-4A23-BE04-16A8EC0E087C}"/>
              </a:ext>
            </a:extLst>
          </p:cNvPr>
          <p:cNvSpPr>
            <a:spLocks noGrp="1"/>
          </p:cNvSpPr>
          <p:nvPr>
            <p:ph type="sldNum" sz="quarter" idx="12"/>
          </p:nvPr>
        </p:nvSpPr>
        <p:spPr/>
        <p:txBody>
          <a:bodyPr/>
          <a:lstStyle/>
          <a:p>
            <a:fld id="{62F66620-9940-4EDA-AD89-187B22E3FFAB}" type="slidenum">
              <a:rPr lang="en-US" smtClean="0"/>
              <a:t>‹#›</a:t>
            </a:fld>
            <a:endParaRPr lang="en-US" dirty="0"/>
          </a:p>
        </p:txBody>
      </p:sp>
    </p:spTree>
    <p:extLst>
      <p:ext uri="{BB962C8B-B14F-4D97-AF65-F5344CB8AC3E}">
        <p14:creationId xmlns:p14="http://schemas.microsoft.com/office/powerpoint/2010/main" val="3835952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19C16B-20A7-4C7C-A0D2-5D4F3A35342A}"/>
              </a:ext>
            </a:extLst>
          </p:cNvPr>
          <p:cNvSpPr>
            <a:spLocks noGrp="1"/>
          </p:cNvSpPr>
          <p:nvPr>
            <p:ph type="dt" sz="half" idx="10"/>
          </p:nvPr>
        </p:nvSpPr>
        <p:spPr/>
        <p:txBody>
          <a:bodyPr/>
          <a:lstStyle/>
          <a:p>
            <a:fld id="{01C1CEDB-302D-44B4-8962-40E6DE5FE315}" type="datetimeFigureOut">
              <a:rPr lang="en-US" smtClean="0"/>
              <a:t>4/16/2026</a:t>
            </a:fld>
            <a:endParaRPr lang="en-US" dirty="0"/>
          </a:p>
        </p:txBody>
      </p:sp>
      <p:sp>
        <p:nvSpPr>
          <p:cNvPr id="3" name="Footer Placeholder 2">
            <a:extLst>
              <a:ext uri="{FF2B5EF4-FFF2-40B4-BE49-F238E27FC236}">
                <a16:creationId xmlns:a16="http://schemas.microsoft.com/office/drawing/2014/main" id="{4C083709-3F73-45F8-A057-A15DF26075F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10AFD4-DCDB-46EE-AD98-C9D6D4D22E17}"/>
              </a:ext>
            </a:extLst>
          </p:cNvPr>
          <p:cNvSpPr>
            <a:spLocks noGrp="1"/>
          </p:cNvSpPr>
          <p:nvPr>
            <p:ph type="sldNum" sz="quarter" idx="12"/>
          </p:nvPr>
        </p:nvSpPr>
        <p:spPr/>
        <p:txBody>
          <a:bodyPr/>
          <a:lstStyle/>
          <a:p>
            <a:fld id="{62F66620-9940-4EDA-AD89-187B22E3FFAB}" type="slidenum">
              <a:rPr lang="en-US" smtClean="0"/>
              <a:t>‹#›</a:t>
            </a:fld>
            <a:endParaRPr lang="en-US" dirty="0"/>
          </a:p>
        </p:txBody>
      </p:sp>
    </p:spTree>
    <p:extLst>
      <p:ext uri="{BB962C8B-B14F-4D97-AF65-F5344CB8AC3E}">
        <p14:creationId xmlns:p14="http://schemas.microsoft.com/office/powerpoint/2010/main" val="1621868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24899-E533-488B-83D9-28C0C933BBCD}"/>
              </a:ext>
            </a:extLst>
          </p:cNvPr>
          <p:cNvSpPr>
            <a:spLocks noGrp="1"/>
          </p:cNvSpPr>
          <p:nvPr>
            <p:ph type="title"/>
          </p:nvPr>
        </p:nvSpPr>
        <p:spPr>
          <a:xfrm>
            <a:off x="1932213" y="433444"/>
            <a:ext cx="5391079" cy="4953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3F7DC51-49E4-47FE-908B-58F48D03F3D3}"/>
              </a:ext>
            </a:extLst>
          </p:cNvPr>
          <p:cNvSpPr>
            <a:spLocks noGrp="1"/>
          </p:cNvSpPr>
          <p:nvPr>
            <p:ph idx="1"/>
          </p:nvPr>
        </p:nvSpPr>
        <p:spPr>
          <a:xfrm>
            <a:off x="5183188" y="1416106"/>
            <a:ext cx="6172200" cy="4304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9B49C4D-AFDF-4DF2-A634-71D1164486FA}"/>
              </a:ext>
            </a:extLst>
          </p:cNvPr>
          <p:cNvSpPr>
            <a:spLocks noGrp="1"/>
          </p:cNvSpPr>
          <p:nvPr>
            <p:ph type="body" sz="half" idx="2"/>
          </p:nvPr>
        </p:nvSpPr>
        <p:spPr>
          <a:xfrm>
            <a:off x="838200" y="163661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6F8A03-B31E-40C1-8AC3-228534F066E6}"/>
              </a:ext>
            </a:extLst>
          </p:cNvPr>
          <p:cNvSpPr>
            <a:spLocks noGrp="1"/>
          </p:cNvSpPr>
          <p:nvPr>
            <p:ph type="dt" sz="half" idx="10"/>
          </p:nvPr>
        </p:nvSpPr>
        <p:spPr/>
        <p:txBody>
          <a:bodyPr/>
          <a:lstStyle/>
          <a:p>
            <a:fld id="{01C1CEDB-302D-44B4-8962-40E6DE5FE315}" type="datetimeFigureOut">
              <a:rPr lang="en-US" smtClean="0"/>
              <a:t>4/16/2026</a:t>
            </a:fld>
            <a:endParaRPr lang="en-US" dirty="0"/>
          </a:p>
        </p:txBody>
      </p:sp>
      <p:sp>
        <p:nvSpPr>
          <p:cNvPr id="6" name="Footer Placeholder 5">
            <a:extLst>
              <a:ext uri="{FF2B5EF4-FFF2-40B4-BE49-F238E27FC236}">
                <a16:creationId xmlns:a16="http://schemas.microsoft.com/office/drawing/2014/main" id="{15F3C27C-3AF8-40A3-BC10-C809AC3DCA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C848C6-D1DE-47F2-84B2-BE40C584C0A0}"/>
              </a:ext>
            </a:extLst>
          </p:cNvPr>
          <p:cNvSpPr>
            <a:spLocks noGrp="1"/>
          </p:cNvSpPr>
          <p:nvPr>
            <p:ph type="sldNum" sz="quarter" idx="12"/>
          </p:nvPr>
        </p:nvSpPr>
        <p:spPr/>
        <p:txBody>
          <a:bodyPr/>
          <a:lstStyle/>
          <a:p>
            <a:fld id="{62F66620-9940-4EDA-AD89-187B22E3FFAB}" type="slidenum">
              <a:rPr lang="en-US" smtClean="0"/>
              <a:t>‹#›</a:t>
            </a:fld>
            <a:endParaRPr lang="en-US" dirty="0"/>
          </a:p>
        </p:txBody>
      </p:sp>
    </p:spTree>
    <p:extLst>
      <p:ext uri="{BB962C8B-B14F-4D97-AF65-F5344CB8AC3E}">
        <p14:creationId xmlns:p14="http://schemas.microsoft.com/office/powerpoint/2010/main" val="626694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A9E4F-B35B-49F8-A146-81609180A4F0}"/>
              </a:ext>
            </a:extLst>
          </p:cNvPr>
          <p:cNvSpPr>
            <a:spLocks noGrp="1"/>
          </p:cNvSpPr>
          <p:nvPr>
            <p:ph type="title"/>
          </p:nvPr>
        </p:nvSpPr>
        <p:spPr>
          <a:xfrm>
            <a:off x="1940305" y="465138"/>
            <a:ext cx="5188778" cy="471698"/>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8EDDE5C-9EC3-4613-8C09-41460448F9E2}"/>
              </a:ext>
            </a:extLst>
          </p:cNvPr>
          <p:cNvSpPr>
            <a:spLocks noGrp="1"/>
          </p:cNvSpPr>
          <p:nvPr>
            <p:ph type="pic" idx="1"/>
          </p:nvPr>
        </p:nvSpPr>
        <p:spPr>
          <a:xfrm>
            <a:off x="5183188" y="1424198"/>
            <a:ext cx="6172200" cy="44368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51AA7C4-724B-4B8F-920A-40F31A528173}"/>
              </a:ext>
            </a:extLst>
          </p:cNvPr>
          <p:cNvSpPr>
            <a:spLocks noGrp="1"/>
          </p:cNvSpPr>
          <p:nvPr>
            <p:ph type="body" sz="half" idx="2"/>
          </p:nvPr>
        </p:nvSpPr>
        <p:spPr>
          <a:xfrm>
            <a:off x="838200" y="173683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29F2C2A-91A3-493F-A7AA-ECA073593DFA}"/>
              </a:ext>
            </a:extLst>
          </p:cNvPr>
          <p:cNvSpPr>
            <a:spLocks noGrp="1"/>
          </p:cNvSpPr>
          <p:nvPr>
            <p:ph type="dt" sz="half" idx="10"/>
          </p:nvPr>
        </p:nvSpPr>
        <p:spPr/>
        <p:txBody>
          <a:bodyPr/>
          <a:lstStyle/>
          <a:p>
            <a:fld id="{01C1CEDB-302D-44B4-8962-40E6DE5FE315}" type="datetimeFigureOut">
              <a:rPr lang="en-US" smtClean="0"/>
              <a:t>4/16/2026</a:t>
            </a:fld>
            <a:endParaRPr lang="en-US" dirty="0"/>
          </a:p>
        </p:txBody>
      </p:sp>
      <p:sp>
        <p:nvSpPr>
          <p:cNvPr id="6" name="Footer Placeholder 5">
            <a:extLst>
              <a:ext uri="{FF2B5EF4-FFF2-40B4-BE49-F238E27FC236}">
                <a16:creationId xmlns:a16="http://schemas.microsoft.com/office/drawing/2014/main" id="{8EC9B8BB-1BAD-4B55-A352-3684FA160E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ADA73B3-CA95-4EBE-95ED-3E171B3F2CE2}"/>
              </a:ext>
            </a:extLst>
          </p:cNvPr>
          <p:cNvSpPr>
            <a:spLocks noGrp="1"/>
          </p:cNvSpPr>
          <p:nvPr>
            <p:ph type="sldNum" sz="quarter" idx="12"/>
          </p:nvPr>
        </p:nvSpPr>
        <p:spPr/>
        <p:txBody>
          <a:bodyPr/>
          <a:lstStyle/>
          <a:p>
            <a:fld id="{62F66620-9940-4EDA-AD89-187B22E3FFAB}" type="slidenum">
              <a:rPr lang="en-US" smtClean="0"/>
              <a:t>‹#›</a:t>
            </a:fld>
            <a:endParaRPr lang="en-US" dirty="0"/>
          </a:p>
        </p:txBody>
      </p:sp>
    </p:spTree>
    <p:extLst>
      <p:ext uri="{BB962C8B-B14F-4D97-AF65-F5344CB8AC3E}">
        <p14:creationId xmlns:p14="http://schemas.microsoft.com/office/powerpoint/2010/main" val="3940595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DAFB0C-3D34-4739-A4CB-D0AD7FAE07E8}"/>
              </a:ext>
            </a:extLst>
          </p:cNvPr>
          <p:cNvSpPr>
            <a:spLocks noGrp="1"/>
          </p:cNvSpPr>
          <p:nvPr>
            <p:ph type="title"/>
          </p:nvPr>
        </p:nvSpPr>
        <p:spPr>
          <a:xfrm>
            <a:off x="1536970" y="365125"/>
            <a:ext cx="9816830" cy="7794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AABCA1E-6641-4365-875A-BCB53E879C13}"/>
              </a:ext>
            </a:extLst>
          </p:cNvPr>
          <p:cNvSpPr>
            <a:spLocks noGrp="1"/>
          </p:cNvSpPr>
          <p:nvPr>
            <p:ph type="body" idx="1"/>
          </p:nvPr>
        </p:nvSpPr>
        <p:spPr>
          <a:xfrm>
            <a:off x="1536970" y="1825625"/>
            <a:ext cx="9816830" cy="38841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EF5D15-D1FB-4299-8BD0-126C27C487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1CEDB-302D-44B4-8962-40E6DE5FE315}" type="datetimeFigureOut">
              <a:rPr lang="en-US" smtClean="0"/>
              <a:t>4/16/2026</a:t>
            </a:fld>
            <a:endParaRPr lang="en-US" dirty="0"/>
          </a:p>
        </p:txBody>
      </p:sp>
      <p:sp>
        <p:nvSpPr>
          <p:cNvPr id="5" name="Footer Placeholder 4">
            <a:extLst>
              <a:ext uri="{FF2B5EF4-FFF2-40B4-BE49-F238E27FC236}">
                <a16:creationId xmlns:a16="http://schemas.microsoft.com/office/drawing/2014/main" id="{80E594AB-4AA1-403F-BC15-5ED23001F4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3F5040E-AC51-4BA7-8E06-53DF1BB78F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66620-9940-4EDA-AD89-187B22E3FFAB}" type="slidenum">
              <a:rPr lang="en-US" smtClean="0"/>
              <a:t>‹#›</a:t>
            </a:fld>
            <a:endParaRPr lang="en-US" dirty="0"/>
          </a:p>
        </p:txBody>
      </p:sp>
      <p:pic>
        <p:nvPicPr>
          <p:cNvPr id="7" name="Picture 6">
            <a:extLst>
              <a:ext uri="{FF2B5EF4-FFF2-40B4-BE49-F238E27FC236}">
                <a16:creationId xmlns:a16="http://schemas.microsoft.com/office/drawing/2014/main" id="{0BE41C97-7CD0-DC4E-B8A0-262156DE8D3D}"/>
              </a:ext>
            </a:extLst>
          </p:cNvPr>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366454" y="361178"/>
            <a:ext cx="772971" cy="712273"/>
          </a:xfrm>
          <a:prstGeom prst="rect">
            <a:avLst/>
          </a:prstGeom>
          <a:noFill/>
          <a:ln>
            <a:noFill/>
          </a:ln>
          <a:extLst>
            <a:ext uri="{FAA26D3D-D897-4be2-8F04-BA451C77F1D7}">
              <ma14:placeholderFlag xmlns="" xmlns:ma14="http://schemas.microsoft.com/office/mac/drawingml/2011/main"/>
            </a:ext>
          </a:extLst>
        </p:spPr>
      </p:pic>
      <p:pic>
        <p:nvPicPr>
          <p:cNvPr id="9" name="Picture 8">
            <a:extLst>
              <a:ext uri="{FF2B5EF4-FFF2-40B4-BE49-F238E27FC236}">
                <a16:creationId xmlns:a16="http://schemas.microsoft.com/office/drawing/2014/main" id="{612528D0-9579-8242-8CBA-C8C34D6007CB}"/>
              </a:ext>
            </a:extLst>
          </p:cNvPr>
          <p:cNvPicPr>
            <a:picLocks noChangeAspect="1"/>
          </p:cNvPicPr>
          <p:nvPr userDrawn="1"/>
        </p:nvPicPr>
        <p:blipFill>
          <a:blip r:embed="rId18"/>
          <a:stretch>
            <a:fillRect/>
          </a:stretch>
        </p:blipFill>
        <p:spPr>
          <a:xfrm>
            <a:off x="5967299" y="5747019"/>
            <a:ext cx="1796997" cy="991538"/>
          </a:xfrm>
          <a:prstGeom prst="rect">
            <a:avLst/>
          </a:prstGeom>
        </p:spPr>
      </p:pic>
      <p:pic>
        <p:nvPicPr>
          <p:cNvPr id="10" name="Picture 9">
            <a:extLst>
              <a:ext uri="{FF2B5EF4-FFF2-40B4-BE49-F238E27FC236}">
                <a16:creationId xmlns:a16="http://schemas.microsoft.com/office/drawing/2014/main" id="{34D2D68D-2837-F648-ADD0-B6C962950EB5}"/>
              </a:ext>
            </a:extLst>
          </p:cNvPr>
          <p:cNvPicPr/>
          <p:nvPr userDrawn="1"/>
        </p:nvPicPr>
        <p:blipFill rotWithShape="1">
          <a:blip r:embed="rId19" cstate="hqprint">
            <a:extLst>
              <a:ext uri="{28A0092B-C50C-407E-A947-70E740481C1C}">
                <a14:useLocalDpi xmlns:a14="http://schemas.microsoft.com/office/drawing/2010/main" val="0"/>
              </a:ext>
            </a:extLst>
          </a:blip>
          <a:srcRect b="106"/>
          <a:stretch/>
        </p:blipFill>
        <p:spPr bwMode="auto">
          <a:xfrm>
            <a:off x="4465160" y="5738910"/>
            <a:ext cx="1376923" cy="1033271"/>
          </a:xfrm>
          <a:prstGeom prst="rect">
            <a:avLst/>
          </a:prstGeom>
          <a:noFill/>
          <a:ln>
            <a:noFill/>
          </a:ln>
        </p:spPr>
      </p:pic>
      <p:sp>
        <p:nvSpPr>
          <p:cNvPr id="11" name="Rectangle 10">
            <a:extLst>
              <a:ext uri="{FF2B5EF4-FFF2-40B4-BE49-F238E27FC236}">
                <a16:creationId xmlns:a16="http://schemas.microsoft.com/office/drawing/2014/main" id="{84A463D7-F40E-E242-94C3-77095B16CB0E}"/>
              </a:ext>
            </a:extLst>
          </p:cNvPr>
          <p:cNvSpPr/>
          <p:nvPr userDrawn="1"/>
        </p:nvSpPr>
        <p:spPr>
          <a:xfrm>
            <a:off x="0" y="0"/>
            <a:ext cx="3949430" cy="185738"/>
          </a:xfrm>
          <a:prstGeom prst="rect">
            <a:avLst/>
          </a:prstGeom>
          <a:solidFill>
            <a:srgbClr val="A59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7827C55-FFAF-7B40-8C65-49B689FDAFC3}"/>
              </a:ext>
            </a:extLst>
          </p:cNvPr>
          <p:cNvSpPr/>
          <p:nvPr userDrawn="1"/>
        </p:nvSpPr>
        <p:spPr>
          <a:xfrm>
            <a:off x="8242570" y="-3175"/>
            <a:ext cx="3949430" cy="185738"/>
          </a:xfrm>
          <a:prstGeom prst="rect">
            <a:avLst/>
          </a:prstGeom>
          <a:solidFill>
            <a:srgbClr val="FFC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7AFF79C-7A15-D342-9F23-B841F0A98367}"/>
              </a:ext>
            </a:extLst>
          </p:cNvPr>
          <p:cNvSpPr/>
          <p:nvPr userDrawn="1"/>
        </p:nvSpPr>
        <p:spPr>
          <a:xfrm>
            <a:off x="4121285" y="0"/>
            <a:ext cx="3949430" cy="185738"/>
          </a:xfrm>
          <a:prstGeom prst="rect">
            <a:avLst/>
          </a:prstGeom>
          <a:solidFill>
            <a:srgbClr val="458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4319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7" r:id="rId14"/>
    <p:sldLayoutId id="2147483668" r:id="rId15"/>
  </p:sldLayoutIdLst>
  <p:txStyles>
    <p:titleStyle>
      <a:lvl1pPr algn="l" defTabSz="914400" rtl="0" eaLnBrk="1" latinLnBrk="0" hangingPunct="1">
        <a:lnSpc>
          <a:spcPct val="90000"/>
        </a:lnSpc>
        <a:spcBef>
          <a:spcPct val="0"/>
        </a:spcBef>
        <a:buNone/>
        <a:defRPr sz="3600" kern="1200">
          <a:solidFill>
            <a:srgbClr val="458BCA"/>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88807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88807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88807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88807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88807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dementiafriendsusa.org"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4oIrRTayLJw?feature=oembed" TargetMode="External"/><Relationship Id="rId5" Type="http://schemas.openxmlformats.org/officeDocument/2006/relationships/image" Target="../media/image11.jpeg"/><Relationship Id="rId4" Type="http://schemas.openxmlformats.org/officeDocument/2006/relationships/hyperlink" Target="https://www.youtube.com/watch?v=4oIrRTayLJw&amp;feature=youtu.be"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video" Target="https://www.youtube.com/embed/IIlh3Ikp2EQ?feature=oembed" TargetMode="External"/><Relationship Id="rId5" Type="http://schemas.openxmlformats.org/officeDocument/2006/relationships/image" Target="../media/image12.jpeg"/><Relationship Id="rId4" Type="http://schemas.openxmlformats.org/officeDocument/2006/relationships/hyperlink" Target="https://www.youtube.com/watch?v=IIlh3Ikp2EQ&amp;list=PPSV"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UG7tBL0AEsY?feature=oembed" TargetMode="External"/><Relationship Id="rId5" Type="http://schemas.openxmlformats.org/officeDocument/2006/relationships/image" Target="../media/image13.jpeg"/><Relationship Id="rId4" Type="http://schemas.openxmlformats.org/officeDocument/2006/relationships/hyperlink" Target="https://www.youtube.com/watch?v=UG7tBL0AEsY&amp;feature=youtu.b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ocfch.org/"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hyperlink" Target="http://www.facebook.com/DementiaFriendlyAmerica" TargetMode="External"/><Relationship Id="rId4" Type="http://schemas.openxmlformats.org/officeDocument/2006/relationships/hyperlink" Target="http://www.dementiafriendsusa.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about:blank" TargetMode="Externa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www.youtube.com/channel/UC9srk1R-z7iIBJaUOt3KDjA?view_as=subscriber" TargetMode="External"/><Relationship Id="rId7"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learningdisabilityanddementia.org/jennys-diary.html" TargetMode="External"/><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hyperlink" Target="https://booksbeyondwords.co.uk/bookshop/paperbacks/ann-has-dementia" TargetMode="External"/><Relationship Id="rId4" Type="http://schemas.openxmlformats.org/officeDocument/2006/relationships/hyperlink" Target="https://www.dsscotland.org.uk/wordpress/wp-content/uploads/2016/02/Lets-Talk-About-Dementia-final-version-05.08.15.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cfch.org/wp-content/uploads/2026/02/OCFCH-Care-Transitions-Notebook.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issuu.com/gsastrategicalliances/docs/addressing_brain_health_in_adults_with_intellectua?fr=xKAE9_zU1NQ" TargetMode="External"/><Relationship Id="rId5" Type="http://schemas.openxmlformats.org/officeDocument/2006/relationships/hyperlink" Target="https://www.geron.org/KAER-Framework/KAER-Toolkit-for-Brain-Health" TargetMode="External"/><Relationship Id="rId4" Type="http://schemas.openxmlformats.org/officeDocument/2006/relationships/hyperlink" Target="https://nadrc.acl.gov/details?search1=2022121404370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s://www.eeds.com/enduring_material.aspx?AIN=005254864&amp;SIN=230156&amp;Display_Portal_Nav=true" TargetMode="External"/><Relationship Id="rId3" Type="http://schemas.openxmlformats.org/officeDocument/2006/relationships/hyperlink" Target="https://www.eeds.com/enduring_material.aspx?AIN=005255005&amp;SIN=230156&amp;Display_Portal_Nav=true" TargetMode="External"/><Relationship Id="rId7" Type="http://schemas.openxmlformats.org/officeDocument/2006/relationships/hyperlink" Target="https://www.eeds.com/enduring_material.aspx?AIN=005254877&amp;SIN=230156&amp;Display_Portal_Nav=tru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eeds.com/enduring_material.aspx?AIN=005254967&amp;SIN=230156&amp;Display_Portal_Nav=true" TargetMode="External"/><Relationship Id="rId5" Type="http://schemas.openxmlformats.org/officeDocument/2006/relationships/hyperlink" Target="https://www.eeds.com/enduring_material.aspx?AIN=005255006&amp;SIN=230156&amp;Display_Portal_Nav=true" TargetMode="External"/><Relationship Id="rId4" Type="http://schemas.openxmlformats.org/officeDocument/2006/relationships/hyperlink" Target="https://www.eeds.com/enduring_material.aspx?AIN=005254968&amp;SIN=230156&amp;Display_Portal_Nav=tru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nadrc.acl.gov/details?search1=2022121404370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bpc.caregiver.org/#home"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www.ocfch.org/" TargetMode="External"/><Relationship Id="rId7" Type="http://schemas.openxmlformats.org/officeDocument/2006/relationships/hyperlink" Target="mailto:mwilliman@ocfch.org"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hyperlink" Target="mailto:ekinzig@ocfch.org" TargetMode="External"/><Relationship Id="rId5" Type="http://schemas.openxmlformats.org/officeDocument/2006/relationships/hyperlink" Target="mailto:bburman@ocfch.org" TargetMode="External"/><Relationship Id="rId4" Type="http://schemas.openxmlformats.org/officeDocument/2006/relationships/hyperlink" Target="mailto:SBollin@ALZCareServices.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mailto:info@dementiafriendsusa.org"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ideo" Target="https://www.youtube.com/embed/x9g0oK2G9x8?feature=oembed" TargetMode="External"/><Relationship Id="rId5" Type="http://schemas.openxmlformats.org/officeDocument/2006/relationships/hyperlink" Target="https://youtu.be/x9g0oK2G9x8"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027F56-9BA3-435C-87D4-D334B01CF9A6}"/>
              </a:ext>
            </a:extLst>
          </p:cNvPr>
          <p:cNvSpPr>
            <a:spLocks noGrp="1"/>
          </p:cNvSpPr>
          <p:nvPr>
            <p:ph idx="1"/>
          </p:nvPr>
        </p:nvSpPr>
        <p:spPr>
          <a:xfrm>
            <a:off x="896926" y="4308587"/>
            <a:ext cx="10398149" cy="1427527"/>
          </a:xfrm>
        </p:spPr>
        <p:txBody>
          <a:bodyPr>
            <a:normAutofit fontScale="40000" lnSpcReduction="20000"/>
          </a:bodyPr>
          <a:lstStyle/>
          <a:p>
            <a:pPr marL="0" marR="0" indent="0" algn="ctr">
              <a:lnSpc>
                <a:spcPct val="90000"/>
              </a:lnSpc>
              <a:spcBef>
                <a:spcPts val="1000"/>
              </a:spcBef>
              <a:spcAft>
                <a:spcPts val="0"/>
              </a:spcAft>
              <a:buNone/>
            </a:pPr>
            <a:r>
              <a:rPr lang="en-US" sz="2500" i="1" kern="1200" dirty="0">
                <a:solidFill>
                  <a:srgbClr val="000000"/>
                </a:solidFill>
                <a:effectLst/>
                <a:latin typeface="Calibri" panose="020F0502020204030204" pitchFamily="34" charset="0"/>
                <a:ea typeface="Arial Rounded MT Bold" panose="020F0704030504030204" pitchFamily="34" charset="0"/>
                <a:cs typeface="Arial Rounded MT Bold" panose="020F0704030504030204" pitchFamily="34" charset="0"/>
              </a:rPr>
              <a:t>This project was supported, in part by grant number 90ADPI0008-01-00, from the U.S. Administration for Community Living, Department of Health and Human Services, Washington, D.C. 20201. Grantees undertaking projects with government sponsorship are encouraged to express freely their findings and conclusions. Points of view or opinions do not, therefore, necessarily represent official ACL policy.</a:t>
            </a:r>
            <a:endParaRPr lang="en-US" sz="2500" dirty="0">
              <a:effectLst/>
              <a:latin typeface="Times New Roman" panose="02020603050405020304" pitchFamily="18" charset="0"/>
              <a:ea typeface="Times New Roman" panose="02020603050405020304" pitchFamily="18" charset="0"/>
            </a:endParaRPr>
          </a:p>
          <a:p>
            <a:pPr marL="0" marR="0" indent="0">
              <a:lnSpc>
                <a:spcPts val="1000"/>
              </a:lnSpc>
              <a:spcBef>
                <a:spcPts val="0"/>
              </a:spcBef>
              <a:spcAft>
                <a:spcPts val="0"/>
              </a:spcAft>
              <a:buNone/>
            </a:pPr>
            <a:r>
              <a:rPr lang="en-US" sz="25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ctr">
              <a:buNone/>
            </a:pPr>
            <a:r>
              <a:rPr lang="en-US" sz="25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Additional training or a license agreement is required for anyone interested in delivering this presentation to their local providers. Contact Dementia Friends USA for more information at </a:t>
            </a:r>
            <a:r>
              <a:rPr lang="en-US" sz="2500" b="1" u="sng"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hlinkClick r:id="rId3"/>
              </a:rPr>
              <a:t>info@dementiafriendsusa.org</a:t>
            </a:r>
            <a:r>
              <a:rPr lang="en-US" sz="25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sz="2500" dirty="0">
                <a:solidFill>
                  <a:schemeClr val="tx1"/>
                </a:solidFill>
              </a:rPr>
              <a:t>Adapted from Dementia Friends Minnesota</a:t>
            </a:r>
            <a:br>
              <a:rPr lang="en-US" sz="2500" dirty="0">
                <a:solidFill>
                  <a:schemeClr val="tx1"/>
                </a:solidFill>
              </a:rPr>
            </a:br>
            <a:r>
              <a:rPr lang="en-US" sz="2500" dirty="0">
                <a:solidFill>
                  <a:schemeClr val="tx1"/>
                </a:solidFill>
              </a:rPr>
              <a:t>and with permission of Dementia Friends, Alzheimer’s Society, London UK.</a:t>
            </a:r>
            <a:br>
              <a:rPr lang="en-US" sz="1400" dirty="0">
                <a:solidFill>
                  <a:schemeClr val="tx1"/>
                </a:solidFill>
              </a:rPr>
            </a:br>
            <a:r>
              <a:rPr lang="en-US" sz="1400" dirty="0">
                <a:solidFill>
                  <a:schemeClr val="tx1"/>
                </a:solidFill>
              </a:rPr>
              <a:t>Rev. 07/27/17</a:t>
            </a:r>
          </a:p>
        </p:txBody>
      </p:sp>
      <p:sp>
        <p:nvSpPr>
          <p:cNvPr id="7" name="Title 6">
            <a:extLst>
              <a:ext uri="{FF2B5EF4-FFF2-40B4-BE49-F238E27FC236}">
                <a16:creationId xmlns:a16="http://schemas.microsoft.com/office/drawing/2014/main" id="{CA570269-AEDA-420C-92E0-1E807DFE7C8B}"/>
              </a:ext>
            </a:extLst>
          </p:cNvPr>
          <p:cNvSpPr>
            <a:spLocks noGrp="1"/>
          </p:cNvSpPr>
          <p:nvPr>
            <p:ph type="title"/>
          </p:nvPr>
        </p:nvSpPr>
        <p:spPr>
          <a:xfrm>
            <a:off x="2084997" y="583660"/>
            <a:ext cx="8025319" cy="2320314"/>
          </a:xfrm>
        </p:spPr>
        <p:txBody>
          <a:bodyPr/>
          <a:lstStyle/>
          <a:p>
            <a:pPr algn="ctr"/>
            <a:r>
              <a:rPr lang="en-US" sz="5600" b="1" dirty="0">
                <a:latin typeface="+mj-lt"/>
              </a:rPr>
              <a:t>DEMENTIA FRIENDS  </a:t>
            </a:r>
            <a:br>
              <a:rPr lang="en-US" sz="4400" b="1" dirty="0">
                <a:latin typeface="+mj-lt"/>
              </a:rPr>
            </a:br>
            <a:r>
              <a:rPr lang="en-US" sz="4200" b="1" dirty="0">
                <a:latin typeface="+mj-lt"/>
              </a:rPr>
              <a:t>for Intellectual and Developmental Disabilities </a:t>
            </a:r>
          </a:p>
        </p:txBody>
      </p:sp>
      <p:cxnSp>
        <p:nvCxnSpPr>
          <p:cNvPr id="9" name="Straight Connector 8">
            <a:extLst>
              <a:ext uri="{FF2B5EF4-FFF2-40B4-BE49-F238E27FC236}">
                <a16:creationId xmlns:a16="http://schemas.microsoft.com/office/drawing/2014/main" id="{BE3503B2-4034-DB4B-B0B3-925FD283EF62}"/>
              </a:ext>
              <a:ext uri="{C183D7F6-B498-43B3-948B-1728B52AA6E4}">
                <adec:decorative xmlns:adec="http://schemas.microsoft.com/office/drawing/2017/decorative" val="1"/>
              </a:ext>
            </a:extLst>
          </p:cNvPr>
          <p:cNvCxnSpPr>
            <a:cxnSpLocks/>
          </p:cNvCxnSpPr>
          <p:nvPr/>
        </p:nvCxnSpPr>
        <p:spPr>
          <a:xfrm>
            <a:off x="1624519" y="2850207"/>
            <a:ext cx="9270460" cy="0"/>
          </a:xfrm>
          <a:prstGeom prst="line">
            <a:avLst/>
          </a:prstGeom>
          <a:ln w="12700">
            <a:solidFill>
              <a:srgbClr val="A59C8D"/>
            </a:solidFill>
          </a:ln>
        </p:spPr>
        <p:style>
          <a:lnRef idx="1">
            <a:schemeClr val="accent1"/>
          </a:lnRef>
          <a:fillRef idx="0">
            <a:schemeClr val="accent1"/>
          </a:fillRef>
          <a:effectRef idx="0">
            <a:schemeClr val="accent1"/>
          </a:effectRef>
          <a:fontRef idx="minor">
            <a:schemeClr val="tx1"/>
          </a:fontRef>
        </p:style>
      </p:cxnSp>
      <p:pic>
        <p:nvPicPr>
          <p:cNvPr id="2" name="Content Placeholder 4" descr="Logo, company name&#10;&#10;Description automatically generated">
            <a:extLst>
              <a:ext uri="{FF2B5EF4-FFF2-40B4-BE49-F238E27FC236}">
                <a16:creationId xmlns:a16="http://schemas.microsoft.com/office/drawing/2014/main" id="{F58BC8B8-AB0F-7E47-04AE-D8F808746A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1201" y="5636464"/>
            <a:ext cx="1101868" cy="973783"/>
          </a:xfrm>
          <a:prstGeom prst="rect">
            <a:avLst/>
          </a:prstGeom>
        </p:spPr>
      </p:pic>
      <p:sp>
        <p:nvSpPr>
          <p:cNvPr id="8" name="TextBox 7">
            <a:extLst>
              <a:ext uri="{FF2B5EF4-FFF2-40B4-BE49-F238E27FC236}">
                <a16:creationId xmlns:a16="http://schemas.microsoft.com/office/drawing/2014/main" id="{9B5C28EA-D62F-947D-3A18-52FE8CA3D87D}"/>
              </a:ext>
            </a:extLst>
          </p:cNvPr>
          <p:cNvSpPr txBox="1"/>
          <p:nvPr/>
        </p:nvSpPr>
        <p:spPr>
          <a:xfrm>
            <a:off x="2566499" y="2944561"/>
            <a:ext cx="7059003" cy="1015663"/>
          </a:xfrm>
          <a:prstGeom prst="rect">
            <a:avLst/>
          </a:prstGeom>
          <a:noFill/>
        </p:spPr>
        <p:txBody>
          <a:bodyPr wrap="square">
            <a:spAutoFit/>
          </a:bodyPr>
          <a:lstStyle/>
          <a:p>
            <a:pPr algn="ctr"/>
            <a:r>
              <a:rPr lang="en-US" sz="2000" b="1" dirty="0">
                <a:solidFill>
                  <a:srgbClr val="888074"/>
                </a:solidFill>
              </a:rPr>
              <a:t>OPRA Presentation</a:t>
            </a:r>
            <a:br>
              <a:rPr lang="en-US" sz="2000" b="1" dirty="0">
                <a:solidFill>
                  <a:srgbClr val="888074"/>
                </a:solidFill>
              </a:rPr>
            </a:br>
            <a:r>
              <a:rPr lang="en-US" sz="2000" b="1" dirty="0">
                <a:solidFill>
                  <a:srgbClr val="888074"/>
                </a:solidFill>
              </a:rPr>
              <a:t>Dementia Friends for Intellectual and Developmental Disabilities </a:t>
            </a:r>
            <a:br>
              <a:rPr lang="en-US" sz="2000" b="1" dirty="0">
                <a:solidFill>
                  <a:srgbClr val="888074"/>
                </a:solidFill>
              </a:rPr>
            </a:br>
            <a:r>
              <a:rPr lang="en-US" sz="2000" b="1" dirty="0">
                <a:solidFill>
                  <a:srgbClr val="888074"/>
                </a:solidFill>
              </a:rPr>
              <a:t>Thursday, April 16, 2026 </a:t>
            </a:r>
          </a:p>
        </p:txBody>
      </p:sp>
      <p:sp>
        <p:nvSpPr>
          <p:cNvPr id="13" name="Rectangle 12">
            <a:extLst>
              <a:ext uri="{FF2B5EF4-FFF2-40B4-BE49-F238E27FC236}">
                <a16:creationId xmlns:a16="http://schemas.microsoft.com/office/drawing/2014/main" id="{FEF4656B-8183-685D-C70B-4D2A70A7F6FB}"/>
              </a:ext>
            </a:extLst>
          </p:cNvPr>
          <p:cNvSpPr/>
          <p:nvPr/>
        </p:nvSpPr>
        <p:spPr>
          <a:xfrm>
            <a:off x="2754489" y="5636464"/>
            <a:ext cx="5542844" cy="12215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1" name="Picture 10" descr="Logo&#10;&#10;Description automatically generated with medium confidence">
            <a:extLst>
              <a:ext uri="{FF2B5EF4-FFF2-40B4-BE49-F238E27FC236}">
                <a16:creationId xmlns:a16="http://schemas.microsoft.com/office/drawing/2014/main" id="{E8B75944-16F9-26B6-9823-E8D4AF6A60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048" y="5776701"/>
            <a:ext cx="1732537" cy="955038"/>
          </a:xfrm>
          <a:prstGeom prst="rect">
            <a:avLst/>
          </a:prstGeom>
        </p:spPr>
      </p:pic>
      <p:pic>
        <p:nvPicPr>
          <p:cNvPr id="10" name="Content Placeholder 4" descr="Logo, company name&#10;&#10;Description automatically generated">
            <a:extLst>
              <a:ext uri="{FF2B5EF4-FFF2-40B4-BE49-F238E27FC236}">
                <a16:creationId xmlns:a16="http://schemas.microsoft.com/office/drawing/2014/main" id="{1E79252F-2983-2F77-2605-752A0582AC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2219" y="5620946"/>
            <a:ext cx="1206948" cy="1066649"/>
          </a:xfrm>
          <a:prstGeom prst="rect">
            <a:avLst/>
          </a:prstGeom>
        </p:spPr>
      </p:pic>
      <p:pic>
        <p:nvPicPr>
          <p:cNvPr id="12" name="Picture 11" descr="Logo, company name&#10;&#10;Description automatically generated">
            <a:extLst>
              <a:ext uri="{FF2B5EF4-FFF2-40B4-BE49-F238E27FC236}">
                <a16:creationId xmlns:a16="http://schemas.microsoft.com/office/drawing/2014/main" id="{6E64064A-C5F5-90BD-8A93-E657AFDE41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8800" y="5690994"/>
            <a:ext cx="1357065" cy="1018481"/>
          </a:xfrm>
          <a:prstGeom prst="rect">
            <a:avLst/>
          </a:prstGeom>
        </p:spPr>
      </p:pic>
    </p:spTree>
    <p:extLst>
      <p:ext uri="{BB962C8B-B14F-4D97-AF65-F5344CB8AC3E}">
        <p14:creationId xmlns:p14="http://schemas.microsoft.com/office/powerpoint/2010/main" val="301035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E67F-F12A-4A65-AE8C-C87039018012}"/>
              </a:ext>
            </a:extLst>
          </p:cNvPr>
          <p:cNvSpPr>
            <a:spLocks noGrp="1"/>
          </p:cNvSpPr>
          <p:nvPr>
            <p:ph type="title"/>
          </p:nvPr>
        </p:nvSpPr>
        <p:spPr/>
        <p:txBody>
          <a:bodyPr>
            <a:normAutofit fontScale="90000"/>
          </a:bodyPr>
          <a:lstStyle/>
          <a:p>
            <a:br>
              <a:rPr lang="en-US" dirty="0"/>
            </a:br>
            <a:br>
              <a:rPr lang="en-US" dirty="0"/>
            </a:br>
            <a:r>
              <a:rPr lang="en-US" sz="4000" dirty="0"/>
              <a:t>5 Key Messages</a:t>
            </a:r>
            <a:br>
              <a:rPr lang="en-US" dirty="0"/>
            </a:br>
            <a:r>
              <a:rPr lang="en-US" sz="2200" u="sng" dirty="0">
                <a:hlinkClick r:id="rId4"/>
              </a:rPr>
              <a:t>https://www.youtube.com/watch?v=4oIrRTayLJw&amp;feature=youtu.be</a:t>
            </a:r>
            <a:br>
              <a:rPr lang="en-US" sz="2200" u="sng" dirty="0"/>
            </a:br>
            <a:endParaRPr lang="en-US" sz="2200" dirty="0"/>
          </a:p>
        </p:txBody>
      </p:sp>
      <p:pic>
        <p:nvPicPr>
          <p:cNvPr id="4" name="Online Media 3" title="Dementia Friends:  Five Key Messages (CAPTIONED)">
            <a:hlinkClick r:id="" action="ppaction://media"/>
            <a:extLst>
              <a:ext uri="{FF2B5EF4-FFF2-40B4-BE49-F238E27FC236}">
                <a16:creationId xmlns:a16="http://schemas.microsoft.com/office/drawing/2014/main" id="{27CB13D3-1CA6-4DA0-9689-A88BED5D7349}"/>
              </a:ext>
            </a:extLst>
          </p:cNvPr>
          <p:cNvPicPr>
            <a:picLocks noGrp="1" noRot="1" noChangeAspect="1"/>
          </p:cNvPicPr>
          <p:nvPr>
            <p:ph idx="1"/>
            <a:videoFile r:link="rId1"/>
          </p:nvPr>
        </p:nvPicPr>
        <p:blipFill>
          <a:blip r:embed="rId5"/>
          <a:stretch>
            <a:fillRect/>
          </a:stretch>
        </p:blipFill>
        <p:spPr>
          <a:xfrm>
            <a:off x="2922104" y="1739453"/>
            <a:ext cx="7397297" cy="4161206"/>
          </a:xfrm>
          <a:prstGeom prst="rect">
            <a:avLst/>
          </a:prstGeom>
        </p:spPr>
      </p:pic>
    </p:spTree>
    <p:extLst>
      <p:ext uri="{BB962C8B-B14F-4D97-AF65-F5344CB8AC3E}">
        <p14:creationId xmlns:p14="http://schemas.microsoft.com/office/powerpoint/2010/main" val="68780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CA2DC-460F-451C-87B8-1005EE9450FE}"/>
              </a:ext>
            </a:extLst>
          </p:cNvPr>
          <p:cNvSpPr>
            <a:spLocks noGrp="1"/>
          </p:cNvSpPr>
          <p:nvPr>
            <p:ph type="title"/>
          </p:nvPr>
        </p:nvSpPr>
        <p:spPr>
          <a:xfrm>
            <a:off x="1230313" y="261258"/>
            <a:ext cx="9553575" cy="867456"/>
          </a:xfrm>
        </p:spPr>
        <p:txBody>
          <a:bodyPr/>
          <a:lstStyle/>
          <a:p>
            <a:br>
              <a:rPr lang="en-US" dirty="0"/>
            </a:br>
            <a:br>
              <a:rPr lang="en-US" dirty="0"/>
            </a:br>
            <a:br>
              <a:rPr lang="en-US" dirty="0"/>
            </a:br>
            <a:r>
              <a:rPr lang="en-US" dirty="0"/>
              <a:t>The Bookcase Story		</a:t>
            </a:r>
            <a:br>
              <a:rPr lang="en-US" dirty="0"/>
            </a:br>
            <a:br>
              <a:rPr lang="en-US" dirty="0"/>
            </a:br>
            <a:endParaRPr lang="en-US" dirty="0"/>
          </a:p>
        </p:txBody>
      </p:sp>
      <p:sp>
        <p:nvSpPr>
          <p:cNvPr id="7" name="TextBox 6">
            <a:extLst>
              <a:ext uri="{FF2B5EF4-FFF2-40B4-BE49-F238E27FC236}">
                <a16:creationId xmlns:a16="http://schemas.microsoft.com/office/drawing/2014/main" id="{1E293358-1FB6-9D5D-CFB1-36EC62A7A93A}"/>
              </a:ext>
            </a:extLst>
          </p:cNvPr>
          <p:cNvSpPr txBox="1"/>
          <p:nvPr/>
        </p:nvSpPr>
        <p:spPr>
          <a:xfrm>
            <a:off x="5960963" y="759382"/>
            <a:ext cx="5753242" cy="369332"/>
          </a:xfrm>
          <a:prstGeom prst="rect">
            <a:avLst/>
          </a:prstGeom>
          <a:noFill/>
        </p:spPr>
        <p:txBody>
          <a:bodyPr wrap="square">
            <a:spAutoFit/>
          </a:bodyPr>
          <a:lstStyle/>
          <a:p>
            <a:r>
              <a:rPr lang="en-US" dirty="0">
                <a:hlinkClick r:id="rId4"/>
              </a:rPr>
              <a:t>https://www.youtube.com/watch?v=IIlh3Ikp2EQ&amp;list=PPSV</a:t>
            </a:r>
            <a:r>
              <a:rPr lang="en-US" dirty="0"/>
              <a:t> </a:t>
            </a:r>
          </a:p>
        </p:txBody>
      </p:sp>
      <p:pic>
        <p:nvPicPr>
          <p:cNvPr id="3" name="Online Media 2" title="Dementia Friends   Bookcase">
            <a:hlinkClick r:id="" action="ppaction://media"/>
            <a:extLst>
              <a:ext uri="{FF2B5EF4-FFF2-40B4-BE49-F238E27FC236}">
                <a16:creationId xmlns:a16="http://schemas.microsoft.com/office/drawing/2014/main" id="{52DF0458-7DD5-0DB4-89A5-5AACC10C60D8}"/>
              </a:ext>
            </a:extLst>
          </p:cNvPr>
          <p:cNvPicPr>
            <a:picLocks noRot="1" noChangeAspect="1"/>
          </p:cNvPicPr>
          <p:nvPr>
            <a:videoFile r:link="rId1"/>
          </p:nvPr>
        </p:nvPicPr>
        <p:blipFill>
          <a:blip r:embed="rId5"/>
          <a:stretch>
            <a:fillRect/>
          </a:stretch>
        </p:blipFill>
        <p:spPr>
          <a:xfrm>
            <a:off x="2012907" y="1258669"/>
            <a:ext cx="8166186" cy="4610288"/>
          </a:xfrm>
          <a:prstGeom prst="rect">
            <a:avLst/>
          </a:prstGeom>
        </p:spPr>
      </p:pic>
    </p:spTree>
    <p:extLst>
      <p:ext uri="{BB962C8B-B14F-4D97-AF65-F5344CB8AC3E}">
        <p14:creationId xmlns:p14="http://schemas.microsoft.com/office/powerpoint/2010/main" val="98858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B0F22-471C-463B-B1C4-A3010F40FA03}"/>
              </a:ext>
            </a:extLst>
          </p:cNvPr>
          <p:cNvSpPr>
            <a:spLocks noGrp="1"/>
          </p:cNvSpPr>
          <p:nvPr>
            <p:ph type="title"/>
          </p:nvPr>
        </p:nvSpPr>
        <p:spPr>
          <a:xfrm>
            <a:off x="1350358" y="645044"/>
            <a:ext cx="9816830" cy="1277063"/>
          </a:xfrm>
        </p:spPr>
        <p:txBody>
          <a:bodyPr>
            <a:normAutofit fontScale="90000"/>
          </a:bodyPr>
          <a:lstStyle/>
          <a:p>
            <a:r>
              <a:rPr lang="en-US" sz="4000" b="1" dirty="0"/>
              <a:t>People First Wisconsin </a:t>
            </a:r>
            <a:r>
              <a:rPr lang="en-US" sz="2700" dirty="0">
                <a:solidFill>
                  <a:schemeClr val="tx1"/>
                </a:solidFill>
                <a:hlinkClick r:id="rId4">
                  <a:extLst>
                    <a:ext uri="{A12FA001-AC4F-418D-AE19-62706E023703}">
                      <ahyp:hlinkClr xmlns:ahyp="http://schemas.microsoft.com/office/drawing/2018/hyperlinkcolor" val="tx"/>
                    </a:ext>
                  </a:extLst>
                </a:hlinkClick>
              </a:rPr>
              <a:t>https://www.youtube.com/watch?v=UG7tBL0AEsY&amp;feature=youtu.be</a:t>
            </a:r>
            <a:br>
              <a:rPr lang="en-US" sz="3600" dirty="0">
                <a:solidFill>
                  <a:srgbClr val="FF0000"/>
                </a:solidFill>
              </a:rPr>
            </a:br>
            <a:br>
              <a:rPr lang="en-US" b="1" dirty="0"/>
            </a:br>
            <a:endParaRPr lang="en-US" b="1" dirty="0"/>
          </a:p>
        </p:txBody>
      </p:sp>
      <p:pic>
        <p:nvPicPr>
          <p:cNvPr id="4" name="Online Media 3" title="Cindy Bentley- Interview">
            <a:hlinkClick r:id="" action="ppaction://media"/>
            <a:extLst>
              <a:ext uri="{FF2B5EF4-FFF2-40B4-BE49-F238E27FC236}">
                <a16:creationId xmlns:a16="http://schemas.microsoft.com/office/drawing/2014/main" id="{396CAEF2-D5CC-4302-807D-1D5BADC57EE5}"/>
              </a:ext>
            </a:extLst>
          </p:cNvPr>
          <p:cNvPicPr>
            <a:picLocks noGrp="1" noRot="1" noChangeAspect="1"/>
          </p:cNvPicPr>
          <p:nvPr>
            <p:ph idx="1"/>
            <a:videoFile r:link="rId1"/>
          </p:nvPr>
        </p:nvPicPr>
        <p:blipFill>
          <a:blip r:embed="rId5"/>
          <a:stretch>
            <a:fillRect/>
          </a:stretch>
        </p:blipFill>
        <p:spPr>
          <a:xfrm>
            <a:off x="2780522" y="1603969"/>
            <a:ext cx="7321700" cy="4136736"/>
          </a:xfrm>
          <a:prstGeom prst="rect">
            <a:avLst/>
          </a:prstGeom>
        </p:spPr>
      </p:pic>
    </p:spTree>
    <p:extLst>
      <p:ext uri="{BB962C8B-B14F-4D97-AF65-F5344CB8AC3E}">
        <p14:creationId xmlns:p14="http://schemas.microsoft.com/office/powerpoint/2010/main" val="158239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F1498-9A16-430C-9D57-42B9C85AF08A}"/>
              </a:ext>
            </a:extLst>
          </p:cNvPr>
          <p:cNvSpPr>
            <a:spLocks noGrp="1"/>
          </p:cNvSpPr>
          <p:nvPr>
            <p:ph type="title"/>
          </p:nvPr>
        </p:nvSpPr>
        <p:spPr>
          <a:xfrm>
            <a:off x="1391831" y="606118"/>
            <a:ext cx="9544966" cy="428613"/>
          </a:xfrm>
        </p:spPr>
        <p:txBody>
          <a:bodyPr/>
          <a:lstStyle/>
          <a:p>
            <a:r>
              <a:rPr lang="en-US" sz="3600" dirty="0"/>
              <a:t>Dementia Friends – Staying Connected </a:t>
            </a:r>
          </a:p>
        </p:txBody>
      </p:sp>
      <p:sp>
        <p:nvSpPr>
          <p:cNvPr id="3" name="Content Placeholder 2">
            <a:extLst>
              <a:ext uri="{FF2B5EF4-FFF2-40B4-BE49-F238E27FC236}">
                <a16:creationId xmlns:a16="http://schemas.microsoft.com/office/drawing/2014/main" id="{BE986D11-6BBA-4112-AE33-F72808B67E69}"/>
              </a:ext>
            </a:extLst>
          </p:cNvPr>
          <p:cNvSpPr>
            <a:spLocks noGrp="1"/>
          </p:cNvSpPr>
          <p:nvPr>
            <p:ph idx="1"/>
          </p:nvPr>
        </p:nvSpPr>
        <p:spPr>
          <a:xfrm>
            <a:off x="1463310" y="1440382"/>
            <a:ext cx="8975416" cy="4029833"/>
          </a:xfrm>
        </p:spPr>
        <p:txBody>
          <a:bodyPr>
            <a:normAutofit/>
          </a:bodyPr>
          <a:lstStyle/>
          <a:p>
            <a:pPr lvl="0">
              <a:lnSpc>
                <a:spcPts val="2800"/>
              </a:lnSpc>
              <a:spcBef>
                <a:spcPts val="0"/>
              </a:spcBef>
              <a:spcAft>
                <a:spcPts val="1600"/>
              </a:spcAft>
            </a:pPr>
            <a:r>
              <a:rPr lang="en-US" sz="2000" b="1" dirty="0">
                <a:solidFill>
                  <a:schemeClr val="tx1"/>
                </a:solidFill>
                <a:latin typeface="+mn-lt"/>
              </a:rPr>
              <a:t>Watch for Dementia Friends Ohio updates and get tip sheets on brain health, caregiving, dementia and more</a:t>
            </a:r>
            <a:r>
              <a:rPr lang="en-US" sz="2000" dirty="0">
                <a:solidFill>
                  <a:schemeClr val="tx1"/>
                </a:solidFill>
                <a:latin typeface="+mn-lt"/>
              </a:rPr>
              <a:t> from Ohio Council for Cognitive Health’s website: </a:t>
            </a:r>
            <a:r>
              <a:rPr lang="en-US" sz="2000" u="sng" dirty="0">
                <a:solidFill>
                  <a:schemeClr val="tx1"/>
                </a:solidFill>
                <a:latin typeface="+mn-lt"/>
                <a:hlinkClick r:id="rId3">
                  <a:extLst>
                    <a:ext uri="{A12FA001-AC4F-418D-AE19-62706E023703}">
                      <ahyp:hlinkClr xmlns:ahyp="http://schemas.microsoft.com/office/drawing/2018/hyperlinkcolor" val="tx"/>
                    </a:ext>
                  </a:extLst>
                </a:hlinkClick>
              </a:rPr>
              <a:t>www.ocfch.org</a:t>
            </a:r>
            <a:endParaRPr lang="en-US" sz="2000" dirty="0">
              <a:solidFill>
                <a:schemeClr val="tx1"/>
              </a:solidFill>
              <a:latin typeface="+mn-lt"/>
            </a:endParaRPr>
          </a:p>
          <a:p>
            <a:pPr lvl="0">
              <a:lnSpc>
                <a:spcPts val="2800"/>
              </a:lnSpc>
              <a:spcBef>
                <a:spcPts val="0"/>
              </a:spcBef>
              <a:spcAft>
                <a:spcPts val="1600"/>
              </a:spcAft>
            </a:pPr>
            <a:r>
              <a:rPr lang="en-US" sz="2000" b="1" dirty="0">
                <a:solidFill>
                  <a:schemeClr val="tx1"/>
                </a:solidFill>
                <a:latin typeface="+mn-lt"/>
              </a:rPr>
              <a:t>Visit the Dementia Friends / Dementia Friendly America Website</a:t>
            </a:r>
            <a:r>
              <a:rPr lang="en-US" sz="2000" dirty="0">
                <a:solidFill>
                  <a:schemeClr val="tx1"/>
                </a:solidFill>
                <a:latin typeface="+mn-lt"/>
              </a:rPr>
              <a:t>.</a:t>
            </a:r>
            <a:br>
              <a:rPr lang="en-US" sz="2000" dirty="0">
                <a:solidFill>
                  <a:schemeClr val="tx1"/>
                </a:solidFill>
                <a:latin typeface="+mn-lt"/>
              </a:rPr>
            </a:br>
            <a:r>
              <a:rPr lang="en-US" sz="2000" dirty="0">
                <a:solidFill>
                  <a:schemeClr val="tx1"/>
                </a:solidFill>
                <a:latin typeface="+mn-lt"/>
              </a:rPr>
              <a:t>Sign up to receive their updates and newsletter at </a:t>
            </a:r>
            <a:r>
              <a:rPr lang="en-US" sz="2000" u="sng" dirty="0">
                <a:solidFill>
                  <a:schemeClr val="tx1"/>
                </a:solidFill>
                <a:latin typeface="+mn-lt"/>
                <a:hlinkClick r:id="rId4">
                  <a:extLst>
                    <a:ext uri="{A12FA001-AC4F-418D-AE19-62706E023703}">
                      <ahyp:hlinkClr xmlns:ahyp="http://schemas.microsoft.com/office/drawing/2018/hyperlinkcolor" val="tx"/>
                    </a:ext>
                  </a:extLst>
                </a:hlinkClick>
              </a:rPr>
              <a:t>www.dementiafriendsusa.org</a:t>
            </a:r>
            <a:endParaRPr lang="en-US" sz="2000" dirty="0">
              <a:solidFill>
                <a:schemeClr val="tx1"/>
              </a:solidFill>
              <a:latin typeface="+mn-lt"/>
            </a:endParaRPr>
          </a:p>
          <a:p>
            <a:pPr lvl="0">
              <a:lnSpc>
                <a:spcPts val="2800"/>
              </a:lnSpc>
              <a:spcBef>
                <a:spcPts val="0"/>
              </a:spcBef>
              <a:spcAft>
                <a:spcPts val="1600"/>
              </a:spcAft>
            </a:pPr>
            <a:r>
              <a:rPr lang="en-US" sz="2000" b="1" dirty="0">
                <a:solidFill>
                  <a:schemeClr val="tx1"/>
                </a:solidFill>
                <a:latin typeface="+mn-lt"/>
              </a:rPr>
              <a:t>Like and Follow Dementia Friends / Dementia Friendly America on Facebook</a:t>
            </a:r>
            <a:r>
              <a:rPr lang="en-US" sz="2000" dirty="0">
                <a:solidFill>
                  <a:schemeClr val="tx1"/>
                </a:solidFill>
                <a:latin typeface="+mn-lt"/>
              </a:rPr>
              <a:t>: </a:t>
            </a:r>
            <a:r>
              <a:rPr lang="en-US" sz="2000" u="sng" dirty="0">
                <a:solidFill>
                  <a:schemeClr val="tx1"/>
                </a:solidFill>
                <a:latin typeface="+mn-lt"/>
                <a:hlinkClick r:id="rId5">
                  <a:extLst>
                    <a:ext uri="{A12FA001-AC4F-418D-AE19-62706E023703}">
                      <ahyp:hlinkClr xmlns:ahyp="http://schemas.microsoft.com/office/drawing/2018/hyperlinkcolor" val="tx"/>
                    </a:ext>
                  </a:extLst>
                </a:hlinkClick>
              </a:rPr>
              <a:t>www.facebook.com/DementiaFriendlyAmerica</a:t>
            </a:r>
            <a:endParaRPr lang="en-US" sz="2000" dirty="0">
              <a:solidFill>
                <a:schemeClr val="tx1"/>
              </a:solidFill>
              <a:latin typeface="+mn-lt"/>
            </a:endParaRPr>
          </a:p>
          <a:p>
            <a:pPr lvl="0">
              <a:lnSpc>
                <a:spcPts val="2800"/>
              </a:lnSpc>
              <a:spcBef>
                <a:spcPts val="0"/>
              </a:spcBef>
              <a:spcAft>
                <a:spcPts val="1600"/>
              </a:spcAft>
            </a:pPr>
            <a:r>
              <a:rPr lang="en-US" sz="2000" b="1" dirty="0">
                <a:solidFill>
                  <a:schemeClr val="tx1"/>
                </a:solidFill>
                <a:latin typeface="+mn-lt"/>
              </a:rPr>
              <a:t>Follow Dementia Friends on Twitter:</a:t>
            </a:r>
            <a:r>
              <a:rPr lang="en-US" sz="2000" dirty="0">
                <a:solidFill>
                  <a:schemeClr val="tx1"/>
                </a:solidFill>
                <a:latin typeface="+mn-lt"/>
              </a:rPr>
              <a:t> @dementiafriend</a:t>
            </a:r>
          </a:p>
        </p:txBody>
      </p:sp>
      <p:cxnSp>
        <p:nvCxnSpPr>
          <p:cNvPr id="6" name="Straight Connector 5">
            <a:extLst>
              <a:ext uri="{FF2B5EF4-FFF2-40B4-BE49-F238E27FC236}">
                <a16:creationId xmlns:a16="http://schemas.microsoft.com/office/drawing/2014/main" id="{8BEDB8B2-01D0-BE49-86BB-E996F18A8C27}"/>
              </a:ext>
              <a:ext uri="{C183D7F6-B498-43B3-948B-1728B52AA6E4}">
                <adec:decorative xmlns:adec="http://schemas.microsoft.com/office/drawing/2017/decorative" val="1"/>
              </a:ext>
            </a:extLst>
          </p:cNvPr>
          <p:cNvCxnSpPr>
            <a:cxnSpLocks/>
          </p:cNvCxnSpPr>
          <p:nvPr/>
        </p:nvCxnSpPr>
        <p:spPr>
          <a:xfrm flipV="1">
            <a:off x="-25940" y="5603132"/>
            <a:ext cx="12217940" cy="9728"/>
          </a:xfrm>
          <a:prstGeom prst="line">
            <a:avLst/>
          </a:prstGeom>
          <a:ln w="12700">
            <a:solidFill>
              <a:srgbClr val="A59C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759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EB5A55-3948-4491-BCAF-2422E20A6983}"/>
              </a:ext>
            </a:extLst>
          </p:cNvPr>
          <p:cNvPicPr>
            <a:picLocks noChangeAspect="1"/>
          </p:cNvPicPr>
          <p:nvPr/>
        </p:nvPicPr>
        <p:blipFill>
          <a:blip r:embed="rId3"/>
          <a:stretch>
            <a:fillRect/>
          </a:stretch>
        </p:blipFill>
        <p:spPr>
          <a:xfrm>
            <a:off x="5703367" y="938055"/>
            <a:ext cx="2985102" cy="4618989"/>
          </a:xfrm>
          <a:prstGeom prst="rect">
            <a:avLst/>
          </a:prstGeom>
        </p:spPr>
      </p:pic>
      <p:pic>
        <p:nvPicPr>
          <p:cNvPr id="3" name="Picture 2">
            <a:extLst>
              <a:ext uri="{FF2B5EF4-FFF2-40B4-BE49-F238E27FC236}">
                <a16:creationId xmlns:a16="http://schemas.microsoft.com/office/drawing/2014/main" id="{84A063DD-EB6A-4791-9394-C525EDBF02FE}"/>
              </a:ext>
            </a:extLst>
          </p:cNvPr>
          <p:cNvPicPr>
            <a:picLocks noChangeAspect="1"/>
          </p:cNvPicPr>
          <p:nvPr/>
        </p:nvPicPr>
        <p:blipFill>
          <a:blip r:embed="rId4"/>
          <a:stretch>
            <a:fillRect/>
          </a:stretch>
        </p:blipFill>
        <p:spPr>
          <a:xfrm>
            <a:off x="8688469" y="2241550"/>
            <a:ext cx="2862758" cy="4114800"/>
          </a:xfrm>
          <a:prstGeom prst="rect">
            <a:avLst/>
          </a:prstGeom>
        </p:spPr>
      </p:pic>
      <p:sp>
        <p:nvSpPr>
          <p:cNvPr id="5" name="Title 4">
            <a:extLst>
              <a:ext uri="{FF2B5EF4-FFF2-40B4-BE49-F238E27FC236}">
                <a16:creationId xmlns:a16="http://schemas.microsoft.com/office/drawing/2014/main" id="{2D1F9CFC-8FB1-4B55-A08E-0E8B751681B3}"/>
              </a:ext>
            </a:extLst>
          </p:cNvPr>
          <p:cNvSpPr>
            <a:spLocks noGrp="1"/>
          </p:cNvSpPr>
          <p:nvPr>
            <p:ph type="title"/>
          </p:nvPr>
        </p:nvSpPr>
        <p:spPr/>
        <p:txBody>
          <a:bodyPr>
            <a:normAutofit fontScale="90000"/>
          </a:bodyPr>
          <a:lstStyle/>
          <a:p>
            <a:r>
              <a:rPr lang="en-US" dirty="0">
                <a:solidFill>
                  <a:schemeClr val="accent5"/>
                </a:solidFill>
                <a:latin typeface="+mn-lt"/>
              </a:rPr>
              <a:t>Ohio Council for Cognitive Health: Tip Sheets </a:t>
            </a:r>
            <a:br>
              <a:rPr lang="en-US" dirty="0"/>
            </a:br>
            <a:r>
              <a:rPr lang="en-US" dirty="0"/>
              <a:t> </a:t>
            </a:r>
            <a:r>
              <a:rPr lang="en-US" sz="2700" dirty="0">
                <a:latin typeface="Arial Rounded MT Bold" panose="020F0704030504030204" pitchFamily="34" charset="0"/>
                <a:hlinkClick r:id="rId5"/>
              </a:rPr>
              <a:t>http://ocfch.org/quick-tips/</a:t>
            </a:r>
            <a:endParaRPr lang="en-US" sz="2700" dirty="0">
              <a:latin typeface="Arial Rounded MT Bold" panose="020F0704030504030204" pitchFamily="34" charset="0"/>
            </a:endParaRPr>
          </a:p>
        </p:txBody>
      </p:sp>
      <p:sp>
        <p:nvSpPr>
          <p:cNvPr id="6" name="Content Placeholder 5">
            <a:extLst>
              <a:ext uri="{FF2B5EF4-FFF2-40B4-BE49-F238E27FC236}">
                <a16:creationId xmlns:a16="http://schemas.microsoft.com/office/drawing/2014/main" id="{BABC8DF9-D6F4-4381-9C52-D1A677C82DDC}"/>
              </a:ext>
            </a:extLst>
          </p:cNvPr>
          <p:cNvSpPr>
            <a:spLocks noGrp="1"/>
          </p:cNvSpPr>
          <p:nvPr>
            <p:ph sz="half" idx="1"/>
          </p:nvPr>
        </p:nvSpPr>
        <p:spPr>
          <a:xfrm>
            <a:off x="1536970" y="1295400"/>
            <a:ext cx="4513311" cy="5426077"/>
          </a:xfrm>
        </p:spPr>
        <p:txBody>
          <a:bodyPr>
            <a:normAutofit/>
          </a:bodyPr>
          <a:lstStyle/>
          <a:p>
            <a:r>
              <a:rPr lang="en-US" sz="2400" i="1" dirty="0"/>
              <a:t>Use the link to find Quick Tip Resources such as:</a:t>
            </a:r>
          </a:p>
          <a:p>
            <a:pPr lvl="1">
              <a:lnSpc>
                <a:spcPct val="150000"/>
              </a:lnSpc>
              <a:buFont typeface="Arial" panose="020B0604020202020204" pitchFamily="34" charset="0"/>
              <a:buChar char="•"/>
            </a:pPr>
            <a:r>
              <a:rPr lang="en-US" dirty="0"/>
              <a:t>Effective Communication with People Living with Dementia </a:t>
            </a:r>
          </a:p>
          <a:p>
            <a:pPr lvl="1">
              <a:lnSpc>
                <a:spcPct val="150000"/>
              </a:lnSpc>
              <a:buFont typeface="Arial" panose="020B0604020202020204" pitchFamily="34" charset="0"/>
              <a:buChar char="•"/>
            </a:pPr>
            <a:r>
              <a:rPr lang="en-US" dirty="0"/>
              <a:t>Understanding Responsive Behaviors Related to Dementia</a:t>
            </a:r>
          </a:p>
          <a:p>
            <a:pPr lvl="1">
              <a:lnSpc>
                <a:spcPct val="150000"/>
              </a:lnSpc>
              <a:buFont typeface="Arial" panose="020B0604020202020204" pitchFamily="34" charset="0"/>
              <a:buChar char="•"/>
            </a:pPr>
            <a:r>
              <a:rPr lang="en-US" dirty="0"/>
              <a:t>Walking About</a:t>
            </a:r>
          </a:p>
          <a:p>
            <a:pPr marL="150876" lvl="1" indent="0">
              <a:buNone/>
            </a:pPr>
            <a:endParaRPr lang="en-US" dirty="0"/>
          </a:p>
        </p:txBody>
      </p:sp>
      <p:sp>
        <p:nvSpPr>
          <p:cNvPr id="4" name="Slide Number Placeholder 3">
            <a:extLst>
              <a:ext uri="{FF2B5EF4-FFF2-40B4-BE49-F238E27FC236}">
                <a16:creationId xmlns:a16="http://schemas.microsoft.com/office/drawing/2014/main" id="{74D7B626-8945-4001-B807-4523266254D5}"/>
              </a:ext>
            </a:extLst>
          </p:cNvPr>
          <p:cNvSpPr>
            <a:spLocks noGrp="1"/>
          </p:cNvSpPr>
          <p:nvPr>
            <p:ph type="sldNum" sz="quarter" idx="12"/>
          </p:nvPr>
        </p:nvSpPr>
        <p:spPr/>
        <p:txBody>
          <a:bodyPr/>
          <a:lstStyle/>
          <a:p>
            <a:fld id="{4FAB73BC-B049-4115-A692-8D63A059BFB8}" type="slidenum">
              <a:rPr lang="en-US"/>
              <a:pPr/>
              <a:t>14</a:t>
            </a:fld>
            <a:endParaRPr lang="en-US" dirty="0"/>
          </a:p>
        </p:txBody>
      </p:sp>
    </p:spTree>
    <p:extLst>
      <p:ext uri="{BB962C8B-B14F-4D97-AF65-F5344CB8AC3E}">
        <p14:creationId xmlns:p14="http://schemas.microsoft.com/office/powerpoint/2010/main" val="2843851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CDAD7-1774-43F6-ADC4-F73EA7CE8E35}"/>
              </a:ext>
            </a:extLst>
          </p:cNvPr>
          <p:cNvSpPr>
            <a:spLocks noGrp="1"/>
          </p:cNvSpPr>
          <p:nvPr>
            <p:ph type="title"/>
          </p:nvPr>
        </p:nvSpPr>
        <p:spPr/>
        <p:txBody>
          <a:bodyPr>
            <a:normAutofit/>
          </a:bodyPr>
          <a:lstStyle/>
          <a:p>
            <a:r>
              <a:rPr lang="en-US" sz="3600" b="1" dirty="0">
                <a:solidFill>
                  <a:schemeClr val="tx2"/>
                </a:solidFill>
                <a:latin typeface="+mn-lt"/>
              </a:rPr>
              <a:t>Quick Tip Videos </a:t>
            </a:r>
          </a:p>
        </p:txBody>
      </p:sp>
      <p:sp>
        <p:nvSpPr>
          <p:cNvPr id="3" name="Content Placeholder 2">
            <a:extLst>
              <a:ext uri="{FF2B5EF4-FFF2-40B4-BE49-F238E27FC236}">
                <a16:creationId xmlns:a16="http://schemas.microsoft.com/office/drawing/2014/main" id="{191C7E1D-A311-4014-B0DE-B7AEA61E606D}"/>
              </a:ext>
            </a:extLst>
          </p:cNvPr>
          <p:cNvSpPr>
            <a:spLocks noGrp="1"/>
          </p:cNvSpPr>
          <p:nvPr>
            <p:ph idx="1"/>
          </p:nvPr>
        </p:nvSpPr>
        <p:spPr>
          <a:xfrm>
            <a:off x="1536970" y="1362635"/>
            <a:ext cx="9816830" cy="4177553"/>
          </a:xfrm>
        </p:spPr>
        <p:txBody>
          <a:bodyPr/>
          <a:lstStyle/>
          <a:p>
            <a:r>
              <a:rPr lang="en-US" b="0" i="0" dirty="0">
                <a:solidFill>
                  <a:schemeClr val="tx1"/>
                </a:solidFill>
                <a:effectLst/>
                <a:latin typeface="Open Sans"/>
              </a:rPr>
              <a:t>Visit our website or </a:t>
            </a:r>
            <a:r>
              <a:rPr lang="en-US" b="0" i="0" u="none" strike="noStrike" dirty="0">
                <a:solidFill>
                  <a:schemeClr val="tx1"/>
                </a:solidFill>
                <a:effectLst/>
                <a:latin typeface="Open Sans"/>
                <a:hlinkClick r:id="rId3">
                  <a:extLst>
                    <a:ext uri="{A12FA001-AC4F-418D-AE19-62706E023703}">
                      <ahyp:hlinkClr xmlns:ahyp="http://schemas.microsoft.com/office/drawing/2018/hyperlinkcolor" val="tx"/>
                    </a:ext>
                  </a:extLst>
                </a:hlinkClick>
              </a:rPr>
              <a:t>YouTube channel</a:t>
            </a:r>
            <a:r>
              <a:rPr lang="en-US" b="0" i="0" dirty="0">
                <a:solidFill>
                  <a:schemeClr val="tx1"/>
                </a:solidFill>
                <a:effectLst/>
                <a:latin typeface="Open Sans"/>
              </a:rPr>
              <a:t> for all videos</a:t>
            </a:r>
            <a:endParaRPr lang="en-US" dirty="0">
              <a:solidFill>
                <a:schemeClr val="tx1"/>
              </a:solidFill>
            </a:endParaRPr>
          </a:p>
          <a:p>
            <a:endParaRPr lang="en-US" dirty="0"/>
          </a:p>
        </p:txBody>
      </p:sp>
      <p:pic>
        <p:nvPicPr>
          <p:cNvPr id="1026" name="Picture 2" descr="TCARE">
            <a:extLst>
              <a:ext uri="{FF2B5EF4-FFF2-40B4-BE49-F238E27FC236}">
                <a16:creationId xmlns:a16="http://schemas.microsoft.com/office/drawing/2014/main" id="{13C10BA2-6FE8-45F5-AD23-54CE71E289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6011" y="2012616"/>
            <a:ext cx="2065898" cy="20658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CARE">
            <a:extLst>
              <a:ext uri="{FF2B5EF4-FFF2-40B4-BE49-F238E27FC236}">
                <a16:creationId xmlns:a16="http://schemas.microsoft.com/office/drawing/2014/main" id="{43BBEAAF-2A0B-4FF6-8BA9-8A5E3486DC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9079" y="3775587"/>
            <a:ext cx="2045121" cy="20451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CARE">
            <a:extLst>
              <a:ext uri="{FF2B5EF4-FFF2-40B4-BE49-F238E27FC236}">
                <a16:creationId xmlns:a16="http://schemas.microsoft.com/office/drawing/2014/main" id="{5C186CBE-32E7-416A-9D8A-075272C6CC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0360" y="2035769"/>
            <a:ext cx="2019591" cy="201959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CARE">
            <a:extLst>
              <a:ext uri="{FF2B5EF4-FFF2-40B4-BE49-F238E27FC236}">
                <a16:creationId xmlns:a16="http://schemas.microsoft.com/office/drawing/2014/main" id="{8E9BA398-94DE-4407-9684-276296B51F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9273" y="3718698"/>
            <a:ext cx="2019591" cy="201959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CARE">
            <a:extLst>
              <a:ext uri="{FF2B5EF4-FFF2-40B4-BE49-F238E27FC236}">
                <a16:creationId xmlns:a16="http://schemas.microsoft.com/office/drawing/2014/main" id="{DD59EB93-F023-407E-8CEA-C680DF1A08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8185" y="2035769"/>
            <a:ext cx="2019592" cy="20195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CARE">
            <a:extLst>
              <a:ext uri="{FF2B5EF4-FFF2-40B4-BE49-F238E27FC236}">
                <a16:creationId xmlns:a16="http://schemas.microsoft.com/office/drawing/2014/main" id="{15C6302D-B708-46D4-A065-FA9340FBA2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68071" y="3775587"/>
            <a:ext cx="1982648" cy="198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139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596752-1DB2-436A-B886-EBC3C0E7077F}"/>
              </a:ext>
            </a:extLst>
          </p:cNvPr>
          <p:cNvSpPr>
            <a:spLocks noGrp="1"/>
          </p:cNvSpPr>
          <p:nvPr>
            <p:ph type="title"/>
          </p:nvPr>
        </p:nvSpPr>
        <p:spPr>
          <a:xfrm>
            <a:off x="2294626" y="-231856"/>
            <a:ext cx="8781691" cy="2021347"/>
          </a:xfrm>
        </p:spPr>
        <p:txBody>
          <a:bodyPr>
            <a:normAutofit/>
          </a:bodyPr>
          <a:lstStyle/>
          <a:p>
            <a:r>
              <a:rPr lang="en-US" dirty="0"/>
              <a:t>Alzheimer’s Los Angles Caregiver Tip Sheets</a:t>
            </a:r>
          </a:p>
        </p:txBody>
      </p:sp>
      <p:pic>
        <p:nvPicPr>
          <p:cNvPr id="6" name="Content Placeholder 5">
            <a:extLst>
              <a:ext uri="{FF2B5EF4-FFF2-40B4-BE49-F238E27FC236}">
                <a16:creationId xmlns:a16="http://schemas.microsoft.com/office/drawing/2014/main" id="{1D408BC3-6C9E-4BBC-9FDC-1BB43FE2C2AD}"/>
              </a:ext>
            </a:extLst>
          </p:cNvPr>
          <p:cNvPicPr>
            <a:picLocks noGrp="1" noChangeAspect="1"/>
          </p:cNvPicPr>
          <p:nvPr>
            <p:ph idx="1"/>
          </p:nvPr>
        </p:nvPicPr>
        <p:blipFill>
          <a:blip r:embed="rId3"/>
          <a:stretch>
            <a:fillRect/>
          </a:stretch>
        </p:blipFill>
        <p:spPr>
          <a:xfrm>
            <a:off x="4379577" y="1276035"/>
            <a:ext cx="3237318" cy="4488873"/>
          </a:xfrm>
          <a:prstGeom prst="rect">
            <a:avLst/>
          </a:prstGeom>
        </p:spPr>
      </p:pic>
      <p:pic>
        <p:nvPicPr>
          <p:cNvPr id="7" name="Picture 6">
            <a:extLst>
              <a:ext uri="{FF2B5EF4-FFF2-40B4-BE49-F238E27FC236}">
                <a16:creationId xmlns:a16="http://schemas.microsoft.com/office/drawing/2014/main" id="{EAA908E5-2B39-415C-86A8-6BBA7BFE6A28}"/>
              </a:ext>
            </a:extLst>
          </p:cNvPr>
          <p:cNvPicPr>
            <a:picLocks noChangeAspect="1"/>
          </p:cNvPicPr>
          <p:nvPr/>
        </p:nvPicPr>
        <p:blipFill>
          <a:blip r:embed="rId4"/>
          <a:stretch>
            <a:fillRect/>
          </a:stretch>
        </p:blipFill>
        <p:spPr>
          <a:xfrm>
            <a:off x="920155" y="1276034"/>
            <a:ext cx="2922528" cy="4488873"/>
          </a:xfrm>
          <a:prstGeom prst="rect">
            <a:avLst/>
          </a:prstGeom>
        </p:spPr>
      </p:pic>
      <p:pic>
        <p:nvPicPr>
          <p:cNvPr id="8" name="Picture 7">
            <a:extLst>
              <a:ext uri="{FF2B5EF4-FFF2-40B4-BE49-F238E27FC236}">
                <a16:creationId xmlns:a16="http://schemas.microsoft.com/office/drawing/2014/main" id="{8857A5D0-5D8E-4503-A4EF-14D038EEF8DA}"/>
              </a:ext>
            </a:extLst>
          </p:cNvPr>
          <p:cNvPicPr>
            <a:picLocks noChangeAspect="1"/>
          </p:cNvPicPr>
          <p:nvPr/>
        </p:nvPicPr>
        <p:blipFill>
          <a:blip r:embed="rId5"/>
          <a:stretch>
            <a:fillRect/>
          </a:stretch>
        </p:blipFill>
        <p:spPr>
          <a:xfrm>
            <a:off x="8153789" y="1276034"/>
            <a:ext cx="3237318" cy="4488873"/>
          </a:xfrm>
          <a:prstGeom prst="rect">
            <a:avLst/>
          </a:prstGeom>
        </p:spPr>
      </p:pic>
      <p:sp>
        <p:nvSpPr>
          <p:cNvPr id="2" name="Slide Number Placeholder 1">
            <a:extLst>
              <a:ext uri="{FF2B5EF4-FFF2-40B4-BE49-F238E27FC236}">
                <a16:creationId xmlns:a16="http://schemas.microsoft.com/office/drawing/2014/main" id="{FEE55281-68C9-4B84-AE07-680ABEF98F6E}"/>
              </a:ext>
            </a:extLst>
          </p:cNvPr>
          <p:cNvSpPr>
            <a:spLocks noGrp="1"/>
          </p:cNvSpPr>
          <p:nvPr>
            <p:ph type="sldNum" sz="quarter" idx="12"/>
          </p:nvPr>
        </p:nvSpPr>
        <p:spPr>
          <a:xfrm>
            <a:off x="12948458" y="6459786"/>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mtClean="0"/>
              <a:pPr/>
              <a:t>16</a:t>
            </a:fld>
            <a:endParaRPr lang="en-US" dirty="0"/>
          </a:p>
        </p:txBody>
      </p:sp>
    </p:spTree>
    <p:extLst>
      <p:ext uri="{BB962C8B-B14F-4D97-AF65-F5344CB8AC3E}">
        <p14:creationId xmlns:p14="http://schemas.microsoft.com/office/powerpoint/2010/main" val="390519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8CC04-7E49-4317-8F9B-6C7051083CE0}"/>
              </a:ext>
            </a:extLst>
          </p:cNvPr>
          <p:cNvSpPr>
            <a:spLocks noGrp="1"/>
          </p:cNvSpPr>
          <p:nvPr>
            <p:ph type="title"/>
          </p:nvPr>
        </p:nvSpPr>
        <p:spPr>
          <a:xfrm>
            <a:off x="1173265" y="677390"/>
            <a:ext cx="10373183" cy="428613"/>
          </a:xfrm>
        </p:spPr>
        <p:txBody>
          <a:bodyPr/>
          <a:lstStyle/>
          <a:p>
            <a:r>
              <a:rPr lang="en-US" b="1" dirty="0"/>
              <a:t>Resources for individuals with IDD - to help talk about dementia  </a:t>
            </a:r>
          </a:p>
        </p:txBody>
      </p:sp>
      <p:sp>
        <p:nvSpPr>
          <p:cNvPr id="6" name="Content Placeholder 5">
            <a:extLst>
              <a:ext uri="{FF2B5EF4-FFF2-40B4-BE49-F238E27FC236}">
                <a16:creationId xmlns:a16="http://schemas.microsoft.com/office/drawing/2014/main" id="{2087E213-E6C3-4155-9229-06900BA3CA79}"/>
              </a:ext>
            </a:extLst>
          </p:cNvPr>
          <p:cNvSpPr>
            <a:spLocks noGrp="1"/>
          </p:cNvSpPr>
          <p:nvPr>
            <p:ph idx="1"/>
          </p:nvPr>
        </p:nvSpPr>
        <p:spPr>
          <a:xfrm>
            <a:off x="609601" y="1371600"/>
            <a:ext cx="6200632" cy="4394312"/>
          </a:xfrm>
        </p:spPr>
        <p:txBody>
          <a:bodyPr>
            <a:noAutofit/>
          </a:bodyPr>
          <a:lstStyle/>
          <a:p>
            <a:r>
              <a:rPr lang="en-US" dirty="0">
                <a:solidFill>
                  <a:schemeClr val="tx1"/>
                </a:solidFill>
                <a:latin typeface="+mn-lt"/>
              </a:rPr>
              <a:t>Jenny’s Diary: </a:t>
            </a:r>
            <a:r>
              <a:rPr lang="en-US" sz="2500" dirty="0">
                <a:latin typeface="+mn-lt"/>
                <a:hlinkClick r:id="rId3"/>
              </a:rPr>
              <a:t>https://www.learningdisabilityanddementia.org/jennys-diary.html</a:t>
            </a:r>
            <a:endParaRPr lang="en-US" sz="2500" dirty="0">
              <a:latin typeface="+mn-lt"/>
            </a:endParaRPr>
          </a:p>
          <a:p>
            <a:endParaRPr lang="en-US" sz="800" dirty="0">
              <a:latin typeface="+mn-lt"/>
            </a:endParaRPr>
          </a:p>
          <a:p>
            <a:r>
              <a:rPr lang="en-US" dirty="0">
                <a:solidFill>
                  <a:schemeClr val="tx1"/>
                </a:solidFill>
                <a:latin typeface="+mn-lt"/>
              </a:rPr>
              <a:t>Let’s Talk about Dementia: </a:t>
            </a:r>
            <a:r>
              <a:rPr lang="en-US" sz="2500" u="sng" dirty="0">
                <a:solidFill>
                  <a:srgbClr val="0000FF"/>
                </a:solidFill>
                <a:effectLst/>
                <a:latin typeface="+mn-lt"/>
                <a:ea typeface="Calibri" panose="020F0502020204030204" pitchFamily="34" charset="0"/>
                <a:cs typeface="Times New Roman" panose="02020603050405020304" pitchFamily="18" charset="0"/>
                <a:hlinkClick r:id="rId4"/>
              </a:rPr>
              <a:t>https://www.dsscotland.org.uk/wordpress/wp-content/uploads/2016/02/Lets-Talk-About-Dementia-final-version-05.08.15.pdf</a:t>
            </a:r>
            <a:endParaRPr lang="en-US" sz="2500" dirty="0">
              <a:effectLst/>
              <a:latin typeface="+mn-lt"/>
              <a:ea typeface="Calibri" panose="020F0502020204030204" pitchFamily="34" charset="0"/>
              <a:cs typeface="Times New Roman" panose="02020603050405020304" pitchFamily="18" charset="0"/>
            </a:endParaRPr>
          </a:p>
          <a:p>
            <a:endParaRPr lang="en-US" sz="800" dirty="0">
              <a:latin typeface="+mn-lt"/>
            </a:endParaRPr>
          </a:p>
          <a:p>
            <a:r>
              <a:rPr lang="en-US" dirty="0">
                <a:solidFill>
                  <a:schemeClr val="tx1"/>
                </a:solidFill>
                <a:latin typeface="+mn-lt"/>
              </a:rPr>
              <a:t>Ann Has Dementia: </a:t>
            </a:r>
            <a:r>
              <a:rPr lang="en-US" sz="2500" u="sng" dirty="0">
                <a:solidFill>
                  <a:srgbClr val="000000"/>
                </a:solidFill>
                <a:effectLst/>
                <a:latin typeface="+mn-lt"/>
                <a:ea typeface="Times New Roman" panose="02020603050405020304" pitchFamily="18" charset="0"/>
                <a:hlinkClick r:id="rId5"/>
              </a:rPr>
              <a:t>https://booksbeyondwords.co.uk/bookshop/paperbacks/ann-has-dementia</a:t>
            </a:r>
            <a:endParaRPr lang="en-US" sz="2500" dirty="0">
              <a:effectLst/>
              <a:latin typeface="+mn-lt"/>
              <a:ea typeface="Times New Roman" panose="02020603050405020304" pitchFamily="18" charset="0"/>
            </a:endParaRPr>
          </a:p>
          <a:p>
            <a:endParaRPr lang="en-US" sz="2500" dirty="0">
              <a:latin typeface="+mn-lt"/>
            </a:endParaRPr>
          </a:p>
        </p:txBody>
      </p:sp>
      <p:pic>
        <p:nvPicPr>
          <p:cNvPr id="9" name="Picture 8">
            <a:extLst>
              <a:ext uri="{FF2B5EF4-FFF2-40B4-BE49-F238E27FC236}">
                <a16:creationId xmlns:a16="http://schemas.microsoft.com/office/drawing/2014/main" id="{A45F87B0-EC7D-4403-9B2A-CCC78CAB949D}"/>
              </a:ext>
            </a:extLst>
          </p:cNvPr>
          <p:cNvPicPr>
            <a:picLocks noChangeAspect="1"/>
          </p:cNvPicPr>
          <p:nvPr/>
        </p:nvPicPr>
        <p:blipFill>
          <a:blip r:embed="rId6"/>
          <a:stretch>
            <a:fillRect/>
          </a:stretch>
        </p:blipFill>
        <p:spPr>
          <a:xfrm>
            <a:off x="6960358" y="1266944"/>
            <a:ext cx="1614143" cy="226784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DC427FC3-2A0C-4D03-9113-92C162A2375A}"/>
              </a:ext>
            </a:extLst>
          </p:cNvPr>
          <p:cNvPicPr>
            <a:picLocks noChangeAspect="1"/>
          </p:cNvPicPr>
          <p:nvPr/>
        </p:nvPicPr>
        <p:blipFill>
          <a:blip r:embed="rId7"/>
          <a:stretch>
            <a:fillRect/>
          </a:stretch>
        </p:blipFill>
        <p:spPr>
          <a:xfrm>
            <a:off x="8699333" y="3025670"/>
            <a:ext cx="1484684" cy="2114550"/>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77F4087F-3B1B-48B1-8A7C-AD32588FEE69}"/>
              </a:ext>
            </a:extLst>
          </p:cNvPr>
          <p:cNvPicPr>
            <a:picLocks noChangeAspect="1"/>
          </p:cNvPicPr>
          <p:nvPr/>
        </p:nvPicPr>
        <p:blipFill>
          <a:blip r:embed="rId8"/>
          <a:stretch>
            <a:fillRect/>
          </a:stretch>
        </p:blipFill>
        <p:spPr>
          <a:xfrm>
            <a:off x="10308849" y="4462455"/>
            <a:ext cx="1605647" cy="23065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24212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DBD7-9D6F-5F08-BCE6-8CCC86E77813}"/>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E96090A8-FFCA-7778-CBE0-0B0F4C227FFA}"/>
              </a:ext>
            </a:extLst>
          </p:cNvPr>
          <p:cNvSpPr>
            <a:spLocks noGrp="1"/>
          </p:cNvSpPr>
          <p:nvPr>
            <p:ph idx="1"/>
          </p:nvPr>
        </p:nvSpPr>
        <p:spPr>
          <a:xfrm>
            <a:off x="677333" y="1488613"/>
            <a:ext cx="9982315" cy="4521894"/>
          </a:xfrm>
        </p:spPr>
        <p:txBody>
          <a:bodyPr>
            <a:normAutofit/>
          </a:bodyPr>
          <a:lstStyle/>
          <a:p>
            <a:pPr marL="0" indent="0" fontAlgn="base">
              <a:buNone/>
            </a:pPr>
            <a:r>
              <a:rPr lang="en-US" dirty="0">
                <a:hlinkClick r:id="rId3"/>
              </a:rPr>
              <a:t>Care Transitions Notebook</a:t>
            </a:r>
            <a:endParaRPr lang="en-US" dirty="0"/>
          </a:p>
          <a:p>
            <a:pPr lvl="1" fontAlgn="base"/>
            <a:r>
              <a:rPr lang="en-US" dirty="0"/>
              <a:t>Caring for Someone with Memory Loss or Dementia After a Hospitalization in Ohio</a:t>
            </a:r>
          </a:p>
          <a:p>
            <a:pPr lvl="1" fontAlgn="base"/>
            <a:r>
              <a:rPr lang="en-US" i="1" dirty="0"/>
              <a:t>An adaptation of Alzheimer’s Los Angeles Care Transitions Notebook. </a:t>
            </a:r>
            <a:endParaRPr lang="en-US" dirty="0">
              <a:hlinkClick r:id="rId4"/>
            </a:endParaRPr>
          </a:p>
          <a:p>
            <a:pPr marL="0" indent="0">
              <a:buNone/>
            </a:pPr>
            <a:r>
              <a:rPr lang="en-US" dirty="0">
                <a:hlinkClick r:id="rId5"/>
              </a:rPr>
              <a:t>KAER Toolkit for Brain Health</a:t>
            </a:r>
            <a:endParaRPr lang="en-US" dirty="0"/>
          </a:p>
          <a:p>
            <a:pPr marL="457200" lvl="1" indent="0">
              <a:buNone/>
            </a:pPr>
            <a:r>
              <a:rPr lang="en-US" dirty="0"/>
              <a:t>The GSA KAER Toolkit for Brain Health helps primary care teams support brain health and improve cognitive impairment detection.</a:t>
            </a:r>
          </a:p>
          <a:p>
            <a:pPr marL="0" indent="0">
              <a:buNone/>
            </a:pPr>
            <a:r>
              <a:rPr lang="en-US" b="1" dirty="0"/>
              <a:t>A Companion to the KAER Toolkit for Brain Health</a:t>
            </a:r>
            <a:endParaRPr lang="en-US" dirty="0">
              <a:hlinkClick r:id="rId6"/>
            </a:endParaRPr>
          </a:p>
          <a:p>
            <a:pPr marL="457200" lvl="1" indent="0">
              <a:buNone/>
            </a:pPr>
            <a:r>
              <a:rPr lang="en-US" dirty="0">
                <a:hlinkClick r:id="rId6"/>
              </a:rPr>
              <a:t>Addressing Brain Health in Adults With Intellectual Disabilities and Developmental Disabilities by GSAStrategicAlliances - Issuu</a:t>
            </a:r>
            <a:endParaRPr lang="en-US" dirty="0"/>
          </a:p>
          <a:p>
            <a:pPr marL="0" indent="0">
              <a:buNone/>
            </a:pPr>
            <a:endParaRPr lang="en-US" dirty="0">
              <a:solidFill>
                <a:schemeClr val="accent1"/>
              </a:solidFill>
            </a:endParaRPr>
          </a:p>
          <a:p>
            <a:pPr lvl="1"/>
            <a:endParaRPr lang="en-US" i="1" dirty="0"/>
          </a:p>
        </p:txBody>
      </p:sp>
    </p:spTree>
    <p:extLst>
      <p:ext uri="{BB962C8B-B14F-4D97-AF65-F5344CB8AC3E}">
        <p14:creationId xmlns:p14="http://schemas.microsoft.com/office/powerpoint/2010/main" val="3402625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8302-5A92-CCAE-A221-D3CDFF3A6E38}"/>
              </a:ext>
            </a:extLst>
          </p:cNvPr>
          <p:cNvSpPr>
            <a:spLocks noGrp="1"/>
          </p:cNvSpPr>
          <p:nvPr>
            <p:ph type="title"/>
          </p:nvPr>
        </p:nvSpPr>
        <p:spPr/>
        <p:txBody>
          <a:bodyPr/>
          <a:lstStyle/>
          <a:p>
            <a:r>
              <a:rPr lang="en-US" dirty="0"/>
              <a:t>Save the Date – KAER Toolkit for IDD Training</a:t>
            </a:r>
          </a:p>
        </p:txBody>
      </p:sp>
      <p:pic>
        <p:nvPicPr>
          <p:cNvPr id="5" name="Content Placeholder 4">
            <a:extLst>
              <a:ext uri="{FF2B5EF4-FFF2-40B4-BE49-F238E27FC236}">
                <a16:creationId xmlns:a16="http://schemas.microsoft.com/office/drawing/2014/main" id="{8A1A013F-5955-9E67-3B34-3A0818F9B474}"/>
              </a:ext>
            </a:extLst>
          </p:cNvPr>
          <p:cNvPicPr>
            <a:picLocks noGrp="1" noChangeAspect="1"/>
          </p:cNvPicPr>
          <p:nvPr>
            <p:ph sz="half" idx="1"/>
          </p:nvPr>
        </p:nvPicPr>
        <p:blipFill>
          <a:blip r:embed="rId3"/>
          <a:stretch>
            <a:fillRect/>
          </a:stretch>
        </p:blipFill>
        <p:spPr>
          <a:xfrm>
            <a:off x="838200" y="1193957"/>
            <a:ext cx="4280354" cy="4470086"/>
          </a:xfrm>
          <a:prstGeom prst="rect">
            <a:avLst/>
          </a:prstGeom>
        </p:spPr>
      </p:pic>
      <p:sp>
        <p:nvSpPr>
          <p:cNvPr id="6" name="Content Placeholder 5">
            <a:extLst>
              <a:ext uri="{FF2B5EF4-FFF2-40B4-BE49-F238E27FC236}">
                <a16:creationId xmlns:a16="http://schemas.microsoft.com/office/drawing/2014/main" id="{6A51E488-7AA7-988A-5357-8DE67467F5D5}"/>
              </a:ext>
            </a:extLst>
          </p:cNvPr>
          <p:cNvSpPr>
            <a:spLocks noGrp="1"/>
          </p:cNvSpPr>
          <p:nvPr>
            <p:ph sz="half" idx="2"/>
          </p:nvPr>
        </p:nvSpPr>
        <p:spPr>
          <a:xfrm>
            <a:off x="6172200" y="1604907"/>
            <a:ext cx="5181600" cy="4351338"/>
          </a:xfrm>
        </p:spPr>
        <p:txBody>
          <a:bodyPr>
            <a:normAutofit/>
          </a:bodyPr>
          <a:lstStyle/>
          <a:p>
            <a:pPr marL="0" indent="0">
              <a:buNone/>
            </a:pPr>
            <a:endParaRPr lang="en-US" sz="4800" dirty="0">
              <a:solidFill>
                <a:srgbClr val="FF0000"/>
              </a:solidFill>
            </a:endParaRPr>
          </a:p>
          <a:p>
            <a:r>
              <a:rPr lang="en-US" sz="1800" dirty="0">
                <a:solidFill>
                  <a:srgbClr val="FF0000"/>
                </a:solidFill>
              </a:rPr>
              <a:t>Email: Lyndi Wyrostek if you are interested in attending: Lyndi@memorylanecareservices.org</a:t>
            </a:r>
          </a:p>
          <a:p>
            <a:endParaRPr lang="en-US" sz="4800" dirty="0">
              <a:solidFill>
                <a:srgbClr val="FF0000"/>
              </a:solidFill>
            </a:endParaRPr>
          </a:p>
        </p:txBody>
      </p:sp>
    </p:spTree>
    <p:extLst>
      <p:ext uri="{BB962C8B-B14F-4D97-AF65-F5344CB8AC3E}">
        <p14:creationId xmlns:p14="http://schemas.microsoft.com/office/powerpoint/2010/main" val="3497961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C6DF4-6F01-43C8-B46F-DE9E264B2397}"/>
              </a:ext>
            </a:extLst>
          </p:cNvPr>
          <p:cNvSpPr>
            <a:spLocks noGrp="1"/>
          </p:cNvSpPr>
          <p:nvPr>
            <p:ph type="title"/>
          </p:nvPr>
        </p:nvSpPr>
        <p:spPr>
          <a:xfrm>
            <a:off x="1966365" y="518063"/>
            <a:ext cx="9755358" cy="542166"/>
          </a:xfrm>
        </p:spPr>
        <p:txBody>
          <a:bodyPr/>
          <a:lstStyle/>
          <a:p>
            <a:r>
              <a:rPr lang="en-US" sz="3600" dirty="0"/>
              <a:t>Welcome and Acknowledgments</a:t>
            </a:r>
          </a:p>
        </p:txBody>
      </p:sp>
      <p:sp>
        <p:nvSpPr>
          <p:cNvPr id="3" name="Content Placeholder 2">
            <a:extLst>
              <a:ext uri="{FF2B5EF4-FFF2-40B4-BE49-F238E27FC236}">
                <a16:creationId xmlns:a16="http://schemas.microsoft.com/office/drawing/2014/main" id="{9C070C67-CBBF-48A8-8FA7-8A2C17D60D2E}"/>
              </a:ext>
            </a:extLst>
          </p:cNvPr>
          <p:cNvSpPr>
            <a:spLocks noGrp="1"/>
          </p:cNvSpPr>
          <p:nvPr>
            <p:ph idx="1"/>
          </p:nvPr>
        </p:nvSpPr>
        <p:spPr>
          <a:xfrm>
            <a:off x="2062263" y="1600200"/>
            <a:ext cx="8712417" cy="4006780"/>
          </a:xfrm>
        </p:spPr>
        <p:txBody>
          <a:bodyPr>
            <a:normAutofit fontScale="92500" lnSpcReduction="10000"/>
          </a:bodyPr>
          <a:lstStyle/>
          <a:p>
            <a:pPr>
              <a:lnSpc>
                <a:spcPct val="100000"/>
              </a:lnSpc>
              <a:spcBef>
                <a:spcPts val="0"/>
              </a:spcBef>
              <a:spcAft>
                <a:spcPts val="2000"/>
              </a:spcAft>
            </a:pPr>
            <a:r>
              <a:rPr lang="en-US" sz="3000" b="1" dirty="0">
                <a:solidFill>
                  <a:srgbClr val="458BCA"/>
                </a:solidFill>
                <a:latin typeface="+mn-lt"/>
              </a:rPr>
              <a:t>Welcome and Thank </a:t>
            </a:r>
            <a:r>
              <a:rPr lang="en-US" sz="3000" b="1" dirty="0">
                <a:solidFill>
                  <a:srgbClr val="458BCA"/>
                </a:solidFill>
              </a:rPr>
              <a:t>Y</a:t>
            </a:r>
            <a:r>
              <a:rPr lang="en-US" sz="3000" b="1" dirty="0">
                <a:solidFill>
                  <a:srgbClr val="458BCA"/>
                </a:solidFill>
                <a:latin typeface="+mn-lt"/>
              </a:rPr>
              <a:t>ou</a:t>
            </a:r>
            <a:br>
              <a:rPr lang="en-US" sz="2400" dirty="0">
                <a:latin typeface="+mn-lt"/>
              </a:rPr>
            </a:br>
            <a:r>
              <a:rPr lang="en-US" sz="2400" dirty="0">
                <a:solidFill>
                  <a:schemeClr val="tx1"/>
                </a:solidFill>
                <a:latin typeface="+mn-lt"/>
              </a:rPr>
              <a:t>for participating in this Dementia Friends for Intellectual and Developmental Disabilities session.</a:t>
            </a:r>
          </a:p>
          <a:p>
            <a:pPr>
              <a:lnSpc>
                <a:spcPct val="100000"/>
              </a:lnSpc>
              <a:spcBef>
                <a:spcPts val="0"/>
              </a:spcBef>
              <a:spcAft>
                <a:spcPts val="2000"/>
              </a:spcAft>
            </a:pPr>
            <a:r>
              <a:rPr lang="en-US" sz="2400" kern="1200" dirty="0">
                <a:solidFill>
                  <a:srgbClr val="000000"/>
                </a:solidFill>
                <a:effectLst/>
                <a:ea typeface="Arial Rounded MT Bold" panose="020F0704030504030204" pitchFamily="34" charset="0"/>
                <a:cs typeface="Arial Rounded MT Bold" panose="020F0704030504030204" pitchFamily="34" charset="0"/>
              </a:rPr>
              <a:t>This project was supported, in part by grant number 90ADPI0008-01-00,   from the U.S. Administration for Community Living, Department of Health and Human Services, Washington, D.C. 20201. Grantees undertaking projects with government sponsorship are encouraged to express freely their findings and conclusions. Points of view or opinions do not, therefore, necessarily represent official ACL policy.</a:t>
            </a:r>
            <a:endParaRPr lang="en-US" sz="2400" kern="1200" dirty="0">
              <a:ea typeface="Arial Rounded MT Bold" panose="020F0704030504030204" pitchFamily="34" charset="0"/>
              <a:cs typeface="Arial Rounded MT Bold" panose="020F0704030504030204" pitchFamily="34" charset="0"/>
            </a:endParaRPr>
          </a:p>
          <a:p>
            <a:pPr>
              <a:lnSpc>
                <a:spcPct val="100000"/>
              </a:lnSpc>
              <a:spcBef>
                <a:spcPts val="0"/>
              </a:spcBef>
              <a:spcAft>
                <a:spcPts val="2000"/>
              </a:spcAft>
            </a:pPr>
            <a:r>
              <a:rPr lang="en-US" sz="2400" dirty="0">
                <a:solidFill>
                  <a:schemeClr val="tx1"/>
                </a:solidFill>
                <a:latin typeface="+mn-lt"/>
              </a:rPr>
              <a:t>Grant components include Behavioral Intervention training, Benjamin Rose Care Consultation and Dementia Friends. </a:t>
            </a:r>
          </a:p>
        </p:txBody>
      </p:sp>
      <p:cxnSp>
        <p:nvCxnSpPr>
          <p:cNvPr id="4" name="Straight Connector 3">
            <a:extLst>
              <a:ext uri="{FF2B5EF4-FFF2-40B4-BE49-F238E27FC236}">
                <a16:creationId xmlns:a16="http://schemas.microsoft.com/office/drawing/2014/main" id="{2AF4EE5A-8D01-B44E-B311-3E25146EEAC0}"/>
              </a:ext>
              <a:ext uri="{C183D7F6-B498-43B3-948B-1728B52AA6E4}">
                <adec:decorative xmlns:adec="http://schemas.microsoft.com/office/drawing/2017/decorative" val="1"/>
              </a:ext>
            </a:extLst>
          </p:cNvPr>
          <p:cNvCxnSpPr>
            <a:cxnSpLocks/>
          </p:cNvCxnSpPr>
          <p:nvPr/>
        </p:nvCxnSpPr>
        <p:spPr>
          <a:xfrm>
            <a:off x="2062263" y="1381329"/>
            <a:ext cx="9270460" cy="0"/>
          </a:xfrm>
          <a:prstGeom prst="line">
            <a:avLst/>
          </a:prstGeom>
          <a:ln w="12700">
            <a:solidFill>
              <a:srgbClr val="A59C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485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92861-440F-DDAD-9B55-FA3FD514F668}"/>
              </a:ext>
            </a:extLst>
          </p:cNvPr>
          <p:cNvSpPr>
            <a:spLocks noGrp="1"/>
          </p:cNvSpPr>
          <p:nvPr>
            <p:ph type="title"/>
          </p:nvPr>
        </p:nvSpPr>
        <p:spPr/>
        <p:txBody>
          <a:bodyPr/>
          <a:lstStyle/>
          <a:p>
            <a:r>
              <a:rPr lang="en-US" dirty="0"/>
              <a:t>IDEA! Intervention Training</a:t>
            </a:r>
          </a:p>
        </p:txBody>
      </p:sp>
      <p:pic>
        <p:nvPicPr>
          <p:cNvPr id="7" name="Content Placeholder 6">
            <a:extLst>
              <a:ext uri="{FF2B5EF4-FFF2-40B4-BE49-F238E27FC236}">
                <a16:creationId xmlns:a16="http://schemas.microsoft.com/office/drawing/2014/main" id="{45799591-A145-0DA8-211B-7F1064E7C66B}"/>
              </a:ext>
            </a:extLst>
          </p:cNvPr>
          <p:cNvPicPr>
            <a:picLocks noGrp="1" noChangeAspect="1"/>
          </p:cNvPicPr>
          <p:nvPr>
            <p:ph sz="half" idx="1"/>
          </p:nvPr>
        </p:nvPicPr>
        <p:blipFill>
          <a:blip r:embed="rId3"/>
          <a:stretch>
            <a:fillRect/>
          </a:stretch>
        </p:blipFill>
        <p:spPr>
          <a:xfrm>
            <a:off x="1130182" y="1912036"/>
            <a:ext cx="4597636" cy="4178515"/>
          </a:xfrm>
          <a:prstGeom prst="rect">
            <a:avLst/>
          </a:prstGeom>
        </p:spPr>
      </p:pic>
      <p:sp>
        <p:nvSpPr>
          <p:cNvPr id="5" name="Content Placeholder 4">
            <a:extLst>
              <a:ext uri="{FF2B5EF4-FFF2-40B4-BE49-F238E27FC236}">
                <a16:creationId xmlns:a16="http://schemas.microsoft.com/office/drawing/2014/main" id="{15460704-97FD-0921-9C72-402BD8EB9B1A}"/>
              </a:ext>
            </a:extLst>
          </p:cNvPr>
          <p:cNvSpPr>
            <a:spLocks noGrp="1"/>
          </p:cNvSpPr>
          <p:nvPr>
            <p:ph sz="half" idx="2"/>
          </p:nvPr>
        </p:nvSpPr>
        <p:spPr>
          <a:xfrm>
            <a:off x="6172200" y="1552356"/>
            <a:ext cx="5181600" cy="4351338"/>
          </a:xfrm>
        </p:spPr>
        <p:txBody>
          <a:bodyPr>
            <a:normAutofit fontScale="92500" lnSpcReduction="10000"/>
          </a:bodyPr>
          <a:lstStyle/>
          <a:p>
            <a:r>
              <a:rPr lang="en-US" dirty="0"/>
              <a:t>Side by side evidence-informed training</a:t>
            </a:r>
          </a:p>
          <a:p>
            <a:r>
              <a:rPr lang="en-US" dirty="0"/>
              <a:t>3-step strategy designed to help caregivers understand and manage challenging dementia-related behaviors. </a:t>
            </a:r>
          </a:p>
          <a:p>
            <a:r>
              <a:rPr lang="en-US" dirty="0"/>
              <a:t>Focuses on identifying the behavior, exploring causes, and finding tailored responses. </a:t>
            </a:r>
          </a:p>
          <a:p>
            <a:r>
              <a:rPr lang="en-US" dirty="0"/>
              <a:t>The program offers practical, actionable tools for families dealing with behavioral changes</a:t>
            </a:r>
          </a:p>
          <a:p>
            <a:endParaRPr lang="en-US" dirty="0"/>
          </a:p>
        </p:txBody>
      </p:sp>
    </p:spTree>
    <p:extLst>
      <p:ext uri="{BB962C8B-B14F-4D97-AF65-F5344CB8AC3E}">
        <p14:creationId xmlns:p14="http://schemas.microsoft.com/office/powerpoint/2010/main" val="3804100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3773F-B40E-B40D-1E0D-AFB7DB673598}"/>
              </a:ext>
            </a:extLst>
          </p:cNvPr>
          <p:cNvSpPr>
            <a:spLocks noGrp="1"/>
          </p:cNvSpPr>
          <p:nvPr>
            <p:ph type="title"/>
          </p:nvPr>
        </p:nvSpPr>
        <p:spPr>
          <a:xfrm>
            <a:off x="1797666" y="408973"/>
            <a:ext cx="8596668" cy="1696791"/>
          </a:xfrm>
        </p:spPr>
        <p:txBody>
          <a:bodyPr>
            <a:normAutofit/>
          </a:bodyPr>
          <a:lstStyle/>
          <a:p>
            <a:pPr algn="ctr"/>
            <a:r>
              <a:rPr lang="en-US" dirty="0"/>
              <a:t>Brain Health and Dementia Trainings</a:t>
            </a:r>
            <a:br>
              <a:rPr lang="en-US" dirty="0"/>
            </a:br>
            <a:r>
              <a:rPr lang="en-US" sz="1600" b="1" dirty="0"/>
              <a:t>Offered in partnership with UsAgainstAlzheimer’s, The Ohio Council for Cognitive Health, Northeast Ohio Medical University, Ohio’s Geriatric Workforce Enhancement Program, and MemoryLane Care Services. </a:t>
            </a:r>
          </a:p>
        </p:txBody>
      </p:sp>
      <p:sp>
        <p:nvSpPr>
          <p:cNvPr id="3" name="Content Placeholder 2">
            <a:extLst>
              <a:ext uri="{FF2B5EF4-FFF2-40B4-BE49-F238E27FC236}">
                <a16:creationId xmlns:a16="http://schemas.microsoft.com/office/drawing/2014/main" id="{66030AF5-AB23-4E7F-DC9D-E2B00DC005C7}"/>
              </a:ext>
            </a:extLst>
          </p:cNvPr>
          <p:cNvSpPr>
            <a:spLocks noGrp="1"/>
          </p:cNvSpPr>
          <p:nvPr>
            <p:ph idx="1"/>
          </p:nvPr>
        </p:nvSpPr>
        <p:spPr>
          <a:xfrm>
            <a:off x="351658" y="1930400"/>
            <a:ext cx="8596668" cy="4693991"/>
          </a:xfrm>
        </p:spPr>
        <p:txBody>
          <a:bodyPr>
            <a:normAutofit fontScale="92500" lnSpcReduction="10000"/>
          </a:bodyPr>
          <a:lstStyle/>
          <a:p>
            <a:pPr marL="0" indent="0" algn="ctr" fontAlgn="base">
              <a:buNone/>
            </a:pPr>
            <a:r>
              <a:rPr lang="en-US" b="1" dirty="0"/>
              <a:t>A series of Brain Health and Dementia trainings to empower healthcare and wellness professionals with tools, strategies, and practical knowledge to promote brain health and reduce dementia risk. </a:t>
            </a:r>
            <a:br>
              <a:rPr lang="en-US" b="1" dirty="0"/>
            </a:br>
            <a:endParaRPr lang="en-US" b="1" dirty="0">
              <a:hlinkClick r:id="rId3"/>
            </a:endParaRPr>
          </a:p>
          <a:p>
            <a:pPr fontAlgn="base"/>
            <a:r>
              <a:rPr lang="en-US" b="1" dirty="0">
                <a:hlinkClick r:id="rId3"/>
              </a:rPr>
              <a:t>Social Isolation, Loneliness and Dementia </a:t>
            </a:r>
            <a:endParaRPr lang="en-US" b="1" dirty="0"/>
          </a:p>
          <a:p>
            <a:pPr fontAlgn="base"/>
            <a:r>
              <a:rPr lang="en-US" b="1" dirty="0">
                <a:hlinkClick r:id="rId4"/>
              </a:rPr>
              <a:t>Understanding Inequities in Alzheimer's and other Dementia's</a:t>
            </a:r>
            <a:endParaRPr lang="en-US" dirty="0"/>
          </a:p>
          <a:p>
            <a:pPr fontAlgn="base"/>
            <a:r>
              <a:rPr lang="en-US" b="1" dirty="0">
                <a:hlinkClick r:id="rId5"/>
              </a:rPr>
              <a:t>Sleep and Dementia </a:t>
            </a:r>
            <a:endParaRPr lang="en-US" dirty="0"/>
          </a:p>
          <a:p>
            <a:pPr fontAlgn="base"/>
            <a:r>
              <a:rPr lang="en-US" b="1" dirty="0">
                <a:hlinkClick r:id="rId6"/>
              </a:rPr>
              <a:t>Hearing loss and Dementia</a:t>
            </a:r>
            <a:endParaRPr lang="en-US" b="1" dirty="0"/>
          </a:p>
          <a:p>
            <a:pPr fontAlgn="base"/>
            <a:r>
              <a:rPr lang="en-US" b="1" dirty="0">
                <a:hlinkClick r:id="rId7"/>
              </a:rPr>
              <a:t>Diabetes and Dementia</a:t>
            </a:r>
            <a:endParaRPr lang="en-US" dirty="0"/>
          </a:p>
          <a:p>
            <a:pPr fontAlgn="base"/>
            <a:r>
              <a:rPr lang="en-US" b="1" dirty="0">
                <a:hlinkClick r:id="rId8"/>
              </a:rPr>
              <a:t>Depression and Dementia</a:t>
            </a:r>
            <a:endParaRPr lang="en-US" sz="2200" dirty="0"/>
          </a:p>
          <a:p>
            <a:endParaRPr lang="en-US" dirty="0"/>
          </a:p>
        </p:txBody>
      </p:sp>
    </p:spTree>
    <p:extLst>
      <p:ext uri="{BB962C8B-B14F-4D97-AF65-F5344CB8AC3E}">
        <p14:creationId xmlns:p14="http://schemas.microsoft.com/office/powerpoint/2010/main" val="975890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3D684-FC37-A084-CA68-BA9E8B5037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E9EA5D-3D5D-DA65-11EC-D6D82DBD120A}"/>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502B40F2-FB03-21D0-5DA7-AB86770CDF00}"/>
              </a:ext>
            </a:extLst>
          </p:cNvPr>
          <p:cNvSpPr>
            <a:spLocks noGrp="1"/>
          </p:cNvSpPr>
          <p:nvPr>
            <p:ph idx="1"/>
          </p:nvPr>
        </p:nvSpPr>
        <p:spPr>
          <a:xfrm>
            <a:off x="677334" y="1488613"/>
            <a:ext cx="8596668" cy="4521894"/>
          </a:xfrm>
        </p:spPr>
        <p:txBody>
          <a:bodyPr>
            <a:normAutofit/>
          </a:bodyPr>
          <a:lstStyle/>
          <a:p>
            <a:r>
              <a:rPr lang="en-US" dirty="0">
                <a:hlinkClick r:id="rId3"/>
              </a:rPr>
              <a:t>NADRC 2024: Grantee-Implemented Evidence-Based and Evidence-Informed Interventions</a:t>
            </a:r>
            <a:r>
              <a:rPr lang="en-US" dirty="0"/>
              <a:t> </a:t>
            </a:r>
          </a:p>
          <a:p>
            <a:pPr lvl="1"/>
            <a:r>
              <a:rPr lang="en-US" i="1" dirty="0"/>
              <a:t>Compendium resource that consists of a list of evidence-based and evidence-informed interventions.</a:t>
            </a:r>
          </a:p>
          <a:p>
            <a:r>
              <a:rPr lang="en-US" dirty="0">
                <a:hlinkClick r:id="rId4"/>
              </a:rPr>
              <a:t>Best Programs for Caregiving - Guiding you to Proven Support for Dementia Care</a:t>
            </a:r>
            <a:r>
              <a:rPr lang="en-US" dirty="0"/>
              <a:t> </a:t>
            </a:r>
          </a:p>
          <a:p>
            <a:pPr lvl="1"/>
            <a:r>
              <a:rPr lang="en-US" i="1" dirty="0"/>
              <a:t>A partnership between Benjamin Rose Institute on Aging and Family Caregiver Alliance.</a:t>
            </a:r>
          </a:p>
          <a:p>
            <a:pPr marL="0" indent="0">
              <a:buNone/>
            </a:pPr>
            <a:endParaRPr lang="en-US" dirty="0">
              <a:solidFill>
                <a:schemeClr val="accent1"/>
              </a:solidFill>
            </a:endParaRPr>
          </a:p>
          <a:p>
            <a:pPr lvl="1"/>
            <a:endParaRPr lang="en-US" i="1" dirty="0"/>
          </a:p>
        </p:txBody>
      </p:sp>
    </p:spTree>
    <p:extLst>
      <p:ext uri="{BB962C8B-B14F-4D97-AF65-F5344CB8AC3E}">
        <p14:creationId xmlns:p14="http://schemas.microsoft.com/office/powerpoint/2010/main" val="1015906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B50A-208A-49E7-81E7-20A375948A7D}"/>
              </a:ext>
            </a:extLst>
          </p:cNvPr>
          <p:cNvSpPr>
            <a:spLocks noGrp="1"/>
          </p:cNvSpPr>
          <p:nvPr>
            <p:ph type="title"/>
          </p:nvPr>
        </p:nvSpPr>
        <p:spPr>
          <a:xfrm>
            <a:off x="1793764" y="303092"/>
            <a:ext cx="8604472" cy="1325563"/>
          </a:xfrm>
        </p:spPr>
        <p:txBody>
          <a:bodyPr vert="horz" lIns="91440" tIns="45720" rIns="91440" bIns="45720" rtlCol="0" anchor="ctr">
            <a:normAutofit/>
          </a:bodyPr>
          <a:lstStyle/>
          <a:p>
            <a:r>
              <a:rPr lang="en-US" sz="4000" b="1" kern="1200" dirty="0">
                <a:solidFill>
                  <a:schemeClr val="tx2"/>
                </a:solidFill>
                <a:latin typeface="+mj-lt"/>
                <a:ea typeface="+mj-ea"/>
                <a:cs typeface="+mj-cs"/>
              </a:rPr>
              <a:t>Questions and Additional Information</a:t>
            </a:r>
          </a:p>
        </p:txBody>
      </p:sp>
      <p:sp>
        <p:nvSpPr>
          <p:cNvPr id="3" name="Content Placeholder 2">
            <a:extLst>
              <a:ext uri="{FF2B5EF4-FFF2-40B4-BE49-F238E27FC236}">
                <a16:creationId xmlns:a16="http://schemas.microsoft.com/office/drawing/2014/main" id="{704157B0-A1D4-46A8-A44D-7905E9E05CDA}"/>
              </a:ext>
            </a:extLst>
          </p:cNvPr>
          <p:cNvSpPr>
            <a:spLocks noGrp="1"/>
          </p:cNvSpPr>
          <p:nvPr>
            <p:ph idx="1"/>
          </p:nvPr>
        </p:nvSpPr>
        <p:spPr>
          <a:xfrm>
            <a:off x="1445758" y="1309336"/>
            <a:ext cx="8510692" cy="4592300"/>
          </a:xfrm>
        </p:spPr>
        <p:txBody>
          <a:bodyPr vert="horz" lIns="91440" tIns="45720" rIns="91440" bIns="45720" rtlCol="0" anchor="ctr">
            <a:normAutofit lnSpcReduction="10000"/>
          </a:bodyPr>
          <a:lstStyle/>
          <a:p>
            <a:pPr marL="0" indent="0" algn="ctr">
              <a:spcBef>
                <a:spcPts val="0"/>
              </a:spcBef>
              <a:spcAft>
                <a:spcPts val="600"/>
              </a:spcAft>
              <a:buNone/>
            </a:pPr>
            <a:r>
              <a:rPr lang="en-US" sz="2600" b="1" dirty="0">
                <a:solidFill>
                  <a:schemeClr val="tx1"/>
                </a:solidFill>
                <a:latin typeface="+mn-lt"/>
                <a:cs typeface="+mn-cs"/>
              </a:rPr>
              <a:t>Ohio Council for Cognitive Health </a:t>
            </a:r>
          </a:p>
          <a:p>
            <a:pPr marL="0" indent="0" algn="ctr">
              <a:spcBef>
                <a:spcPts val="0"/>
              </a:spcBef>
              <a:spcAft>
                <a:spcPts val="600"/>
              </a:spcAft>
              <a:buNone/>
            </a:pPr>
            <a:r>
              <a:rPr lang="en-US" sz="2000" b="1" dirty="0">
                <a:solidFill>
                  <a:schemeClr val="tx1"/>
                </a:solidFill>
                <a:latin typeface="+mn-lt"/>
                <a:cs typeface="+mn-cs"/>
                <a:hlinkClick r:id="rId3"/>
              </a:rPr>
              <a:t>www.ocfch.org</a:t>
            </a:r>
            <a:r>
              <a:rPr lang="en-US" sz="2000" b="1" dirty="0">
                <a:solidFill>
                  <a:schemeClr val="tx1"/>
                </a:solidFill>
                <a:latin typeface="+mn-lt"/>
                <a:cs typeface="+mn-cs"/>
              </a:rPr>
              <a:t> </a:t>
            </a:r>
            <a:endParaRPr lang="en-US" sz="2200" b="1" dirty="0">
              <a:solidFill>
                <a:schemeClr val="tx1"/>
              </a:solidFill>
              <a:cs typeface="+mn-cs"/>
            </a:endParaRPr>
          </a:p>
          <a:p>
            <a:pPr>
              <a:spcBef>
                <a:spcPts val="0"/>
              </a:spcBef>
              <a:spcAft>
                <a:spcPts val="600"/>
              </a:spcAft>
            </a:pPr>
            <a:r>
              <a:rPr lang="en-US" sz="2200" b="1" dirty="0">
                <a:solidFill>
                  <a:schemeClr val="tx1"/>
                </a:solidFill>
                <a:cs typeface="+mn-cs"/>
              </a:rPr>
              <a:t>Salli Bollin, MSW, LSW </a:t>
            </a:r>
            <a:r>
              <a:rPr lang="en-US" sz="2200" b="1" dirty="0">
                <a:cs typeface="+mn-cs"/>
              </a:rPr>
              <a:t>– </a:t>
            </a:r>
            <a:r>
              <a:rPr lang="en-US" sz="2200" b="1" dirty="0">
                <a:solidFill>
                  <a:schemeClr val="tx1"/>
                </a:solidFill>
                <a:cs typeface="+mn-cs"/>
              </a:rPr>
              <a:t>President and CEO, Ohio Council for Cognitive Health and MemoryLane Care Services</a:t>
            </a:r>
            <a:br>
              <a:rPr lang="en-US" sz="2200" b="1" dirty="0">
                <a:solidFill>
                  <a:schemeClr val="tx1"/>
                </a:solidFill>
                <a:cs typeface="+mn-cs"/>
              </a:rPr>
            </a:br>
            <a:r>
              <a:rPr lang="fi-FI" sz="2200" dirty="0">
                <a:solidFill>
                  <a:schemeClr val="tx1"/>
                </a:solidFill>
                <a:cs typeface="+mn-cs"/>
                <a:hlinkClick r:id="rId4"/>
              </a:rPr>
              <a:t>SBollin@ALZCareServices.org</a:t>
            </a:r>
            <a:r>
              <a:rPr lang="fi-FI" sz="2200" dirty="0">
                <a:solidFill>
                  <a:schemeClr val="tx1"/>
                </a:solidFill>
                <a:cs typeface="+mn-cs"/>
              </a:rPr>
              <a:t>  </a:t>
            </a:r>
            <a:br>
              <a:rPr lang="fi-FI" sz="2200" dirty="0">
                <a:solidFill>
                  <a:schemeClr val="tx1"/>
                </a:solidFill>
                <a:cs typeface="+mn-cs"/>
              </a:rPr>
            </a:br>
            <a:endParaRPr lang="fi-FI" sz="2200" dirty="0">
              <a:solidFill>
                <a:schemeClr val="tx1"/>
              </a:solidFill>
              <a:cs typeface="+mn-cs"/>
            </a:endParaRPr>
          </a:p>
          <a:p>
            <a:pPr>
              <a:spcBef>
                <a:spcPts val="0"/>
              </a:spcBef>
              <a:spcAft>
                <a:spcPts val="600"/>
              </a:spcAft>
            </a:pPr>
            <a:r>
              <a:rPr lang="en-US" sz="2200" b="1" dirty="0">
                <a:solidFill>
                  <a:schemeClr val="tx1"/>
                </a:solidFill>
                <a:cs typeface="+mn-cs"/>
              </a:rPr>
              <a:t>Bonnie Burman, Sc.D. – Director of Strategic Partnerships</a:t>
            </a:r>
            <a:br>
              <a:rPr lang="en-US" sz="2200" b="1" dirty="0">
                <a:cs typeface="+mn-cs"/>
              </a:rPr>
            </a:br>
            <a:r>
              <a:rPr lang="en-US" sz="2200" dirty="0">
                <a:solidFill>
                  <a:schemeClr val="tx1"/>
                </a:solidFill>
                <a:cs typeface="+mn-cs"/>
                <a:hlinkClick r:id="rId5"/>
              </a:rPr>
              <a:t>bburman@ocfch.org</a:t>
            </a:r>
            <a:r>
              <a:rPr lang="en-US" sz="2200" dirty="0">
                <a:solidFill>
                  <a:schemeClr val="tx1"/>
                </a:solidFill>
                <a:cs typeface="+mn-cs"/>
              </a:rPr>
              <a:t> </a:t>
            </a:r>
          </a:p>
          <a:p>
            <a:pPr marL="0" indent="0">
              <a:spcBef>
                <a:spcPts val="0"/>
              </a:spcBef>
              <a:spcAft>
                <a:spcPts val="600"/>
              </a:spcAft>
              <a:buNone/>
            </a:pPr>
            <a:endParaRPr lang="en-US" sz="2200" b="1" dirty="0">
              <a:cs typeface="+mn-cs"/>
            </a:endParaRPr>
          </a:p>
          <a:p>
            <a:pPr>
              <a:spcBef>
                <a:spcPts val="0"/>
              </a:spcBef>
              <a:spcAft>
                <a:spcPts val="600"/>
              </a:spcAft>
            </a:pPr>
            <a:r>
              <a:rPr lang="en-US" sz="2200" b="1" dirty="0">
                <a:solidFill>
                  <a:schemeClr val="tx1"/>
                </a:solidFill>
                <a:cs typeface="+mn-cs"/>
              </a:rPr>
              <a:t>Elizabeth Kinzig, MA, CCC-SLP – Program Coordinator </a:t>
            </a:r>
            <a:br>
              <a:rPr lang="en-US" sz="2200" b="1" dirty="0">
                <a:solidFill>
                  <a:schemeClr val="tx1"/>
                </a:solidFill>
                <a:cs typeface="+mn-cs"/>
              </a:rPr>
            </a:br>
            <a:r>
              <a:rPr lang="en-US" sz="2200" dirty="0">
                <a:solidFill>
                  <a:schemeClr val="tx1"/>
                </a:solidFill>
                <a:cs typeface="+mn-cs"/>
                <a:hlinkClick r:id="rId6"/>
              </a:rPr>
              <a:t>ekinzig@ocfch.org</a:t>
            </a:r>
            <a:r>
              <a:rPr lang="en-US" sz="2200" dirty="0">
                <a:solidFill>
                  <a:schemeClr val="tx1"/>
                </a:solidFill>
                <a:cs typeface="+mn-cs"/>
              </a:rPr>
              <a:t> </a:t>
            </a:r>
          </a:p>
          <a:p>
            <a:pPr marL="0" indent="0">
              <a:spcBef>
                <a:spcPts val="0"/>
              </a:spcBef>
              <a:spcAft>
                <a:spcPts val="600"/>
              </a:spcAft>
              <a:buNone/>
            </a:pPr>
            <a:endParaRPr lang="en-US" sz="2200" dirty="0">
              <a:cs typeface="+mn-cs"/>
            </a:endParaRPr>
          </a:p>
          <a:p>
            <a:pPr>
              <a:spcBef>
                <a:spcPts val="0"/>
              </a:spcBef>
              <a:spcAft>
                <a:spcPts val="600"/>
              </a:spcAft>
            </a:pPr>
            <a:r>
              <a:rPr lang="en-US" sz="2200" b="1" dirty="0">
                <a:solidFill>
                  <a:schemeClr val="tx1"/>
                </a:solidFill>
                <a:cs typeface="+mn-cs"/>
              </a:rPr>
              <a:t>Marty Williman, BSN, RN – Program Director</a:t>
            </a:r>
            <a:br>
              <a:rPr lang="en-US" sz="2200" b="1" dirty="0">
                <a:solidFill>
                  <a:schemeClr val="tx1"/>
                </a:solidFill>
                <a:cs typeface="+mn-cs"/>
              </a:rPr>
            </a:br>
            <a:r>
              <a:rPr lang="en-US" sz="2200" dirty="0">
                <a:solidFill>
                  <a:schemeClr val="tx1"/>
                </a:solidFill>
                <a:cs typeface="+mn-cs"/>
                <a:hlinkClick r:id="rId7"/>
              </a:rPr>
              <a:t>mwilliman@ocfch.org</a:t>
            </a:r>
            <a:endParaRPr lang="en-US" sz="2200" dirty="0">
              <a:solidFill>
                <a:schemeClr val="tx1"/>
              </a:solidFill>
              <a:cs typeface="+mn-cs"/>
            </a:endParaRPr>
          </a:p>
        </p:txBody>
      </p:sp>
      <p:pic>
        <p:nvPicPr>
          <p:cNvPr id="4" name="Picture 3">
            <a:extLst>
              <a:ext uri="{FF2B5EF4-FFF2-40B4-BE49-F238E27FC236}">
                <a16:creationId xmlns:a16="http://schemas.microsoft.com/office/drawing/2014/main" id="{C74D006E-5C6B-9A4D-833E-9BE1C0ADDDE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865346" y="3721100"/>
            <a:ext cx="1421653" cy="1421653"/>
          </a:xfrm>
          <a:prstGeom prst="rect">
            <a:avLst/>
          </a:prstGeom>
        </p:spPr>
      </p:pic>
    </p:spTree>
    <p:extLst>
      <p:ext uri="{BB962C8B-B14F-4D97-AF65-F5344CB8AC3E}">
        <p14:creationId xmlns:p14="http://schemas.microsoft.com/office/powerpoint/2010/main" val="1327626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025CE-B161-4DEC-8E76-2A9BC7A96850}"/>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id="{7E0372F0-38F8-4CE8-8197-C6E24C027D27}"/>
              </a:ext>
            </a:extLst>
          </p:cNvPr>
          <p:cNvSpPr>
            <a:spLocks noGrp="1"/>
          </p:cNvSpPr>
          <p:nvPr>
            <p:ph idx="1"/>
          </p:nvPr>
        </p:nvSpPr>
        <p:spPr>
          <a:xfrm>
            <a:off x="1723411" y="1135626"/>
            <a:ext cx="8711070" cy="5604387"/>
          </a:xfrm>
        </p:spPr>
        <p:txBody>
          <a:bodyPr>
            <a:normAutofit fontScale="77500" lnSpcReduction="20000"/>
          </a:bodyPr>
          <a:lstStyle/>
          <a:p>
            <a:endParaRPr lang="en-US" sz="3400" dirty="0"/>
          </a:p>
          <a:p>
            <a:r>
              <a:rPr lang="en-US" sz="3400" dirty="0"/>
              <a:t>Adaptations to the Dementia Friends for Intellectual and Developmental Disabilities session workbook provided by:</a:t>
            </a:r>
          </a:p>
          <a:p>
            <a:endParaRPr lang="en-US" dirty="0">
              <a:latin typeface="+mn-lt"/>
            </a:endParaRPr>
          </a:p>
          <a:p>
            <a:pPr marL="0" indent="0">
              <a:buNone/>
            </a:pPr>
            <a:r>
              <a:rPr lang="en-US" dirty="0">
                <a:latin typeface="+mn-lt"/>
              </a:rPr>
              <a:t>	</a:t>
            </a:r>
            <a:r>
              <a:rPr lang="en-US" dirty="0">
                <a:solidFill>
                  <a:schemeClr val="tx1"/>
                </a:solidFill>
                <a:latin typeface="+mn-lt"/>
              </a:rPr>
              <a:t>Dr. Philip McCallion, Professor and Director, Temple School of    	Social Work </a:t>
            </a:r>
          </a:p>
          <a:p>
            <a:endParaRPr lang="en-US" dirty="0">
              <a:solidFill>
                <a:schemeClr val="tx1"/>
              </a:solidFill>
              <a:latin typeface="+mn-lt"/>
            </a:endParaRPr>
          </a:p>
          <a:p>
            <a:pPr marL="0" indent="0">
              <a:buNone/>
            </a:pPr>
            <a:r>
              <a:rPr lang="en-US" dirty="0">
                <a:solidFill>
                  <a:schemeClr val="tx1"/>
                </a:solidFill>
                <a:latin typeface="+mn-lt"/>
              </a:rPr>
              <a:t>	Alzheimer’s Disease &amp; Down Syndrome: A Practical Guidebook for 	Caregivers Copyright © 2018 National Down Syndrome Society</a:t>
            </a:r>
          </a:p>
          <a:p>
            <a:pPr marL="457188" lvl="1" indent="0">
              <a:buNone/>
            </a:pPr>
            <a:endParaRPr lang="en-US" sz="2800" dirty="0">
              <a:solidFill>
                <a:schemeClr val="tx1"/>
              </a:solidFill>
            </a:endParaRPr>
          </a:p>
          <a:p>
            <a:pPr marL="400039" lvl="1" indent="0">
              <a:buNone/>
            </a:pPr>
            <a:r>
              <a:rPr lang="en-US" sz="2800" dirty="0">
                <a:solidFill>
                  <a:schemeClr val="tx1"/>
                </a:solidFill>
              </a:rPr>
              <a:t>	National Task Group on Intellectual Disabilities and Dementia 	Practice. (2012). ‘My Thinker’s Not Working’: A National Strategy 	for Enabling Adults with Intellectual Disabilities Affected by 	Dementia to Remain in Their Community and Receive Quality 	Supports</a:t>
            </a:r>
          </a:p>
          <a:p>
            <a:pPr marL="400039" lvl="1" indent="0">
              <a:buNone/>
            </a:pPr>
            <a:r>
              <a:rPr lang="en-US" sz="2800" i="1" dirty="0">
                <a:solidFill>
                  <a:schemeClr val="tx1"/>
                </a:solidFill>
              </a:rPr>
              <a:t>    	 </a:t>
            </a:r>
            <a:endParaRPr lang="en-US" sz="2800" dirty="0">
              <a:solidFill>
                <a:schemeClr val="tx1"/>
              </a:solidFill>
            </a:endParaRPr>
          </a:p>
        </p:txBody>
      </p:sp>
    </p:spTree>
    <p:extLst>
      <p:ext uri="{BB962C8B-B14F-4D97-AF65-F5344CB8AC3E}">
        <p14:creationId xmlns:p14="http://schemas.microsoft.com/office/powerpoint/2010/main" val="313864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516B4A-0A6C-F333-B72F-FF5A67A9CF57}"/>
              </a:ext>
            </a:extLst>
          </p:cNvPr>
          <p:cNvSpPr>
            <a:spLocks noGrp="1"/>
          </p:cNvSpPr>
          <p:nvPr>
            <p:ph type="title"/>
          </p:nvPr>
        </p:nvSpPr>
        <p:spPr/>
        <p:txBody>
          <a:bodyPr/>
          <a:lstStyle/>
          <a:p>
            <a:r>
              <a:rPr lang="en-US" dirty="0"/>
              <a:t>No conflicts of interests or disclosures</a:t>
            </a:r>
          </a:p>
        </p:txBody>
      </p:sp>
      <p:sp>
        <p:nvSpPr>
          <p:cNvPr id="5" name="Text Placeholder 4">
            <a:extLst>
              <a:ext uri="{FF2B5EF4-FFF2-40B4-BE49-F238E27FC236}">
                <a16:creationId xmlns:a16="http://schemas.microsoft.com/office/drawing/2014/main" id="{F49297E2-89F1-3DEB-B3E5-224E6587BA0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546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570269-AEDA-420C-92E0-1E807DFE7C8B}"/>
              </a:ext>
            </a:extLst>
          </p:cNvPr>
          <p:cNvSpPr>
            <a:spLocks noGrp="1"/>
          </p:cNvSpPr>
          <p:nvPr>
            <p:ph type="title"/>
          </p:nvPr>
        </p:nvSpPr>
        <p:spPr>
          <a:xfrm>
            <a:off x="1251439" y="0"/>
            <a:ext cx="9689123" cy="5073445"/>
          </a:xfrm>
        </p:spPr>
        <p:txBody>
          <a:bodyPr/>
          <a:lstStyle/>
          <a:p>
            <a:pPr algn="ctr"/>
            <a:r>
              <a:rPr lang="en-US" sz="8000" b="1" dirty="0"/>
              <a:t>Dementia Friends Ohio </a:t>
            </a:r>
          </a:p>
        </p:txBody>
      </p:sp>
      <p:sp>
        <p:nvSpPr>
          <p:cNvPr id="3" name="Content Placeholder 2">
            <a:extLst>
              <a:ext uri="{FF2B5EF4-FFF2-40B4-BE49-F238E27FC236}">
                <a16:creationId xmlns:a16="http://schemas.microsoft.com/office/drawing/2014/main" id="{D4027F56-9BA3-435C-87D4-D334B01CF9A6}"/>
              </a:ext>
            </a:extLst>
          </p:cNvPr>
          <p:cNvSpPr>
            <a:spLocks noGrp="1"/>
          </p:cNvSpPr>
          <p:nvPr>
            <p:ph idx="1"/>
          </p:nvPr>
        </p:nvSpPr>
        <p:spPr>
          <a:xfrm>
            <a:off x="1941291" y="2715124"/>
            <a:ext cx="8309417" cy="3793252"/>
          </a:xfrm>
        </p:spPr>
        <p:txBody>
          <a:bodyPr>
            <a:normAutofit/>
          </a:bodyPr>
          <a:lstStyle/>
          <a:p>
            <a:pPr marL="0" indent="0" algn="ctr">
              <a:buNone/>
            </a:pPr>
            <a:endParaRPr lang="en-US" sz="1600" dirty="0">
              <a:solidFill>
                <a:schemeClr val="tx1"/>
              </a:solidFill>
            </a:endParaRPr>
          </a:p>
          <a:p>
            <a:pPr marL="0" indent="0" algn="ctr">
              <a:buNone/>
            </a:pPr>
            <a:endParaRPr lang="en-US" sz="1600" dirty="0">
              <a:solidFill>
                <a:schemeClr val="tx1"/>
              </a:solidFill>
            </a:endParaRPr>
          </a:p>
          <a:p>
            <a:pPr marL="0" indent="0" algn="ctr">
              <a:buNone/>
            </a:pPr>
            <a:endParaRPr lang="en-US" sz="1600" dirty="0">
              <a:solidFill>
                <a:schemeClr val="tx1"/>
              </a:solidFill>
            </a:endParaRPr>
          </a:p>
          <a:p>
            <a:pPr marL="0" indent="0" algn="ctr">
              <a:buNone/>
            </a:pPr>
            <a:endParaRPr lang="en-US" sz="1600" dirty="0">
              <a:solidFill>
                <a:schemeClr val="tx1"/>
              </a:solidFill>
            </a:endParaRPr>
          </a:p>
          <a:p>
            <a:pPr marL="0" indent="0" algn="ctr">
              <a:buNone/>
            </a:pPr>
            <a:r>
              <a:rPr lang="en-US" sz="1400" dirty="0">
                <a:solidFill>
                  <a:schemeClr val="tx1"/>
                </a:solidFill>
              </a:rPr>
              <a:t>Adapted from Dementia Friends Minnesota</a:t>
            </a:r>
            <a:br>
              <a:rPr lang="en-US" sz="1400" dirty="0">
                <a:solidFill>
                  <a:schemeClr val="tx1"/>
                </a:solidFill>
              </a:rPr>
            </a:br>
            <a:r>
              <a:rPr lang="en-US" sz="1400" dirty="0">
                <a:solidFill>
                  <a:schemeClr val="tx1"/>
                </a:solidFill>
              </a:rPr>
              <a:t>and with permission of Dementia Friends, Alzheimer’s Society, London UK.</a:t>
            </a:r>
            <a:br>
              <a:rPr lang="en-US" sz="1400" dirty="0">
                <a:solidFill>
                  <a:schemeClr val="tx1"/>
                </a:solidFill>
              </a:rPr>
            </a:br>
            <a:r>
              <a:rPr lang="en-US" sz="1400" dirty="0">
                <a:solidFill>
                  <a:schemeClr val="tx1"/>
                </a:solidFill>
              </a:rPr>
              <a:t>Rev. 07/27/17</a:t>
            </a:r>
          </a:p>
          <a:p>
            <a:pPr marL="0" indent="0" algn="ctr">
              <a:buNone/>
            </a:pPr>
            <a:r>
              <a:rPr lang="en-US" sz="1400" b="1" dirty="0">
                <a:solidFill>
                  <a:srgbClr val="C00000"/>
                </a:solidFill>
                <a:effectLst/>
                <a:ea typeface="Times New Roman" panose="02020603050405020304" pitchFamily="18" charset="0"/>
                <a:cs typeface="Calibri" panose="020F0502020204030204" pitchFamily="34" charset="0"/>
              </a:rPr>
              <a:t>Additional training or a license agreement is required for anyone interested in delivering this presentation to their local providers. Contact Dementia Friends USA for more information at </a:t>
            </a:r>
            <a:r>
              <a:rPr lang="en-US" sz="1400" b="1" u="sng" dirty="0">
                <a:solidFill>
                  <a:srgbClr val="C00000"/>
                </a:solidFill>
                <a:effectLst/>
                <a:ea typeface="Times New Roman" panose="02020603050405020304" pitchFamily="18" charset="0"/>
                <a:cs typeface="Calibri" panose="020F0502020204030204" pitchFamily="34" charset="0"/>
                <a:hlinkClick r:id="rId3"/>
              </a:rPr>
              <a:t>info@dementiafriendsusa.org</a:t>
            </a:r>
            <a:endParaRPr lang="en-US" sz="1400" b="1" dirty="0">
              <a:effectLst/>
              <a:ea typeface="Calibri" panose="020F0502020204030204" pitchFamily="34" charset="0"/>
              <a:cs typeface="Times New Roman" panose="02020603050405020304" pitchFamily="18" charset="0"/>
            </a:endParaRPr>
          </a:p>
          <a:p>
            <a:pPr marL="0" indent="0" algn="ctr">
              <a:buNone/>
            </a:pPr>
            <a:endParaRPr lang="en-US" sz="1400" dirty="0">
              <a:solidFill>
                <a:schemeClr val="tx1"/>
              </a:solidFill>
            </a:endParaRPr>
          </a:p>
        </p:txBody>
      </p:sp>
    </p:spTree>
    <p:extLst>
      <p:ext uri="{BB962C8B-B14F-4D97-AF65-F5344CB8AC3E}">
        <p14:creationId xmlns:p14="http://schemas.microsoft.com/office/powerpoint/2010/main" val="3527370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2689" y="452674"/>
            <a:ext cx="9816830" cy="779463"/>
          </a:xfrm>
        </p:spPr>
        <p:txBody>
          <a:bodyPr>
            <a:normAutofit/>
          </a:bodyPr>
          <a:lstStyle/>
          <a:p>
            <a:r>
              <a:rPr lang="en-US" sz="4000" b="1" dirty="0"/>
              <a:t>What is Dementia Friends? </a:t>
            </a:r>
          </a:p>
        </p:txBody>
      </p:sp>
      <p:sp>
        <p:nvSpPr>
          <p:cNvPr id="3" name="Content Placeholder 2"/>
          <p:cNvSpPr>
            <a:spLocks noGrp="1"/>
          </p:cNvSpPr>
          <p:nvPr>
            <p:ph sz="half" idx="1"/>
          </p:nvPr>
        </p:nvSpPr>
        <p:spPr>
          <a:xfrm>
            <a:off x="6152567" y="1232137"/>
            <a:ext cx="5773962" cy="6083811"/>
          </a:xfrm>
        </p:spPr>
        <p:txBody>
          <a:bodyPr>
            <a:normAutofit/>
          </a:bodyPr>
          <a:lstStyle/>
          <a:p>
            <a:pPr>
              <a:lnSpc>
                <a:spcPts val="3400"/>
              </a:lnSpc>
              <a:spcBef>
                <a:spcPts val="0"/>
              </a:spcBef>
              <a:spcAft>
                <a:spcPts val="1800"/>
              </a:spcAft>
            </a:pPr>
            <a:r>
              <a:rPr lang="en-US" sz="2400" dirty="0">
                <a:solidFill>
                  <a:schemeClr val="tx1"/>
                </a:solidFill>
                <a:latin typeface="+mn-lt"/>
              </a:rPr>
              <a:t>Dementia Friends is a </a:t>
            </a:r>
            <a:r>
              <a:rPr lang="en-US" sz="2400" b="1" dirty="0">
                <a:solidFill>
                  <a:schemeClr val="tx1"/>
                </a:solidFill>
                <a:latin typeface="+mn-lt"/>
              </a:rPr>
              <a:t>social action movement </a:t>
            </a:r>
            <a:r>
              <a:rPr lang="en-US" sz="2400" dirty="0">
                <a:solidFill>
                  <a:schemeClr val="tx1"/>
                </a:solidFill>
                <a:latin typeface="+mn-lt"/>
              </a:rPr>
              <a:t>developed by the Alzheimer’s Society in the United Kingdom</a:t>
            </a:r>
          </a:p>
          <a:p>
            <a:pPr>
              <a:lnSpc>
                <a:spcPts val="3400"/>
              </a:lnSpc>
              <a:spcBef>
                <a:spcPts val="0"/>
              </a:spcBef>
              <a:spcAft>
                <a:spcPts val="1800"/>
              </a:spcAft>
            </a:pPr>
            <a:r>
              <a:rPr lang="en-US" sz="2400" dirty="0">
                <a:solidFill>
                  <a:schemeClr val="tx1"/>
                </a:solidFill>
                <a:latin typeface="+mn-lt"/>
              </a:rPr>
              <a:t>The Dementia Friends program focuses on </a:t>
            </a:r>
            <a:r>
              <a:rPr lang="en-US" sz="2400" b="1" dirty="0">
                <a:solidFill>
                  <a:schemeClr val="tx1"/>
                </a:solidFill>
                <a:latin typeface="+mn-lt"/>
              </a:rPr>
              <a:t>five key messages</a:t>
            </a:r>
          </a:p>
          <a:p>
            <a:pPr>
              <a:lnSpc>
                <a:spcPts val="3400"/>
              </a:lnSpc>
              <a:spcBef>
                <a:spcPts val="0"/>
              </a:spcBef>
              <a:spcAft>
                <a:spcPts val="1800"/>
              </a:spcAft>
            </a:pPr>
            <a:r>
              <a:rPr lang="en-US" sz="2400" dirty="0">
                <a:solidFill>
                  <a:schemeClr val="tx1"/>
                </a:solidFill>
                <a:latin typeface="+mn-lt"/>
              </a:rPr>
              <a:t>To become a Dementia Friend, you need to understand the five key messages and then </a:t>
            </a:r>
            <a:r>
              <a:rPr lang="en-US" sz="2400" b="1" dirty="0">
                <a:solidFill>
                  <a:schemeClr val="tx1"/>
                </a:solidFill>
                <a:latin typeface="+mn-lt"/>
              </a:rPr>
              <a:t>commit to  a dementia-friendly action</a:t>
            </a:r>
          </a:p>
        </p:txBody>
      </p:sp>
      <p:pic>
        <p:nvPicPr>
          <p:cNvPr id="9" name="Content Placeholder 8">
            <a:extLst>
              <a:ext uri="{FF2B5EF4-FFF2-40B4-BE49-F238E27FC236}">
                <a16:creationId xmlns:a16="http://schemas.microsoft.com/office/drawing/2014/main" id="{DBC82988-0504-4F08-BAC9-9A8AC819C665}"/>
              </a:ext>
            </a:extLst>
          </p:cNvPr>
          <p:cNvPicPr>
            <a:picLocks noGrp="1" noChangeAspect="1"/>
          </p:cNvPicPr>
          <p:nvPr>
            <p:ph sz="half" idx="2"/>
          </p:nvPr>
        </p:nvPicPr>
        <p:blipFill rotWithShape="1">
          <a:blip r:embed="rId3">
            <a:extLst>
              <a:ext uri="{28A0092B-C50C-407E-A947-70E740481C1C}">
                <a14:useLocalDpi xmlns:a14="http://schemas.microsoft.com/office/drawing/2010/main"/>
              </a:ext>
            </a:extLst>
          </a:blip>
          <a:srcRect/>
          <a:stretch/>
        </p:blipFill>
        <p:spPr>
          <a:xfrm>
            <a:off x="265471" y="1733536"/>
            <a:ext cx="5773962" cy="3074438"/>
          </a:xfrm>
          <a:prstGeom prst="rect">
            <a:avLst/>
          </a:prstGeom>
        </p:spPr>
      </p:pic>
    </p:spTree>
    <p:extLst>
      <p:ext uri="{BB962C8B-B14F-4D97-AF65-F5344CB8AC3E}">
        <p14:creationId xmlns:p14="http://schemas.microsoft.com/office/powerpoint/2010/main" val="3331683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A1CC4-5D7A-4F8A-8048-5F0DAC7CC20C}"/>
              </a:ext>
            </a:extLst>
          </p:cNvPr>
          <p:cNvSpPr>
            <a:spLocks noGrp="1"/>
          </p:cNvSpPr>
          <p:nvPr>
            <p:ph type="title"/>
          </p:nvPr>
        </p:nvSpPr>
        <p:spPr/>
        <p:txBody>
          <a:bodyPr/>
          <a:lstStyle/>
          <a:p>
            <a:r>
              <a:rPr lang="en-US" sz="3600" b="1" dirty="0"/>
              <a:t>Dementia Friends Trailer </a:t>
            </a:r>
          </a:p>
        </p:txBody>
      </p:sp>
      <p:pic>
        <p:nvPicPr>
          <p:cNvPr id="4" name="Online Media 3" title="Dementia Friends USA Trailer">
            <a:hlinkClick r:id="" action="ppaction://media"/>
            <a:extLst>
              <a:ext uri="{FF2B5EF4-FFF2-40B4-BE49-F238E27FC236}">
                <a16:creationId xmlns:a16="http://schemas.microsoft.com/office/drawing/2014/main" id="{2FDA7D56-4842-4BB9-B8C5-954E5A14DB47}"/>
              </a:ext>
            </a:extLst>
          </p:cNvPr>
          <p:cNvPicPr>
            <a:picLocks noGrp="1" noRot="1" noChangeAspect="1"/>
          </p:cNvPicPr>
          <p:nvPr>
            <p:ph idx="1"/>
            <a:videoFile r:link="rId1"/>
          </p:nvPr>
        </p:nvPicPr>
        <p:blipFill>
          <a:blip r:embed="rId4"/>
          <a:stretch>
            <a:fillRect/>
          </a:stretch>
        </p:blipFill>
        <p:spPr>
          <a:xfrm>
            <a:off x="2957317" y="1721726"/>
            <a:ext cx="6277365" cy="3828032"/>
          </a:xfrm>
          <a:prstGeom prst="rect">
            <a:avLst/>
          </a:prstGeom>
        </p:spPr>
      </p:pic>
      <p:sp>
        <p:nvSpPr>
          <p:cNvPr id="5" name="Rectangle 4">
            <a:extLst>
              <a:ext uri="{FF2B5EF4-FFF2-40B4-BE49-F238E27FC236}">
                <a16:creationId xmlns:a16="http://schemas.microsoft.com/office/drawing/2014/main" id="{85DE3D15-FE32-4F2E-BF8E-C9BA79EFD38B}"/>
              </a:ext>
            </a:extLst>
          </p:cNvPr>
          <p:cNvSpPr/>
          <p:nvPr/>
        </p:nvSpPr>
        <p:spPr>
          <a:xfrm>
            <a:off x="1966366" y="1052312"/>
            <a:ext cx="5230412" cy="669414"/>
          </a:xfrm>
          <a:prstGeom prst="rect">
            <a:avLst/>
          </a:prstGeom>
        </p:spPr>
        <p:txBody>
          <a:bodyPr wrap="square">
            <a:spAutoFit/>
          </a:bodyPr>
          <a:lstStyle/>
          <a:p>
            <a:r>
              <a:rPr lang="en-US" sz="2400" dirty="0">
                <a:hlinkClick r:id="rId5"/>
              </a:rPr>
              <a:t>https://youtu.be/x9g0oK2G9x8</a:t>
            </a:r>
            <a:endParaRPr lang="en-US" sz="2400" dirty="0"/>
          </a:p>
          <a:p>
            <a:endParaRPr lang="en-US" sz="1350" dirty="0"/>
          </a:p>
        </p:txBody>
      </p:sp>
    </p:spTree>
    <p:extLst>
      <p:ext uri="{BB962C8B-B14F-4D97-AF65-F5344CB8AC3E}">
        <p14:creationId xmlns:p14="http://schemas.microsoft.com/office/powerpoint/2010/main" val="139769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958BF30-ABD9-BD97-4F96-D5775BD2D21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FB0ABE-DAC5-1047-A9F6-136F69267496}" type="datetime1">
              <a:rPr lang="en-US" smtClean="0"/>
              <a:pPr/>
              <a:t>4/16/2026</a:t>
            </a:fld>
            <a:endParaRPr lang="en-US" dirty="0"/>
          </a:p>
        </p:txBody>
      </p:sp>
      <p:sp>
        <p:nvSpPr>
          <p:cNvPr id="5" name="Slide Number Placeholder 4">
            <a:extLst>
              <a:ext uri="{FF2B5EF4-FFF2-40B4-BE49-F238E27FC236}">
                <a16:creationId xmlns:a16="http://schemas.microsoft.com/office/drawing/2014/main" id="{E16CA22D-41B3-7D62-C33A-8961DA36ED0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2230B1-568A-CD4C-B262-A3D1478599DD}" type="slidenum">
              <a:rPr lang="en-US" smtClean="0"/>
              <a:pPr/>
              <a:t>8</a:t>
            </a:fld>
            <a:endParaRPr lang="en-US" dirty="0"/>
          </a:p>
        </p:txBody>
      </p:sp>
      <p:pic>
        <p:nvPicPr>
          <p:cNvPr id="6" name="Picture 5">
            <a:extLst>
              <a:ext uri="{FF2B5EF4-FFF2-40B4-BE49-F238E27FC236}">
                <a16:creationId xmlns:a16="http://schemas.microsoft.com/office/drawing/2014/main" id="{441B5464-A835-FF68-8F42-2AFCCE2719BA}"/>
              </a:ext>
            </a:extLst>
          </p:cNvPr>
          <p:cNvPicPr>
            <a:picLocks noChangeAspect="1"/>
          </p:cNvPicPr>
          <p:nvPr/>
        </p:nvPicPr>
        <p:blipFill>
          <a:blip r:embed="rId3"/>
          <a:stretch>
            <a:fillRect/>
          </a:stretch>
        </p:blipFill>
        <p:spPr>
          <a:xfrm>
            <a:off x="3536734" y="378501"/>
            <a:ext cx="5118532" cy="5186598"/>
          </a:xfrm>
          <a:prstGeom prst="rect">
            <a:avLst/>
          </a:prstGeom>
          <a:noFill/>
        </p:spPr>
      </p:pic>
    </p:spTree>
    <p:extLst>
      <p:ext uri="{BB962C8B-B14F-4D97-AF65-F5344CB8AC3E}">
        <p14:creationId xmlns:p14="http://schemas.microsoft.com/office/powerpoint/2010/main" val="3975415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5393DD-E0C1-4AC2-9DC7-52F40C35CB45}"/>
              </a:ext>
            </a:extLst>
          </p:cNvPr>
          <p:cNvPicPr>
            <a:picLocks noChangeAspect="1"/>
          </p:cNvPicPr>
          <p:nvPr/>
        </p:nvPicPr>
        <p:blipFill rotWithShape="1">
          <a:blip r:embed="rId3"/>
          <a:srcRect r="4446" b="1"/>
          <a:stretch/>
        </p:blipFill>
        <p:spPr>
          <a:xfrm>
            <a:off x="20" y="10"/>
            <a:ext cx="12191980" cy="6857990"/>
          </a:xfrm>
          <a:prstGeom prst="rect">
            <a:avLst/>
          </a:prstGeom>
          <a:noFill/>
        </p:spPr>
      </p:pic>
    </p:spTree>
    <p:extLst>
      <p:ext uri="{BB962C8B-B14F-4D97-AF65-F5344CB8AC3E}">
        <p14:creationId xmlns:p14="http://schemas.microsoft.com/office/powerpoint/2010/main" val="258366201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5B88BB"/>
      </a:dk2>
      <a:lt2>
        <a:srgbClr val="EEECE1"/>
      </a:lt2>
      <a:accent1>
        <a:srgbClr val="00AFE0"/>
      </a:accent1>
      <a:accent2>
        <a:srgbClr val="F03121"/>
      </a:accent2>
      <a:accent3>
        <a:srgbClr val="91C450"/>
      </a:accent3>
      <a:accent4>
        <a:srgbClr val="1E2481"/>
      </a:accent4>
      <a:accent5>
        <a:srgbClr val="006BB8"/>
      </a:accent5>
      <a:accent6>
        <a:srgbClr val="FFA01C"/>
      </a:accent6>
      <a:hlink>
        <a:srgbClr val="006BB8"/>
      </a:hlink>
      <a:folHlink>
        <a:srgbClr val="00AF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4862</TotalTime>
  <Words>2303</Words>
  <Application>Microsoft Office PowerPoint</Application>
  <PresentationFormat>Widescreen</PresentationFormat>
  <Paragraphs>201</Paragraphs>
  <Slides>23</Slides>
  <Notes>23</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Rounded MT Bold</vt:lpstr>
      <vt:lpstr>Calibri</vt:lpstr>
      <vt:lpstr>Calibri Light</vt:lpstr>
      <vt:lpstr>Open Sans</vt:lpstr>
      <vt:lpstr>Roboto</vt:lpstr>
      <vt:lpstr>Times New Roman</vt:lpstr>
      <vt:lpstr>Office Theme</vt:lpstr>
      <vt:lpstr>DEMENTIA FRIENDS   for Intellectual and Developmental Disabilities </vt:lpstr>
      <vt:lpstr>Welcome and Acknowledgments</vt:lpstr>
      <vt:lpstr>Acknowledgments</vt:lpstr>
      <vt:lpstr>No conflicts of interests or disclosures</vt:lpstr>
      <vt:lpstr>Dementia Friends Ohio </vt:lpstr>
      <vt:lpstr>What is Dementia Friends? </vt:lpstr>
      <vt:lpstr>Dementia Friends Trailer </vt:lpstr>
      <vt:lpstr>PowerPoint Presentation</vt:lpstr>
      <vt:lpstr>PowerPoint Presentation</vt:lpstr>
      <vt:lpstr>  5 Key Messages https://www.youtube.com/watch?v=4oIrRTayLJw&amp;feature=youtu.be </vt:lpstr>
      <vt:lpstr>   The Bookcase Story    </vt:lpstr>
      <vt:lpstr>People First Wisconsin https://www.youtube.com/watch?v=UG7tBL0AEsY&amp;feature=youtu.be  </vt:lpstr>
      <vt:lpstr>Dementia Friends – Staying Connected </vt:lpstr>
      <vt:lpstr>Ohio Council for Cognitive Health: Tip Sheets   http://ocfch.org/quick-tips/</vt:lpstr>
      <vt:lpstr>Quick Tip Videos </vt:lpstr>
      <vt:lpstr>Alzheimer’s Los Angles Caregiver Tip Sheets</vt:lpstr>
      <vt:lpstr>Resources for individuals with IDD - to help talk about dementia  </vt:lpstr>
      <vt:lpstr>Additional Resources</vt:lpstr>
      <vt:lpstr>Save the Date – KAER Toolkit for IDD Training</vt:lpstr>
      <vt:lpstr>IDEA! Intervention Training</vt:lpstr>
      <vt:lpstr>Brain Health and Dementia Trainings Offered in partnership with UsAgainstAlzheimer’s, The Ohio Council for Cognitive Health, Northeast Ohio Medical University, Ohio’s Geriatric Workforce Enhancement Program, and MemoryLane Care Services. </vt:lpstr>
      <vt:lpstr>Additional Resources</vt:lpstr>
      <vt:lpstr>Questions and 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Key Messages</dc:title>
  <dc:creator>marty williman</dc:creator>
  <cp:lastModifiedBy>Salli Bollin</cp:lastModifiedBy>
  <cp:revision>391</cp:revision>
  <cp:lastPrinted>2026-04-15T23:30:25Z</cp:lastPrinted>
  <dcterms:created xsi:type="dcterms:W3CDTF">2020-01-08T18:45:05Z</dcterms:created>
  <dcterms:modified xsi:type="dcterms:W3CDTF">2026-04-16T15:23:42Z</dcterms:modified>
</cp:coreProperties>
</file>