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256" r:id="rId4"/>
    <p:sldId id="1593" r:id="rId5"/>
    <p:sldId id="262" r:id="rId6"/>
    <p:sldId id="1567" r:id="rId7"/>
    <p:sldId id="258" r:id="rId8"/>
    <p:sldId id="1568" r:id="rId9"/>
    <p:sldId id="1569" r:id="rId10"/>
    <p:sldId id="1570" r:id="rId11"/>
    <p:sldId id="1549" r:id="rId12"/>
    <p:sldId id="1571" r:id="rId13"/>
    <p:sldId id="1572" r:id="rId14"/>
    <p:sldId id="1573" r:id="rId15"/>
    <p:sldId id="1574" r:id="rId16"/>
    <p:sldId id="1575" r:id="rId17"/>
    <p:sldId id="1576" r:id="rId18"/>
    <p:sldId id="1577" r:id="rId19"/>
    <p:sldId id="1578" r:id="rId20"/>
    <p:sldId id="1579" r:id="rId21"/>
    <p:sldId id="1580" r:id="rId22"/>
    <p:sldId id="1581" r:id="rId23"/>
    <p:sldId id="1582" r:id="rId24"/>
    <p:sldId id="1583" r:id="rId25"/>
    <p:sldId id="1584" r:id="rId26"/>
    <p:sldId id="1588" r:id="rId27"/>
    <p:sldId id="1589" r:id="rId28"/>
    <p:sldId id="1590" r:id="rId29"/>
    <p:sldId id="1585" r:id="rId30"/>
    <p:sldId id="1586" r:id="rId31"/>
    <p:sldId id="1591" r:id="rId32"/>
    <p:sldId id="1587" r:id="rId33"/>
    <p:sldId id="7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5781" autoAdjust="0"/>
  </p:normalViewPr>
  <p:slideViewPr>
    <p:cSldViewPr snapToGrid="0">
      <p:cViewPr varScale="1">
        <p:scale>
          <a:sx n="95" d="100"/>
          <a:sy n="95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4B11F-B64E-4120-B1AC-E12DF918E8A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1751185-8182-42B3-850C-CFCF650D5056}">
      <dgm:prSet/>
      <dgm:spPr/>
      <dgm:t>
        <a:bodyPr/>
        <a:lstStyle/>
        <a:p>
          <a:r>
            <a:rPr lang="en-US" baseline="0"/>
            <a:t>Simplified Language Materials</a:t>
          </a:r>
          <a:endParaRPr lang="en-US"/>
        </a:p>
      </dgm:t>
    </dgm:pt>
    <dgm:pt modelId="{963517A8-F2C8-40E1-806D-8B0DCC9C6AC6}" type="parTrans" cxnId="{9A80003B-3438-47B8-8230-614ED7720411}">
      <dgm:prSet/>
      <dgm:spPr/>
      <dgm:t>
        <a:bodyPr/>
        <a:lstStyle/>
        <a:p>
          <a:endParaRPr lang="en-US"/>
        </a:p>
      </dgm:t>
    </dgm:pt>
    <dgm:pt modelId="{7D579FF7-8640-479D-A25C-00345F8F4DBB}" type="sibTrans" cxnId="{9A80003B-3438-47B8-8230-614ED7720411}">
      <dgm:prSet/>
      <dgm:spPr/>
      <dgm:t>
        <a:bodyPr/>
        <a:lstStyle/>
        <a:p>
          <a:endParaRPr lang="en-US"/>
        </a:p>
      </dgm:t>
    </dgm:pt>
    <dgm:pt modelId="{7ABA6D08-728F-4622-BFAA-5659B9155719}">
      <dgm:prSet/>
      <dgm:spPr/>
      <dgm:t>
        <a:bodyPr/>
        <a:lstStyle/>
        <a:p>
          <a:r>
            <a:rPr lang="en-US" baseline="0"/>
            <a:t>Role-Playing &amp; Scenario-based learning</a:t>
          </a:r>
          <a:endParaRPr lang="en-US"/>
        </a:p>
      </dgm:t>
    </dgm:pt>
    <dgm:pt modelId="{178B6AA2-F28C-40DE-8C52-00C2366BA258}" type="parTrans" cxnId="{E03216DD-2D61-4FE9-B318-003531180368}">
      <dgm:prSet/>
      <dgm:spPr/>
      <dgm:t>
        <a:bodyPr/>
        <a:lstStyle/>
        <a:p>
          <a:endParaRPr lang="en-US"/>
        </a:p>
      </dgm:t>
    </dgm:pt>
    <dgm:pt modelId="{6EA9AAED-FE9B-4C2A-93B4-B11BB47F8886}" type="sibTrans" cxnId="{E03216DD-2D61-4FE9-B318-003531180368}">
      <dgm:prSet/>
      <dgm:spPr/>
      <dgm:t>
        <a:bodyPr/>
        <a:lstStyle/>
        <a:p>
          <a:endParaRPr lang="en-US"/>
        </a:p>
      </dgm:t>
    </dgm:pt>
    <dgm:pt modelId="{3A5A9C7C-CA76-490E-A3D8-7EDA9BE94C48}">
      <dgm:prSet/>
      <dgm:spPr/>
      <dgm:t>
        <a:bodyPr/>
        <a:lstStyle/>
        <a:p>
          <a:r>
            <a:rPr lang="en-US" baseline="0"/>
            <a:t>Peer Support and Mentorship</a:t>
          </a:r>
          <a:endParaRPr lang="en-US"/>
        </a:p>
      </dgm:t>
    </dgm:pt>
    <dgm:pt modelId="{D28387CA-E319-4E36-90FF-E6080BB96E55}" type="parTrans" cxnId="{7729237D-E719-42CD-AA9F-42831D862F31}">
      <dgm:prSet/>
      <dgm:spPr/>
      <dgm:t>
        <a:bodyPr/>
        <a:lstStyle/>
        <a:p>
          <a:endParaRPr lang="en-US"/>
        </a:p>
      </dgm:t>
    </dgm:pt>
    <dgm:pt modelId="{DF4E9A78-FB86-41F2-B330-0449A2DDD182}" type="sibTrans" cxnId="{7729237D-E719-42CD-AA9F-42831D862F31}">
      <dgm:prSet/>
      <dgm:spPr/>
      <dgm:t>
        <a:bodyPr/>
        <a:lstStyle/>
        <a:p>
          <a:endParaRPr lang="en-US"/>
        </a:p>
      </dgm:t>
    </dgm:pt>
    <dgm:pt modelId="{82B4BF2A-7186-476C-A0EC-4FD7CE725579}">
      <dgm:prSet/>
      <dgm:spPr/>
      <dgm:t>
        <a:bodyPr/>
        <a:lstStyle/>
        <a:p>
          <a:r>
            <a:rPr lang="en-US" baseline="0"/>
            <a:t>Digital Tools and Apps</a:t>
          </a:r>
          <a:endParaRPr lang="en-US"/>
        </a:p>
      </dgm:t>
    </dgm:pt>
    <dgm:pt modelId="{12BD9871-8993-409A-83DE-4B34D1919659}" type="parTrans" cxnId="{BA46B6FE-6AEB-48F7-AFD8-39D2F5A52893}">
      <dgm:prSet/>
      <dgm:spPr/>
      <dgm:t>
        <a:bodyPr/>
        <a:lstStyle/>
        <a:p>
          <a:endParaRPr lang="en-US"/>
        </a:p>
      </dgm:t>
    </dgm:pt>
    <dgm:pt modelId="{97EAC7BA-9F82-421A-BAB8-FD22CF9C199B}" type="sibTrans" cxnId="{BA46B6FE-6AEB-48F7-AFD8-39D2F5A52893}">
      <dgm:prSet/>
      <dgm:spPr/>
      <dgm:t>
        <a:bodyPr/>
        <a:lstStyle/>
        <a:p>
          <a:endParaRPr lang="en-US"/>
        </a:p>
      </dgm:t>
    </dgm:pt>
    <dgm:pt modelId="{1097709E-EFA2-4274-B727-4183FDF5201E}">
      <dgm:prSet/>
      <dgm:spPr/>
      <dgm:t>
        <a:bodyPr/>
        <a:lstStyle/>
        <a:p>
          <a:r>
            <a:rPr lang="en-US" baseline="0"/>
            <a:t>Caregiver &amp; Support Staff Training</a:t>
          </a:r>
          <a:endParaRPr lang="en-US"/>
        </a:p>
      </dgm:t>
    </dgm:pt>
    <dgm:pt modelId="{997D6EF9-DF0B-4CD9-91DB-0FDD9C7FFF25}" type="parTrans" cxnId="{F21D1EF8-8E1E-4BD8-B9A8-DBDA9C2FA54A}">
      <dgm:prSet/>
      <dgm:spPr/>
      <dgm:t>
        <a:bodyPr/>
        <a:lstStyle/>
        <a:p>
          <a:endParaRPr lang="en-US"/>
        </a:p>
      </dgm:t>
    </dgm:pt>
    <dgm:pt modelId="{75BA1AC7-75DA-44E1-895A-EA9BBB253427}" type="sibTrans" cxnId="{F21D1EF8-8E1E-4BD8-B9A8-DBDA9C2FA54A}">
      <dgm:prSet/>
      <dgm:spPr/>
      <dgm:t>
        <a:bodyPr/>
        <a:lstStyle/>
        <a:p>
          <a:endParaRPr lang="en-US"/>
        </a:p>
      </dgm:t>
    </dgm:pt>
    <dgm:pt modelId="{9749C0E9-D7C7-E748-B10F-360D1590BF92}" type="pres">
      <dgm:prSet presAssocID="{EFD4B11F-B64E-4120-B1AC-E12DF918E8A6}" presName="linear" presStyleCnt="0">
        <dgm:presLayoutVars>
          <dgm:dir/>
          <dgm:animLvl val="lvl"/>
          <dgm:resizeHandles val="exact"/>
        </dgm:presLayoutVars>
      </dgm:prSet>
      <dgm:spPr/>
    </dgm:pt>
    <dgm:pt modelId="{C5A7AD02-ED4F-FC45-A914-C151500E35D3}" type="pres">
      <dgm:prSet presAssocID="{51751185-8182-42B3-850C-CFCF650D5056}" presName="parentLin" presStyleCnt="0"/>
      <dgm:spPr/>
    </dgm:pt>
    <dgm:pt modelId="{C0D0FB5F-AFC3-9943-9C7F-05DB0D8E5E46}" type="pres">
      <dgm:prSet presAssocID="{51751185-8182-42B3-850C-CFCF650D5056}" presName="parentLeftMargin" presStyleLbl="node1" presStyleIdx="0" presStyleCnt="5"/>
      <dgm:spPr/>
    </dgm:pt>
    <dgm:pt modelId="{123FE071-B7F2-6F4C-B8AC-12FCCCE00590}" type="pres">
      <dgm:prSet presAssocID="{51751185-8182-42B3-850C-CFCF650D505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664C416-F978-0F4E-A436-6CA74D06220C}" type="pres">
      <dgm:prSet presAssocID="{51751185-8182-42B3-850C-CFCF650D5056}" presName="negativeSpace" presStyleCnt="0"/>
      <dgm:spPr/>
    </dgm:pt>
    <dgm:pt modelId="{2EF5C665-0F82-F147-9410-0F6AC5BA0018}" type="pres">
      <dgm:prSet presAssocID="{51751185-8182-42B3-850C-CFCF650D5056}" presName="childText" presStyleLbl="conFgAcc1" presStyleIdx="0" presStyleCnt="5">
        <dgm:presLayoutVars>
          <dgm:bulletEnabled val="1"/>
        </dgm:presLayoutVars>
      </dgm:prSet>
      <dgm:spPr/>
    </dgm:pt>
    <dgm:pt modelId="{2D7EFEBC-B69B-EC40-825C-C8F2680EA431}" type="pres">
      <dgm:prSet presAssocID="{7D579FF7-8640-479D-A25C-00345F8F4DBB}" presName="spaceBetweenRectangles" presStyleCnt="0"/>
      <dgm:spPr/>
    </dgm:pt>
    <dgm:pt modelId="{C750CFB2-27F2-C142-9BB8-401F44D0C912}" type="pres">
      <dgm:prSet presAssocID="{7ABA6D08-728F-4622-BFAA-5659B9155719}" presName="parentLin" presStyleCnt="0"/>
      <dgm:spPr/>
    </dgm:pt>
    <dgm:pt modelId="{D0645490-9158-2A41-BC34-AA5B278A948E}" type="pres">
      <dgm:prSet presAssocID="{7ABA6D08-728F-4622-BFAA-5659B9155719}" presName="parentLeftMargin" presStyleLbl="node1" presStyleIdx="0" presStyleCnt="5"/>
      <dgm:spPr/>
    </dgm:pt>
    <dgm:pt modelId="{72728342-5344-5845-A1D5-16A958CAA86D}" type="pres">
      <dgm:prSet presAssocID="{7ABA6D08-728F-4622-BFAA-5659B91557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5DABB03-7609-D741-9D34-A8D7527B33C8}" type="pres">
      <dgm:prSet presAssocID="{7ABA6D08-728F-4622-BFAA-5659B9155719}" presName="negativeSpace" presStyleCnt="0"/>
      <dgm:spPr/>
    </dgm:pt>
    <dgm:pt modelId="{016ABA7E-CF80-5247-AEC8-7F0370530528}" type="pres">
      <dgm:prSet presAssocID="{7ABA6D08-728F-4622-BFAA-5659B9155719}" presName="childText" presStyleLbl="conFgAcc1" presStyleIdx="1" presStyleCnt="5">
        <dgm:presLayoutVars>
          <dgm:bulletEnabled val="1"/>
        </dgm:presLayoutVars>
      </dgm:prSet>
      <dgm:spPr/>
    </dgm:pt>
    <dgm:pt modelId="{E4E5BAB4-932A-3548-A3BE-39AAEFF4E1B8}" type="pres">
      <dgm:prSet presAssocID="{6EA9AAED-FE9B-4C2A-93B4-B11BB47F8886}" presName="spaceBetweenRectangles" presStyleCnt="0"/>
      <dgm:spPr/>
    </dgm:pt>
    <dgm:pt modelId="{7D8CD69D-A781-5B45-A07C-3C2960DF3731}" type="pres">
      <dgm:prSet presAssocID="{3A5A9C7C-CA76-490E-A3D8-7EDA9BE94C48}" presName="parentLin" presStyleCnt="0"/>
      <dgm:spPr/>
    </dgm:pt>
    <dgm:pt modelId="{0D7F2E4F-B176-0044-BDFE-AE3706D1D81D}" type="pres">
      <dgm:prSet presAssocID="{3A5A9C7C-CA76-490E-A3D8-7EDA9BE94C48}" presName="parentLeftMargin" presStyleLbl="node1" presStyleIdx="1" presStyleCnt="5"/>
      <dgm:spPr/>
    </dgm:pt>
    <dgm:pt modelId="{E48C0693-2CDE-6745-A051-836759D6FDB2}" type="pres">
      <dgm:prSet presAssocID="{3A5A9C7C-CA76-490E-A3D8-7EDA9BE94C4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31363D0-1596-C048-87A6-4C6E33328971}" type="pres">
      <dgm:prSet presAssocID="{3A5A9C7C-CA76-490E-A3D8-7EDA9BE94C48}" presName="negativeSpace" presStyleCnt="0"/>
      <dgm:spPr/>
    </dgm:pt>
    <dgm:pt modelId="{2DA3F7BF-DA5C-D14A-87CB-EE71338F2CDC}" type="pres">
      <dgm:prSet presAssocID="{3A5A9C7C-CA76-490E-A3D8-7EDA9BE94C48}" presName="childText" presStyleLbl="conFgAcc1" presStyleIdx="2" presStyleCnt="5">
        <dgm:presLayoutVars>
          <dgm:bulletEnabled val="1"/>
        </dgm:presLayoutVars>
      </dgm:prSet>
      <dgm:spPr/>
    </dgm:pt>
    <dgm:pt modelId="{9CC79FA5-6757-6C4B-A016-97607CD98C03}" type="pres">
      <dgm:prSet presAssocID="{DF4E9A78-FB86-41F2-B330-0449A2DDD182}" presName="spaceBetweenRectangles" presStyleCnt="0"/>
      <dgm:spPr/>
    </dgm:pt>
    <dgm:pt modelId="{B4D0021E-A889-BA47-A063-AB9CEA48D62E}" type="pres">
      <dgm:prSet presAssocID="{82B4BF2A-7186-476C-A0EC-4FD7CE725579}" presName="parentLin" presStyleCnt="0"/>
      <dgm:spPr/>
    </dgm:pt>
    <dgm:pt modelId="{BBEF9BFE-7CB5-1648-B400-D8E2D0B04AFA}" type="pres">
      <dgm:prSet presAssocID="{82B4BF2A-7186-476C-A0EC-4FD7CE725579}" presName="parentLeftMargin" presStyleLbl="node1" presStyleIdx="2" presStyleCnt="5"/>
      <dgm:spPr/>
    </dgm:pt>
    <dgm:pt modelId="{BC24C5C9-7968-5B4F-8673-BEA069101B57}" type="pres">
      <dgm:prSet presAssocID="{82B4BF2A-7186-476C-A0EC-4FD7CE72557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47C054-92A6-9641-B40E-676BAAE45A49}" type="pres">
      <dgm:prSet presAssocID="{82B4BF2A-7186-476C-A0EC-4FD7CE725579}" presName="negativeSpace" presStyleCnt="0"/>
      <dgm:spPr/>
    </dgm:pt>
    <dgm:pt modelId="{35D20FE2-DC3A-E245-BD72-1472E55E7166}" type="pres">
      <dgm:prSet presAssocID="{82B4BF2A-7186-476C-A0EC-4FD7CE725579}" presName="childText" presStyleLbl="conFgAcc1" presStyleIdx="3" presStyleCnt="5">
        <dgm:presLayoutVars>
          <dgm:bulletEnabled val="1"/>
        </dgm:presLayoutVars>
      </dgm:prSet>
      <dgm:spPr/>
    </dgm:pt>
    <dgm:pt modelId="{9FE2D923-AF18-984B-B0CB-815E7BA21311}" type="pres">
      <dgm:prSet presAssocID="{97EAC7BA-9F82-421A-BAB8-FD22CF9C199B}" presName="spaceBetweenRectangles" presStyleCnt="0"/>
      <dgm:spPr/>
    </dgm:pt>
    <dgm:pt modelId="{DD14D329-46D6-6D43-B183-58CB2F5D92FB}" type="pres">
      <dgm:prSet presAssocID="{1097709E-EFA2-4274-B727-4183FDF5201E}" presName="parentLin" presStyleCnt="0"/>
      <dgm:spPr/>
    </dgm:pt>
    <dgm:pt modelId="{0908091F-63F2-404B-ADB8-3C6F821CC7A7}" type="pres">
      <dgm:prSet presAssocID="{1097709E-EFA2-4274-B727-4183FDF5201E}" presName="parentLeftMargin" presStyleLbl="node1" presStyleIdx="3" presStyleCnt="5"/>
      <dgm:spPr/>
    </dgm:pt>
    <dgm:pt modelId="{F87055D7-3968-734A-80E3-03817807AFF8}" type="pres">
      <dgm:prSet presAssocID="{1097709E-EFA2-4274-B727-4183FDF5201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0E903D2-6CB0-A14F-A21D-397A24F9B418}" type="pres">
      <dgm:prSet presAssocID="{1097709E-EFA2-4274-B727-4183FDF5201E}" presName="negativeSpace" presStyleCnt="0"/>
      <dgm:spPr/>
    </dgm:pt>
    <dgm:pt modelId="{E35527CA-C491-A241-A288-A333DE993A61}" type="pres">
      <dgm:prSet presAssocID="{1097709E-EFA2-4274-B727-4183FDF5201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AAB7B10-2FCB-8B47-B37F-BD89B257E986}" type="presOf" srcId="{51751185-8182-42B3-850C-CFCF650D5056}" destId="{123FE071-B7F2-6F4C-B8AC-12FCCCE00590}" srcOrd="1" destOrd="0" presId="urn:microsoft.com/office/officeart/2005/8/layout/list1"/>
    <dgm:cxn modelId="{2059071B-6E53-0047-9DBF-02EC774FD4FA}" type="presOf" srcId="{1097709E-EFA2-4274-B727-4183FDF5201E}" destId="{0908091F-63F2-404B-ADB8-3C6F821CC7A7}" srcOrd="0" destOrd="0" presId="urn:microsoft.com/office/officeart/2005/8/layout/list1"/>
    <dgm:cxn modelId="{9A80003B-3438-47B8-8230-614ED7720411}" srcId="{EFD4B11F-B64E-4120-B1AC-E12DF918E8A6}" destId="{51751185-8182-42B3-850C-CFCF650D5056}" srcOrd="0" destOrd="0" parTransId="{963517A8-F2C8-40E1-806D-8B0DCC9C6AC6}" sibTransId="{7D579FF7-8640-479D-A25C-00345F8F4DBB}"/>
    <dgm:cxn modelId="{79B68F4F-F1C3-3244-8998-D3D2F478C77E}" type="presOf" srcId="{EFD4B11F-B64E-4120-B1AC-E12DF918E8A6}" destId="{9749C0E9-D7C7-E748-B10F-360D1590BF92}" srcOrd="0" destOrd="0" presId="urn:microsoft.com/office/officeart/2005/8/layout/list1"/>
    <dgm:cxn modelId="{BE18DC6B-0A45-3D48-8211-83781FC7474D}" type="presOf" srcId="{7ABA6D08-728F-4622-BFAA-5659B9155719}" destId="{D0645490-9158-2A41-BC34-AA5B278A948E}" srcOrd="0" destOrd="0" presId="urn:microsoft.com/office/officeart/2005/8/layout/list1"/>
    <dgm:cxn modelId="{7729237D-E719-42CD-AA9F-42831D862F31}" srcId="{EFD4B11F-B64E-4120-B1AC-E12DF918E8A6}" destId="{3A5A9C7C-CA76-490E-A3D8-7EDA9BE94C48}" srcOrd="2" destOrd="0" parTransId="{D28387CA-E319-4E36-90FF-E6080BB96E55}" sibTransId="{DF4E9A78-FB86-41F2-B330-0449A2DDD182}"/>
    <dgm:cxn modelId="{0805BDC4-EFD7-1044-950F-E18852E4557B}" type="presOf" srcId="{7ABA6D08-728F-4622-BFAA-5659B9155719}" destId="{72728342-5344-5845-A1D5-16A958CAA86D}" srcOrd="1" destOrd="0" presId="urn:microsoft.com/office/officeart/2005/8/layout/list1"/>
    <dgm:cxn modelId="{7BEB72C9-6900-2449-8F45-F29A26A19218}" type="presOf" srcId="{3A5A9C7C-CA76-490E-A3D8-7EDA9BE94C48}" destId="{E48C0693-2CDE-6745-A051-836759D6FDB2}" srcOrd="1" destOrd="0" presId="urn:microsoft.com/office/officeart/2005/8/layout/list1"/>
    <dgm:cxn modelId="{52AA50D5-8736-B54F-A81C-354780063F0D}" type="presOf" srcId="{51751185-8182-42B3-850C-CFCF650D5056}" destId="{C0D0FB5F-AFC3-9943-9C7F-05DB0D8E5E46}" srcOrd="0" destOrd="0" presId="urn:microsoft.com/office/officeart/2005/8/layout/list1"/>
    <dgm:cxn modelId="{99AB14D7-A613-8B42-BD31-6E815761A14A}" type="presOf" srcId="{1097709E-EFA2-4274-B727-4183FDF5201E}" destId="{F87055D7-3968-734A-80E3-03817807AFF8}" srcOrd="1" destOrd="0" presId="urn:microsoft.com/office/officeart/2005/8/layout/list1"/>
    <dgm:cxn modelId="{E03216DD-2D61-4FE9-B318-003531180368}" srcId="{EFD4B11F-B64E-4120-B1AC-E12DF918E8A6}" destId="{7ABA6D08-728F-4622-BFAA-5659B9155719}" srcOrd="1" destOrd="0" parTransId="{178B6AA2-F28C-40DE-8C52-00C2366BA258}" sibTransId="{6EA9AAED-FE9B-4C2A-93B4-B11BB47F8886}"/>
    <dgm:cxn modelId="{163E20EA-9748-1B44-9AF0-8B174B2A3554}" type="presOf" srcId="{82B4BF2A-7186-476C-A0EC-4FD7CE725579}" destId="{BBEF9BFE-7CB5-1648-B400-D8E2D0B04AFA}" srcOrd="0" destOrd="0" presId="urn:microsoft.com/office/officeart/2005/8/layout/list1"/>
    <dgm:cxn modelId="{4C66BEEF-30C2-734F-9C60-09D73EB83E1D}" type="presOf" srcId="{3A5A9C7C-CA76-490E-A3D8-7EDA9BE94C48}" destId="{0D7F2E4F-B176-0044-BDFE-AE3706D1D81D}" srcOrd="0" destOrd="0" presId="urn:microsoft.com/office/officeart/2005/8/layout/list1"/>
    <dgm:cxn modelId="{F21D1EF8-8E1E-4BD8-B9A8-DBDA9C2FA54A}" srcId="{EFD4B11F-B64E-4120-B1AC-E12DF918E8A6}" destId="{1097709E-EFA2-4274-B727-4183FDF5201E}" srcOrd="4" destOrd="0" parTransId="{997D6EF9-DF0B-4CD9-91DB-0FDD9C7FFF25}" sibTransId="{75BA1AC7-75DA-44E1-895A-EA9BBB253427}"/>
    <dgm:cxn modelId="{ED9299FB-139C-EB42-A1DF-9CB8F87D7437}" type="presOf" srcId="{82B4BF2A-7186-476C-A0EC-4FD7CE725579}" destId="{BC24C5C9-7968-5B4F-8673-BEA069101B57}" srcOrd="1" destOrd="0" presId="urn:microsoft.com/office/officeart/2005/8/layout/list1"/>
    <dgm:cxn modelId="{BA46B6FE-6AEB-48F7-AFD8-39D2F5A52893}" srcId="{EFD4B11F-B64E-4120-B1AC-E12DF918E8A6}" destId="{82B4BF2A-7186-476C-A0EC-4FD7CE725579}" srcOrd="3" destOrd="0" parTransId="{12BD9871-8993-409A-83DE-4B34D1919659}" sibTransId="{97EAC7BA-9F82-421A-BAB8-FD22CF9C199B}"/>
    <dgm:cxn modelId="{51E74A47-9813-8F47-B0D7-2E9ACC06190D}" type="presParOf" srcId="{9749C0E9-D7C7-E748-B10F-360D1590BF92}" destId="{C5A7AD02-ED4F-FC45-A914-C151500E35D3}" srcOrd="0" destOrd="0" presId="urn:microsoft.com/office/officeart/2005/8/layout/list1"/>
    <dgm:cxn modelId="{2815AC4E-4F13-404E-B24E-F700FC8AA446}" type="presParOf" srcId="{C5A7AD02-ED4F-FC45-A914-C151500E35D3}" destId="{C0D0FB5F-AFC3-9943-9C7F-05DB0D8E5E46}" srcOrd="0" destOrd="0" presId="urn:microsoft.com/office/officeart/2005/8/layout/list1"/>
    <dgm:cxn modelId="{30726EE6-66C6-C446-ADB5-F331F0C18A81}" type="presParOf" srcId="{C5A7AD02-ED4F-FC45-A914-C151500E35D3}" destId="{123FE071-B7F2-6F4C-B8AC-12FCCCE00590}" srcOrd="1" destOrd="0" presId="urn:microsoft.com/office/officeart/2005/8/layout/list1"/>
    <dgm:cxn modelId="{56E62D6A-525F-634E-AE33-58A93E151D1E}" type="presParOf" srcId="{9749C0E9-D7C7-E748-B10F-360D1590BF92}" destId="{C664C416-F978-0F4E-A436-6CA74D06220C}" srcOrd="1" destOrd="0" presId="urn:microsoft.com/office/officeart/2005/8/layout/list1"/>
    <dgm:cxn modelId="{487E404C-EE16-1D41-BCB8-DC17E8371786}" type="presParOf" srcId="{9749C0E9-D7C7-E748-B10F-360D1590BF92}" destId="{2EF5C665-0F82-F147-9410-0F6AC5BA0018}" srcOrd="2" destOrd="0" presId="urn:microsoft.com/office/officeart/2005/8/layout/list1"/>
    <dgm:cxn modelId="{ECE2AD83-639B-3A4B-B583-3E373737D3EE}" type="presParOf" srcId="{9749C0E9-D7C7-E748-B10F-360D1590BF92}" destId="{2D7EFEBC-B69B-EC40-825C-C8F2680EA431}" srcOrd="3" destOrd="0" presId="urn:microsoft.com/office/officeart/2005/8/layout/list1"/>
    <dgm:cxn modelId="{72230769-09DB-A643-B220-24B6BD5AE915}" type="presParOf" srcId="{9749C0E9-D7C7-E748-B10F-360D1590BF92}" destId="{C750CFB2-27F2-C142-9BB8-401F44D0C912}" srcOrd="4" destOrd="0" presId="urn:microsoft.com/office/officeart/2005/8/layout/list1"/>
    <dgm:cxn modelId="{32A24318-F0BB-D444-B90F-BCE64FBC6881}" type="presParOf" srcId="{C750CFB2-27F2-C142-9BB8-401F44D0C912}" destId="{D0645490-9158-2A41-BC34-AA5B278A948E}" srcOrd="0" destOrd="0" presId="urn:microsoft.com/office/officeart/2005/8/layout/list1"/>
    <dgm:cxn modelId="{F649A8A4-0EB2-454C-B374-CBB0B337FDF9}" type="presParOf" srcId="{C750CFB2-27F2-C142-9BB8-401F44D0C912}" destId="{72728342-5344-5845-A1D5-16A958CAA86D}" srcOrd="1" destOrd="0" presId="urn:microsoft.com/office/officeart/2005/8/layout/list1"/>
    <dgm:cxn modelId="{61350A18-8DFD-AF45-BC01-8AC09D4ACE34}" type="presParOf" srcId="{9749C0E9-D7C7-E748-B10F-360D1590BF92}" destId="{25DABB03-7609-D741-9D34-A8D7527B33C8}" srcOrd="5" destOrd="0" presId="urn:microsoft.com/office/officeart/2005/8/layout/list1"/>
    <dgm:cxn modelId="{DF79483D-AC20-464C-A11C-789217D3669F}" type="presParOf" srcId="{9749C0E9-D7C7-E748-B10F-360D1590BF92}" destId="{016ABA7E-CF80-5247-AEC8-7F0370530528}" srcOrd="6" destOrd="0" presId="urn:microsoft.com/office/officeart/2005/8/layout/list1"/>
    <dgm:cxn modelId="{9DE45BDB-5FC0-ED45-8B88-2C1C1D2B290B}" type="presParOf" srcId="{9749C0E9-D7C7-E748-B10F-360D1590BF92}" destId="{E4E5BAB4-932A-3548-A3BE-39AAEFF4E1B8}" srcOrd="7" destOrd="0" presId="urn:microsoft.com/office/officeart/2005/8/layout/list1"/>
    <dgm:cxn modelId="{6D0B875B-4923-BC47-B732-53F51A1FDDCD}" type="presParOf" srcId="{9749C0E9-D7C7-E748-B10F-360D1590BF92}" destId="{7D8CD69D-A781-5B45-A07C-3C2960DF3731}" srcOrd="8" destOrd="0" presId="urn:microsoft.com/office/officeart/2005/8/layout/list1"/>
    <dgm:cxn modelId="{1BEF5E6B-494E-054F-89B0-DC1767F1467A}" type="presParOf" srcId="{7D8CD69D-A781-5B45-A07C-3C2960DF3731}" destId="{0D7F2E4F-B176-0044-BDFE-AE3706D1D81D}" srcOrd="0" destOrd="0" presId="urn:microsoft.com/office/officeart/2005/8/layout/list1"/>
    <dgm:cxn modelId="{1FCED10B-C33D-D648-952C-0DD22B247DB8}" type="presParOf" srcId="{7D8CD69D-A781-5B45-A07C-3C2960DF3731}" destId="{E48C0693-2CDE-6745-A051-836759D6FDB2}" srcOrd="1" destOrd="0" presId="urn:microsoft.com/office/officeart/2005/8/layout/list1"/>
    <dgm:cxn modelId="{04D8B64B-5D1C-9949-8262-10437CEE0983}" type="presParOf" srcId="{9749C0E9-D7C7-E748-B10F-360D1590BF92}" destId="{031363D0-1596-C048-87A6-4C6E33328971}" srcOrd="9" destOrd="0" presId="urn:microsoft.com/office/officeart/2005/8/layout/list1"/>
    <dgm:cxn modelId="{4D2FF000-676C-6148-8894-F0D2EE884CDD}" type="presParOf" srcId="{9749C0E9-D7C7-E748-B10F-360D1590BF92}" destId="{2DA3F7BF-DA5C-D14A-87CB-EE71338F2CDC}" srcOrd="10" destOrd="0" presId="urn:microsoft.com/office/officeart/2005/8/layout/list1"/>
    <dgm:cxn modelId="{1778AD5A-1D0C-234E-98CE-2C45C4AF0D51}" type="presParOf" srcId="{9749C0E9-D7C7-E748-B10F-360D1590BF92}" destId="{9CC79FA5-6757-6C4B-A016-97607CD98C03}" srcOrd="11" destOrd="0" presId="urn:microsoft.com/office/officeart/2005/8/layout/list1"/>
    <dgm:cxn modelId="{53DD1F6E-2D82-0443-9469-5415FFA53B01}" type="presParOf" srcId="{9749C0E9-D7C7-E748-B10F-360D1590BF92}" destId="{B4D0021E-A889-BA47-A063-AB9CEA48D62E}" srcOrd="12" destOrd="0" presId="urn:microsoft.com/office/officeart/2005/8/layout/list1"/>
    <dgm:cxn modelId="{397C5642-6C0B-884B-B113-7CF355E81EDA}" type="presParOf" srcId="{B4D0021E-A889-BA47-A063-AB9CEA48D62E}" destId="{BBEF9BFE-7CB5-1648-B400-D8E2D0B04AFA}" srcOrd="0" destOrd="0" presId="urn:microsoft.com/office/officeart/2005/8/layout/list1"/>
    <dgm:cxn modelId="{37A3EC78-DF31-174B-82E5-0FBC703C5184}" type="presParOf" srcId="{B4D0021E-A889-BA47-A063-AB9CEA48D62E}" destId="{BC24C5C9-7968-5B4F-8673-BEA069101B57}" srcOrd="1" destOrd="0" presId="urn:microsoft.com/office/officeart/2005/8/layout/list1"/>
    <dgm:cxn modelId="{B6AA6820-63BD-9449-9A7A-84369E5E8732}" type="presParOf" srcId="{9749C0E9-D7C7-E748-B10F-360D1590BF92}" destId="{5147C054-92A6-9641-B40E-676BAAE45A49}" srcOrd="13" destOrd="0" presId="urn:microsoft.com/office/officeart/2005/8/layout/list1"/>
    <dgm:cxn modelId="{9F667FDE-C336-3F47-BFE5-48B5EEE863EA}" type="presParOf" srcId="{9749C0E9-D7C7-E748-B10F-360D1590BF92}" destId="{35D20FE2-DC3A-E245-BD72-1472E55E7166}" srcOrd="14" destOrd="0" presId="urn:microsoft.com/office/officeart/2005/8/layout/list1"/>
    <dgm:cxn modelId="{30716D68-E271-5647-A8BE-B910DFC376D8}" type="presParOf" srcId="{9749C0E9-D7C7-E748-B10F-360D1590BF92}" destId="{9FE2D923-AF18-984B-B0CB-815E7BA21311}" srcOrd="15" destOrd="0" presId="urn:microsoft.com/office/officeart/2005/8/layout/list1"/>
    <dgm:cxn modelId="{E0A7D2DB-5AF2-E847-B6C1-D69781EDFAC5}" type="presParOf" srcId="{9749C0E9-D7C7-E748-B10F-360D1590BF92}" destId="{DD14D329-46D6-6D43-B183-58CB2F5D92FB}" srcOrd="16" destOrd="0" presId="urn:microsoft.com/office/officeart/2005/8/layout/list1"/>
    <dgm:cxn modelId="{824B0EBE-1165-9C46-8079-8AA307279117}" type="presParOf" srcId="{DD14D329-46D6-6D43-B183-58CB2F5D92FB}" destId="{0908091F-63F2-404B-ADB8-3C6F821CC7A7}" srcOrd="0" destOrd="0" presId="urn:microsoft.com/office/officeart/2005/8/layout/list1"/>
    <dgm:cxn modelId="{4CF99A26-CE45-E248-8AD7-00F2ACECFEA7}" type="presParOf" srcId="{DD14D329-46D6-6D43-B183-58CB2F5D92FB}" destId="{F87055D7-3968-734A-80E3-03817807AFF8}" srcOrd="1" destOrd="0" presId="urn:microsoft.com/office/officeart/2005/8/layout/list1"/>
    <dgm:cxn modelId="{CC4EF7CB-CC24-374D-B5D3-B44FE7815F8F}" type="presParOf" srcId="{9749C0E9-D7C7-E748-B10F-360D1590BF92}" destId="{60E903D2-6CB0-A14F-A21D-397A24F9B418}" srcOrd="17" destOrd="0" presId="urn:microsoft.com/office/officeart/2005/8/layout/list1"/>
    <dgm:cxn modelId="{BEB0BEE6-B910-F444-A7E4-ABC355CC07F5}" type="presParOf" srcId="{9749C0E9-D7C7-E748-B10F-360D1590BF92}" destId="{E35527CA-C491-A241-A288-A333DE993A6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6DE78-E9AF-4717-B4C8-E4DEC279B0A9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973D510-0D2F-4397-AA7D-7AD9E132B802}">
      <dgm:prSet/>
      <dgm:spPr/>
      <dgm:t>
        <a:bodyPr/>
        <a:lstStyle/>
        <a:p>
          <a:r>
            <a:rPr lang="en-US" baseline="0" dirty="0"/>
            <a:t>SAMHSA Advisory on Disabilities and SUDS</a:t>
          </a:r>
          <a:endParaRPr lang="en-US" dirty="0"/>
        </a:p>
      </dgm:t>
    </dgm:pt>
    <dgm:pt modelId="{D2A74798-E5EC-4F2E-B2B9-01D2D9B6C689}" type="parTrans" cxnId="{B8B433A4-326D-4F7E-8F6D-27429FC343F3}">
      <dgm:prSet/>
      <dgm:spPr/>
      <dgm:t>
        <a:bodyPr/>
        <a:lstStyle/>
        <a:p>
          <a:endParaRPr lang="en-US"/>
        </a:p>
      </dgm:t>
    </dgm:pt>
    <dgm:pt modelId="{EDB3421B-4917-430D-AC39-0BF48BCFAA61}" type="sibTrans" cxnId="{B8B433A4-326D-4F7E-8F6D-27429FC343F3}">
      <dgm:prSet/>
      <dgm:spPr/>
      <dgm:t>
        <a:bodyPr/>
        <a:lstStyle/>
        <a:p>
          <a:endParaRPr lang="en-US"/>
        </a:p>
      </dgm:t>
    </dgm:pt>
    <dgm:pt modelId="{557B5A8B-DD77-41BA-B606-06D2A4EA1A09}">
      <dgm:prSet/>
      <dgm:spPr/>
      <dgm:t>
        <a:bodyPr/>
        <a:lstStyle/>
        <a:p>
          <a:r>
            <a:rPr lang="en-US" baseline="0"/>
            <a:t>E-Based Academy: Substance Use Disorders in Individuals with IDD</a:t>
          </a:r>
          <a:endParaRPr lang="en-US"/>
        </a:p>
      </dgm:t>
    </dgm:pt>
    <dgm:pt modelId="{F747119E-55B1-4B65-A53D-F871470B95D0}" type="parTrans" cxnId="{BB9D2CEB-EA75-4C37-AFD0-0254707AEB79}">
      <dgm:prSet/>
      <dgm:spPr/>
      <dgm:t>
        <a:bodyPr/>
        <a:lstStyle/>
        <a:p>
          <a:endParaRPr lang="en-US"/>
        </a:p>
      </dgm:t>
    </dgm:pt>
    <dgm:pt modelId="{9D49BA5F-5B33-4A1A-8C4E-F86B4FB0BBB4}" type="sibTrans" cxnId="{BB9D2CEB-EA75-4C37-AFD0-0254707AEB79}">
      <dgm:prSet/>
      <dgm:spPr/>
      <dgm:t>
        <a:bodyPr/>
        <a:lstStyle/>
        <a:p>
          <a:endParaRPr lang="en-US"/>
        </a:p>
      </dgm:t>
    </dgm:pt>
    <dgm:pt modelId="{BA977D34-75D5-4783-A51E-4A3E95488F5E}">
      <dgm:prSet/>
      <dgm:spPr/>
      <dgm:t>
        <a:bodyPr/>
        <a:lstStyle/>
        <a:p>
          <a:r>
            <a:rPr lang="en-US" baseline="0"/>
            <a:t>DisabilityInfo.org Fact Sheet</a:t>
          </a:r>
          <a:endParaRPr lang="en-US"/>
        </a:p>
      </dgm:t>
    </dgm:pt>
    <dgm:pt modelId="{C12B6AD1-186B-4A09-86B0-3B200DDB9C51}" type="parTrans" cxnId="{85D22F6B-38AD-408B-B054-2CE73B63CE65}">
      <dgm:prSet/>
      <dgm:spPr/>
      <dgm:t>
        <a:bodyPr/>
        <a:lstStyle/>
        <a:p>
          <a:endParaRPr lang="en-US"/>
        </a:p>
      </dgm:t>
    </dgm:pt>
    <dgm:pt modelId="{ACB42A42-5FEA-4DC8-BFA8-FF7E4D86943C}" type="sibTrans" cxnId="{85D22F6B-38AD-408B-B054-2CE73B63CE65}">
      <dgm:prSet/>
      <dgm:spPr/>
      <dgm:t>
        <a:bodyPr/>
        <a:lstStyle/>
        <a:p>
          <a:endParaRPr lang="en-US"/>
        </a:p>
      </dgm:t>
    </dgm:pt>
    <dgm:pt modelId="{C2476B47-E613-415E-9661-3D8CC133E2C4}">
      <dgm:prSet/>
      <dgm:spPr/>
      <dgm:t>
        <a:bodyPr/>
        <a:lstStyle/>
        <a:p>
          <a:r>
            <a:rPr lang="en-US" baseline="0"/>
            <a:t>Disability Resources: Prevention and Treatment</a:t>
          </a:r>
          <a:endParaRPr lang="en-US"/>
        </a:p>
      </dgm:t>
    </dgm:pt>
    <dgm:pt modelId="{22154575-886D-433C-B5EF-2A9183577FF2}" type="parTrans" cxnId="{547D2FC9-DFDC-4986-BC3D-91DA3A8737C0}">
      <dgm:prSet/>
      <dgm:spPr/>
      <dgm:t>
        <a:bodyPr/>
        <a:lstStyle/>
        <a:p>
          <a:endParaRPr lang="en-US"/>
        </a:p>
      </dgm:t>
    </dgm:pt>
    <dgm:pt modelId="{8EFADBCC-735C-46DB-A34D-F0156228F98C}" type="sibTrans" cxnId="{547D2FC9-DFDC-4986-BC3D-91DA3A8737C0}">
      <dgm:prSet/>
      <dgm:spPr/>
      <dgm:t>
        <a:bodyPr/>
        <a:lstStyle/>
        <a:p>
          <a:endParaRPr lang="en-US"/>
        </a:p>
      </dgm:t>
    </dgm:pt>
    <dgm:pt modelId="{D099E7FE-6BA4-41BA-A1F9-252854AC0411}">
      <dgm:prSet/>
      <dgm:spPr/>
      <dgm:t>
        <a:bodyPr/>
        <a:lstStyle/>
        <a:p>
          <a:r>
            <a:rPr lang="en-US" baseline="0"/>
            <a:t>The Recovery Village</a:t>
          </a:r>
          <a:endParaRPr lang="en-US"/>
        </a:p>
      </dgm:t>
    </dgm:pt>
    <dgm:pt modelId="{78EA4574-D130-4E5B-B154-E19F43034993}" type="parTrans" cxnId="{C0241995-3F18-4641-9735-9271C33CAFF8}">
      <dgm:prSet/>
      <dgm:spPr/>
      <dgm:t>
        <a:bodyPr/>
        <a:lstStyle/>
        <a:p>
          <a:endParaRPr lang="en-US"/>
        </a:p>
      </dgm:t>
    </dgm:pt>
    <dgm:pt modelId="{626E8A79-ABCB-43BE-9DB8-920475FB2BA9}" type="sibTrans" cxnId="{C0241995-3F18-4641-9735-9271C33CAFF8}">
      <dgm:prSet/>
      <dgm:spPr/>
      <dgm:t>
        <a:bodyPr/>
        <a:lstStyle/>
        <a:p>
          <a:endParaRPr lang="en-US"/>
        </a:p>
      </dgm:t>
    </dgm:pt>
    <dgm:pt modelId="{B062E29A-6DD3-DC47-A7F4-A84E4ECFED2D}" type="pres">
      <dgm:prSet presAssocID="{9266DE78-E9AF-4717-B4C8-E4DEC279B0A9}" presName="vert0" presStyleCnt="0">
        <dgm:presLayoutVars>
          <dgm:dir/>
          <dgm:animOne val="branch"/>
          <dgm:animLvl val="lvl"/>
        </dgm:presLayoutVars>
      </dgm:prSet>
      <dgm:spPr/>
    </dgm:pt>
    <dgm:pt modelId="{EFE8338B-EFB9-4648-B161-E2D0CC18D0D2}" type="pres">
      <dgm:prSet presAssocID="{1973D510-0D2F-4397-AA7D-7AD9E132B802}" presName="thickLine" presStyleLbl="alignNode1" presStyleIdx="0" presStyleCnt="5"/>
      <dgm:spPr/>
    </dgm:pt>
    <dgm:pt modelId="{5D757FFF-A5F6-D745-B450-779734A39942}" type="pres">
      <dgm:prSet presAssocID="{1973D510-0D2F-4397-AA7D-7AD9E132B802}" presName="horz1" presStyleCnt="0"/>
      <dgm:spPr/>
    </dgm:pt>
    <dgm:pt modelId="{D96E84D3-84D9-FA45-A036-2310D196DB78}" type="pres">
      <dgm:prSet presAssocID="{1973D510-0D2F-4397-AA7D-7AD9E132B802}" presName="tx1" presStyleLbl="revTx" presStyleIdx="0" presStyleCnt="5"/>
      <dgm:spPr/>
    </dgm:pt>
    <dgm:pt modelId="{DC2155C4-8AA4-7544-A0DA-9A7CF715E03F}" type="pres">
      <dgm:prSet presAssocID="{1973D510-0D2F-4397-AA7D-7AD9E132B802}" presName="vert1" presStyleCnt="0"/>
      <dgm:spPr/>
    </dgm:pt>
    <dgm:pt modelId="{42C89B64-2018-F54A-B221-56A4623AE301}" type="pres">
      <dgm:prSet presAssocID="{557B5A8B-DD77-41BA-B606-06D2A4EA1A09}" presName="thickLine" presStyleLbl="alignNode1" presStyleIdx="1" presStyleCnt="5"/>
      <dgm:spPr/>
    </dgm:pt>
    <dgm:pt modelId="{B5380277-69A7-F142-B13C-44A427C4FA5E}" type="pres">
      <dgm:prSet presAssocID="{557B5A8B-DD77-41BA-B606-06D2A4EA1A09}" presName="horz1" presStyleCnt="0"/>
      <dgm:spPr/>
    </dgm:pt>
    <dgm:pt modelId="{3987B045-4EE6-6E43-AF7A-3996AC30C381}" type="pres">
      <dgm:prSet presAssocID="{557B5A8B-DD77-41BA-B606-06D2A4EA1A09}" presName="tx1" presStyleLbl="revTx" presStyleIdx="1" presStyleCnt="5"/>
      <dgm:spPr/>
    </dgm:pt>
    <dgm:pt modelId="{4C2E1FE7-9B51-CB48-96AA-CF2DBF00FE51}" type="pres">
      <dgm:prSet presAssocID="{557B5A8B-DD77-41BA-B606-06D2A4EA1A09}" presName="vert1" presStyleCnt="0"/>
      <dgm:spPr/>
    </dgm:pt>
    <dgm:pt modelId="{88722153-9BAB-EE4C-98D5-0E02830CCAEE}" type="pres">
      <dgm:prSet presAssocID="{BA977D34-75D5-4783-A51E-4A3E95488F5E}" presName="thickLine" presStyleLbl="alignNode1" presStyleIdx="2" presStyleCnt="5"/>
      <dgm:spPr/>
    </dgm:pt>
    <dgm:pt modelId="{03D8F0E8-4860-B945-A755-2AD9BA290EB9}" type="pres">
      <dgm:prSet presAssocID="{BA977D34-75D5-4783-A51E-4A3E95488F5E}" presName="horz1" presStyleCnt="0"/>
      <dgm:spPr/>
    </dgm:pt>
    <dgm:pt modelId="{115B8D55-6A50-7541-8662-53C7E9989E6D}" type="pres">
      <dgm:prSet presAssocID="{BA977D34-75D5-4783-A51E-4A3E95488F5E}" presName="tx1" presStyleLbl="revTx" presStyleIdx="2" presStyleCnt="5"/>
      <dgm:spPr/>
    </dgm:pt>
    <dgm:pt modelId="{F4A9E867-9DE8-F04B-BC5A-C299274E470E}" type="pres">
      <dgm:prSet presAssocID="{BA977D34-75D5-4783-A51E-4A3E95488F5E}" presName="vert1" presStyleCnt="0"/>
      <dgm:spPr/>
    </dgm:pt>
    <dgm:pt modelId="{DBE6F5D3-99D0-F044-AECD-0E98CD946A39}" type="pres">
      <dgm:prSet presAssocID="{C2476B47-E613-415E-9661-3D8CC133E2C4}" presName="thickLine" presStyleLbl="alignNode1" presStyleIdx="3" presStyleCnt="5"/>
      <dgm:spPr/>
    </dgm:pt>
    <dgm:pt modelId="{1875C2F8-A05B-B144-965B-B19455C98FC5}" type="pres">
      <dgm:prSet presAssocID="{C2476B47-E613-415E-9661-3D8CC133E2C4}" presName="horz1" presStyleCnt="0"/>
      <dgm:spPr/>
    </dgm:pt>
    <dgm:pt modelId="{AF62E03B-8EF5-D04E-B7DD-7EF6D48D4136}" type="pres">
      <dgm:prSet presAssocID="{C2476B47-E613-415E-9661-3D8CC133E2C4}" presName="tx1" presStyleLbl="revTx" presStyleIdx="3" presStyleCnt="5"/>
      <dgm:spPr/>
    </dgm:pt>
    <dgm:pt modelId="{58EE7FFD-EE15-C54E-BF79-F5C4526F8625}" type="pres">
      <dgm:prSet presAssocID="{C2476B47-E613-415E-9661-3D8CC133E2C4}" presName="vert1" presStyleCnt="0"/>
      <dgm:spPr/>
    </dgm:pt>
    <dgm:pt modelId="{1BE119EA-20AF-D042-8BAF-147CA68CF1E4}" type="pres">
      <dgm:prSet presAssocID="{D099E7FE-6BA4-41BA-A1F9-252854AC0411}" presName="thickLine" presStyleLbl="alignNode1" presStyleIdx="4" presStyleCnt="5"/>
      <dgm:spPr/>
    </dgm:pt>
    <dgm:pt modelId="{B540EBB8-3173-D941-9B2B-50E002277CE3}" type="pres">
      <dgm:prSet presAssocID="{D099E7FE-6BA4-41BA-A1F9-252854AC0411}" presName="horz1" presStyleCnt="0"/>
      <dgm:spPr/>
    </dgm:pt>
    <dgm:pt modelId="{FE21FE51-510E-8541-B9A5-1B5D31461697}" type="pres">
      <dgm:prSet presAssocID="{D099E7FE-6BA4-41BA-A1F9-252854AC0411}" presName="tx1" presStyleLbl="revTx" presStyleIdx="4" presStyleCnt="5"/>
      <dgm:spPr/>
    </dgm:pt>
    <dgm:pt modelId="{206D9F7C-9604-BE44-A545-B706399089E1}" type="pres">
      <dgm:prSet presAssocID="{D099E7FE-6BA4-41BA-A1F9-252854AC0411}" presName="vert1" presStyleCnt="0"/>
      <dgm:spPr/>
    </dgm:pt>
  </dgm:ptLst>
  <dgm:cxnLst>
    <dgm:cxn modelId="{1CE8FA0E-91FD-3F45-A6A7-E2EC1DCA8C2E}" type="presOf" srcId="{BA977D34-75D5-4783-A51E-4A3E95488F5E}" destId="{115B8D55-6A50-7541-8662-53C7E9989E6D}" srcOrd="0" destOrd="0" presId="urn:microsoft.com/office/officeart/2008/layout/LinedList"/>
    <dgm:cxn modelId="{C3609D10-5D9B-7E42-8EA9-CD3A745EA627}" type="presOf" srcId="{1973D510-0D2F-4397-AA7D-7AD9E132B802}" destId="{D96E84D3-84D9-FA45-A036-2310D196DB78}" srcOrd="0" destOrd="0" presId="urn:microsoft.com/office/officeart/2008/layout/LinedList"/>
    <dgm:cxn modelId="{3F0D0016-768C-8849-B932-FBF1B324874B}" type="presOf" srcId="{D099E7FE-6BA4-41BA-A1F9-252854AC0411}" destId="{FE21FE51-510E-8541-B9A5-1B5D31461697}" srcOrd="0" destOrd="0" presId="urn:microsoft.com/office/officeart/2008/layout/LinedList"/>
    <dgm:cxn modelId="{C4A67516-83ED-EC4C-B2AF-BA1BDF01A08A}" type="presOf" srcId="{557B5A8B-DD77-41BA-B606-06D2A4EA1A09}" destId="{3987B045-4EE6-6E43-AF7A-3996AC30C381}" srcOrd="0" destOrd="0" presId="urn:microsoft.com/office/officeart/2008/layout/LinedList"/>
    <dgm:cxn modelId="{85D22F6B-38AD-408B-B054-2CE73B63CE65}" srcId="{9266DE78-E9AF-4717-B4C8-E4DEC279B0A9}" destId="{BA977D34-75D5-4783-A51E-4A3E95488F5E}" srcOrd="2" destOrd="0" parTransId="{C12B6AD1-186B-4A09-86B0-3B200DDB9C51}" sibTransId="{ACB42A42-5FEA-4DC8-BFA8-FF7E4D86943C}"/>
    <dgm:cxn modelId="{4D93727C-87E5-E846-9C19-ADCF032743C7}" type="presOf" srcId="{9266DE78-E9AF-4717-B4C8-E4DEC279B0A9}" destId="{B062E29A-6DD3-DC47-A7F4-A84E4ECFED2D}" srcOrd="0" destOrd="0" presId="urn:microsoft.com/office/officeart/2008/layout/LinedList"/>
    <dgm:cxn modelId="{FDB49581-F3DA-B749-B6B6-0F0BFA16A0D4}" type="presOf" srcId="{C2476B47-E613-415E-9661-3D8CC133E2C4}" destId="{AF62E03B-8EF5-D04E-B7DD-7EF6D48D4136}" srcOrd="0" destOrd="0" presId="urn:microsoft.com/office/officeart/2008/layout/LinedList"/>
    <dgm:cxn modelId="{C0241995-3F18-4641-9735-9271C33CAFF8}" srcId="{9266DE78-E9AF-4717-B4C8-E4DEC279B0A9}" destId="{D099E7FE-6BA4-41BA-A1F9-252854AC0411}" srcOrd="4" destOrd="0" parTransId="{78EA4574-D130-4E5B-B154-E19F43034993}" sibTransId="{626E8A79-ABCB-43BE-9DB8-920475FB2BA9}"/>
    <dgm:cxn modelId="{B8B433A4-326D-4F7E-8F6D-27429FC343F3}" srcId="{9266DE78-E9AF-4717-B4C8-E4DEC279B0A9}" destId="{1973D510-0D2F-4397-AA7D-7AD9E132B802}" srcOrd="0" destOrd="0" parTransId="{D2A74798-E5EC-4F2E-B2B9-01D2D9B6C689}" sibTransId="{EDB3421B-4917-430D-AC39-0BF48BCFAA61}"/>
    <dgm:cxn modelId="{547D2FC9-DFDC-4986-BC3D-91DA3A8737C0}" srcId="{9266DE78-E9AF-4717-B4C8-E4DEC279B0A9}" destId="{C2476B47-E613-415E-9661-3D8CC133E2C4}" srcOrd="3" destOrd="0" parTransId="{22154575-886D-433C-B5EF-2A9183577FF2}" sibTransId="{8EFADBCC-735C-46DB-A34D-F0156228F98C}"/>
    <dgm:cxn modelId="{BB9D2CEB-EA75-4C37-AFD0-0254707AEB79}" srcId="{9266DE78-E9AF-4717-B4C8-E4DEC279B0A9}" destId="{557B5A8B-DD77-41BA-B606-06D2A4EA1A09}" srcOrd="1" destOrd="0" parTransId="{F747119E-55B1-4B65-A53D-F871470B95D0}" sibTransId="{9D49BA5F-5B33-4A1A-8C4E-F86B4FB0BBB4}"/>
    <dgm:cxn modelId="{BE4EAF98-FD89-4949-B52F-B7907DFF2919}" type="presParOf" srcId="{B062E29A-6DD3-DC47-A7F4-A84E4ECFED2D}" destId="{EFE8338B-EFB9-4648-B161-E2D0CC18D0D2}" srcOrd="0" destOrd="0" presId="urn:microsoft.com/office/officeart/2008/layout/LinedList"/>
    <dgm:cxn modelId="{10B4427D-AD9D-2244-881A-BB0102EE49B2}" type="presParOf" srcId="{B062E29A-6DD3-DC47-A7F4-A84E4ECFED2D}" destId="{5D757FFF-A5F6-D745-B450-779734A39942}" srcOrd="1" destOrd="0" presId="urn:microsoft.com/office/officeart/2008/layout/LinedList"/>
    <dgm:cxn modelId="{105E1F3B-7A28-7646-8A85-F3DCDCD8DE38}" type="presParOf" srcId="{5D757FFF-A5F6-D745-B450-779734A39942}" destId="{D96E84D3-84D9-FA45-A036-2310D196DB78}" srcOrd="0" destOrd="0" presId="urn:microsoft.com/office/officeart/2008/layout/LinedList"/>
    <dgm:cxn modelId="{75F71C3C-6C25-D445-8789-CA65C934E3AE}" type="presParOf" srcId="{5D757FFF-A5F6-D745-B450-779734A39942}" destId="{DC2155C4-8AA4-7544-A0DA-9A7CF715E03F}" srcOrd="1" destOrd="0" presId="urn:microsoft.com/office/officeart/2008/layout/LinedList"/>
    <dgm:cxn modelId="{1CC35CD6-44F2-884A-9360-FA7262EFE60F}" type="presParOf" srcId="{B062E29A-6DD3-DC47-A7F4-A84E4ECFED2D}" destId="{42C89B64-2018-F54A-B221-56A4623AE301}" srcOrd="2" destOrd="0" presId="urn:microsoft.com/office/officeart/2008/layout/LinedList"/>
    <dgm:cxn modelId="{047D40B1-D9C6-C849-A5E7-8271416CF06E}" type="presParOf" srcId="{B062E29A-6DD3-DC47-A7F4-A84E4ECFED2D}" destId="{B5380277-69A7-F142-B13C-44A427C4FA5E}" srcOrd="3" destOrd="0" presId="urn:microsoft.com/office/officeart/2008/layout/LinedList"/>
    <dgm:cxn modelId="{C798540A-92D5-424D-8B68-C1A1C7DA5CF8}" type="presParOf" srcId="{B5380277-69A7-F142-B13C-44A427C4FA5E}" destId="{3987B045-4EE6-6E43-AF7A-3996AC30C381}" srcOrd="0" destOrd="0" presId="urn:microsoft.com/office/officeart/2008/layout/LinedList"/>
    <dgm:cxn modelId="{9AB46037-3A52-2449-ACB2-5A5DEBF4DA6F}" type="presParOf" srcId="{B5380277-69A7-F142-B13C-44A427C4FA5E}" destId="{4C2E1FE7-9B51-CB48-96AA-CF2DBF00FE51}" srcOrd="1" destOrd="0" presId="urn:microsoft.com/office/officeart/2008/layout/LinedList"/>
    <dgm:cxn modelId="{AF6CFF43-D7A3-2041-89CB-94FDD5E20081}" type="presParOf" srcId="{B062E29A-6DD3-DC47-A7F4-A84E4ECFED2D}" destId="{88722153-9BAB-EE4C-98D5-0E02830CCAEE}" srcOrd="4" destOrd="0" presId="urn:microsoft.com/office/officeart/2008/layout/LinedList"/>
    <dgm:cxn modelId="{F2DC9AB4-A06A-CB48-AEE1-B60570F717BA}" type="presParOf" srcId="{B062E29A-6DD3-DC47-A7F4-A84E4ECFED2D}" destId="{03D8F0E8-4860-B945-A755-2AD9BA290EB9}" srcOrd="5" destOrd="0" presId="urn:microsoft.com/office/officeart/2008/layout/LinedList"/>
    <dgm:cxn modelId="{322C3102-EFA3-594F-A610-E4541DD09453}" type="presParOf" srcId="{03D8F0E8-4860-B945-A755-2AD9BA290EB9}" destId="{115B8D55-6A50-7541-8662-53C7E9989E6D}" srcOrd="0" destOrd="0" presId="urn:microsoft.com/office/officeart/2008/layout/LinedList"/>
    <dgm:cxn modelId="{37DA1C99-4948-2844-8625-654D139E4731}" type="presParOf" srcId="{03D8F0E8-4860-B945-A755-2AD9BA290EB9}" destId="{F4A9E867-9DE8-F04B-BC5A-C299274E470E}" srcOrd="1" destOrd="0" presId="urn:microsoft.com/office/officeart/2008/layout/LinedList"/>
    <dgm:cxn modelId="{95FD3E2B-7ED9-994C-96D8-9DD076AEC44C}" type="presParOf" srcId="{B062E29A-6DD3-DC47-A7F4-A84E4ECFED2D}" destId="{DBE6F5D3-99D0-F044-AECD-0E98CD946A39}" srcOrd="6" destOrd="0" presId="urn:microsoft.com/office/officeart/2008/layout/LinedList"/>
    <dgm:cxn modelId="{19E8EA39-648B-3940-A1E2-95A0E06B6811}" type="presParOf" srcId="{B062E29A-6DD3-DC47-A7F4-A84E4ECFED2D}" destId="{1875C2F8-A05B-B144-965B-B19455C98FC5}" srcOrd="7" destOrd="0" presId="urn:microsoft.com/office/officeart/2008/layout/LinedList"/>
    <dgm:cxn modelId="{66213C6D-6D3F-B441-8C3C-2CE41C101BD1}" type="presParOf" srcId="{1875C2F8-A05B-B144-965B-B19455C98FC5}" destId="{AF62E03B-8EF5-D04E-B7DD-7EF6D48D4136}" srcOrd="0" destOrd="0" presId="urn:microsoft.com/office/officeart/2008/layout/LinedList"/>
    <dgm:cxn modelId="{F2E26802-AF19-5344-AE12-27D3DFCAC978}" type="presParOf" srcId="{1875C2F8-A05B-B144-965B-B19455C98FC5}" destId="{58EE7FFD-EE15-C54E-BF79-F5C4526F8625}" srcOrd="1" destOrd="0" presId="urn:microsoft.com/office/officeart/2008/layout/LinedList"/>
    <dgm:cxn modelId="{1E30606A-730B-0D4B-B887-DE211A8BBD08}" type="presParOf" srcId="{B062E29A-6DD3-DC47-A7F4-A84E4ECFED2D}" destId="{1BE119EA-20AF-D042-8BAF-147CA68CF1E4}" srcOrd="8" destOrd="0" presId="urn:microsoft.com/office/officeart/2008/layout/LinedList"/>
    <dgm:cxn modelId="{27313974-8C4E-7647-AEA0-0902607CFC6B}" type="presParOf" srcId="{B062E29A-6DD3-DC47-A7F4-A84E4ECFED2D}" destId="{B540EBB8-3173-D941-9B2B-50E002277CE3}" srcOrd="9" destOrd="0" presId="urn:microsoft.com/office/officeart/2008/layout/LinedList"/>
    <dgm:cxn modelId="{C223B80B-8F34-EF4E-9BCE-56633728B926}" type="presParOf" srcId="{B540EBB8-3173-D941-9B2B-50E002277CE3}" destId="{FE21FE51-510E-8541-B9A5-1B5D31461697}" srcOrd="0" destOrd="0" presId="urn:microsoft.com/office/officeart/2008/layout/LinedList"/>
    <dgm:cxn modelId="{0FEE16E9-43E8-F64A-8B81-1C6802586384}" type="presParOf" srcId="{B540EBB8-3173-D941-9B2B-50E002277CE3}" destId="{206D9F7C-9604-BE44-A545-B706399089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5C665-0F82-F147-9410-0F6AC5BA0018}">
      <dsp:nvSpPr>
        <dsp:cNvPr id="0" name=""/>
        <dsp:cNvSpPr/>
      </dsp:nvSpPr>
      <dsp:spPr>
        <a:xfrm>
          <a:off x="0" y="387033"/>
          <a:ext cx="58167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3FE071-B7F2-6F4C-B8AC-12FCCCE00590}">
      <dsp:nvSpPr>
        <dsp:cNvPr id="0" name=""/>
        <dsp:cNvSpPr/>
      </dsp:nvSpPr>
      <dsp:spPr>
        <a:xfrm>
          <a:off x="290837" y="18033"/>
          <a:ext cx="4071724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Simplified Language Materials</a:t>
          </a:r>
          <a:endParaRPr lang="en-US" sz="2500" kern="1200"/>
        </a:p>
      </dsp:txBody>
      <dsp:txXfrm>
        <a:off x="326863" y="54059"/>
        <a:ext cx="3999672" cy="665948"/>
      </dsp:txXfrm>
    </dsp:sp>
    <dsp:sp modelId="{016ABA7E-CF80-5247-AEC8-7F0370530528}">
      <dsp:nvSpPr>
        <dsp:cNvPr id="0" name=""/>
        <dsp:cNvSpPr/>
      </dsp:nvSpPr>
      <dsp:spPr>
        <a:xfrm>
          <a:off x="0" y="1521033"/>
          <a:ext cx="58167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28342-5344-5845-A1D5-16A958CAA86D}">
      <dsp:nvSpPr>
        <dsp:cNvPr id="0" name=""/>
        <dsp:cNvSpPr/>
      </dsp:nvSpPr>
      <dsp:spPr>
        <a:xfrm>
          <a:off x="290837" y="1152033"/>
          <a:ext cx="4071724" cy="7380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Role-Playing &amp; Scenario-based learning</a:t>
          </a:r>
          <a:endParaRPr lang="en-US" sz="2500" kern="1200"/>
        </a:p>
      </dsp:txBody>
      <dsp:txXfrm>
        <a:off x="326863" y="1188059"/>
        <a:ext cx="3999672" cy="665948"/>
      </dsp:txXfrm>
    </dsp:sp>
    <dsp:sp modelId="{2DA3F7BF-DA5C-D14A-87CB-EE71338F2CDC}">
      <dsp:nvSpPr>
        <dsp:cNvPr id="0" name=""/>
        <dsp:cNvSpPr/>
      </dsp:nvSpPr>
      <dsp:spPr>
        <a:xfrm>
          <a:off x="0" y="2655033"/>
          <a:ext cx="58167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C0693-2CDE-6745-A051-836759D6FDB2}">
      <dsp:nvSpPr>
        <dsp:cNvPr id="0" name=""/>
        <dsp:cNvSpPr/>
      </dsp:nvSpPr>
      <dsp:spPr>
        <a:xfrm>
          <a:off x="290837" y="2286033"/>
          <a:ext cx="4071724" cy="7380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Peer Support and Mentorship</a:t>
          </a:r>
          <a:endParaRPr lang="en-US" sz="2500" kern="1200"/>
        </a:p>
      </dsp:txBody>
      <dsp:txXfrm>
        <a:off x="326863" y="2322059"/>
        <a:ext cx="3999672" cy="665948"/>
      </dsp:txXfrm>
    </dsp:sp>
    <dsp:sp modelId="{35D20FE2-DC3A-E245-BD72-1472E55E7166}">
      <dsp:nvSpPr>
        <dsp:cNvPr id="0" name=""/>
        <dsp:cNvSpPr/>
      </dsp:nvSpPr>
      <dsp:spPr>
        <a:xfrm>
          <a:off x="0" y="3789033"/>
          <a:ext cx="58167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4C5C9-7968-5B4F-8673-BEA069101B57}">
      <dsp:nvSpPr>
        <dsp:cNvPr id="0" name=""/>
        <dsp:cNvSpPr/>
      </dsp:nvSpPr>
      <dsp:spPr>
        <a:xfrm>
          <a:off x="290837" y="3420033"/>
          <a:ext cx="4071724" cy="7380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Digital Tools and Apps</a:t>
          </a:r>
          <a:endParaRPr lang="en-US" sz="2500" kern="1200"/>
        </a:p>
      </dsp:txBody>
      <dsp:txXfrm>
        <a:off x="326863" y="3456059"/>
        <a:ext cx="3999672" cy="665948"/>
      </dsp:txXfrm>
    </dsp:sp>
    <dsp:sp modelId="{E35527CA-C491-A241-A288-A333DE993A61}">
      <dsp:nvSpPr>
        <dsp:cNvPr id="0" name=""/>
        <dsp:cNvSpPr/>
      </dsp:nvSpPr>
      <dsp:spPr>
        <a:xfrm>
          <a:off x="0" y="4923033"/>
          <a:ext cx="58167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055D7-3968-734A-80E3-03817807AFF8}">
      <dsp:nvSpPr>
        <dsp:cNvPr id="0" name=""/>
        <dsp:cNvSpPr/>
      </dsp:nvSpPr>
      <dsp:spPr>
        <a:xfrm>
          <a:off x="290837" y="4554032"/>
          <a:ext cx="4071724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902" tIns="0" rIns="15390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baseline="0"/>
            <a:t>Caregiver &amp; Support Staff Training</a:t>
          </a:r>
          <a:endParaRPr lang="en-US" sz="2500" kern="1200"/>
        </a:p>
      </dsp:txBody>
      <dsp:txXfrm>
        <a:off x="326863" y="4590058"/>
        <a:ext cx="3999672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8338B-EFB9-4648-B161-E2D0CC18D0D2}">
      <dsp:nvSpPr>
        <dsp:cNvPr id="0" name=""/>
        <dsp:cNvSpPr/>
      </dsp:nvSpPr>
      <dsp:spPr>
        <a:xfrm>
          <a:off x="0" y="680"/>
          <a:ext cx="58167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E84D3-84D9-FA45-A036-2310D196DB78}">
      <dsp:nvSpPr>
        <dsp:cNvPr id="0" name=""/>
        <dsp:cNvSpPr/>
      </dsp:nvSpPr>
      <dsp:spPr>
        <a:xfrm>
          <a:off x="0" y="680"/>
          <a:ext cx="5816750" cy="111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baseline="0" dirty="0"/>
            <a:t>SAMHSA Advisory on Disabilities and SUDS</a:t>
          </a:r>
          <a:endParaRPr lang="en-US" sz="3000" kern="1200" dirty="0"/>
        </a:p>
      </dsp:txBody>
      <dsp:txXfrm>
        <a:off x="0" y="680"/>
        <a:ext cx="5816750" cy="1113941"/>
      </dsp:txXfrm>
    </dsp:sp>
    <dsp:sp modelId="{42C89B64-2018-F54A-B221-56A4623AE301}">
      <dsp:nvSpPr>
        <dsp:cNvPr id="0" name=""/>
        <dsp:cNvSpPr/>
      </dsp:nvSpPr>
      <dsp:spPr>
        <a:xfrm>
          <a:off x="0" y="1114621"/>
          <a:ext cx="58167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7B045-4EE6-6E43-AF7A-3996AC30C381}">
      <dsp:nvSpPr>
        <dsp:cNvPr id="0" name=""/>
        <dsp:cNvSpPr/>
      </dsp:nvSpPr>
      <dsp:spPr>
        <a:xfrm>
          <a:off x="0" y="1114621"/>
          <a:ext cx="5816750" cy="111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baseline="0"/>
            <a:t>E-Based Academy: Substance Use Disorders in Individuals with IDD</a:t>
          </a:r>
          <a:endParaRPr lang="en-US" sz="3000" kern="1200"/>
        </a:p>
      </dsp:txBody>
      <dsp:txXfrm>
        <a:off x="0" y="1114621"/>
        <a:ext cx="5816750" cy="1113941"/>
      </dsp:txXfrm>
    </dsp:sp>
    <dsp:sp modelId="{88722153-9BAB-EE4C-98D5-0E02830CCAEE}">
      <dsp:nvSpPr>
        <dsp:cNvPr id="0" name=""/>
        <dsp:cNvSpPr/>
      </dsp:nvSpPr>
      <dsp:spPr>
        <a:xfrm>
          <a:off x="0" y="2228562"/>
          <a:ext cx="58167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B8D55-6A50-7541-8662-53C7E9989E6D}">
      <dsp:nvSpPr>
        <dsp:cNvPr id="0" name=""/>
        <dsp:cNvSpPr/>
      </dsp:nvSpPr>
      <dsp:spPr>
        <a:xfrm>
          <a:off x="0" y="2228562"/>
          <a:ext cx="5816750" cy="111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baseline="0"/>
            <a:t>DisabilityInfo.org Fact Sheet</a:t>
          </a:r>
          <a:endParaRPr lang="en-US" sz="3000" kern="1200"/>
        </a:p>
      </dsp:txBody>
      <dsp:txXfrm>
        <a:off x="0" y="2228562"/>
        <a:ext cx="5816750" cy="1113941"/>
      </dsp:txXfrm>
    </dsp:sp>
    <dsp:sp modelId="{DBE6F5D3-99D0-F044-AECD-0E98CD946A39}">
      <dsp:nvSpPr>
        <dsp:cNvPr id="0" name=""/>
        <dsp:cNvSpPr/>
      </dsp:nvSpPr>
      <dsp:spPr>
        <a:xfrm>
          <a:off x="0" y="3342503"/>
          <a:ext cx="58167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2E03B-8EF5-D04E-B7DD-7EF6D48D4136}">
      <dsp:nvSpPr>
        <dsp:cNvPr id="0" name=""/>
        <dsp:cNvSpPr/>
      </dsp:nvSpPr>
      <dsp:spPr>
        <a:xfrm>
          <a:off x="0" y="3342503"/>
          <a:ext cx="5816750" cy="111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baseline="0"/>
            <a:t>Disability Resources: Prevention and Treatment</a:t>
          </a:r>
          <a:endParaRPr lang="en-US" sz="3000" kern="1200"/>
        </a:p>
      </dsp:txBody>
      <dsp:txXfrm>
        <a:off x="0" y="3342503"/>
        <a:ext cx="5816750" cy="1113941"/>
      </dsp:txXfrm>
    </dsp:sp>
    <dsp:sp modelId="{1BE119EA-20AF-D042-8BAF-147CA68CF1E4}">
      <dsp:nvSpPr>
        <dsp:cNvPr id="0" name=""/>
        <dsp:cNvSpPr/>
      </dsp:nvSpPr>
      <dsp:spPr>
        <a:xfrm>
          <a:off x="0" y="4456444"/>
          <a:ext cx="58167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21FE51-510E-8541-B9A5-1B5D31461697}">
      <dsp:nvSpPr>
        <dsp:cNvPr id="0" name=""/>
        <dsp:cNvSpPr/>
      </dsp:nvSpPr>
      <dsp:spPr>
        <a:xfrm>
          <a:off x="0" y="4456444"/>
          <a:ext cx="5816750" cy="111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baseline="0"/>
            <a:t>The Recovery Village</a:t>
          </a:r>
          <a:endParaRPr lang="en-US" sz="3000" kern="1200"/>
        </a:p>
      </dsp:txBody>
      <dsp:txXfrm>
        <a:off x="0" y="4456444"/>
        <a:ext cx="5816750" cy="111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B0180-CDCB-4B4F-8190-821B93F6CE2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26941-B8E0-409C-B525-68ABF752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7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Addicted to drugs, gambling, video games, sex, food, you name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F6CF5-13D6-450A-A216-740E56D14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1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0006F-BCF8-4EC0-AB6A-B0310742FF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26941-B8E0-409C-B525-68ABF75278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C3C14-0AAE-6C45-8735-DDB1AD466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2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0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2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2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0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7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77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26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4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25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47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51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71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56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34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58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6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01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7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6263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58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0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345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201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769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94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2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10/16/25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0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10/16/25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10/16/25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0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2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2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5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76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10/16/25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0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llen.mcconnell@alvis180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mailto:M.Mayo@overbrookclinic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2FAB7B-42C1-46AA-9C68-7AD281066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Chemical Compounds">
            <a:extLst>
              <a:ext uri="{FF2B5EF4-FFF2-40B4-BE49-F238E27FC236}">
                <a16:creationId xmlns:a16="http://schemas.microsoft.com/office/drawing/2014/main" id="{6B1E278C-0731-4E6B-16B5-1D950A15A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rcRect t="286" r="1" b="1"/>
          <a:stretch>
            <a:fillRect/>
          </a:stretch>
        </p:blipFill>
        <p:spPr>
          <a:xfrm>
            <a:off x="1" y="152"/>
            <a:ext cx="12192000" cy="6857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05206B-651D-4874-B365-85CC5F9C8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48484" y="-152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62D202-4A0C-F43F-9D10-5C2CF868C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8371" y="729343"/>
            <a:ext cx="6123266" cy="293395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Substance Use Disorders in Individuals with DD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10364-A31C-DA52-AA2D-CC6D220F4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2" y="4584879"/>
            <a:ext cx="5260838" cy="1870350"/>
          </a:xfrm>
        </p:spPr>
        <p:txBody>
          <a:bodyPr anchor="b">
            <a:no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A.J. </a:t>
            </a:r>
            <a:r>
              <a:rPr lang="en-US" dirty="0" err="1">
                <a:solidFill>
                  <a:srgbClr val="FFFF00"/>
                </a:solidFill>
              </a:rPr>
              <a:t>Mcconnell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psy.d.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nadd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Alvis, Inc.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Michael Mayo, </a:t>
            </a:r>
            <a:r>
              <a:rPr lang="en-US" dirty="0" err="1">
                <a:solidFill>
                  <a:srgbClr val="FFFF00"/>
                </a:solidFill>
              </a:rPr>
              <a:t>m.s.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Overbrook clinical associates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35776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000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55BB2-D584-23CB-6BF7-18F0A222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1240403"/>
            <a:ext cx="5943600" cy="29419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800" dirty="0">
                <a:solidFill>
                  <a:srgbClr val="00B0F0"/>
                </a:solidFill>
              </a:rPr>
              <a:t>Substance use in individuals with dd</a:t>
            </a:r>
          </a:p>
        </p:txBody>
      </p:sp>
      <p:pic>
        <p:nvPicPr>
          <p:cNvPr id="4" name="Picture 2" descr="Multiple substance use disorders may ...">
            <a:extLst>
              <a:ext uri="{FF2B5EF4-FFF2-40B4-BE49-F238E27FC236}">
                <a16:creationId xmlns:a16="http://schemas.microsoft.com/office/drawing/2014/main" id="{5DD18345-2BE4-C977-5496-E461DD12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2" r="11203" b="-2"/>
          <a:stretch>
            <a:fillRect/>
          </a:stretch>
        </p:blipFill>
        <p:spPr bwMode="auto">
          <a:xfrm>
            <a:off x="8190418" y="1289905"/>
            <a:ext cx="2700833" cy="26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47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009C7-E6A0-9A3F-BEA7-9A783A92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DSM-5 </a:t>
            </a:r>
            <a:r>
              <a:rPr lang="en-US" dirty="0"/>
              <a:t>&amp; </a:t>
            </a:r>
            <a:r>
              <a:rPr lang="en-US" dirty="0">
                <a:solidFill>
                  <a:srgbClr val="FFC000"/>
                </a:solidFill>
              </a:rPr>
              <a:t>dmid-2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close-up of a document&#10;&#10;AI-generated content may be incorrect.">
            <a:extLst>
              <a:ext uri="{FF2B5EF4-FFF2-40B4-BE49-F238E27FC236}">
                <a16:creationId xmlns:a16="http://schemas.microsoft.com/office/drawing/2014/main" id="{9B70A70D-961B-1EB1-AEF9-69A6DAD1E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469"/>
          <a:stretch>
            <a:fillRect/>
          </a:stretch>
        </p:blipFill>
        <p:spPr>
          <a:xfrm>
            <a:off x="6379029" y="1199167"/>
            <a:ext cx="5595257" cy="52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FF97-33BF-3ECA-414E-5F2D0AB3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Research findings on </a:t>
            </a:r>
            <a:r>
              <a:rPr lang="en-US" dirty="0" err="1">
                <a:solidFill>
                  <a:srgbClr val="FFC000"/>
                </a:solidFill>
              </a:rPr>
              <a:t>sud</a:t>
            </a:r>
            <a:r>
              <a:rPr lang="en-US" dirty="0">
                <a:solidFill>
                  <a:srgbClr val="FFC000"/>
                </a:solidFill>
              </a:rPr>
              <a:t> in individuals with 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51A3D-B204-F7BE-78D6-7CBB2BE81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Overall prevalence of a SUD is difficult to determine (estimated 2-6% of individuals with DD) </a:t>
            </a:r>
            <a:r>
              <a:rPr lang="en-US" sz="1700" dirty="0"/>
              <a:t>(DMID-2; Haasbroek &amp; </a:t>
            </a:r>
            <a:r>
              <a:rPr lang="en-US" sz="1700" dirty="0" err="1"/>
              <a:t>Morojele</a:t>
            </a:r>
            <a:r>
              <a:rPr lang="en-US" sz="1700" dirty="0"/>
              <a:t>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Most people with SUD start using in early adolescence. It may be later for individuals with DD.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Types of substances used varies.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Professionals often don’t screen for substance use disorders in individuals with DD </a:t>
            </a:r>
            <a:r>
              <a:rPr lang="en-US" sz="1700" dirty="0"/>
              <a:t>(Haasbroek &amp; </a:t>
            </a:r>
            <a:r>
              <a:rPr lang="en-US" sz="1700" dirty="0" err="1"/>
              <a:t>Morojele</a:t>
            </a:r>
            <a:r>
              <a:rPr lang="en-US" sz="1700" dirty="0"/>
              <a:t>, 2021).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There are barriers to treatment </a:t>
            </a:r>
            <a:r>
              <a:rPr lang="en-US" sz="1700" dirty="0"/>
              <a:t>(Reif &amp; Mitra, 2022; Roux et al., 2022)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2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aph showing the number of years&#10;&#10;AI-generated content may be incorrect.">
            <a:extLst>
              <a:ext uri="{FF2B5EF4-FFF2-40B4-BE49-F238E27FC236}">
                <a16:creationId xmlns:a16="http://schemas.microsoft.com/office/drawing/2014/main" id="{79E3A8D5-3662-4BFE-413F-E1E699E89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740F75-2A69-3CD8-5541-FC3048A48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70558"/>
            <a:ext cx="10905066" cy="35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D781-0802-BA83-8AA5-08CF36CE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317814"/>
            <a:ext cx="11070772" cy="170078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What Places a Person with DD At Risk for SUD?</a:t>
            </a:r>
            <a:br>
              <a:rPr lang="en-US" sz="2700" dirty="0"/>
            </a:br>
            <a:r>
              <a:rPr lang="en-US" sz="1600" dirty="0"/>
              <a:t>(Chapman &amp; Wu, 2012; </a:t>
            </a:r>
            <a:r>
              <a:rPr lang="en-US" sz="1600" dirty="0" err="1"/>
              <a:t>Copersino</a:t>
            </a:r>
            <a:r>
              <a:rPr lang="en-US" sz="1600" dirty="0"/>
              <a:t> et al., 2022; Haasbroek &amp; </a:t>
            </a:r>
            <a:r>
              <a:rPr lang="en-US" sz="1600" dirty="0" err="1"/>
              <a:t>Morojele</a:t>
            </a:r>
            <a:r>
              <a:rPr lang="en-US" sz="1600" dirty="0"/>
              <a:t>, 2021)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6F8B9-80CE-0266-7F2D-F483C2B6E4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Having a family member with a SUD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Feelings of isolation / Difficulties in Social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Deficits in Executive Functioning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Genetic Heritability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Co-occurring disorders (e.g., anxiety, ADHD, depression)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0CE6DC-A2C3-7312-5B76-697014051B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Early onset of smoking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Family history of child maltreatment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Having an increased level of physical or financial independence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Opportunities to assess illicit substances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Peer Pressure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Poor risk awareness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03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FE89D-B116-38A7-0009-9DCB463D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>
                <a:solidFill>
                  <a:srgbClr val="FFC000"/>
                </a:solidFill>
              </a:rPr>
              <a:t>Most Common Behavioral Therapy Models</a:t>
            </a:r>
            <a:br>
              <a:rPr lang="en-US" sz="3400" dirty="0"/>
            </a:br>
            <a:r>
              <a:rPr lang="en-US" sz="1600" dirty="0"/>
              <a:t>(Volkow &amp; Blanco, 2023)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CD0A4A-EA76-165B-FC6C-0062A4526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6" y="639575"/>
            <a:ext cx="9341407" cy="30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8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F152C-140C-415A-9B60-B27F4A8D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Treatment</a:t>
            </a:r>
          </a:p>
        </p:txBody>
      </p:sp>
      <p:pic>
        <p:nvPicPr>
          <p:cNvPr id="4" name="Picture 2" descr="Oakwood - Post Halloween therapy humor…. | Facebook">
            <a:extLst>
              <a:ext uri="{FF2B5EF4-FFF2-40B4-BE49-F238E27FC236}">
                <a16:creationId xmlns:a16="http://schemas.microsoft.com/office/drawing/2014/main" id="{445F57A7-14B4-231A-2D4B-34E5A116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r="2613" b="2"/>
          <a:stretch>
            <a:fillRect/>
          </a:stretch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53119-593C-93FA-7FFD-A8455F54F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 fontScale="92500"/>
          </a:bodyPr>
          <a:lstStyle/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People with DD are less likely to receive treatment compared to the general population </a:t>
            </a:r>
            <a:r>
              <a:rPr lang="en-US" sz="1600" dirty="0"/>
              <a:t>(Chapman &amp; Wu, 2012)</a:t>
            </a:r>
            <a:r>
              <a:rPr lang="en-US" sz="2200" dirty="0"/>
              <a:t>.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Group therapy / 12 step programs not likely to be as effective with the DD population </a:t>
            </a:r>
            <a:r>
              <a:rPr lang="en-US" sz="1600" dirty="0"/>
              <a:t>(Chapman &amp; Wu, 2012; Haasbroek &amp; </a:t>
            </a:r>
            <a:r>
              <a:rPr lang="en-US" sz="1600" dirty="0" err="1"/>
              <a:t>Morojele</a:t>
            </a:r>
            <a:r>
              <a:rPr lang="en-US" sz="1600" dirty="0"/>
              <a:t>, 2021)</a:t>
            </a:r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Substance Use Disorders may be underdiagnosed </a:t>
            </a:r>
            <a:r>
              <a:rPr lang="en-US" sz="1600" dirty="0"/>
              <a:t>(Haasbroek &amp; </a:t>
            </a:r>
            <a:r>
              <a:rPr lang="en-US" sz="1600" dirty="0" err="1"/>
              <a:t>Morojele</a:t>
            </a:r>
            <a:r>
              <a:rPr lang="en-US" sz="1600" dirty="0"/>
              <a:t>, 2021)</a:t>
            </a:r>
          </a:p>
          <a:p>
            <a:pPr>
              <a:lnSpc>
                <a:spcPct val="910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46604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1F302-3854-C79C-5E70-25C96961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>
                <a:solidFill>
                  <a:srgbClr val="FFC000"/>
                </a:solidFill>
              </a:rPr>
              <a:t>Prevention strategies</a:t>
            </a:r>
            <a:br>
              <a:rPr lang="en-US" sz="3100" dirty="0"/>
            </a:br>
            <a:r>
              <a:rPr lang="en-US" sz="1600" dirty="0"/>
              <a:t>(Volkow &amp; Blanco, 2023)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A884FDC-6C32-9EB5-68EA-46B5F9FF1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50" y="1491468"/>
            <a:ext cx="4519149" cy="38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74671-DDD8-B4C3-7C1C-FC6F4ABE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17814"/>
            <a:ext cx="11408229" cy="1700784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rgbClr val="FFC000"/>
                </a:solidFill>
              </a:rPr>
              <a:t>Develop a relapse prevention plan</a:t>
            </a:r>
          </a:p>
        </p:txBody>
      </p:sp>
      <p:pic>
        <p:nvPicPr>
          <p:cNvPr id="4" name="Picture 4" descr="nickrewind nicksplat aaahh real monsters GIF">
            <a:extLst>
              <a:ext uri="{FF2B5EF4-FFF2-40B4-BE49-F238E27FC236}">
                <a16:creationId xmlns:a16="http://schemas.microsoft.com/office/drawing/2014/main" id="{AF01A5C1-0E5D-2592-FB87-CCDDE183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597" y="3100675"/>
            <a:ext cx="3694176" cy="27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F710F-9244-346F-3447-22FE4F242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240" y="2835776"/>
            <a:ext cx="5932591" cy="3274183"/>
          </a:xfrm>
        </p:spPr>
        <p:txBody>
          <a:bodyPr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1800" dirty="0"/>
              <a:t>List of support team members &amp; what I need from my support team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Triggers (People, places, and things)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Body responses when Triggered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What can I do to manage body responses to triggers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Safe vs unsafe places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Thinking errors and Replacement Thinking</a:t>
            </a:r>
          </a:p>
          <a:p>
            <a:pPr>
              <a:lnSpc>
                <a:spcPct val="91000"/>
              </a:lnSpc>
            </a:pPr>
            <a:r>
              <a:rPr lang="en-US" sz="1800" dirty="0"/>
              <a:t>Positive activities and People</a:t>
            </a:r>
          </a:p>
          <a:p>
            <a:pPr>
              <a:lnSpc>
                <a:spcPct val="91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51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10D86-7147-AC42-11F9-136FD6E6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rgbClr val="00B0F0"/>
                </a:solidFill>
              </a:rPr>
              <a:t>Introduction</a:t>
            </a:r>
          </a:p>
        </p:txBody>
      </p:sp>
      <p:pic>
        <p:nvPicPr>
          <p:cNvPr id="4" name="Picture 2" descr="Alvis Inc - GuideStar Profile">
            <a:extLst>
              <a:ext uri="{FF2B5EF4-FFF2-40B4-BE49-F238E27FC236}">
                <a16:creationId xmlns:a16="http://schemas.microsoft.com/office/drawing/2014/main" id="{15AF43A5-1445-B27B-CC08-E4F556D62F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767307"/>
            <a:ext cx="4939284" cy="28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for a clinical association&#10;&#10;AI-generated content may be incorrect.">
            <a:extLst>
              <a:ext uri="{FF2B5EF4-FFF2-40B4-BE49-F238E27FC236}">
                <a16:creationId xmlns:a16="http://schemas.microsoft.com/office/drawing/2014/main" id="{356BCDCD-CA2F-2D3C-37C3-1B871E18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1254791"/>
            <a:ext cx="4939284" cy="18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0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he 6 Stages of Behavior Change">
            <a:extLst>
              <a:ext uri="{FF2B5EF4-FFF2-40B4-BE49-F238E27FC236}">
                <a16:creationId xmlns:a16="http://schemas.microsoft.com/office/drawing/2014/main" id="{8090A2AD-487E-5ACB-3021-86990080ED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700" y="643467"/>
            <a:ext cx="83565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7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191BF-8069-043D-96C9-2782B1F9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rgbClr val="FFC000"/>
                </a:solidFill>
              </a:rPr>
              <a:t>Motivational interviewing</a:t>
            </a:r>
          </a:p>
        </p:txBody>
      </p:sp>
      <p:pic>
        <p:nvPicPr>
          <p:cNvPr id="4" name="Picture 2" descr="23 Best Motivational Interviewing ideas ...">
            <a:extLst>
              <a:ext uri="{FF2B5EF4-FFF2-40B4-BE49-F238E27FC236}">
                <a16:creationId xmlns:a16="http://schemas.microsoft.com/office/drawing/2014/main" id="{55F0D1B0-0E1C-7465-DDE4-1BD9653D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r="7896"/>
          <a:stretch>
            <a:fillRect/>
          </a:stretch>
        </p:blipFill>
        <p:spPr bwMode="auto">
          <a:xfrm>
            <a:off x="20" y="10"/>
            <a:ext cx="465732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1AEA-7D21-66C2-9121-5F44E7BE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200"/>
              <a:t>Open-ended questions</a:t>
            </a:r>
          </a:p>
          <a:p>
            <a:pPr>
              <a:lnSpc>
                <a:spcPct val="91000"/>
              </a:lnSpc>
            </a:pPr>
            <a:r>
              <a:rPr lang="en-US" sz="2200"/>
              <a:t>Reflective listening</a:t>
            </a:r>
          </a:p>
          <a:p>
            <a:pPr>
              <a:lnSpc>
                <a:spcPct val="91000"/>
              </a:lnSpc>
            </a:pPr>
            <a:r>
              <a:rPr lang="en-US" sz="2200"/>
              <a:t>Creating a safe climate</a:t>
            </a:r>
          </a:p>
          <a:p>
            <a:pPr>
              <a:lnSpc>
                <a:spcPct val="91000"/>
              </a:lnSpc>
            </a:pPr>
            <a:r>
              <a:rPr lang="en-US" sz="2200"/>
              <a:t>Affirming and supporting the client | Empathy</a:t>
            </a:r>
          </a:p>
          <a:p>
            <a:pPr>
              <a:lnSpc>
                <a:spcPct val="91000"/>
              </a:lnSpc>
            </a:pPr>
            <a:r>
              <a:rPr lang="en-US" sz="2200"/>
              <a:t>Responding to resistance in a nonconfrontational manner</a:t>
            </a:r>
          </a:p>
          <a:p>
            <a:pPr>
              <a:lnSpc>
                <a:spcPct val="91000"/>
              </a:lnSpc>
            </a:pPr>
            <a:r>
              <a:rPr lang="en-US" sz="2200"/>
              <a:t>Summarizing what the client is saying</a:t>
            </a:r>
          </a:p>
          <a:p>
            <a:pPr>
              <a:lnSpc>
                <a:spcPct val="91000"/>
              </a:lnSpc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138891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5DC55-A84C-8744-6A92-59E663F3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572003"/>
            <a:ext cx="10268712" cy="1169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dirty="0">
                <a:solidFill>
                  <a:srgbClr val="FFC000"/>
                </a:solidFill>
              </a:rPr>
              <a:t>Refusal Skills Training is Supported by Research</a:t>
            </a:r>
            <a:br>
              <a:rPr lang="en-US" sz="3400" dirty="0"/>
            </a:br>
            <a:r>
              <a:rPr lang="en-US" sz="1600" dirty="0"/>
              <a:t>(</a:t>
            </a:r>
            <a:r>
              <a:rPr lang="en-US" sz="1600" dirty="0" err="1"/>
              <a:t>Copersino</a:t>
            </a:r>
            <a:r>
              <a:rPr lang="en-US" sz="1600" dirty="0"/>
              <a:t> et al., 2022)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80A0996-FABD-A11F-0D1F-4916C4B6B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9139"/>
            <a:ext cx="10363200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17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0EEBB2-A777-30D3-FF2A-8F64F37B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Refusal Skills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800" dirty="0"/>
              <a:t>(</a:t>
            </a:r>
            <a:r>
              <a:rPr lang="en-US" sz="1800" dirty="0" err="1"/>
              <a:t>Copersino</a:t>
            </a:r>
            <a:r>
              <a:rPr lang="en-US" sz="1800" dirty="0"/>
              <a:t> et al., 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5AEDC-375E-8852-9E33-F92A40E243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“No-Go” strategy</a:t>
            </a:r>
          </a:p>
          <a:p>
            <a:pPr lvl="1"/>
            <a:r>
              <a:rPr lang="en-US" dirty="0"/>
              <a:t>Appropriate in all situations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= make an assertive refusal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</a:t>
            </a:r>
            <a:r>
              <a:rPr lang="en-US" dirty="0"/>
              <a:t> = remove yourself from the situation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62A71-D37B-ADEA-85AF-0AF72872D3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“No-Suggest-Go” strategy</a:t>
            </a:r>
          </a:p>
          <a:p>
            <a:pPr lvl="1"/>
            <a:r>
              <a:rPr lang="en-US" dirty="0"/>
              <a:t>Appropriate to use with individuals you know and trust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 = make an assertive refusal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Suggest</a:t>
            </a:r>
            <a:r>
              <a:rPr lang="en-US" dirty="0"/>
              <a:t> = recommend an alternative activity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Go</a:t>
            </a:r>
            <a:r>
              <a:rPr lang="en-US" dirty="0"/>
              <a:t> = it is ok to leave the situation</a:t>
            </a:r>
          </a:p>
          <a:p>
            <a:endParaRPr lang="en-US" dirty="0"/>
          </a:p>
        </p:txBody>
      </p:sp>
      <p:pic>
        <p:nvPicPr>
          <p:cNvPr id="7" name="Picture 4" descr="Thousand No Go Area Royalty-Free Images ...">
            <a:extLst>
              <a:ext uri="{FF2B5EF4-FFF2-40B4-BE49-F238E27FC236}">
                <a16:creationId xmlns:a16="http://schemas.microsoft.com/office/drawing/2014/main" id="{C7C9BF0E-1120-CDEC-28B8-7BD45ABF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58" y="4953000"/>
            <a:ext cx="2524125" cy="14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53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rawings on colorful paper">
            <a:extLst>
              <a:ext uri="{FF2B5EF4-FFF2-40B4-BE49-F238E27FC236}">
                <a16:creationId xmlns:a16="http://schemas.microsoft.com/office/drawing/2014/main" id="{C5567C28-DDD7-9044-1778-5AC3ED43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5708"/>
          <a:stretch>
            <a:fillRect/>
          </a:stretch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028D9-5DE9-07DC-FC48-4248356C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TIPS TO TEACH INDIVIDUALS WITH DD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DD68D33-E997-83A2-F119-BEFBF138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713" y="2880755"/>
            <a:ext cx="5822576" cy="2795492"/>
          </a:xfrm>
        </p:spPr>
        <p:txBody>
          <a:bodyPr>
            <a:noAutofit/>
          </a:bodyPr>
          <a:lstStyle/>
          <a:p>
            <a:pPr>
              <a:lnSpc>
                <a:spcPct val="91000"/>
              </a:lnSpc>
            </a:pPr>
            <a:r>
              <a:rPr lang="en-US" sz="2000" u="sng" dirty="0"/>
              <a:t>Visual supports and social stories</a:t>
            </a:r>
          </a:p>
          <a:p>
            <a:pPr marL="560070" lvl="1" indent="-28575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Picture-based stories or comic strips to explain concepts</a:t>
            </a:r>
          </a:p>
          <a:p>
            <a:pPr marL="560070" lvl="1" indent="-28575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Tools like </a:t>
            </a:r>
            <a:r>
              <a:rPr lang="en-US" sz="2000" dirty="0" err="1">
                <a:solidFill>
                  <a:srgbClr val="FF0000"/>
                </a:solidFill>
              </a:rPr>
              <a:t>Boardmaker</a:t>
            </a:r>
            <a:r>
              <a:rPr lang="en-US" sz="2000" dirty="0"/>
              <a:t> or </a:t>
            </a:r>
            <a:r>
              <a:rPr lang="en-US" sz="2000" dirty="0">
                <a:solidFill>
                  <a:srgbClr val="FF0000"/>
                </a:solidFill>
              </a:rPr>
              <a:t>Storyboard</a:t>
            </a:r>
            <a:r>
              <a:rPr lang="en-US" sz="2000" dirty="0"/>
              <a:t> to help create customized visuals</a:t>
            </a:r>
          </a:p>
          <a:p>
            <a:pPr>
              <a:lnSpc>
                <a:spcPct val="91000"/>
              </a:lnSpc>
            </a:pPr>
            <a:endParaRPr lang="en-US" sz="2000" dirty="0"/>
          </a:p>
          <a:p>
            <a:pPr>
              <a:lnSpc>
                <a:spcPct val="91000"/>
              </a:lnSpc>
            </a:pPr>
            <a:r>
              <a:rPr lang="en-US" sz="2000" u="sng" dirty="0"/>
              <a:t>Interactive Curricula</a:t>
            </a:r>
          </a:p>
          <a:p>
            <a:pPr marL="560070" lvl="1" indent="-28575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“Understanding Addiction &amp; Developmental Disabilities</a:t>
            </a:r>
            <a:r>
              <a:rPr lang="en-US" sz="2000" dirty="0"/>
              <a:t>” program</a:t>
            </a:r>
          </a:p>
        </p:txBody>
      </p:sp>
    </p:spTree>
    <p:extLst>
      <p:ext uri="{BB962C8B-B14F-4D97-AF65-F5344CB8AC3E}">
        <p14:creationId xmlns:p14="http://schemas.microsoft.com/office/powerpoint/2010/main" val="223759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EB999-44AB-3597-073F-FB6290DD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3467"/>
            <a:ext cx="3715513" cy="5571066"/>
          </a:xfrm>
        </p:spPr>
        <p:txBody>
          <a:bodyPr>
            <a:normAutofit/>
          </a:bodyPr>
          <a:lstStyle/>
          <a:p>
            <a:pPr algn="ctr"/>
            <a:r>
              <a:rPr lang="en-US" sz="4100" dirty="0">
                <a:solidFill>
                  <a:srgbClr val="00B0F0"/>
                </a:solidFill>
              </a:rPr>
              <a:t>More Tips to HELP </a:t>
            </a:r>
            <a:br>
              <a:rPr lang="en-US" sz="4100" dirty="0">
                <a:solidFill>
                  <a:srgbClr val="00B0F0"/>
                </a:solidFill>
              </a:rPr>
            </a:br>
            <a:r>
              <a:rPr lang="en-US" sz="4100" dirty="0">
                <a:solidFill>
                  <a:srgbClr val="00B0F0"/>
                </a:solidFill>
              </a:rPr>
              <a:t>Individuals with dd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5DBAE1F-DD2C-DF2B-B278-B0E483BD1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9473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372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145D2-BDAA-F18A-1E23-5D4E961C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rgbClr val="00B0F0"/>
                </a:solidFill>
              </a:rPr>
              <a:t>Education Programs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A7D7ED-7CD9-3992-8533-61B321DB2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874927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46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14AC1-2E04-FD19-7E2D-C6163B6A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Tips for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Direct Service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6ECC6-EE1C-5FF6-338A-8B9522B3F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869303" cy="359359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 relationship that is engaging, nonjudgmental, &amp; full of listening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Confront behavior and not the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 not expect immediate change – expect </a:t>
            </a:r>
            <a:r>
              <a:rPr lang="en-US" sz="2400" dirty="0">
                <a:solidFill>
                  <a:srgbClr val="FF0000"/>
                </a:solidFill>
              </a:rPr>
              <a:t>baby steps </a:t>
            </a:r>
            <a:r>
              <a:rPr lang="en-US" sz="2400" dirty="0"/>
              <a:t>and a lot of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Educate on what drugs do, what people in recovery do.</a:t>
            </a:r>
          </a:p>
          <a:p>
            <a:endParaRPr lang="en-US" sz="2400" dirty="0"/>
          </a:p>
        </p:txBody>
      </p:sp>
      <p:pic>
        <p:nvPicPr>
          <p:cNvPr id="4" name="Picture 2" descr="Baby Steps Production Book Cover ...">
            <a:extLst>
              <a:ext uri="{FF2B5EF4-FFF2-40B4-BE49-F238E27FC236}">
                <a16:creationId xmlns:a16="http://schemas.microsoft.com/office/drawing/2014/main" id="{57726102-FB17-DFDE-084E-0ED3138E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8"/>
          <a:stretch>
            <a:fillRect/>
          </a:stretch>
        </p:blipFill>
        <p:spPr bwMode="auto">
          <a:xfrm>
            <a:off x="7537704" y="2264989"/>
            <a:ext cx="4654296" cy="45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994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79F0-2EE7-C06A-EAAC-38BFDCD6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More Ways to respond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FEC20-8C1E-9D6C-EF53-FAE32F45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Never give up on a client – they have already given up on 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Strive for 5 positive interactions for every negative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not argue or get into confrontations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Let them know the brain is diseased and needs time to heal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Without breaking confidentiality, give success stories and that things can get better.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Role play scenarios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Frequently review relapse prevention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9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8365DEA2-AE3A-D51D-4783-C23C5C55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831FB-6005-08F0-36F8-527E74579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6233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9F8C8-A0E3-62E4-8828-BADE1B8F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Addiction is a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DFC1D-0CA5-4037-2596-5AE9D3947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6061166" cy="359359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People can become addicted to many things.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It can progressively destroy the brain.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Addiction can be treated.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Without help, a person can potentially die</a:t>
            </a:r>
          </a:p>
          <a:p>
            <a:pPr marL="457200" indent="-457200">
              <a:lnSpc>
                <a:spcPct val="91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Addiction becomes a lover and best friend. A person betrays their values, family, job, etc. because of it.</a:t>
            </a:r>
          </a:p>
        </p:txBody>
      </p:sp>
      <p:pic>
        <p:nvPicPr>
          <p:cNvPr id="2050" name="Picture 2" descr="The Disease Model of Addiction ...">
            <a:extLst>
              <a:ext uri="{FF2B5EF4-FFF2-40B4-BE49-F238E27FC236}">
                <a16:creationId xmlns:a16="http://schemas.microsoft.com/office/drawing/2014/main" id="{F1C406F0-0D6D-0356-E560-8DDFF4EB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" r="27001" b="-2"/>
          <a:stretch/>
        </p:blipFill>
        <p:spPr bwMode="auto">
          <a:xfrm>
            <a:off x="7537704" y="2264989"/>
            <a:ext cx="4654296" cy="45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37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9DFA-0102-A97B-7E4D-CC99E8CFF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F3093-962B-C718-955F-CFF7A792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673" y="2587752"/>
            <a:ext cx="10268712" cy="359359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Chapman, S. L. C., &amp; Wu, L. T. (2012). Substance abuse among individuals with intellectual disabilities. </a:t>
            </a:r>
            <a:r>
              <a:rPr lang="en-US" i="1" dirty="0"/>
              <a:t>Research in developmental disabilities</a:t>
            </a:r>
            <a:r>
              <a:rPr lang="en-US" dirty="0"/>
              <a:t>, </a:t>
            </a:r>
            <a:r>
              <a:rPr lang="en-US" i="1" dirty="0"/>
              <a:t>33</a:t>
            </a:r>
            <a:r>
              <a:rPr lang="en-US" dirty="0"/>
              <a:t>(4), 1147-1156.</a:t>
            </a:r>
          </a:p>
          <a:p>
            <a:r>
              <a:rPr lang="en-US" dirty="0" err="1"/>
              <a:t>Copersino</a:t>
            </a:r>
            <a:r>
              <a:rPr lang="en-US" dirty="0"/>
              <a:t>, M. L., Slayter, E., McHugh, R. K., </a:t>
            </a:r>
            <a:r>
              <a:rPr lang="en-US" dirty="0" err="1"/>
              <a:t>Shedlack</a:t>
            </a:r>
            <a:r>
              <a:rPr lang="en-US" dirty="0"/>
              <a:t>, K. J., Lukas, S. E., &amp; Weiss, R. D. (2022). Clinical utility of a hybrid secondary and relapse prevention program in adults with mild intellectual disability in community residential and day habilitation settings. </a:t>
            </a:r>
            <a:r>
              <a:rPr lang="en-US" i="1" dirty="0"/>
              <a:t>Disability and Health Journal</a:t>
            </a:r>
            <a:r>
              <a:rPr lang="en-US" dirty="0"/>
              <a:t>, </a:t>
            </a:r>
            <a:r>
              <a:rPr lang="en-US" i="1" dirty="0"/>
              <a:t>15</a:t>
            </a:r>
            <a:r>
              <a:rPr lang="en-US" dirty="0"/>
              <a:t>(2), 101293.</a:t>
            </a:r>
          </a:p>
          <a:p>
            <a:r>
              <a:rPr lang="en-US" dirty="0"/>
              <a:t>Haasbroek, H., &amp; </a:t>
            </a:r>
            <a:r>
              <a:rPr lang="en-US" dirty="0" err="1"/>
              <a:t>Morojele</a:t>
            </a:r>
            <a:r>
              <a:rPr lang="en-US" dirty="0"/>
              <a:t>, N. (2022). A systematic literature review on the relationship between autism spectrum disorder and substance use among adults and adolescents. </a:t>
            </a:r>
            <a:r>
              <a:rPr lang="en-US" i="1" dirty="0"/>
              <a:t>Review Journal of Autism and Developmental Disorders</a:t>
            </a:r>
            <a:r>
              <a:rPr lang="en-US" dirty="0"/>
              <a:t>, </a:t>
            </a:r>
            <a:r>
              <a:rPr lang="en-US" i="1" dirty="0"/>
              <a:t>9</a:t>
            </a:r>
            <a:r>
              <a:rPr lang="en-US" dirty="0"/>
              <a:t>(1), 1-20.</a:t>
            </a:r>
          </a:p>
          <a:p>
            <a:r>
              <a:rPr lang="en-US" dirty="0"/>
              <a:t>McConnell, A.D. (2023). The impact of the opioid crisis and the Covid-19 pandemic on children in Ohio. </a:t>
            </a:r>
            <a:r>
              <a:rPr lang="en-US" i="1" dirty="0"/>
              <a:t>The Ohio Psychologist</a:t>
            </a:r>
            <a:r>
              <a:rPr lang="en-US" dirty="0"/>
              <a:t>.</a:t>
            </a:r>
          </a:p>
          <a:p>
            <a:r>
              <a:rPr lang="en-US" dirty="0"/>
              <a:t>Reif, S., &amp; Mitra, M. (2022). The complexities of substance use disorder and people with disabilities: current perspectives. </a:t>
            </a:r>
            <a:r>
              <a:rPr lang="en-US" i="1" dirty="0"/>
              <a:t>Disability and health journal</a:t>
            </a:r>
            <a:r>
              <a:rPr lang="en-US" dirty="0"/>
              <a:t>, </a:t>
            </a:r>
            <a:r>
              <a:rPr lang="en-US" i="1" dirty="0"/>
              <a:t>15</a:t>
            </a:r>
            <a:r>
              <a:rPr lang="en-US" dirty="0"/>
              <a:t>(2), 101285.</a:t>
            </a:r>
          </a:p>
          <a:p>
            <a:r>
              <a:rPr lang="en-US" dirty="0"/>
              <a:t>Roux, A. M., Tao, S., Marcus, S., </a:t>
            </a:r>
            <a:r>
              <a:rPr lang="en-US" dirty="0" err="1"/>
              <a:t>Lushin</a:t>
            </a:r>
            <a:r>
              <a:rPr lang="en-US" dirty="0"/>
              <a:t>, V., &amp; Shea, L. L. (2022). A national profile of substance use disorder among Medicaid enrollees on the autism spectrum or with intellectual disability. </a:t>
            </a:r>
            <a:r>
              <a:rPr lang="en-US" i="1" dirty="0"/>
              <a:t>Disability and health journal</a:t>
            </a:r>
            <a:r>
              <a:rPr lang="en-US" dirty="0"/>
              <a:t>, </a:t>
            </a:r>
            <a:r>
              <a:rPr lang="en-US" i="1" dirty="0"/>
              <a:t>15</a:t>
            </a:r>
            <a:r>
              <a:rPr lang="en-US" dirty="0"/>
              <a:t>(2), 101289.</a:t>
            </a:r>
          </a:p>
          <a:p>
            <a:r>
              <a:rPr lang="en-US" dirty="0"/>
              <a:t>Volkow, N. D., &amp; Blanco, C. (2023). Substance use disorders: a comprehensive update of classification, epidemiology, neurobiology, clinical aspects, treatment and prevention. </a:t>
            </a:r>
            <a:r>
              <a:rPr lang="en-US" i="1" dirty="0"/>
              <a:t>World Psychiatry</a:t>
            </a:r>
            <a:r>
              <a:rPr lang="en-US" dirty="0"/>
              <a:t>, </a:t>
            </a:r>
            <a:r>
              <a:rPr lang="en-US" i="1" dirty="0"/>
              <a:t>22</a:t>
            </a:r>
            <a:r>
              <a:rPr lang="en-US" dirty="0"/>
              <a:t>(2), 203-229.</a:t>
            </a:r>
          </a:p>
        </p:txBody>
      </p:sp>
    </p:spTree>
    <p:extLst>
      <p:ext uri="{BB962C8B-B14F-4D97-AF65-F5344CB8AC3E}">
        <p14:creationId xmlns:p14="http://schemas.microsoft.com/office/powerpoint/2010/main" val="3208071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1" name="Rectangle 12300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AFA9C-D61F-0A96-5AF0-09AF04E4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BF34-11D7-EBEE-8F92-DAEEF0F24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19" y="2784143"/>
            <a:ext cx="7345681" cy="3433031"/>
          </a:xfrm>
        </p:spPr>
        <p:txBody>
          <a:bodyPr anchor="t">
            <a:normAutofit/>
          </a:bodyPr>
          <a:lstStyle/>
          <a:p>
            <a:r>
              <a:rPr lang="en-US" dirty="0"/>
              <a:t>A.J. McConnell, Psy.D., NADD-CC</a:t>
            </a:r>
          </a:p>
          <a:p>
            <a:r>
              <a:rPr lang="en-US" dirty="0">
                <a:hlinkClick r:id="rId3"/>
              </a:rPr>
              <a:t>Allen.mcconnell@alvis180.org</a:t>
            </a:r>
            <a:r>
              <a:rPr lang="en-US" dirty="0"/>
              <a:t> | (614) 205-8152</a:t>
            </a:r>
          </a:p>
          <a:p>
            <a:endParaRPr lang="en-US" dirty="0"/>
          </a:p>
          <a:p>
            <a:r>
              <a:rPr lang="en-US" dirty="0"/>
              <a:t>Michael Mayo, M.S.</a:t>
            </a:r>
          </a:p>
          <a:p>
            <a:r>
              <a:rPr lang="en-US" dirty="0">
                <a:hlinkClick r:id="rId4"/>
              </a:rPr>
              <a:t>M.Mayo@overbrookclinic.com</a:t>
            </a:r>
            <a:r>
              <a:rPr lang="en-US" dirty="0"/>
              <a:t> | (614) 256-4242</a:t>
            </a:r>
          </a:p>
          <a:p>
            <a:endParaRPr lang="en-US" dirty="0"/>
          </a:p>
        </p:txBody>
      </p:sp>
      <p:sp>
        <p:nvSpPr>
          <p:cNvPr id="4" name="AutoShape 4" descr="LifeStance Therapists &amp; Psychiatrists ...">
            <a:extLst>
              <a:ext uri="{FF2B5EF4-FFF2-40B4-BE49-F238E27FC236}">
                <a16:creationId xmlns:a16="http://schemas.microsoft.com/office/drawing/2014/main" id="{0DB2EF8F-3EF8-FEE8-08C2-99F6950F3D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AutoShape 6" descr="LifeStance Therapists &amp; Psychiatrists ...">
            <a:extLst>
              <a:ext uri="{FF2B5EF4-FFF2-40B4-BE49-F238E27FC236}">
                <a16:creationId xmlns:a16="http://schemas.microsoft.com/office/drawing/2014/main" id="{FB829FF8-F770-F5B0-8389-9743C3037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098" name="Picture 2" descr="Alvis Inc - GuideStar Profile">
            <a:extLst>
              <a:ext uri="{FF2B5EF4-FFF2-40B4-BE49-F238E27FC236}">
                <a16:creationId xmlns:a16="http://schemas.microsoft.com/office/drawing/2014/main" id="{61443F38-93BD-A11D-7C18-6AF3FBAA4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78" y="261937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DBBD871-1400-0900-5A61-05D33CE3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13574"/>
            <a:ext cx="3579876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5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53A8C-25D0-76E8-F2C0-59E190B0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rgbClr val="00B0F0"/>
                </a:solidFill>
              </a:rPr>
              <a:t>Ohio Statistics</a:t>
            </a:r>
            <a:br>
              <a:rPr lang="en-US" sz="4600" dirty="0">
                <a:solidFill>
                  <a:srgbClr val="00B0F0"/>
                </a:solidFill>
              </a:rPr>
            </a:br>
            <a:r>
              <a:rPr lang="en-US" sz="1600" dirty="0">
                <a:solidFill>
                  <a:srgbClr val="FFC000"/>
                </a:solidFill>
              </a:rPr>
              <a:t>(McConnell, 2023; White Light Behavioral Health,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1439-0233-BC36-BC9A-DE96BA105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784143"/>
            <a:ext cx="5782586" cy="3433031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91000"/>
              </a:lnSpc>
            </a:pPr>
            <a:r>
              <a:rPr lang="en-US" sz="1800" dirty="0"/>
              <a:t>Over </a:t>
            </a:r>
            <a:r>
              <a:rPr lang="en-US" sz="1800" dirty="0">
                <a:solidFill>
                  <a:srgbClr val="FF0000"/>
                </a:solidFill>
              </a:rPr>
              <a:t>1.2 million </a:t>
            </a:r>
            <a:r>
              <a:rPr lang="en-US" sz="1800" dirty="0"/>
              <a:t>individuals use illicit drugs as of 2020.</a:t>
            </a:r>
          </a:p>
          <a:p>
            <a:pPr marL="342900" indent="-342900">
              <a:lnSpc>
                <a:spcPct val="91000"/>
              </a:lnSpc>
            </a:pPr>
            <a:r>
              <a:rPr lang="en-US" sz="1800" dirty="0"/>
              <a:t>In 2023, </a:t>
            </a:r>
            <a:r>
              <a:rPr lang="en-US" sz="1800" dirty="0">
                <a:solidFill>
                  <a:srgbClr val="FF0000"/>
                </a:solidFill>
              </a:rPr>
              <a:t>35.9 per 100,000 </a:t>
            </a:r>
            <a:r>
              <a:rPr lang="en-US" sz="1800" dirty="0"/>
              <a:t>people in Ohio died as a result of drug abuse.</a:t>
            </a:r>
          </a:p>
          <a:p>
            <a:pPr marL="342900" indent="-342900">
              <a:lnSpc>
                <a:spcPct val="91000"/>
              </a:lnSpc>
            </a:pPr>
            <a:r>
              <a:rPr lang="en-US" sz="1800" dirty="0">
                <a:solidFill>
                  <a:srgbClr val="FF0000"/>
                </a:solidFill>
              </a:rPr>
              <a:t>30%</a:t>
            </a:r>
            <a:r>
              <a:rPr lang="en-US" sz="1800" dirty="0"/>
              <a:t> of individuals participating in substance abuse treatment report having multiple drug addictions.</a:t>
            </a:r>
          </a:p>
          <a:p>
            <a:pPr marL="342900" indent="-342900">
              <a:lnSpc>
                <a:spcPct val="91000"/>
              </a:lnSpc>
            </a:pPr>
            <a:r>
              <a:rPr lang="en-US" sz="1800" dirty="0">
                <a:solidFill>
                  <a:srgbClr val="FF0000"/>
                </a:solidFill>
              </a:rPr>
              <a:t>20%</a:t>
            </a:r>
            <a:r>
              <a:rPr lang="en-US" sz="1800" dirty="0"/>
              <a:t> of adults in Ohio binge drink weekly</a:t>
            </a:r>
          </a:p>
          <a:p>
            <a:pPr marL="342900" indent="-342900">
              <a:lnSpc>
                <a:spcPct val="91000"/>
              </a:lnSpc>
            </a:pPr>
            <a:r>
              <a:rPr lang="en-US" sz="1800" dirty="0"/>
              <a:t>In 2022, over </a:t>
            </a:r>
            <a:r>
              <a:rPr lang="en-US" sz="1800" dirty="0">
                <a:solidFill>
                  <a:srgbClr val="FF0000"/>
                </a:solidFill>
              </a:rPr>
              <a:t>3,000 children in foster care </a:t>
            </a:r>
            <a:r>
              <a:rPr lang="en-US" sz="1800" dirty="0"/>
              <a:t>due to parents drug use.</a:t>
            </a:r>
          </a:p>
          <a:p>
            <a:pPr>
              <a:lnSpc>
                <a:spcPct val="91000"/>
              </a:lnSpc>
            </a:pPr>
            <a:endParaRPr lang="en-US" sz="1800" dirty="0"/>
          </a:p>
        </p:txBody>
      </p:sp>
      <p:pic>
        <p:nvPicPr>
          <p:cNvPr id="4" name="Picture 2" descr="Trust me it's an addiction too : r/memes">
            <a:extLst>
              <a:ext uri="{FF2B5EF4-FFF2-40B4-BE49-F238E27FC236}">
                <a16:creationId xmlns:a16="http://schemas.microsoft.com/office/drawing/2014/main" id="{571D3219-0B60-F140-3B66-A3FF8EF63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8828" y="2852382"/>
            <a:ext cx="3261486" cy="33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24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2" descr="How Addictive Drugs Effect Your Brain — Stepping Stones - Behavioral Health  Services | Counseling | Drug &amp; Alcohol Assessment | Lincoln, NE">
            <a:extLst>
              <a:ext uri="{FF2B5EF4-FFF2-40B4-BE49-F238E27FC236}">
                <a16:creationId xmlns:a16="http://schemas.microsoft.com/office/drawing/2014/main" id="{04383D36-AEEA-264C-3BE0-E6A4DB2F21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" b="10518"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E284DE-AB43-1296-3166-892F44A3A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2A5F5-A309-1858-525B-4E66DE24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5" y="701964"/>
            <a:ext cx="5370950" cy="364030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60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03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093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D039D-8E4A-C441-9BB4-0BE3782B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dirty="0">
                <a:solidFill>
                  <a:srgbClr val="00B0F0"/>
                </a:solidFill>
              </a:rPr>
              <a:t>Is Marijuana a harmless drug?</a:t>
            </a: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lol : r/adhdmeme">
            <a:extLst>
              <a:ext uri="{FF2B5EF4-FFF2-40B4-BE49-F238E27FC236}">
                <a16:creationId xmlns:a16="http://schemas.microsoft.com/office/drawing/2014/main" id="{AF3A054D-E67C-48B8-B35E-915FE27C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8450" y="1169425"/>
            <a:ext cx="4519149" cy="45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9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89EFA-BAC6-B3C4-A69B-A8B137B4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Marijuana use in </a:t>
            </a:r>
            <a:r>
              <a:rPr lang="en-US" dirty="0" err="1">
                <a:solidFill>
                  <a:srgbClr val="00B0F0"/>
                </a:solidFill>
              </a:rPr>
              <a:t>ohio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Content Placeholder 8" descr="A close-up of a chart&#10;&#10;AI-generated content may be incorrect.">
            <a:extLst>
              <a:ext uri="{FF2B5EF4-FFF2-40B4-BE49-F238E27FC236}">
                <a16:creationId xmlns:a16="http://schemas.microsoft.com/office/drawing/2014/main" id="{5C8726DC-9520-2484-5F24-706CB464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64229"/>
            <a:ext cx="12192000" cy="472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9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C3EED-0E66-EA56-62E7-89707A0F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Opioid use in </a:t>
            </a:r>
            <a:r>
              <a:rPr lang="en-US" dirty="0" err="1">
                <a:solidFill>
                  <a:srgbClr val="00B0F0"/>
                </a:solidFill>
              </a:rPr>
              <a:t>ohio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35262-C9E6-D569-E97D-85D2DF8FB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784143"/>
            <a:ext cx="5782586" cy="3433031"/>
          </a:xfrm>
        </p:spPr>
        <p:txBody>
          <a:bodyPr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200" dirty="0"/>
              <a:t>Ohio has the </a:t>
            </a:r>
            <a:r>
              <a:rPr lang="en-US" sz="2200" dirty="0">
                <a:solidFill>
                  <a:srgbClr val="FF0000"/>
                </a:solidFill>
              </a:rPr>
              <a:t>second highest </a:t>
            </a:r>
            <a:r>
              <a:rPr lang="en-US" sz="2200" dirty="0"/>
              <a:t>rate of overdoses in the U.S.</a:t>
            </a:r>
          </a:p>
          <a:p>
            <a:pPr>
              <a:lnSpc>
                <a:spcPct val="91000"/>
              </a:lnSpc>
            </a:pPr>
            <a:endParaRPr lang="en-US" sz="2200" dirty="0"/>
          </a:p>
          <a:p>
            <a:pPr>
              <a:lnSpc>
                <a:spcPct val="91000"/>
              </a:lnSpc>
            </a:pPr>
            <a:r>
              <a:rPr lang="en-US" sz="2200" dirty="0">
                <a:solidFill>
                  <a:srgbClr val="FF0000"/>
                </a:solidFill>
              </a:rPr>
              <a:t>82% </a:t>
            </a:r>
            <a:r>
              <a:rPr lang="en-US" sz="2200" dirty="0"/>
              <a:t>of overdoses in Ohio in 2023 were related to Opioids.</a:t>
            </a:r>
          </a:p>
          <a:p>
            <a:pPr>
              <a:lnSpc>
                <a:spcPct val="91000"/>
              </a:lnSpc>
            </a:pPr>
            <a:endParaRPr lang="en-US" sz="2200" dirty="0"/>
          </a:p>
          <a:p>
            <a:pPr>
              <a:lnSpc>
                <a:spcPct val="91000"/>
              </a:lnSpc>
            </a:pPr>
            <a:r>
              <a:rPr lang="en-US" sz="2200" dirty="0"/>
              <a:t>Over </a:t>
            </a:r>
            <a:r>
              <a:rPr lang="en-US" sz="2200" dirty="0">
                <a:solidFill>
                  <a:srgbClr val="FF0000"/>
                </a:solidFill>
              </a:rPr>
              <a:t>8 million Americans </a:t>
            </a:r>
            <a:r>
              <a:rPr lang="en-US" sz="2200" dirty="0"/>
              <a:t>admit to misusing prescription Opioid medications in 2023</a:t>
            </a:r>
          </a:p>
          <a:p>
            <a:pPr>
              <a:lnSpc>
                <a:spcPct val="91000"/>
              </a:lnSpc>
            </a:pPr>
            <a:endParaRPr lang="en-US" sz="2200" dirty="0"/>
          </a:p>
        </p:txBody>
      </p:sp>
      <p:pic>
        <p:nvPicPr>
          <p:cNvPr id="4" name="Picture 2" descr="The Story Behind “This is Your Brain on Drugs” - JSTOR Daily">
            <a:extLst>
              <a:ext uri="{FF2B5EF4-FFF2-40B4-BE49-F238E27FC236}">
                <a16:creationId xmlns:a16="http://schemas.microsoft.com/office/drawing/2014/main" id="{757BF331-172A-44C6-7B86-EE83DF874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3136" y="3200499"/>
            <a:ext cx="4012870" cy="266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93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4D3439C-9318-40CB-9B62-7A6B020D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160" y="365127"/>
            <a:ext cx="956564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a number of drugs&#10;&#10;AI-generated content may be incorrect.">
            <a:extLst>
              <a:ext uri="{FF2B5EF4-FFF2-40B4-BE49-F238E27FC236}">
                <a16:creationId xmlns:a16="http://schemas.microsoft.com/office/drawing/2014/main" id="{6530E0AF-9F0D-FF6F-7291-599B55792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426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9640381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Juxtapos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1_JuxtaposeVTI">
  <a:themeElements>
    <a:clrScheme name="AnalogousFromLightSeedRightStep">
      <a:dk1>
        <a:srgbClr val="000000"/>
      </a:dk1>
      <a:lt1>
        <a:srgbClr val="FFFFFF"/>
      </a:lt1>
      <a:dk2>
        <a:srgbClr val="233A3D"/>
      </a:dk2>
      <a:lt2>
        <a:srgbClr val="E2E4E8"/>
      </a:lt2>
      <a:accent1>
        <a:srgbClr val="BF9D65"/>
      </a:accent1>
      <a:accent2>
        <a:srgbClr val="A3A65B"/>
      </a:accent2>
      <a:accent3>
        <a:srgbClr val="8FAA6E"/>
      </a:accent3>
      <a:accent4>
        <a:srgbClr val="6CB262"/>
      </a:accent4>
      <a:accent5>
        <a:srgbClr val="6CAF80"/>
      </a:accent5>
      <a:accent6>
        <a:srgbClr val="61B099"/>
      </a:accent6>
      <a:hlink>
        <a:srgbClr val="6983AE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5767</TotalTime>
  <Words>1269</Words>
  <Application>Microsoft Macintosh PowerPoint</Application>
  <PresentationFormat>Widescreen</PresentationFormat>
  <Paragraphs>133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Franklin Gothic Demi Cond</vt:lpstr>
      <vt:lpstr>Franklin Gothic Medium</vt:lpstr>
      <vt:lpstr>Grandview Display</vt:lpstr>
      <vt:lpstr>Neue Haas Grotesk Text Pro</vt:lpstr>
      <vt:lpstr>Wingdings</vt:lpstr>
      <vt:lpstr>DashVTI</vt:lpstr>
      <vt:lpstr>JuxtaposeVTI</vt:lpstr>
      <vt:lpstr>1_JuxtaposeVTI</vt:lpstr>
      <vt:lpstr>Substance Use Disorders in Individuals with DD</vt:lpstr>
      <vt:lpstr>Introduction</vt:lpstr>
      <vt:lpstr>Addiction is a disease</vt:lpstr>
      <vt:lpstr>Ohio Statistics (McConnell, 2023; White Light Behavioral Health, 2024)</vt:lpstr>
      <vt:lpstr>PowerPoint Presentation</vt:lpstr>
      <vt:lpstr>Is Marijuana a harmless drug?</vt:lpstr>
      <vt:lpstr>Marijuana use in ohio</vt:lpstr>
      <vt:lpstr>Opioid use in ohio</vt:lpstr>
      <vt:lpstr>PowerPoint Presentation</vt:lpstr>
      <vt:lpstr>Substance use in individuals with dd</vt:lpstr>
      <vt:lpstr>DSM-5 &amp; dmid-2</vt:lpstr>
      <vt:lpstr>Research findings on sud in individuals with dd</vt:lpstr>
      <vt:lpstr>PowerPoint Presentation</vt:lpstr>
      <vt:lpstr>PowerPoint Presentation</vt:lpstr>
      <vt:lpstr>What Places a Person with DD At Risk for SUD? (Chapman &amp; Wu, 2012; Copersino et al., 2022; Haasbroek &amp; Morojele, 2021)</vt:lpstr>
      <vt:lpstr>Most Common Behavioral Therapy Models (Volkow &amp; Blanco, 2023)</vt:lpstr>
      <vt:lpstr>Treatment</vt:lpstr>
      <vt:lpstr>Prevention strategies (Volkow &amp; Blanco, 2023)</vt:lpstr>
      <vt:lpstr>Develop a relapse prevention plan</vt:lpstr>
      <vt:lpstr>PowerPoint Presentation</vt:lpstr>
      <vt:lpstr>Motivational interviewing</vt:lpstr>
      <vt:lpstr>Refusal Skills Training is Supported by Research (Copersino et al., 2022)</vt:lpstr>
      <vt:lpstr>Refusal Skills (Copersino et al., 2022)</vt:lpstr>
      <vt:lpstr>TIPS TO TEACH INDIVIDUALS WITH DD</vt:lpstr>
      <vt:lpstr>More Tips to HELP  Individuals with dd</vt:lpstr>
      <vt:lpstr>Education Programs</vt:lpstr>
      <vt:lpstr>Tips for  Direct Service Professionals</vt:lpstr>
      <vt:lpstr>More Ways to respond</vt:lpstr>
      <vt:lpstr>Questions</vt:lpstr>
      <vt:lpstr>references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AJ McConnell</dc:creator>
  <cp:lastModifiedBy>AJ McConnell</cp:lastModifiedBy>
  <cp:revision>3</cp:revision>
  <dcterms:created xsi:type="dcterms:W3CDTF">2025-10-09T20:35:01Z</dcterms:created>
  <dcterms:modified xsi:type="dcterms:W3CDTF">2025-10-16T13:47:46Z</dcterms:modified>
</cp:coreProperties>
</file>