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308" r:id="rId2"/>
    <p:sldId id="305" r:id="rId3"/>
    <p:sldId id="306" r:id="rId4"/>
    <p:sldId id="30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/>
    <p:restoredTop sz="94676"/>
  </p:normalViewPr>
  <p:slideViewPr>
    <p:cSldViewPr snapToGrid="0">
      <p:cViewPr varScale="1">
        <p:scale>
          <a:sx n="97" d="100"/>
          <a:sy n="97" d="100"/>
        </p:scale>
        <p:origin x="8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08E56-A605-CC40-B738-9BAE8DBBBC79}" type="datetimeFigureOut">
              <a:rPr lang="en-US" smtClean="0"/>
              <a:t>2/21/25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D0994-0C56-6C46-8222-8619BC713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53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DB48B-7F29-832E-9DF3-53577CAD1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F5C4A6-D6D6-AF21-17F3-1864365E9E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37EB7C-E5F2-D16C-E234-DEC9BC3B62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0322D8-4755-0502-F6F1-0A6BF9B7BD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F8A9FC-8F42-224E-B674-7FBA4C6AF3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87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957DC-4D12-A5C7-9DA6-B1892A97F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184D1-51B0-4F9C-8CE4-1B59ADE0B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FF788-B211-F7D3-1939-42D66A695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983B1-CD0A-63DB-8F8C-F4A3DA2DE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2A476-98DE-74D5-1F65-BF5553F3A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3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B6424-D767-FA5C-A314-68C19E5F3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D82B0F-4293-CA29-5A62-6F26464BC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0C2F6-855B-CCD9-BD64-E8E3998FE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20A02-CF23-EAA7-78D2-82205A9C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8F9CB-CFEC-79E4-D249-F211A2AD9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9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F9B16B-B248-DBA6-5657-6588C3DC01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E0C8F4-1725-0138-A0D2-EACDE0CD0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88424-9B5F-2398-53C4-7FE937693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8C8B4-2F9E-C615-5A21-A1EE7E819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8D074-E09B-21A4-9B16-E9301CDB9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6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6F2BC-A846-5F64-5319-3859A38C1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ECD77-5FAB-3E14-C7A2-830C80A4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2F2C3-3F81-7ADA-2E7D-75B9A90B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851B8-BB3E-A47F-F3BD-42637BFFB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EA706-4935-B756-6FA8-405E5C79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1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030F9-8DAB-342E-16E0-CC59280E8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F5DBB-B209-855C-6C92-139831437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6A394-099D-5ECA-54F1-5EC5FCA47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0C717-C83B-C2F4-3FAC-4A235CE86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AE014-F0F4-47D7-9C8D-07BC6BA5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E02E-B53B-BE0E-F2A7-5356A24D0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B2E00-2DE9-B249-0A65-141151265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FED1B-BAE9-6A5E-DE22-783109233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90BF8C-B15E-35FC-FF0E-2067485E2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A434DF-E916-2E90-5783-1F2DA65E5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42251-7730-160E-E51F-3060A80FD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56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BFEB-B28E-E949-DB01-FE376BEBF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C3012-AADE-CA39-60D0-D1AFC640C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93C7AC-8FC7-211D-B818-516FD1F31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8ECD2-5D4D-40A7-356E-996DA18FC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7A01DA-238C-2979-2E8C-04392C6B29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09E724-C088-0B73-A33E-65CFE3519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BA9858-00B7-C3BB-AE88-7085476F9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06F8AC-13B6-64DA-38DA-C0589AF8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4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D35AE-7712-7C88-05BE-C4857C1AA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118381-7CBE-A497-89B5-942DE438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E256B9-5A3D-33EB-3969-E43C08B8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0641C-F5A2-07C0-920C-ADFD43DB0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1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3EBED3-02D2-B4F5-6BA1-2323F424E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72741A-3113-EEDC-B4CD-B408F812A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4DBC4-8DCD-BB6F-C4D5-521651DA8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3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AF897-8455-6B25-B4E9-11C88DCE5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D667C-2EA8-D3DF-937B-38087911D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5D3A2F-A4A2-1CD0-312F-A6EA5F422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A064F4-92BE-E7F8-01C1-81E3170A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9BEC4-06EE-9237-C822-1657F0A26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6FBEF7-33C3-01FB-D216-87BE4AAC1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0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98E51-A921-9F07-9662-83F098BE2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1C8F25-3050-2D33-3422-D4E9C3A980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DF4769-DFEF-CFB5-CE30-792D377B1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D99F9B-A14E-8C56-A19E-331994387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B799B-4BA4-087B-2A6C-89DC5E53E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C36F0-F6D3-DE58-C554-4E7ED449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8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584A9D-22FC-A2EE-FC62-30E5D3F36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E53BE-094A-9AA6-AB0E-9CAD09072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97159-0026-2298-8835-6B92B39352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4643F3-F560-B347-B79A-09D3752C4C41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A5A4F-C919-E35B-3E0F-4504FE377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F9AB2-F170-2991-19F0-254C2E47D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0679B-DFE4-E64B-BEC9-D933B0887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8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dd.ohio.gov/forms-and-rules/resources/5123-9-39+-+proposed+revision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dd.ohio.gov/forms-and-rules/resources/5123-9-39+-+proposed+revision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dd.ohio.gov/forms-and-rules/resources/5123-9-39+-+proposed+revisio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1A85C-E3AA-FB4C-03BA-DE008F024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5F183-B6E1-1250-5AB6-8E6644F94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915959"/>
          </a:xfrm>
        </p:spPr>
        <p:txBody>
          <a:bodyPr anchor="b">
            <a:normAutofit fontScale="90000"/>
          </a:bodyPr>
          <a:lstStyle/>
          <a:p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3100" b="1" dirty="0"/>
              <a:t>Healthcare Committee</a:t>
            </a:r>
            <a:br>
              <a:rPr lang="en-US" sz="3100" b="1" dirty="0"/>
            </a:br>
            <a:r>
              <a:rPr lang="en-US" sz="3100" b="1"/>
              <a:t>February 20, </a:t>
            </a:r>
            <a:r>
              <a:rPr lang="en-US" sz="3100" b="1" dirty="0"/>
              <a:t>2025</a:t>
            </a:r>
          </a:p>
        </p:txBody>
      </p:sp>
      <p:pic>
        <p:nvPicPr>
          <p:cNvPr id="4" name="Picture 3" descr="A logo for a company&#10;&#10;AI-generated content may be incorrect.">
            <a:extLst>
              <a:ext uri="{FF2B5EF4-FFF2-40B4-BE49-F238E27FC236}">
                <a16:creationId xmlns:a16="http://schemas.microsoft.com/office/drawing/2014/main" id="{9E36955F-9CD1-8DE3-FEAE-9056017437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130" y="2268024"/>
            <a:ext cx="3876165" cy="213189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963D4-12B9-E13C-F377-6D3D148E6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502" y="2894974"/>
            <a:ext cx="6058223" cy="3505398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endParaRPr lang="en-US" sz="1800" b="1" u="sng" dirty="0"/>
          </a:p>
          <a:p>
            <a:pPr marL="0" indent="0">
              <a:buNone/>
            </a:pPr>
            <a:endParaRPr lang="en-US" sz="1800" b="1" u="sng" dirty="0"/>
          </a:p>
          <a:p>
            <a:pPr marL="0" indent="0">
              <a:buNone/>
            </a:pPr>
            <a:r>
              <a:rPr lang="en-US" sz="1800" b="1" u="sng" dirty="0"/>
              <a:t>Residential Waiver Chair</a:t>
            </a:r>
            <a:br>
              <a:rPr lang="en-US" sz="1800" b="1" u="sng" dirty="0"/>
            </a:br>
            <a:r>
              <a:rPr lang="en-US" sz="1800" dirty="0"/>
              <a:t>Shelly Wharton					                 </a:t>
            </a:r>
            <a:br>
              <a:rPr lang="en-US" sz="1800" dirty="0"/>
            </a:b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br>
              <a:rPr lang="en-US" sz="1800" dirty="0"/>
            </a:br>
            <a:r>
              <a:rPr lang="en-US" sz="1800" b="1" u="sng" dirty="0"/>
              <a:t>OPRA Staff Liaison</a:t>
            </a:r>
            <a:br>
              <a:rPr lang="en-US" sz="1800" b="1" u="sng" dirty="0"/>
            </a:br>
            <a:r>
              <a:rPr lang="en-US" sz="1800" dirty="0"/>
              <a:t>Christine </a:t>
            </a:r>
            <a:r>
              <a:rPr lang="en-US" sz="1800" dirty="0" err="1"/>
              <a:t>Touvelle</a:t>
            </a:r>
            <a:br>
              <a:rPr lang="en-US" sz="1800" dirty="0"/>
            </a:br>
            <a:br>
              <a:rPr lang="en-US" sz="1800" dirty="0"/>
            </a:b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300" b="1" u="sng" dirty="0"/>
          </a:p>
          <a:p>
            <a:pPr marL="0" indent="0">
              <a:buNone/>
            </a:pPr>
            <a:endParaRPr lang="en-US" sz="1900" b="1" u="sng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/>
              <a:t>		</a:t>
            </a:r>
            <a:endParaRPr lang="en-US" sz="1900" u="sng" dirty="0"/>
          </a:p>
          <a:p>
            <a:pPr marL="0" indent="0">
              <a:buNone/>
            </a:pPr>
            <a:br>
              <a:rPr lang="en-US" sz="1900" b="1" u="sng" dirty="0"/>
            </a:br>
            <a:r>
              <a:rPr lang="en-US" sz="1900" dirty="0"/>
              <a:t>					</a:t>
            </a:r>
            <a:endParaRPr lang="en-US" sz="1900" u="sng" dirty="0"/>
          </a:p>
        </p:txBody>
      </p:sp>
    </p:spTree>
    <p:extLst>
      <p:ext uri="{BB962C8B-B14F-4D97-AF65-F5344CB8AC3E}">
        <p14:creationId xmlns:p14="http://schemas.microsoft.com/office/powerpoint/2010/main" val="359622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17A758-8629-4588-F07E-365EBBF3B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4B0680-B41A-F366-D707-09F3EEE3D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Healthcare Committee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February 20,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D9D35-3FFB-C310-CCF6-52DBB6152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24296"/>
            <a:ext cx="9724031" cy="4950823"/>
          </a:xfrm>
        </p:spPr>
        <p:txBody>
          <a:bodyPr anchor="ctr">
            <a:normAutofit fontScale="92500" lnSpcReduction="20000"/>
          </a:bodyPr>
          <a:lstStyle/>
          <a:p>
            <a:endParaRPr lang="en-US" sz="1100" b="0" i="0" u="none" strike="noStrike" dirty="0">
              <a:effectLst/>
            </a:endParaRPr>
          </a:p>
          <a:p>
            <a:pPr marL="0" indent="0">
              <a:buNone/>
            </a:pPr>
            <a:endParaRPr lang="en-US" sz="11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en-US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5123-9-39 (Waiver Nursing)</a:t>
            </a:r>
            <a:endParaRPr lang="en-US" b="0" i="0" u="none" strike="noStrike" dirty="0">
              <a:solidFill>
                <a:srgbClr val="0432FF"/>
              </a:solidFill>
              <a:effectLst/>
            </a:endParaRPr>
          </a:p>
          <a:p>
            <a:r>
              <a:rPr lang="en-US" sz="2000" b="0" i="0" u="none" strike="noStrike" dirty="0">
                <a:effectLst/>
              </a:rPr>
              <a:t>Renames the service from "Waiver Nursing Services" to "Waiver Nursing."</a:t>
            </a:r>
          </a:p>
          <a:p>
            <a:pPr marL="0" marR="0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effectLst/>
              </a:rPr>
              <a:t>Replaces, updates, and adds definitions.</a:t>
            </a:r>
          </a:p>
          <a:p>
            <a:pPr marL="0" marR="0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effectLst/>
              </a:rPr>
              <a:t>Revises definition of “plan of care” to align </a:t>
            </a:r>
            <a:r>
              <a:rPr lang="en-US" sz="2000" dirty="0"/>
              <a:t>with CMS.</a:t>
            </a:r>
            <a:endParaRPr lang="en-US" sz="2000" b="0" i="0" u="none" strike="noStrike" dirty="0">
              <a:effectLst/>
            </a:endParaRPr>
          </a:p>
          <a:p>
            <a:pPr marL="0" marR="0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effectLst/>
              </a:rPr>
              <a:t>Revise definition of "service documentation</a:t>
            </a:r>
            <a:r>
              <a:rPr lang="en-US" sz="2000" dirty="0"/>
              <a:t>”</a:t>
            </a:r>
            <a:r>
              <a:rPr lang="en-US" sz="2000" b="0" i="0" u="none" strike="noStrike" dirty="0">
                <a:effectLst/>
              </a:rPr>
              <a:t>.</a:t>
            </a:r>
          </a:p>
          <a:p>
            <a:pPr marL="0" marR="0">
              <a:buFont typeface="Arial" panose="020B0604020202020204" pitchFamily="34" charset="0"/>
              <a:buChar char="•"/>
            </a:pPr>
            <a:r>
              <a:rPr lang="en-US" sz="2000" dirty="0"/>
              <a:t>Reorders provisions of service.</a:t>
            </a:r>
          </a:p>
          <a:p>
            <a:r>
              <a:rPr lang="en-US" sz="2000" b="0" i="0" strike="noStrike" dirty="0">
                <a:effectLst/>
              </a:rPr>
              <a:t>Updates provider qualifications. Clarifies that Independent Provider may not provide the service to his </a:t>
            </a:r>
            <a:r>
              <a:rPr lang="en-US" sz="2000" dirty="0"/>
              <a:t>or her spouse or minor child to align ODM.</a:t>
            </a:r>
            <a:endParaRPr lang="en-US" sz="2000" b="0" i="0" strike="noStrike" dirty="0">
              <a:effectLst/>
            </a:endParaRPr>
          </a:p>
          <a:p>
            <a:pPr marL="0" marR="0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effectLst/>
              </a:rPr>
              <a:t>Updates the service authorization process.</a:t>
            </a:r>
          </a:p>
          <a:p>
            <a:pPr marL="0" marR="0">
              <a:buFont typeface="Arial" panose="020B0604020202020204" pitchFamily="34" charset="0"/>
              <a:buChar char="•"/>
            </a:pPr>
            <a:r>
              <a:rPr lang="en-US" sz="2000" dirty="0"/>
              <a:t>Requires a provider of the service to utilize EVV.</a:t>
            </a:r>
            <a:endParaRPr lang="en-US" sz="2000" b="0" i="0" u="none" strike="noStrike" dirty="0">
              <a:effectLst/>
            </a:endParaRPr>
          </a:p>
          <a:p>
            <a:pPr marL="0" marR="0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effectLst/>
              </a:rPr>
              <a:t>Specifies that same-day visits must be separated by a lapse of at least two hours.</a:t>
            </a:r>
          </a:p>
          <a:p>
            <a:pPr marL="0" marR="0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effectLst/>
              </a:rPr>
              <a:t>Addresses billing modification codes in the rule and adds the codes to the appendix.</a:t>
            </a:r>
          </a:p>
          <a:p>
            <a:pPr marL="0" marR="0" indent="0">
              <a:buNone/>
            </a:pPr>
            <a:endParaRPr lang="en-US" sz="1100" dirty="0"/>
          </a:p>
          <a:p>
            <a:pPr marL="0" marR="0">
              <a:buFont typeface="Arial" panose="020B0604020202020204" pitchFamily="34" charset="0"/>
              <a:buChar char="•"/>
            </a:pPr>
            <a:endParaRPr lang="en-US" sz="1100" b="0" i="0" u="none" strike="noStrike" dirty="0">
              <a:effectLst/>
            </a:endParaRPr>
          </a:p>
          <a:p>
            <a:pPr mar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85588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C1A844-F955-A84C-6B0F-C1D6C8828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CC20A-D811-284B-3914-D81F4F9C3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7F9F79-198D-41EB-5DE0-D23179FF5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0BEA6F-EF39-97BA-6FFB-E747D8B7E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38EF73-E198-54BB-D286-0A8E97989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225BE18-C514-326D-B216-9D7228F17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98993D-0AF2-01C4-F271-5884CE6BD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Healthcare Committee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February 20,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07FB2-B703-9144-08FD-3CD14D7E3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24296"/>
            <a:ext cx="9724031" cy="483916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US" u="sng" dirty="0"/>
              <a:t>Purpose and Scope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sz="20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proposed rule defines waiver nursing services, outlines provider qualifications, service delivery and documentation requirements, and sets payment standards. </a:t>
            </a:r>
            <a:endParaRPr lang="en-US" sz="2000" kern="1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b="0" i="0" u="none" strike="noStrike" kern="100" dirty="0">
              <a:solidFill>
                <a:srgbClr val="000000"/>
              </a:solidFill>
              <a:effectLst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Definitions</a:t>
            </a:r>
            <a:br>
              <a:rPr lang="en-US" kern="1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br>
              <a:rPr lang="en-US" kern="1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sz="2000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The rule expands and clarifies several definitions including:</a:t>
            </a:r>
            <a:br>
              <a:rPr lang="en-US" sz="2000" kern="1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br>
              <a:rPr lang="en-US" sz="2000" kern="1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sz="1800" i="1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Waiver Nursing Services</a:t>
            </a:r>
            <a:br>
              <a:rPr lang="en-US" sz="1800" i="1" kern="1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sz="1800" i="1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Plan of Care</a:t>
            </a:r>
            <a:br>
              <a:rPr lang="en-US" sz="1800" i="1" kern="1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sz="1800" i="1" kern="100" dirty="0">
                <a:solidFill>
                  <a:srgbClr val="000000"/>
                </a:solidFill>
                <a:cs typeface="Times New Roman" panose="02020603050405020304" pitchFamily="18" charset="0"/>
              </a:rPr>
              <a:t>Nursing Task Inventory</a:t>
            </a:r>
            <a:endParaRPr lang="en-US" b="0" i="0" u="none" strike="noStrike" dirty="0">
              <a:effectLst/>
            </a:endParaRPr>
          </a:p>
          <a:p>
            <a:pPr mar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33386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1F87F-22B0-477A-C7AC-C39A03538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C7EAC4-FA7C-2558-6F07-B0EE1A33A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117BC2-2DC6-4A8D-D2FA-A444615E2C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DDA26-475E-A805-8E19-CEC3CC3E34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C4EDD1-A370-6993-B3FB-0C3BC18C4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CD640C-B845-E56F-718E-810AC2827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9681A8-F13C-BBAF-4EBF-33E87B76D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Healthcare Committee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February 20,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97751-5C3A-7760-5FC9-C8383C243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590741"/>
            <a:ext cx="9724031" cy="5267259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endParaRPr lang="en-US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US" u="sng" dirty="0"/>
              <a:t>Qualifications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sz="21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proposed rule better defines the qualifications required</a:t>
            </a:r>
            <a:r>
              <a:rPr lang="en-US" sz="2100" i="1" kern="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2100" kern="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Reinforces that waiver nursing service must be provided by either an independent or agency provider holding a current Medicaid provider agreement, and hold the required license (RN or LPN working under RN).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u="sng" dirty="0"/>
              <a:t>Service Authorization</a:t>
            </a:r>
          </a:p>
          <a:p>
            <a:pPr marL="0" indent="0">
              <a:buNone/>
            </a:pPr>
            <a:r>
              <a:rPr lang="en-US" sz="2100" dirty="0"/>
              <a:t>Outlines the service authorization process:</a:t>
            </a:r>
            <a:br>
              <a:rPr lang="en-US" sz="2100" dirty="0"/>
            </a:br>
            <a:br>
              <a:rPr lang="en-US" sz="2100" dirty="0"/>
            </a:br>
            <a:r>
              <a:rPr lang="en-US" sz="2100" i="1" dirty="0"/>
              <a:t>Timelines</a:t>
            </a:r>
            <a:br>
              <a:rPr lang="en-US" sz="2100" i="1" dirty="0"/>
            </a:br>
            <a:r>
              <a:rPr lang="en-US" sz="2100" i="1" dirty="0"/>
              <a:t>Length of visit (cannot exceed 12 </a:t>
            </a:r>
            <a:r>
              <a:rPr lang="en-US" sz="2100" i="1" dirty="0" err="1"/>
              <a:t>hrs</a:t>
            </a:r>
            <a:r>
              <a:rPr lang="en-US" sz="2100" i="1" dirty="0"/>
              <a:t> within 24 </a:t>
            </a:r>
            <a:r>
              <a:rPr lang="en-US" sz="2100" i="1" dirty="0" err="1"/>
              <a:t>hr</a:t>
            </a:r>
            <a:r>
              <a:rPr lang="en-US" sz="2100" i="1" dirty="0"/>
              <a:t> period)</a:t>
            </a:r>
            <a:br>
              <a:rPr lang="en-US" sz="2100" i="1" dirty="0"/>
            </a:br>
            <a:r>
              <a:rPr lang="en-US" sz="2100" i="1" dirty="0"/>
              <a:t>Group visits (no more than 3 individuals)</a:t>
            </a:r>
            <a:br>
              <a:rPr lang="en-US" sz="2100" i="1" dirty="0"/>
            </a:br>
            <a:r>
              <a:rPr lang="en-US" sz="2100" i="1" dirty="0"/>
              <a:t>Mandates the use of EVV</a:t>
            </a:r>
          </a:p>
          <a:p>
            <a:pPr marL="0" indent="0">
              <a:buNone/>
            </a:pPr>
            <a:endParaRPr lang="en-US" sz="2100" i="1" dirty="0"/>
          </a:p>
          <a:p>
            <a:pPr marL="0" indent="0">
              <a:buNone/>
            </a:pPr>
            <a:r>
              <a:rPr lang="en-US" u="sng" dirty="0"/>
              <a:t>Billing and Payment </a:t>
            </a:r>
          </a:p>
          <a:p>
            <a:pPr marL="0" indent="0">
              <a:buNone/>
            </a:pPr>
            <a:r>
              <a:rPr lang="en-US" sz="2200" dirty="0"/>
              <a:t>Provides more guidance on overtime billing, how to bill multiple or extended visits.</a:t>
            </a:r>
          </a:p>
          <a:p>
            <a:pPr marL="0" indent="0">
              <a:buNone/>
            </a:pPr>
            <a:br>
              <a:rPr lang="en-US" sz="2000" dirty="0"/>
            </a:br>
            <a:endParaRPr lang="en-US" sz="2000" i="1" dirty="0"/>
          </a:p>
          <a:p>
            <a:pPr marL="0" indent="0">
              <a:buNone/>
            </a:pP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376876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350</Words>
  <Application>Microsoft Macintosh PowerPoint</Application>
  <PresentationFormat>Widescreen</PresentationFormat>
  <Paragraphs>48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 Theme</vt:lpstr>
      <vt:lpstr>     Healthcare Committee February 20, 2025</vt:lpstr>
      <vt:lpstr>OPRA Residential Healthcare Committee February 20, 2025</vt:lpstr>
      <vt:lpstr>OPRA Healthcare Committee February 20, 2025</vt:lpstr>
      <vt:lpstr>OPRA Healthcare Committee February 20,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Hayes</dc:creator>
  <cp:lastModifiedBy>Rachel Hayes</cp:lastModifiedBy>
  <cp:revision>4</cp:revision>
  <dcterms:created xsi:type="dcterms:W3CDTF">2025-02-20T13:41:37Z</dcterms:created>
  <dcterms:modified xsi:type="dcterms:W3CDTF">2025-02-21T17:42:13Z</dcterms:modified>
</cp:coreProperties>
</file>