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6" r:id="rId2"/>
    <p:sldId id="286" r:id="rId3"/>
    <p:sldId id="261"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5" r:id="rId18"/>
    <p:sldId id="274" r:id="rId19"/>
    <p:sldId id="276" r:id="rId20"/>
    <p:sldId id="277" r:id="rId21"/>
    <p:sldId id="278" r:id="rId22"/>
    <p:sldId id="279" r:id="rId23"/>
    <p:sldId id="280" r:id="rId24"/>
    <p:sldId id="281" r:id="rId25"/>
    <p:sldId id="282" r:id="rId26"/>
    <p:sldId id="283" r:id="rId27"/>
    <p:sldId id="284" r:id="rId28"/>
    <p:sldId id="285"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5" d="100"/>
          <a:sy n="85" d="100"/>
        </p:scale>
        <p:origin x="115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AECE8C09-39A2-8B4C-854B-CF6815547C62}"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AECE8C09-39A2-8B4C-854B-CF6815547C62}"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AECE8C09-39A2-8B4C-854B-CF6815547C62}"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AECE8C09-39A2-8B4C-854B-CF6815547C62}"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CE8C09-39A2-8B4C-854B-CF6815547C62}"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AECE8C09-39A2-8B4C-854B-CF6815547C62}"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AECE8C09-39A2-8B4C-854B-CF6815547C62}" type="datetimeFigureOut">
              <a:rPr lang="en-US" smtClean="0"/>
              <a:t>6/14/2024</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BDFDA717-C06E-9D47-B50B-0785854728CD}"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AECE8C09-39A2-8B4C-854B-CF6815547C62}" type="datetimeFigureOut">
              <a:rPr lang="en-US" smtClean="0"/>
              <a:t>6/14/2024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CE8C09-39A2-8B4C-854B-CF6815547C62}" type="datetimeFigureOut">
              <a:rPr lang="en-US" smtClean="0"/>
              <a:t>6/14/2024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AECE8C09-39A2-8B4C-854B-CF6815547C62}"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FDA717-C06E-9D47-B50B-0785854728C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AECE8C09-39A2-8B4C-854B-CF6815547C62}" type="datetimeFigureOut">
              <a:rPr lang="en-US" smtClean="0"/>
              <a:t>6/14/2024</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BDFDA717-C06E-9D47-B50B-0785854728CD}"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16194"/>
            <a:ext cx="8915400" cy="1688345"/>
          </a:xfrm>
        </p:spPr>
        <p:txBody>
          <a:bodyPr>
            <a:normAutofit/>
          </a:bodyPr>
          <a:lstStyle/>
          <a:p>
            <a:r>
              <a:rPr lang="en-US" dirty="0">
                <a:latin typeface="Calibri"/>
                <a:cs typeface="Calibri"/>
              </a:rPr>
              <a:t>Self Med Admin Assessment Review</a:t>
            </a:r>
            <a:br>
              <a:rPr lang="en-US" dirty="0">
                <a:latin typeface="Calibri"/>
                <a:cs typeface="Calibri"/>
              </a:rPr>
            </a:br>
            <a:r>
              <a:rPr lang="en-US" sz="2000" dirty="0">
                <a:latin typeface="Calibri"/>
                <a:cs typeface="Calibri"/>
              </a:rPr>
              <a:t>OPRA Health Care Committee</a:t>
            </a:r>
            <a:endParaRPr lang="en-US" dirty="0">
              <a:latin typeface="Calibri"/>
              <a:cs typeface="Calibri"/>
            </a:endParaRPr>
          </a:p>
        </p:txBody>
      </p:sp>
      <p:pic>
        <p:nvPicPr>
          <p:cNvPr id="7" name="Picture 6" descr="logo - OPR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45927" y="5563904"/>
            <a:ext cx="1669473" cy="1030742"/>
          </a:xfrm>
          <a:prstGeom prst="rect">
            <a:avLst/>
          </a:prstGeom>
        </p:spPr>
      </p:pic>
    </p:spTree>
    <p:extLst>
      <p:ext uri="{BB962C8B-B14F-4D97-AF65-F5344CB8AC3E}">
        <p14:creationId xmlns:p14="http://schemas.microsoft.com/office/powerpoint/2010/main" val="2619443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16194"/>
            <a:ext cx="8915400" cy="1688345"/>
          </a:xfrm>
        </p:spPr>
        <p:txBody>
          <a:bodyPr>
            <a:normAutofit/>
          </a:bodyPr>
          <a:lstStyle/>
          <a:p>
            <a:r>
              <a:rPr lang="en-US" dirty="0">
                <a:latin typeface="Calibri"/>
                <a:cs typeface="Calibri"/>
              </a:rPr>
              <a:t>Using a Glucometer</a:t>
            </a:r>
          </a:p>
        </p:txBody>
      </p:sp>
      <p:pic>
        <p:nvPicPr>
          <p:cNvPr id="7" name="Picture 6" descr="logo - OPR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45927" y="5563904"/>
            <a:ext cx="1669473" cy="1030742"/>
          </a:xfrm>
          <a:prstGeom prst="rect">
            <a:avLst/>
          </a:prstGeom>
        </p:spPr>
      </p:pic>
    </p:spTree>
    <p:extLst>
      <p:ext uri="{BB962C8B-B14F-4D97-AF65-F5344CB8AC3E}">
        <p14:creationId xmlns:p14="http://schemas.microsoft.com/office/powerpoint/2010/main" val="618459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C142B-0338-A347-B98C-F8B070E1DEE0}"/>
              </a:ext>
            </a:extLst>
          </p:cNvPr>
          <p:cNvSpPr>
            <a:spLocks noGrp="1"/>
          </p:cNvSpPr>
          <p:nvPr>
            <p:ph type="title"/>
          </p:nvPr>
        </p:nvSpPr>
        <p:spPr/>
        <p:txBody>
          <a:bodyPr/>
          <a:lstStyle/>
          <a:p>
            <a:r>
              <a:rPr lang="en-US" dirty="0"/>
              <a:t>Changes</a:t>
            </a:r>
          </a:p>
        </p:txBody>
      </p:sp>
      <p:sp>
        <p:nvSpPr>
          <p:cNvPr id="3" name="Content Placeholder 2">
            <a:extLst>
              <a:ext uri="{FF2B5EF4-FFF2-40B4-BE49-F238E27FC236}">
                <a16:creationId xmlns:a16="http://schemas.microsoft.com/office/drawing/2014/main" id="{2A0756F5-A26B-DFDA-0B20-37E3285523D8}"/>
              </a:ext>
            </a:extLst>
          </p:cNvPr>
          <p:cNvSpPr>
            <a:spLocks noGrp="1"/>
          </p:cNvSpPr>
          <p:nvPr>
            <p:ph idx="1"/>
          </p:nvPr>
        </p:nvSpPr>
        <p:spPr/>
        <p:txBody>
          <a:bodyPr>
            <a:normAutofit/>
          </a:bodyPr>
          <a:lstStyle/>
          <a:p>
            <a:r>
              <a:rPr lang="en-US" dirty="0"/>
              <a:t>Original: Contains 10 questions covering a broad scope including recognizing if the glucometer is working, checking codes, proper procedure for fingerstick, handling test results, and maintenance of supplies and equipment.</a:t>
            </a:r>
          </a:p>
          <a:p>
            <a:r>
              <a:rPr lang="en-US" dirty="0"/>
              <a:t>Updated: Condensed to 9 questions, with some questions combined or rephrased for clarity. The focus is more on the practical steps of using a glucometer.</a:t>
            </a:r>
          </a:p>
          <a:p>
            <a:pPr lvl="1"/>
            <a:r>
              <a:rPr lang="en-US" dirty="0"/>
              <a:t>Questions are reorganized</a:t>
            </a:r>
          </a:p>
          <a:p>
            <a:endParaRPr lang="en-US" dirty="0"/>
          </a:p>
        </p:txBody>
      </p:sp>
    </p:spTree>
    <p:extLst>
      <p:ext uri="{BB962C8B-B14F-4D97-AF65-F5344CB8AC3E}">
        <p14:creationId xmlns:p14="http://schemas.microsoft.com/office/powerpoint/2010/main" val="4158281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DF09B-8060-D933-F811-198CB785F601}"/>
              </a:ext>
            </a:extLst>
          </p:cNvPr>
          <p:cNvSpPr>
            <a:spLocks noGrp="1"/>
          </p:cNvSpPr>
          <p:nvPr>
            <p:ph type="title"/>
          </p:nvPr>
        </p:nvSpPr>
        <p:spPr/>
        <p:txBody>
          <a:bodyPr/>
          <a:lstStyle/>
          <a:p>
            <a:r>
              <a:rPr lang="en-US" dirty="0"/>
              <a:t>Specific Question Changes</a:t>
            </a:r>
          </a:p>
        </p:txBody>
      </p:sp>
      <p:sp>
        <p:nvSpPr>
          <p:cNvPr id="3" name="Content Placeholder 2">
            <a:extLst>
              <a:ext uri="{FF2B5EF4-FFF2-40B4-BE49-F238E27FC236}">
                <a16:creationId xmlns:a16="http://schemas.microsoft.com/office/drawing/2014/main" id="{E96F2574-635A-BA38-CDA0-E3B8D26E49B7}"/>
              </a:ext>
            </a:extLst>
          </p:cNvPr>
          <p:cNvSpPr>
            <a:spLocks noGrp="1"/>
          </p:cNvSpPr>
          <p:nvPr>
            <p:ph idx="1"/>
          </p:nvPr>
        </p:nvSpPr>
        <p:spPr/>
        <p:txBody>
          <a:bodyPr/>
          <a:lstStyle/>
          <a:p>
            <a:r>
              <a:rPr lang="en-US" dirty="0"/>
              <a:t>Removes current question 4- </a:t>
            </a:r>
          </a:p>
          <a:p>
            <a:pPr lvl="1"/>
            <a:r>
              <a:rPr lang="en-US" b="1" i="0" u="none" strike="noStrike" baseline="0" dirty="0">
                <a:latin typeface="Calibri-Bold"/>
              </a:rPr>
              <a:t>Knows how to correctly place blood sample on test strip and successfully complete the glucometer check</a:t>
            </a:r>
            <a:endParaRPr lang="en-US" dirty="0"/>
          </a:p>
          <a:p>
            <a:r>
              <a:rPr lang="en-US" dirty="0"/>
              <a:t>Leaves current question 9 but is renumbered</a:t>
            </a:r>
          </a:p>
          <a:p>
            <a:pPr lvl="1"/>
            <a:r>
              <a:rPr lang="en-US" sz="1800" b="1" i="0" u="none" strike="noStrike" baseline="0" dirty="0">
                <a:latin typeface="Calibri-Bold"/>
              </a:rPr>
              <a:t>Able to use lancet/lancet pen correctly, place blood sample on test strip and complete the glucometer check.</a:t>
            </a:r>
            <a:endParaRPr lang="en-US" dirty="0"/>
          </a:p>
        </p:txBody>
      </p:sp>
    </p:spTree>
    <p:extLst>
      <p:ext uri="{BB962C8B-B14F-4D97-AF65-F5344CB8AC3E}">
        <p14:creationId xmlns:p14="http://schemas.microsoft.com/office/powerpoint/2010/main" val="1820616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16194"/>
            <a:ext cx="8915400" cy="1688345"/>
          </a:xfrm>
        </p:spPr>
        <p:txBody>
          <a:bodyPr>
            <a:normAutofit/>
          </a:bodyPr>
          <a:lstStyle/>
          <a:p>
            <a:r>
              <a:rPr lang="en-US" sz="3200" dirty="0">
                <a:latin typeface="Calibri"/>
                <a:cs typeface="Calibri"/>
              </a:rPr>
              <a:t>Performing Health-Related Activities (HRA)</a:t>
            </a:r>
          </a:p>
        </p:txBody>
      </p:sp>
      <p:pic>
        <p:nvPicPr>
          <p:cNvPr id="7" name="Picture 6" descr="logo - OPR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45927" y="5563904"/>
            <a:ext cx="1669473" cy="1030742"/>
          </a:xfrm>
          <a:prstGeom prst="rect">
            <a:avLst/>
          </a:prstGeom>
        </p:spPr>
      </p:pic>
    </p:spTree>
    <p:extLst>
      <p:ext uri="{BB962C8B-B14F-4D97-AF65-F5344CB8AC3E}">
        <p14:creationId xmlns:p14="http://schemas.microsoft.com/office/powerpoint/2010/main" val="471008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CCCC4-BA1A-F2DE-3B57-0DF41748C01C}"/>
              </a:ext>
            </a:extLst>
          </p:cNvPr>
          <p:cNvSpPr>
            <a:spLocks noGrp="1"/>
          </p:cNvSpPr>
          <p:nvPr>
            <p:ph type="title"/>
          </p:nvPr>
        </p:nvSpPr>
        <p:spPr/>
        <p:txBody>
          <a:bodyPr/>
          <a:lstStyle/>
          <a:p>
            <a:r>
              <a:rPr lang="en-US" dirty="0"/>
              <a:t>Changes</a:t>
            </a:r>
          </a:p>
        </p:txBody>
      </p:sp>
      <p:sp>
        <p:nvSpPr>
          <p:cNvPr id="3" name="Content Placeholder 2">
            <a:extLst>
              <a:ext uri="{FF2B5EF4-FFF2-40B4-BE49-F238E27FC236}">
                <a16:creationId xmlns:a16="http://schemas.microsoft.com/office/drawing/2014/main" id="{6BD2C282-8C31-83B4-117D-3F6E94161749}"/>
              </a:ext>
            </a:extLst>
          </p:cNvPr>
          <p:cNvSpPr>
            <a:spLocks noGrp="1"/>
          </p:cNvSpPr>
          <p:nvPr>
            <p:ph idx="1"/>
          </p:nvPr>
        </p:nvSpPr>
        <p:spPr/>
        <p:txBody>
          <a:bodyPr>
            <a:normAutofit lnSpcReduction="10000"/>
          </a:bodyPr>
          <a:lstStyle/>
          <a:p>
            <a:r>
              <a:rPr lang="en-US" dirty="0"/>
              <a:t>Original: Contains 8 questions covering a broad scope including recognizing if the equipment is working, knowing what to do with test results, knowing when to perform the task, and maintaining equipment.</a:t>
            </a:r>
          </a:p>
          <a:p>
            <a:r>
              <a:rPr lang="en-US" dirty="0"/>
              <a:t>Updated: Condensed to 6 questions, with some questions combined or rephrased for clarity. The focus is more on the practical steps of performing health-related tasks.</a:t>
            </a:r>
          </a:p>
          <a:p>
            <a:pPr lvl="1"/>
            <a:r>
              <a:rPr lang="en-US" dirty="0"/>
              <a:t>Removes current question 1 on why task is ordered</a:t>
            </a:r>
          </a:p>
          <a:p>
            <a:pPr lvl="1"/>
            <a:r>
              <a:rPr lang="en-US" dirty="0"/>
              <a:t>Combined current questions3 and 4 into one question (recognize when equipment is not working and knows who to ask for help)</a:t>
            </a:r>
          </a:p>
          <a:p>
            <a:endParaRPr lang="en-US" dirty="0"/>
          </a:p>
        </p:txBody>
      </p:sp>
    </p:spTree>
    <p:extLst>
      <p:ext uri="{BB962C8B-B14F-4D97-AF65-F5344CB8AC3E}">
        <p14:creationId xmlns:p14="http://schemas.microsoft.com/office/powerpoint/2010/main" val="3056057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1CB4D-0E33-71E1-9AB8-4478F80CD622}"/>
              </a:ext>
            </a:extLst>
          </p:cNvPr>
          <p:cNvSpPr>
            <a:spLocks noGrp="1"/>
          </p:cNvSpPr>
          <p:nvPr>
            <p:ph type="title"/>
          </p:nvPr>
        </p:nvSpPr>
        <p:spPr/>
        <p:txBody>
          <a:bodyPr/>
          <a:lstStyle/>
          <a:p>
            <a:r>
              <a:rPr lang="en-US" dirty="0"/>
              <a:t>Specific Question Changes</a:t>
            </a:r>
          </a:p>
        </p:txBody>
      </p:sp>
      <p:sp>
        <p:nvSpPr>
          <p:cNvPr id="3" name="Content Placeholder 2">
            <a:extLst>
              <a:ext uri="{FF2B5EF4-FFF2-40B4-BE49-F238E27FC236}">
                <a16:creationId xmlns:a16="http://schemas.microsoft.com/office/drawing/2014/main" id="{8136E721-F65F-B9A7-D241-7E2FD271A740}"/>
              </a:ext>
            </a:extLst>
          </p:cNvPr>
          <p:cNvSpPr>
            <a:spLocks noGrp="1"/>
          </p:cNvSpPr>
          <p:nvPr>
            <p:ph idx="1"/>
          </p:nvPr>
        </p:nvSpPr>
        <p:spPr/>
        <p:txBody>
          <a:bodyPr/>
          <a:lstStyle/>
          <a:p>
            <a:r>
              <a:rPr lang="en-US" dirty="0"/>
              <a:t>Current Question 2: Knows how to use the equipment for the task(s) (i.e., blood pressure cuff, pulse oximeter, etc.).</a:t>
            </a:r>
          </a:p>
          <a:p>
            <a:r>
              <a:rPr lang="en-US" dirty="0"/>
              <a:t>Proposed Question 1: Knows how to use the equipment </a:t>
            </a:r>
            <a:r>
              <a:rPr lang="en-US" i="1" dirty="0"/>
              <a:t>and how to complete the task(s) </a:t>
            </a:r>
            <a:r>
              <a:rPr lang="en-US" dirty="0"/>
              <a:t>(i.e., blood pressure cuff, pulse oximeter, etc.).</a:t>
            </a:r>
          </a:p>
          <a:p>
            <a:endParaRPr lang="en-US" dirty="0"/>
          </a:p>
        </p:txBody>
      </p:sp>
    </p:spTree>
    <p:extLst>
      <p:ext uri="{BB962C8B-B14F-4D97-AF65-F5344CB8AC3E}">
        <p14:creationId xmlns:p14="http://schemas.microsoft.com/office/powerpoint/2010/main" val="3757219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83A30-EF38-CB8A-A0AC-4C68E06C4431}"/>
              </a:ext>
            </a:extLst>
          </p:cNvPr>
          <p:cNvSpPr>
            <a:spLocks noGrp="1"/>
          </p:cNvSpPr>
          <p:nvPr>
            <p:ph type="title"/>
          </p:nvPr>
        </p:nvSpPr>
        <p:spPr/>
        <p:txBody>
          <a:bodyPr/>
          <a:lstStyle/>
          <a:p>
            <a:r>
              <a:rPr lang="en-US" dirty="0"/>
              <a:t>Specific Question Change</a:t>
            </a:r>
          </a:p>
        </p:txBody>
      </p:sp>
      <p:sp>
        <p:nvSpPr>
          <p:cNvPr id="3" name="Content Placeholder 2">
            <a:extLst>
              <a:ext uri="{FF2B5EF4-FFF2-40B4-BE49-F238E27FC236}">
                <a16:creationId xmlns:a16="http://schemas.microsoft.com/office/drawing/2014/main" id="{DF6C0818-18F6-D475-E1AB-2A80269BD0AC}"/>
              </a:ext>
            </a:extLst>
          </p:cNvPr>
          <p:cNvSpPr>
            <a:spLocks noGrp="1"/>
          </p:cNvSpPr>
          <p:nvPr>
            <p:ph idx="1"/>
          </p:nvPr>
        </p:nvSpPr>
        <p:spPr/>
        <p:txBody>
          <a:bodyPr/>
          <a:lstStyle/>
          <a:p>
            <a:r>
              <a:rPr lang="en-US" dirty="0"/>
              <a:t>Current Question 6- Knows when to complete health care task(s) and has demonstrated the ability to initiate at the right time/day by using a clock, routine, symptom (i.e., first day of work week, </a:t>
            </a:r>
            <a:r>
              <a:rPr lang="en-US" b="1" dirty="0"/>
              <a:t>before church</a:t>
            </a:r>
            <a:r>
              <a:rPr lang="en-US" dirty="0"/>
              <a:t>, before meals, before bedtime, shortness of breath, distress).</a:t>
            </a:r>
          </a:p>
          <a:p>
            <a:r>
              <a:rPr lang="en-US" dirty="0"/>
              <a:t>Proposed- Recognizes the time to complete health care task(s) and has demonstrated the ability to initiate at the right time/day by using a clock, routine, symptom (i.e., first day of work week, before meals, before bedtime, shortness of breath, distress, or </a:t>
            </a:r>
            <a:r>
              <a:rPr lang="en-US" i="1" dirty="0"/>
              <a:t>by use of technology</a:t>
            </a:r>
            <a:r>
              <a:rPr lang="en-US" dirty="0"/>
              <a:t>).</a:t>
            </a:r>
          </a:p>
        </p:txBody>
      </p:sp>
    </p:spTree>
    <p:extLst>
      <p:ext uri="{BB962C8B-B14F-4D97-AF65-F5344CB8AC3E}">
        <p14:creationId xmlns:p14="http://schemas.microsoft.com/office/powerpoint/2010/main" val="1215529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16194"/>
            <a:ext cx="8915400" cy="1688345"/>
          </a:xfrm>
        </p:spPr>
        <p:txBody>
          <a:bodyPr>
            <a:normAutofit/>
          </a:bodyPr>
          <a:lstStyle/>
          <a:p>
            <a:r>
              <a:rPr lang="en-US" sz="3200" dirty="0">
                <a:latin typeface="Calibri"/>
                <a:cs typeface="Calibri"/>
              </a:rPr>
              <a:t>Inhaled Medications</a:t>
            </a:r>
          </a:p>
        </p:txBody>
      </p:sp>
      <p:pic>
        <p:nvPicPr>
          <p:cNvPr id="7" name="Picture 6" descr="logo - OPR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45927" y="5563904"/>
            <a:ext cx="1669473" cy="1030742"/>
          </a:xfrm>
          <a:prstGeom prst="rect">
            <a:avLst/>
          </a:prstGeom>
        </p:spPr>
      </p:pic>
    </p:spTree>
    <p:extLst>
      <p:ext uri="{BB962C8B-B14F-4D97-AF65-F5344CB8AC3E}">
        <p14:creationId xmlns:p14="http://schemas.microsoft.com/office/powerpoint/2010/main" val="1339604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4894C-62FB-8E15-D69A-BCECA845CD27}"/>
              </a:ext>
            </a:extLst>
          </p:cNvPr>
          <p:cNvSpPr>
            <a:spLocks noGrp="1"/>
          </p:cNvSpPr>
          <p:nvPr>
            <p:ph type="title"/>
          </p:nvPr>
        </p:nvSpPr>
        <p:spPr/>
        <p:txBody>
          <a:bodyPr/>
          <a:lstStyle/>
          <a:p>
            <a:r>
              <a:rPr lang="en-US" dirty="0"/>
              <a:t>Changes</a:t>
            </a:r>
          </a:p>
        </p:txBody>
      </p:sp>
      <p:sp>
        <p:nvSpPr>
          <p:cNvPr id="3" name="Content Placeholder 2">
            <a:extLst>
              <a:ext uri="{FF2B5EF4-FFF2-40B4-BE49-F238E27FC236}">
                <a16:creationId xmlns:a16="http://schemas.microsoft.com/office/drawing/2014/main" id="{1220AB68-2645-0A8B-1C9B-C2383C58B150}"/>
              </a:ext>
            </a:extLst>
          </p:cNvPr>
          <p:cNvSpPr>
            <a:spLocks noGrp="1"/>
          </p:cNvSpPr>
          <p:nvPr>
            <p:ph idx="1"/>
          </p:nvPr>
        </p:nvSpPr>
        <p:spPr/>
        <p:txBody>
          <a:bodyPr>
            <a:normAutofit fontScale="92500" lnSpcReduction="20000"/>
          </a:bodyPr>
          <a:lstStyle/>
          <a:p>
            <a:r>
              <a:rPr lang="en-US" dirty="0"/>
              <a:t>Original: Contains 11 questions covering a broad scope including recognizing if the medication is working, knowing what to do with test results, knowing when to perform the task, and maintaining equipment.</a:t>
            </a:r>
          </a:p>
          <a:p>
            <a:r>
              <a:rPr lang="en-US" dirty="0"/>
              <a:t>Updated: Condensed to 8 questions, with some questions combined or rephrased for clarity. The focus is more on the practical steps of inhaled medication administration.</a:t>
            </a:r>
          </a:p>
          <a:p>
            <a:pPr lvl="1"/>
            <a:r>
              <a:rPr lang="en-US" dirty="0"/>
              <a:t>Removes current question 2 and 5- knows what medication is for and recognizes when not feeling well</a:t>
            </a:r>
          </a:p>
          <a:p>
            <a:pPr lvl="1"/>
            <a:r>
              <a:rPr lang="en-US" dirty="0"/>
              <a:t>Removes current question 7- Knows who to ask/tell when there is a problem with medication (i.e., canister doesn’t look right, runs out of medication). Will not take medication and will notify that person immediately.</a:t>
            </a:r>
          </a:p>
        </p:txBody>
      </p:sp>
    </p:spTree>
    <p:extLst>
      <p:ext uri="{BB962C8B-B14F-4D97-AF65-F5344CB8AC3E}">
        <p14:creationId xmlns:p14="http://schemas.microsoft.com/office/powerpoint/2010/main" val="480503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FA26E-B3EF-FDC7-6142-C661A56359BE}"/>
              </a:ext>
            </a:extLst>
          </p:cNvPr>
          <p:cNvSpPr>
            <a:spLocks noGrp="1"/>
          </p:cNvSpPr>
          <p:nvPr>
            <p:ph type="title"/>
          </p:nvPr>
        </p:nvSpPr>
        <p:spPr/>
        <p:txBody>
          <a:bodyPr/>
          <a:lstStyle/>
          <a:p>
            <a:r>
              <a:rPr lang="en-US" dirty="0"/>
              <a:t>Specific Question Changes</a:t>
            </a:r>
          </a:p>
        </p:txBody>
      </p:sp>
      <p:sp>
        <p:nvSpPr>
          <p:cNvPr id="3" name="Content Placeholder 2">
            <a:extLst>
              <a:ext uri="{FF2B5EF4-FFF2-40B4-BE49-F238E27FC236}">
                <a16:creationId xmlns:a16="http://schemas.microsoft.com/office/drawing/2014/main" id="{C9E5D2A2-16A7-F11E-3953-C19AD97CE1D2}"/>
              </a:ext>
            </a:extLst>
          </p:cNvPr>
          <p:cNvSpPr>
            <a:spLocks noGrp="1"/>
          </p:cNvSpPr>
          <p:nvPr>
            <p:ph idx="1"/>
          </p:nvPr>
        </p:nvSpPr>
        <p:spPr/>
        <p:txBody>
          <a:bodyPr>
            <a:normAutofit fontScale="92500" lnSpcReduction="10000"/>
          </a:bodyPr>
          <a:lstStyle/>
          <a:p>
            <a:r>
              <a:rPr lang="en-US" dirty="0"/>
              <a:t>Current Question 1: Recognizes medication by color, size, packaging and/or by reading the label. (i.e., can read label, has memorized, will ask for help or will confirm with someone else).</a:t>
            </a:r>
          </a:p>
          <a:p>
            <a:r>
              <a:rPr lang="en-US" dirty="0"/>
              <a:t>Proposed Question 1: Recognizes the correct medication by color, size, shape, or packaging; </a:t>
            </a:r>
            <a:r>
              <a:rPr lang="en-US" i="1" dirty="0"/>
              <a:t>will not take incorrect medication</a:t>
            </a:r>
            <a:r>
              <a:rPr lang="en-US" dirty="0"/>
              <a:t>. </a:t>
            </a:r>
          </a:p>
          <a:p>
            <a:pPr lvl="1"/>
            <a:r>
              <a:rPr lang="en-US" dirty="0"/>
              <a:t>(This includes any means that the individual uses to identify the correct medication i.e., reads the label, has memorized, will ask for help, will confirm with someone else, use of pharmacy material/picture/description, knows who to tell if there is a problem with medication).</a:t>
            </a:r>
          </a:p>
        </p:txBody>
      </p:sp>
    </p:spTree>
    <p:extLst>
      <p:ext uri="{BB962C8B-B14F-4D97-AF65-F5344CB8AC3E}">
        <p14:creationId xmlns:p14="http://schemas.microsoft.com/office/powerpoint/2010/main" val="4230072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C72A9-1637-9BC1-D4A9-74F6A329DB4C}"/>
              </a:ext>
            </a:extLst>
          </p:cNvPr>
          <p:cNvSpPr>
            <a:spLocks noGrp="1"/>
          </p:cNvSpPr>
          <p:nvPr>
            <p:ph type="title"/>
          </p:nvPr>
        </p:nvSpPr>
        <p:spPr/>
        <p:txBody>
          <a:bodyPr/>
          <a:lstStyle/>
          <a:p>
            <a:r>
              <a:rPr lang="en-US" dirty="0"/>
              <a:t>Introductions</a:t>
            </a:r>
          </a:p>
        </p:txBody>
      </p:sp>
      <p:sp>
        <p:nvSpPr>
          <p:cNvPr id="3" name="Content Placeholder 2">
            <a:extLst>
              <a:ext uri="{FF2B5EF4-FFF2-40B4-BE49-F238E27FC236}">
                <a16:creationId xmlns:a16="http://schemas.microsoft.com/office/drawing/2014/main" id="{D15AF461-3B89-8E0A-B654-473978B8B315}"/>
              </a:ext>
            </a:extLst>
          </p:cNvPr>
          <p:cNvSpPr>
            <a:spLocks noGrp="1"/>
          </p:cNvSpPr>
          <p:nvPr>
            <p:ph idx="1"/>
          </p:nvPr>
        </p:nvSpPr>
        <p:spPr/>
        <p:txBody>
          <a:bodyPr/>
          <a:lstStyle/>
          <a:p>
            <a:r>
              <a:rPr lang="en-US" dirty="0"/>
              <a:t>Overall formatting changes</a:t>
            </a:r>
          </a:p>
          <a:p>
            <a:r>
              <a:rPr lang="en-US" dirty="0"/>
              <a:t>Require SAA when medication administration is delegated to an independent provider</a:t>
            </a:r>
          </a:p>
          <a:p>
            <a:r>
              <a:rPr lang="en-US" dirty="0"/>
              <a:t>Streamline of “where to complete the SAA” section</a:t>
            </a:r>
          </a:p>
          <a:p>
            <a:r>
              <a:rPr lang="en-US" dirty="0"/>
              <a:t>Reduced number of bullets in the “important consideration” section</a:t>
            </a:r>
          </a:p>
          <a:p>
            <a:r>
              <a:rPr lang="en-US" dirty="0"/>
              <a:t>Reorganizing of the “using the form” section</a:t>
            </a:r>
          </a:p>
          <a:p>
            <a:endParaRPr lang="en-US" dirty="0"/>
          </a:p>
        </p:txBody>
      </p:sp>
    </p:spTree>
    <p:extLst>
      <p:ext uri="{BB962C8B-B14F-4D97-AF65-F5344CB8AC3E}">
        <p14:creationId xmlns:p14="http://schemas.microsoft.com/office/powerpoint/2010/main" val="40135002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1B899-4AB0-E6C5-A911-AFAC09C6CF2D}"/>
              </a:ext>
            </a:extLst>
          </p:cNvPr>
          <p:cNvSpPr>
            <a:spLocks noGrp="1"/>
          </p:cNvSpPr>
          <p:nvPr>
            <p:ph type="title"/>
          </p:nvPr>
        </p:nvSpPr>
        <p:spPr/>
        <p:txBody>
          <a:bodyPr/>
          <a:lstStyle/>
          <a:p>
            <a:r>
              <a:rPr lang="en-US" dirty="0"/>
              <a:t>Specific Question Changes</a:t>
            </a:r>
          </a:p>
        </p:txBody>
      </p:sp>
      <p:sp>
        <p:nvSpPr>
          <p:cNvPr id="3" name="Content Placeholder 2">
            <a:extLst>
              <a:ext uri="{FF2B5EF4-FFF2-40B4-BE49-F238E27FC236}">
                <a16:creationId xmlns:a16="http://schemas.microsoft.com/office/drawing/2014/main" id="{08E7B9A9-8BF9-4385-CE05-03DEB7EB5E7F}"/>
              </a:ext>
            </a:extLst>
          </p:cNvPr>
          <p:cNvSpPr>
            <a:spLocks noGrp="1"/>
          </p:cNvSpPr>
          <p:nvPr>
            <p:ph idx="1"/>
          </p:nvPr>
        </p:nvSpPr>
        <p:spPr/>
        <p:txBody>
          <a:bodyPr/>
          <a:lstStyle/>
          <a:p>
            <a:r>
              <a:rPr lang="en-US" dirty="0"/>
              <a:t>Current Question 6- Knows when a refill is needed so medication never runs out (i.e., 4‐7 days of medication left). Will get refill; knows who to tell to get refill when needed; will seek assistance if needed for refill or if medication is not available.</a:t>
            </a:r>
          </a:p>
          <a:p>
            <a:r>
              <a:rPr lang="en-US" dirty="0"/>
              <a:t>Proposed Question 4- Recognizes when medication refill is needed and will get refill, will ask for refill or medication delivery system provides for automatic refills.</a:t>
            </a:r>
          </a:p>
        </p:txBody>
      </p:sp>
    </p:spTree>
    <p:extLst>
      <p:ext uri="{BB962C8B-B14F-4D97-AF65-F5344CB8AC3E}">
        <p14:creationId xmlns:p14="http://schemas.microsoft.com/office/powerpoint/2010/main" val="635506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2E16A-8D9A-6E15-D4C4-9CA99027A027}"/>
              </a:ext>
            </a:extLst>
          </p:cNvPr>
          <p:cNvSpPr>
            <a:spLocks noGrp="1"/>
          </p:cNvSpPr>
          <p:nvPr>
            <p:ph type="title"/>
          </p:nvPr>
        </p:nvSpPr>
        <p:spPr/>
        <p:txBody>
          <a:bodyPr/>
          <a:lstStyle/>
          <a:p>
            <a:r>
              <a:rPr lang="en-US" dirty="0"/>
              <a:t>Specific Question Changes</a:t>
            </a:r>
          </a:p>
        </p:txBody>
      </p:sp>
      <p:sp>
        <p:nvSpPr>
          <p:cNvPr id="3" name="Content Placeholder 2">
            <a:extLst>
              <a:ext uri="{FF2B5EF4-FFF2-40B4-BE49-F238E27FC236}">
                <a16:creationId xmlns:a16="http://schemas.microsoft.com/office/drawing/2014/main" id="{C7A28E3F-5DCD-276C-3706-1046491AAF1E}"/>
              </a:ext>
            </a:extLst>
          </p:cNvPr>
          <p:cNvSpPr>
            <a:spLocks noGrp="1"/>
          </p:cNvSpPr>
          <p:nvPr>
            <p:ph idx="1"/>
          </p:nvPr>
        </p:nvSpPr>
        <p:spPr/>
        <p:txBody>
          <a:bodyPr>
            <a:normAutofit lnSpcReduction="10000"/>
          </a:bodyPr>
          <a:lstStyle/>
          <a:p>
            <a:r>
              <a:rPr lang="en-US" dirty="0"/>
              <a:t>Current Question 8: Knows when to take medication (i.e., by time, by feeling) and has demonstrated ability to initiate at the right time/day by using a clock, routine or symptoms (i.e., before breakfast, wheezing, shortness of breath).</a:t>
            </a:r>
          </a:p>
          <a:p>
            <a:r>
              <a:rPr lang="en-US" dirty="0"/>
              <a:t>Proposed Question 5: Recognizes the time the medication is to be taken and takes the medication at the correct time. (The individual recognizes the time by symptoms/wheezing/shortness of breath, or associating medication with an activity such as waking, breakfast, before bed, etc., or by use of technology.)</a:t>
            </a:r>
          </a:p>
        </p:txBody>
      </p:sp>
    </p:spTree>
    <p:extLst>
      <p:ext uri="{BB962C8B-B14F-4D97-AF65-F5344CB8AC3E}">
        <p14:creationId xmlns:p14="http://schemas.microsoft.com/office/powerpoint/2010/main" val="1858923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16194"/>
            <a:ext cx="8915400" cy="1688345"/>
          </a:xfrm>
        </p:spPr>
        <p:txBody>
          <a:bodyPr>
            <a:normAutofit/>
          </a:bodyPr>
          <a:lstStyle/>
          <a:p>
            <a:r>
              <a:rPr lang="en-US" sz="3200" dirty="0">
                <a:latin typeface="Calibri"/>
                <a:cs typeface="Calibri"/>
              </a:rPr>
              <a:t>Oxygen Administration</a:t>
            </a:r>
          </a:p>
        </p:txBody>
      </p:sp>
      <p:pic>
        <p:nvPicPr>
          <p:cNvPr id="7" name="Picture 6" descr="logo - OPR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45927" y="5563904"/>
            <a:ext cx="1669473" cy="1030742"/>
          </a:xfrm>
          <a:prstGeom prst="rect">
            <a:avLst/>
          </a:prstGeom>
        </p:spPr>
      </p:pic>
    </p:spTree>
    <p:extLst>
      <p:ext uri="{BB962C8B-B14F-4D97-AF65-F5344CB8AC3E}">
        <p14:creationId xmlns:p14="http://schemas.microsoft.com/office/powerpoint/2010/main" val="81211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63B3B-948C-70A7-D42A-5DD5E0751CA5}"/>
              </a:ext>
            </a:extLst>
          </p:cNvPr>
          <p:cNvSpPr>
            <a:spLocks noGrp="1"/>
          </p:cNvSpPr>
          <p:nvPr>
            <p:ph type="title"/>
          </p:nvPr>
        </p:nvSpPr>
        <p:spPr/>
        <p:txBody>
          <a:bodyPr/>
          <a:lstStyle/>
          <a:p>
            <a:r>
              <a:rPr lang="en-US" dirty="0"/>
              <a:t>Changes</a:t>
            </a:r>
          </a:p>
        </p:txBody>
      </p:sp>
      <p:sp>
        <p:nvSpPr>
          <p:cNvPr id="3" name="Content Placeholder 2">
            <a:extLst>
              <a:ext uri="{FF2B5EF4-FFF2-40B4-BE49-F238E27FC236}">
                <a16:creationId xmlns:a16="http://schemas.microsoft.com/office/drawing/2014/main" id="{87496DA7-AF3F-C946-9C13-033FFC3886CD}"/>
              </a:ext>
            </a:extLst>
          </p:cNvPr>
          <p:cNvSpPr>
            <a:spLocks noGrp="1"/>
          </p:cNvSpPr>
          <p:nvPr>
            <p:ph idx="1"/>
          </p:nvPr>
        </p:nvSpPr>
        <p:spPr/>
        <p:txBody>
          <a:bodyPr/>
          <a:lstStyle/>
          <a:p>
            <a:r>
              <a:rPr lang="en-US" dirty="0"/>
              <a:t>Original assessment included 12 questions, proposed assessment includes 10 questions</a:t>
            </a:r>
          </a:p>
          <a:p>
            <a:r>
              <a:rPr lang="en-US" dirty="0"/>
              <a:t>Similar streamlining and focus on the actual tasks needed to be completed to be able to self-administer oxygen</a:t>
            </a:r>
          </a:p>
          <a:p>
            <a:pPr lvl="1"/>
            <a:r>
              <a:rPr lang="en-US" dirty="0"/>
              <a:t>Remove questions 1 and 6– why oxygen is ordered and recognizes when not feeling well</a:t>
            </a:r>
          </a:p>
        </p:txBody>
      </p:sp>
    </p:spTree>
    <p:extLst>
      <p:ext uri="{BB962C8B-B14F-4D97-AF65-F5344CB8AC3E}">
        <p14:creationId xmlns:p14="http://schemas.microsoft.com/office/powerpoint/2010/main" val="3485084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B8878-3494-31A4-BF3C-FAB20413150E}"/>
              </a:ext>
            </a:extLst>
          </p:cNvPr>
          <p:cNvSpPr>
            <a:spLocks noGrp="1"/>
          </p:cNvSpPr>
          <p:nvPr>
            <p:ph type="title"/>
          </p:nvPr>
        </p:nvSpPr>
        <p:spPr/>
        <p:txBody>
          <a:bodyPr/>
          <a:lstStyle/>
          <a:p>
            <a:r>
              <a:rPr lang="en-US" dirty="0"/>
              <a:t>Specific Question Changes</a:t>
            </a:r>
          </a:p>
        </p:txBody>
      </p:sp>
      <p:sp>
        <p:nvSpPr>
          <p:cNvPr id="3" name="Content Placeholder 2">
            <a:extLst>
              <a:ext uri="{FF2B5EF4-FFF2-40B4-BE49-F238E27FC236}">
                <a16:creationId xmlns:a16="http://schemas.microsoft.com/office/drawing/2014/main" id="{6F87741E-86BE-6AC3-D2EA-029ED4A81E65}"/>
              </a:ext>
            </a:extLst>
          </p:cNvPr>
          <p:cNvSpPr>
            <a:spLocks noGrp="1"/>
          </p:cNvSpPr>
          <p:nvPr>
            <p:ph idx="1"/>
          </p:nvPr>
        </p:nvSpPr>
        <p:spPr/>
        <p:txBody>
          <a:bodyPr/>
          <a:lstStyle/>
          <a:p>
            <a:r>
              <a:rPr lang="en-US" dirty="0"/>
              <a:t>Current Question 9- Able to connect oxygen mask/nasal cannula to oxygen source.</a:t>
            </a:r>
          </a:p>
          <a:p>
            <a:r>
              <a:rPr lang="en-US" dirty="0"/>
              <a:t>Proposed Question 7- Able to connect/disconnect oxygen regulator to cylinder (if applicable), oxygen mask/nasal cannula to oxygen source.</a:t>
            </a:r>
          </a:p>
        </p:txBody>
      </p:sp>
    </p:spTree>
    <p:extLst>
      <p:ext uri="{BB962C8B-B14F-4D97-AF65-F5344CB8AC3E}">
        <p14:creationId xmlns:p14="http://schemas.microsoft.com/office/powerpoint/2010/main" val="4170903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2822-760A-3223-9DC5-E5692A400E5B}"/>
              </a:ext>
            </a:extLst>
          </p:cNvPr>
          <p:cNvSpPr>
            <a:spLocks noGrp="1"/>
          </p:cNvSpPr>
          <p:nvPr>
            <p:ph type="title"/>
          </p:nvPr>
        </p:nvSpPr>
        <p:spPr/>
        <p:txBody>
          <a:bodyPr/>
          <a:lstStyle/>
          <a:p>
            <a:r>
              <a:rPr lang="en-US" dirty="0"/>
              <a:t>Specific Question Change</a:t>
            </a:r>
          </a:p>
        </p:txBody>
      </p:sp>
      <p:sp>
        <p:nvSpPr>
          <p:cNvPr id="3" name="Content Placeholder 2">
            <a:extLst>
              <a:ext uri="{FF2B5EF4-FFF2-40B4-BE49-F238E27FC236}">
                <a16:creationId xmlns:a16="http://schemas.microsoft.com/office/drawing/2014/main" id="{09F03C30-AADB-581D-8D01-BD16C9F700AE}"/>
              </a:ext>
            </a:extLst>
          </p:cNvPr>
          <p:cNvSpPr>
            <a:spLocks noGrp="1"/>
          </p:cNvSpPr>
          <p:nvPr>
            <p:ph idx="1"/>
          </p:nvPr>
        </p:nvSpPr>
        <p:spPr/>
        <p:txBody>
          <a:bodyPr/>
          <a:lstStyle/>
          <a:p>
            <a:r>
              <a:rPr lang="en-US" dirty="0"/>
              <a:t>Current Question 10- </a:t>
            </a:r>
            <a:r>
              <a:rPr lang="en-US" i="1" dirty="0"/>
              <a:t>Able to connect/disconnect oxygen regulator to cylinder (if applicable), </a:t>
            </a:r>
            <a:r>
              <a:rPr lang="en-US" dirty="0"/>
              <a:t>turn on the oxygen delivery device and adjust to correct flow rate.</a:t>
            </a:r>
          </a:p>
          <a:p>
            <a:pPr lvl="1"/>
            <a:r>
              <a:rPr lang="en-US" dirty="0"/>
              <a:t>Italics were added to proposed question 7 (see previous slide)</a:t>
            </a:r>
          </a:p>
          <a:p>
            <a:r>
              <a:rPr lang="en-US" dirty="0"/>
              <a:t>Proposed Question 8- Able to turn on oxygen delivery device and adjust to the correct flow rate.</a:t>
            </a:r>
          </a:p>
        </p:txBody>
      </p:sp>
    </p:spTree>
    <p:extLst>
      <p:ext uri="{BB962C8B-B14F-4D97-AF65-F5344CB8AC3E}">
        <p14:creationId xmlns:p14="http://schemas.microsoft.com/office/powerpoint/2010/main" val="39826385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16194"/>
            <a:ext cx="8915400" cy="1688345"/>
          </a:xfrm>
        </p:spPr>
        <p:txBody>
          <a:bodyPr>
            <a:normAutofit/>
          </a:bodyPr>
          <a:lstStyle/>
          <a:p>
            <a:r>
              <a:rPr lang="en-US" sz="3200" dirty="0">
                <a:latin typeface="Calibri"/>
                <a:cs typeface="Calibri"/>
              </a:rPr>
              <a:t>Insulin/Metabolic Glycemic Disorder Medications </a:t>
            </a:r>
          </a:p>
        </p:txBody>
      </p:sp>
      <p:pic>
        <p:nvPicPr>
          <p:cNvPr id="7" name="Picture 6" descr="logo - OPR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45927" y="5563904"/>
            <a:ext cx="1669473" cy="1030742"/>
          </a:xfrm>
          <a:prstGeom prst="rect">
            <a:avLst/>
          </a:prstGeom>
        </p:spPr>
      </p:pic>
    </p:spTree>
    <p:extLst>
      <p:ext uri="{BB962C8B-B14F-4D97-AF65-F5344CB8AC3E}">
        <p14:creationId xmlns:p14="http://schemas.microsoft.com/office/powerpoint/2010/main" val="17281308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63B3B-948C-70A7-D42A-5DD5E0751CA5}"/>
              </a:ext>
            </a:extLst>
          </p:cNvPr>
          <p:cNvSpPr>
            <a:spLocks noGrp="1"/>
          </p:cNvSpPr>
          <p:nvPr>
            <p:ph type="title"/>
          </p:nvPr>
        </p:nvSpPr>
        <p:spPr/>
        <p:txBody>
          <a:bodyPr/>
          <a:lstStyle/>
          <a:p>
            <a:r>
              <a:rPr lang="en-US" dirty="0"/>
              <a:t>Changes</a:t>
            </a:r>
          </a:p>
        </p:txBody>
      </p:sp>
      <p:sp>
        <p:nvSpPr>
          <p:cNvPr id="3" name="Content Placeholder 2">
            <a:extLst>
              <a:ext uri="{FF2B5EF4-FFF2-40B4-BE49-F238E27FC236}">
                <a16:creationId xmlns:a16="http://schemas.microsoft.com/office/drawing/2014/main" id="{87496DA7-AF3F-C946-9C13-033FFC3886CD}"/>
              </a:ext>
            </a:extLst>
          </p:cNvPr>
          <p:cNvSpPr>
            <a:spLocks noGrp="1"/>
          </p:cNvSpPr>
          <p:nvPr>
            <p:ph idx="1"/>
          </p:nvPr>
        </p:nvSpPr>
        <p:spPr/>
        <p:txBody>
          <a:bodyPr>
            <a:normAutofit lnSpcReduction="10000"/>
          </a:bodyPr>
          <a:lstStyle/>
          <a:p>
            <a:r>
              <a:rPr lang="en-US" dirty="0"/>
              <a:t>Original: Contains 15 questions covering a broad scope including recognizing if the medication is working, knowing what to do with test results, knowing when to perform the task, and maintaining equipment.</a:t>
            </a:r>
          </a:p>
          <a:p>
            <a:r>
              <a:rPr lang="en-US" dirty="0"/>
              <a:t>Updated: Condensed to 13 questions, with some questions combined or rephrased for clarity. The focus is more on the practical steps of insulin administration.</a:t>
            </a:r>
          </a:p>
          <a:p>
            <a:pPr lvl="1"/>
            <a:r>
              <a:rPr lang="en-US" dirty="0"/>
              <a:t>Removes current questions 1, 4, and 5- knows what medications are for, knows who to ask when help is needed, recognizes when not feeling well</a:t>
            </a:r>
          </a:p>
          <a:p>
            <a:pPr lvl="1"/>
            <a:r>
              <a:rPr lang="en-US" dirty="0"/>
              <a:t>Adds new question 1</a:t>
            </a:r>
          </a:p>
        </p:txBody>
      </p:sp>
    </p:spTree>
    <p:extLst>
      <p:ext uri="{BB962C8B-B14F-4D97-AF65-F5344CB8AC3E}">
        <p14:creationId xmlns:p14="http://schemas.microsoft.com/office/powerpoint/2010/main" val="40934910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9BF5B-7380-1912-823B-C222006261A0}"/>
              </a:ext>
            </a:extLst>
          </p:cNvPr>
          <p:cNvSpPr>
            <a:spLocks noGrp="1"/>
          </p:cNvSpPr>
          <p:nvPr>
            <p:ph type="title"/>
          </p:nvPr>
        </p:nvSpPr>
        <p:spPr/>
        <p:txBody>
          <a:bodyPr/>
          <a:lstStyle/>
          <a:p>
            <a:r>
              <a:rPr lang="en-US" dirty="0"/>
              <a:t>Specific Question Changes</a:t>
            </a:r>
          </a:p>
        </p:txBody>
      </p:sp>
      <p:sp>
        <p:nvSpPr>
          <p:cNvPr id="3" name="Content Placeholder 2">
            <a:extLst>
              <a:ext uri="{FF2B5EF4-FFF2-40B4-BE49-F238E27FC236}">
                <a16:creationId xmlns:a16="http://schemas.microsoft.com/office/drawing/2014/main" id="{31ADE09A-84CA-AFC9-F02F-8B70C007EBFE}"/>
              </a:ext>
            </a:extLst>
          </p:cNvPr>
          <p:cNvSpPr>
            <a:spLocks noGrp="1"/>
          </p:cNvSpPr>
          <p:nvPr>
            <p:ph idx="1"/>
          </p:nvPr>
        </p:nvSpPr>
        <p:spPr/>
        <p:txBody>
          <a:bodyPr/>
          <a:lstStyle/>
          <a:p>
            <a:r>
              <a:rPr lang="en-US" dirty="0"/>
              <a:t>Proposed Question 1- Recognizes medication (i.e., vial, pen, pump). Will not take incorrect medication. (This includes any means that the individual uses to identify the correct medication i.e., reads the label, has memorized, will ask for help, will confirm with someone else, use of pharmacy material/picture/description, knows who to tell if there is a problem with medication).</a:t>
            </a:r>
          </a:p>
        </p:txBody>
      </p:sp>
    </p:spTree>
    <p:extLst>
      <p:ext uri="{BB962C8B-B14F-4D97-AF65-F5344CB8AC3E}">
        <p14:creationId xmlns:p14="http://schemas.microsoft.com/office/powerpoint/2010/main" val="3025785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16194"/>
            <a:ext cx="8915400" cy="1688345"/>
          </a:xfrm>
        </p:spPr>
        <p:txBody>
          <a:bodyPr>
            <a:normAutofit/>
          </a:bodyPr>
          <a:lstStyle/>
          <a:p>
            <a:r>
              <a:rPr lang="en-US" dirty="0">
                <a:latin typeface="Calibri"/>
                <a:cs typeface="Calibri"/>
              </a:rPr>
              <a:t>Oral and Topical Medication</a:t>
            </a:r>
          </a:p>
        </p:txBody>
      </p:sp>
      <p:pic>
        <p:nvPicPr>
          <p:cNvPr id="7" name="Picture 6" descr="logo - OPR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45927" y="5563904"/>
            <a:ext cx="1669473" cy="1030742"/>
          </a:xfrm>
          <a:prstGeom prst="rect">
            <a:avLst/>
          </a:prstGeom>
        </p:spPr>
      </p:pic>
    </p:spTree>
    <p:extLst>
      <p:ext uri="{BB962C8B-B14F-4D97-AF65-F5344CB8AC3E}">
        <p14:creationId xmlns:p14="http://schemas.microsoft.com/office/powerpoint/2010/main" val="262865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23493"/>
            <a:ext cx="8913813" cy="914400"/>
          </a:xfrm>
        </p:spPr>
        <p:txBody>
          <a:bodyPr/>
          <a:lstStyle/>
          <a:p>
            <a:r>
              <a:rPr lang="en-US" dirty="0"/>
              <a:t>Changes</a:t>
            </a:r>
          </a:p>
        </p:txBody>
      </p:sp>
      <p:sp>
        <p:nvSpPr>
          <p:cNvPr id="3" name="Content Placeholder 2"/>
          <p:cNvSpPr>
            <a:spLocks noGrp="1"/>
          </p:cNvSpPr>
          <p:nvPr>
            <p:ph idx="1"/>
          </p:nvPr>
        </p:nvSpPr>
        <p:spPr>
          <a:xfrm>
            <a:off x="766762" y="1593616"/>
            <a:ext cx="7610476" cy="4825657"/>
          </a:xfrm>
        </p:spPr>
        <p:txBody>
          <a:bodyPr>
            <a:normAutofit/>
          </a:bodyPr>
          <a:lstStyle/>
          <a:p>
            <a:r>
              <a:rPr lang="en-US" sz="1800" dirty="0"/>
              <a:t>Original: Contains 8 questions with a broader scope </a:t>
            </a:r>
          </a:p>
          <a:p>
            <a:r>
              <a:rPr lang="en-US" sz="1800" dirty="0"/>
              <a:t>Updated: Condensed to 5 questions focusing more on recognizing the correct medication, the amount to take, knowing when a refill is needed, the time to take medication, and the ability to retrieve and consume medication. </a:t>
            </a:r>
          </a:p>
          <a:p>
            <a:r>
              <a:rPr lang="en-US" sz="1800" dirty="0"/>
              <a:t>Removes question on the individual knowing a medication’s purpose, recognizing when not feeling well </a:t>
            </a:r>
          </a:p>
          <a:p>
            <a:r>
              <a:rPr lang="en-US" sz="1800" dirty="0"/>
              <a:t>Updated combines questions 1 and 7 in the current assessment</a:t>
            </a:r>
          </a:p>
          <a:p>
            <a:r>
              <a:rPr lang="en-US" sz="1800" dirty="0"/>
              <a:t>Additional considerations: in current document, there is extensive additional considerations for inhaled medications, specific health care tasks, G/J tube medication administration, and dietary modifications. Updated version removes these considerations and puts them in their own document.</a:t>
            </a:r>
          </a:p>
          <a:p>
            <a:pPr lvl="1"/>
            <a:endParaRPr lang="en-US" sz="1600" dirty="0"/>
          </a:p>
        </p:txBody>
      </p:sp>
    </p:spTree>
    <p:extLst>
      <p:ext uri="{BB962C8B-B14F-4D97-AF65-F5344CB8AC3E}">
        <p14:creationId xmlns:p14="http://schemas.microsoft.com/office/powerpoint/2010/main" val="2897523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16194"/>
            <a:ext cx="8915400" cy="1688345"/>
          </a:xfrm>
        </p:spPr>
        <p:txBody>
          <a:bodyPr>
            <a:normAutofit/>
          </a:bodyPr>
          <a:lstStyle/>
          <a:p>
            <a:r>
              <a:rPr lang="en-US" dirty="0">
                <a:latin typeface="Calibri"/>
                <a:cs typeface="Calibri"/>
              </a:rPr>
              <a:t>Medication via G/J Tube</a:t>
            </a:r>
          </a:p>
        </p:txBody>
      </p:sp>
      <p:pic>
        <p:nvPicPr>
          <p:cNvPr id="7" name="Picture 6" descr="logo - OPR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45927" y="5563904"/>
            <a:ext cx="1669473" cy="1030742"/>
          </a:xfrm>
          <a:prstGeom prst="rect">
            <a:avLst/>
          </a:prstGeom>
        </p:spPr>
      </p:pic>
    </p:spTree>
    <p:extLst>
      <p:ext uri="{BB962C8B-B14F-4D97-AF65-F5344CB8AC3E}">
        <p14:creationId xmlns:p14="http://schemas.microsoft.com/office/powerpoint/2010/main" val="1468640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2C20B-7906-F5A6-D8A9-3A78BBDF56D5}"/>
              </a:ext>
            </a:extLst>
          </p:cNvPr>
          <p:cNvSpPr>
            <a:spLocks noGrp="1"/>
          </p:cNvSpPr>
          <p:nvPr>
            <p:ph type="title"/>
          </p:nvPr>
        </p:nvSpPr>
        <p:spPr/>
        <p:txBody>
          <a:bodyPr/>
          <a:lstStyle/>
          <a:p>
            <a:r>
              <a:rPr lang="en-US" dirty="0"/>
              <a:t>Changes</a:t>
            </a:r>
          </a:p>
        </p:txBody>
      </p:sp>
      <p:sp>
        <p:nvSpPr>
          <p:cNvPr id="3" name="Content Placeholder 2">
            <a:extLst>
              <a:ext uri="{FF2B5EF4-FFF2-40B4-BE49-F238E27FC236}">
                <a16:creationId xmlns:a16="http://schemas.microsoft.com/office/drawing/2014/main" id="{0213182C-EC01-D1AD-622A-EEB0B2FD9DA3}"/>
              </a:ext>
            </a:extLst>
          </p:cNvPr>
          <p:cNvSpPr>
            <a:spLocks noGrp="1"/>
          </p:cNvSpPr>
          <p:nvPr>
            <p:ph idx="1"/>
          </p:nvPr>
        </p:nvSpPr>
        <p:spPr/>
        <p:txBody>
          <a:bodyPr>
            <a:normAutofit lnSpcReduction="10000"/>
          </a:bodyPr>
          <a:lstStyle/>
          <a:p>
            <a:r>
              <a:rPr lang="en-US" dirty="0"/>
              <a:t>Original: Contains 13 questions covering a broad scope including recognizing medication, knowing its purpose, knowing how to administer it, recognizing when a refill is needed, recognizing side effects, and maintaining equipment.</a:t>
            </a:r>
          </a:p>
          <a:p>
            <a:r>
              <a:rPr lang="en-US" dirty="0"/>
              <a:t>Updated: Condensed to 11 questions, with some questions combined or rephrased for clarity. Some steps were streamlined, focusing directly on practical administration skills.</a:t>
            </a:r>
          </a:p>
          <a:p>
            <a:pPr lvl="1"/>
            <a:r>
              <a:rPr lang="en-US" dirty="0"/>
              <a:t>Removed current questions 1, 2, and 7- why medication is given via G/J tube, knows what medication/nutrition is for, recognizes when not feeling well</a:t>
            </a:r>
          </a:p>
          <a:p>
            <a:endParaRPr lang="en-US" dirty="0"/>
          </a:p>
        </p:txBody>
      </p:sp>
    </p:spTree>
    <p:extLst>
      <p:ext uri="{BB962C8B-B14F-4D97-AF65-F5344CB8AC3E}">
        <p14:creationId xmlns:p14="http://schemas.microsoft.com/office/powerpoint/2010/main" val="41909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3FBD0-726A-9F80-B9E3-B71BE5134DAA}"/>
              </a:ext>
            </a:extLst>
          </p:cNvPr>
          <p:cNvSpPr>
            <a:spLocks noGrp="1"/>
          </p:cNvSpPr>
          <p:nvPr>
            <p:ph type="title"/>
          </p:nvPr>
        </p:nvSpPr>
        <p:spPr/>
        <p:txBody>
          <a:bodyPr/>
          <a:lstStyle/>
          <a:p>
            <a:r>
              <a:rPr lang="en-US" dirty="0"/>
              <a:t>Specific Question Changes</a:t>
            </a:r>
          </a:p>
        </p:txBody>
      </p:sp>
      <p:sp>
        <p:nvSpPr>
          <p:cNvPr id="3" name="Content Placeholder 2">
            <a:extLst>
              <a:ext uri="{FF2B5EF4-FFF2-40B4-BE49-F238E27FC236}">
                <a16:creationId xmlns:a16="http://schemas.microsoft.com/office/drawing/2014/main" id="{66931E5C-E3FF-4C1F-B7CE-46718087A5CE}"/>
              </a:ext>
            </a:extLst>
          </p:cNvPr>
          <p:cNvSpPr>
            <a:spLocks noGrp="1"/>
          </p:cNvSpPr>
          <p:nvPr>
            <p:ph idx="1"/>
          </p:nvPr>
        </p:nvSpPr>
        <p:spPr/>
        <p:txBody>
          <a:bodyPr>
            <a:normAutofit fontScale="92500" lnSpcReduction="10000"/>
          </a:bodyPr>
          <a:lstStyle/>
          <a:p>
            <a:r>
              <a:rPr lang="en-US" dirty="0"/>
              <a:t>Question 3: </a:t>
            </a:r>
          </a:p>
          <a:p>
            <a:pPr lvl="1"/>
            <a:r>
              <a:rPr lang="en-US" dirty="0"/>
              <a:t>Current: 3. Knows how to recognizes the medication/nutritional formula/fluid and knows how to administer the correct medication/product in the correct dosage/amount (i.e., can read, has memorized, will ask for help or will confirm with someone else).</a:t>
            </a:r>
          </a:p>
          <a:p>
            <a:pPr lvl="1"/>
            <a:r>
              <a:rPr lang="en-US" dirty="0"/>
              <a:t>Proposed: Recognizes the correct medication/nutritional formula/fluid by color, size, shape, or packaging; will not take incorrect medication/nutritional formula/fluid. (This includes any means that the individual uses to identify the correct medication/nutritional formula/fluid i.e., reads the label, has memorized, will ask for help, will confirm with someone else, use of pharmacy material/picture/description, knows who to tell if there is a problem with medication).</a:t>
            </a:r>
          </a:p>
        </p:txBody>
      </p:sp>
    </p:spTree>
    <p:extLst>
      <p:ext uri="{BB962C8B-B14F-4D97-AF65-F5344CB8AC3E}">
        <p14:creationId xmlns:p14="http://schemas.microsoft.com/office/powerpoint/2010/main" val="2766424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7B52B-2216-8884-7D9C-CA9EC8F57094}"/>
              </a:ext>
            </a:extLst>
          </p:cNvPr>
          <p:cNvSpPr>
            <a:spLocks noGrp="1"/>
          </p:cNvSpPr>
          <p:nvPr>
            <p:ph type="title"/>
          </p:nvPr>
        </p:nvSpPr>
        <p:spPr/>
        <p:txBody>
          <a:bodyPr/>
          <a:lstStyle/>
          <a:p>
            <a:r>
              <a:rPr lang="en-US" dirty="0"/>
              <a:t>Specific Question Changes</a:t>
            </a:r>
          </a:p>
        </p:txBody>
      </p:sp>
      <p:sp>
        <p:nvSpPr>
          <p:cNvPr id="3" name="Content Placeholder 2">
            <a:extLst>
              <a:ext uri="{FF2B5EF4-FFF2-40B4-BE49-F238E27FC236}">
                <a16:creationId xmlns:a16="http://schemas.microsoft.com/office/drawing/2014/main" id="{38F11C93-552C-3BFA-53F9-CC92451A09AE}"/>
              </a:ext>
            </a:extLst>
          </p:cNvPr>
          <p:cNvSpPr>
            <a:spLocks noGrp="1"/>
          </p:cNvSpPr>
          <p:nvPr>
            <p:ph idx="1"/>
          </p:nvPr>
        </p:nvSpPr>
        <p:spPr/>
        <p:txBody>
          <a:bodyPr>
            <a:normAutofit lnSpcReduction="10000"/>
          </a:bodyPr>
          <a:lstStyle/>
          <a:p>
            <a:r>
              <a:rPr lang="en-US" dirty="0"/>
              <a:t>Current: Knows when a refill is needed so medication/nutritional formula never runs out (i.e.</a:t>
            </a:r>
            <a:r>
              <a:rPr lang="en-US" i="1" dirty="0"/>
              <a:t>, 4‐7 days of medication/nutritional formula left</a:t>
            </a:r>
            <a:r>
              <a:rPr lang="en-US" dirty="0"/>
              <a:t>). Will get refill; knows who to tell to get refill when needed; will seek assistance if needed for refill or if medication/nutritional formula is not available.</a:t>
            </a:r>
          </a:p>
          <a:p>
            <a:pPr algn="l"/>
            <a:r>
              <a:rPr lang="en-US" dirty="0"/>
              <a:t>Proposed: Recognizes when a refill is needed so that medication/nutritional formula never runs out (i.e., and will get refill, will ask for refill or medication/nutritional formula delivery system provides for automatic refills; will seek assistance if medication/nutritional formula is not available). </a:t>
            </a:r>
          </a:p>
          <a:p>
            <a:endParaRPr lang="en-US" dirty="0"/>
          </a:p>
        </p:txBody>
      </p:sp>
    </p:spTree>
    <p:extLst>
      <p:ext uri="{BB962C8B-B14F-4D97-AF65-F5344CB8AC3E}">
        <p14:creationId xmlns:p14="http://schemas.microsoft.com/office/powerpoint/2010/main" val="3286194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105FE-A0EA-0575-4CAB-8819FB16B290}"/>
              </a:ext>
            </a:extLst>
          </p:cNvPr>
          <p:cNvSpPr>
            <a:spLocks noGrp="1"/>
          </p:cNvSpPr>
          <p:nvPr>
            <p:ph type="title"/>
          </p:nvPr>
        </p:nvSpPr>
        <p:spPr/>
        <p:txBody>
          <a:bodyPr/>
          <a:lstStyle/>
          <a:p>
            <a:r>
              <a:rPr lang="en-US" dirty="0"/>
              <a:t>Specific Question Changes</a:t>
            </a:r>
          </a:p>
        </p:txBody>
      </p:sp>
      <p:sp>
        <p:nvSpPr>
          <p:cNvPr id="3" name="Content Placeholder 2">
            <a:extLst>
              <a:ext uri="{FF2B5EF4-FFF2-40B4-BE49-F238E27FC236}">
                <a16:creationId xmlns:a16="http://schemas.microsoft.com/office/drawing/2014/main" id="{6606E534-1F4E-7C78-E70D-AB0EB3B30126}"/>
              </a:ext>
            </a:extLst>
          </p:cNvPr>
          <p:cNvSpPr>
            <a:spLocks noGrp="1"/>
          </p:cNvSpPr>
          <p:nvPr>
            <p:ph idx="1"/>
          </p:nvPr>
        </p:nvSpPr>
        <p:spPr/>
        <p:txBody>
          <a:bodyPr>
            <a:normAutofit lnSpcReduction="10000"/>
          </a:bodyPr>
          <a:lstStyle/>
          <a:p>
            <a:r>
              <a:rPr lang="en-US" dirty="0"/>
              <a:t>Current: Knows when to take medications/nutritional formula/fluid and has demonstrated the ability to initiate at the right time every day by using a clock or routine (i.e., after waking, before bed, before meal/tube feeding).</a:t>
            </a:r>
          </a:p>
          <a:p>
            <a:r>
              <a:rPr lang="en-US" dirty="0"/>
              <a:t>Proposed: Recognizes the time the medication/nutritional formula/fluid is to be administered and administers the medication/nutritional formula/fluid at the correct time. (The individual recognizes the time by means such as associating medication with an activity such as waking, before tube feeding, before bed, etc., or </a:t>
            </a:r>
            <a:r>
              <a:rPr lang="en-US" b="1" dirty="0"/>
              <a:t>by use of technology</a:t>
            </a:r>
            <a:r>
              <a:rPr lang="en-US" dirty="0"/>
              <a:t>.)</a:t>
            </a:r>
          </a:p>
        </p:txBody>
      </p:sp>
    </p:spTree>
    <p:extLst>
      <p:ext uri="{BB962C8B-B14F-4D97-AF65-F5344CB8AC3E}">
        <p14:creationId xmlns:p14="http://schemas.microsoft.com/office/powerpoint/2010/main" val="295777624"/>
      </p:ext>
    </p:extLst>
  </p:cSld>
  <p:clrMapOvr>
    <a:masterClrMapping/>
  </p:clrMapOvr>
</p:sld>
</file>

<file path=ppt/theme/theme1.xml><?xml version="1.0" encoding="utf-8"?>
<a:theme xmlns:a="http://schemas.openxmlformats.org/drawingml/2006/main" name="Perception">
  <a:themeElements>
    <a:clrScheme name="Custom 2">
      <a:dk1>
        <a:sysClr val="windowText" lastClr="000000"/>
      </a:dk1>
      <a:lt1>
        <a:sysClr val="window" lastClr="FFFFFF"/>
      </a:lt1>
      <a:dk2>
        <a:srgbClr val="09213B"/>
      </a:dk2>
      <a:lt2>
        <a:srgbClr val="D5EDF4"/>
      </a:lt2>
      <a:accent1>
        <a:srgbClr val="34609F"/>
      </a:accent1>
      <a:accent2>
        <a:srgbClr val="346094"/>
      </a:accent2>
      <a:accent3>
        <a:srgbClr val="E2751D"/>
      </a:accent3>
      <a:accent4>
        <a:srgbClr val="FFB400"/>
      </a:accent4>
      <a:accent5>
        <a:srgbClr val="7EB606"/>
      </a:accent5>
      <a:accent6>
        <a:srgbClr val="C00000"/>
      </a:accent6>
      <a:hlink>
        <a:srgbClr val="7030A0"/>
      </a:hlink>
      <a:folHlink>
        <a:srgbClr val="00B0F0"/>
      </a:folHlink>
    </a:clrScheme>
    <a:fontScheme name="Perception">
      <a:majorFont>
        <a:latin typeface="Century Gothic"/>
        <a:ea typeface=""/>
        <a:cs typeface=""/>
        <a:font script="Jpan" typeface="メイリオ"/>
      </a:majorFont>
      <a:minorFont>
        <a:latin typeface="Century Gothic"/>
        <a:ea typeface=""/>
        <a:cs typeface=""/>
        <a:font script="Jpan" typeface="メイリオ"/>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6045</TotalTime>
  <Words>1884</Words>
  <Application>Microsoft Office PowerPoint</Application>
  <PresentationFormat>On-screen Show (4:3)</PresentationFormat>
  <Paragraphs>87</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Calibri</vt:lpstr>
      <vt:lpstr>Calibri-Bold</vt:lpstr>
      <vt:lpstr>Century Gothic</vt:lpstr>
      <vt:lpstr>Wingdings 2</vt:lpstr>
      <vt:lpstr>Perception</vt:lpstr>
      <vt:lpstr>Self Med Admin Assessment Review OPRA Health Care Committee</vt:lpstr>
      <vt:lpstr>Introductions</vt:lpstr>
      <vt:lpstr>Oral and Topical Medication</vt:lpstr>
      <vt:lpstr>Changes</vt:lpstr>
      <vt:lpstr>Medication via G/J Tube</vt:lpstr>
      <vt:lpstr>Changes</vt:lpstr>
      <vt:lpstr>Specific Question Changes</vt:lpstr>
      <vt:lpstr>Specific Question Changes</vt:lpstr>
      <vt:lpstr>Specific Question Changes</vt:lpstr>
      <vt:lpstr>Using a Glucometer</vt:lpstr>
      <vt:lpstr>Changes</vt:lpstr>
      <vt:lpstr>Specific Question Changes</vt:lpstr>
      <vt:lpstr>Performing Health-Related Activities (HRA)</vt:lpstr>
      <vt:lpstr>Changes</vt:lpstr>
      <vt:lpstr>Specific Question Changes</vt:lpstr>
      <vt:lpstr>Specific Question Change</vt:lpstr>
      <vt:lpstr>Inhaled Medications</vt:lpstr>
      <vt:lpstr>Changes</vt:lpstr>
      <vt:lpstr>Specific Question Changes</vt:lpstr>
      <vt:lpstr>Specific Question Changes</vt:lpstr>
      <vt:lpstr>Specific Question Changes</vt:lpstr>
      <vt:lpstr>Oxygen Administration</vt:lpstr>
      <vt:lpstr>Changes</vt:lpstr>
      <vt:lpstr>Specific Question Changes</vt:lpstr>
      <vt:lpstr>Specific Question Change</vt:lpstr>
      <vt:lpstr>Insulin/Metabolic Glycemic Disorder Medications </vt:lpstr>
      <vt:lpstr>Changes</vt:lpstr>
      <vt:lpstr>Specific Question Changes</vt:lpstr>
    </vt:vector>
  </TitlesOfParts>
  <Company>opra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OPRA Policy Committee Tuesday, February 21, 2017 10:00-2:00</dc:title>
  <dc:creator>Christine Touvelle</dc:creator>
  <cp:lastModifiedBy>Christine Touvelle</cp:lastModifiedBy>
  <cp:revision>38</cp:revision>
  <dcterms:created xsi:type="dcterms:W3CDTF">2017-02-21T13:42:21Z</dcterms:created>
  <dcterms:modified xsi:type="dcterms:W3CDTF">2024-06-17T20:05:35Z</dcterms:modified>
</cp:coreProperties>
</file>