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1" r:id="rId2"/>
    <p:sldId id="2582" r:id="rId3"/>
    <p:sldId id="262" r:id="rId4"/>
    <p:sldId id="2570" r:id="rId5"/>
    <p:sldId id="259" r:id="rId6"/>
    <p:sldId id="333" r:id="rId7"/>
    <p:sldId id="357" r:id="rId8"/>
    <p:sldId id="2566" r:id="rId9"/>
    <p:sldId id="362" r:id="rId10"/>
    <p:sldId id="2575" r:id="rId11"/>
    <p:sldId id="337" r:id="rId12"/>
    <p:sldId id="2574" r:id="rId13"/>
    <p:sldId id="2576" r:id="rId14"/>
    <p:sldId id="2577" r:id="rId15"/>
    <p:sldId id="2578" r:id="rId16"/>
    <p:sldId id="369" r:id="rId17"/>
    <p:sldId id="2568" r:id="rId18"/>
    <p:sldId id="2579" r:id="rId19"/>
    <p:sldId id="2583" r:id="rId20"/>
    <p:sldId id="2587" r:id="rId21"/>
    <p:sldId id="2584" r:id="rId22"/>
    <p:sldId id="25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9" autoAdjust="0"/>
    <p:restoredTop sz="94660"/>
  </p:normalViewPr>
  <p:slideViewPr>
    <p:cSldViewPr snapToGrid="0">
      <p:cViewPr varScale="1">
        <p:scale>
          <a:sx n="120" d="100"/>
          <a:sy n="120" d="100"/>
        </p:scale>
        <p:origin x="200"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1F75A9-62F8-489F-A75A-6C96D8EB3FD0}" type="datetimeFigureOut">
              <a:rPr lang="en-US" smtClean="0"/>
              <a:t>4/18/24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9214B-24C9-441A-AC4E-598EAE87BC6C}" type="slidenum">
              <a:rPr lang="en-US" smtClean="0"/>
              <a:t>‹#›</a:t>
            </a:fld>
            <a:endParaRPr lang="en-US" dirty="0"/>
          </a:p>
        </p:txBody>
      </p:sp>
    </p:spTree>
    <p:extLst>
      <p:ext uri="{BB962C8B-B14F-4D97-AF65-F5344CB8AC3E}">
        <p14:creationId xmlns:p14="http://schemas.microsoft.com/office/powerpoint/2010/main" val="4196727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D92A9C-771D-4797-897B-11F14C07DE17}" type="slidenum">
              <a:rPr lang="en-US" smtClean="0"/>
              <a:t>7</a:t>
            </a:fld>
            <a:endParaRPr lang="en-US" dirty="0"/>
          </a:p>
        </p:txBody>
      </p:sp>
    </p:spTree>
    <p:extLst>
      <p:ext uri="{BB962C8B-B14F-4D97-AF65-F5344CB8AC3E}">
        <p14:creationId xmlns:p14="http://schemas.microsoft.com/office/powerpoint/2010/main" val="384172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D92A9C-771D-4797-897B-11F14C07DE17}" type="slidenum">
              <a:rPr lang="en-US" smtClean="0"/>
              <a:t>9</a:t>
            </a:fld>
            <a:endParaRPr lang="en-US" dirty="0"/>
          </a:p>
        </p:txBody>
      </p:sp>
    </p:spTree>
    <p:extLst>
      <p:ext uri="{BB962C8B-B14F-4D97-AF65-F5344CB8AC3E}">
        <p14:creationId xmlns:p14="http://schemas.microsoft.com/office/powerpoint/2010/main" val="648984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20DA6-774F-4990-933D-2A81FF5CBE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8DB1E6-A90C-4181-ABC1-BA9DECACA2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DC85F9-C57A-48ED-8952-27B1074F656F}"/>
              </a:ext>
            </a:extLst>
          </p:cNvPr>
          <p:cNvSpPr>
            <a:spLocks noGrp="1"/>
          </p:cNvSpPr>
          <p:nvPr>
            <p:ph type="dt" sz="half" idx="10"/>
          </p:nvPr>
        </p:nvSpPr>
        <p:spPr/>
        <p:txBody>
          <a:bodyPr/>
          <a:lstStyle/>
          <a:p>
            <a:fld id="{D5790ADB-BD48-4F5F-95D7-BEB6EB60AE51}" type="datetimeFigureOut">
              <a:rPr lang="en-US" smtClean="0"/>
              <a:t>4/18/24</a:t>
            </a:fld>
            <a:endParaRPr lang="en-US" dirty="0"/>
          </a:p>
        </p:txBody>
      </p:sp>
      <p:sp>
        <p:nvSpPr>
          <p:cNvPr id="5" name="Footer Placeholder 4">
            <a:extLst>
              <a:ext uri="{FF2B5EF4-FFF2-40B4-BE49-F238E27FC236}">
                <a16:creationId xmlns:a16="http://schemas.microsoft.com/office/drawing/2014/main" id="{E10031CC-C2AF-4A50-9D14-0BE745DA33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70AEA7-3E1D-43A3-BCC6-879B3A23B3EF}"/>
              </a:ext>
            </a:extLst>
          </p:cNvPr>
          <p:cNvSpPr>
            <a:spLocks noGrp="1"/>
          </p:cNvSpPr>
          <p:nvPr>
            <p:ph type="sldNum" sz="quarter" idx="12"/>
          </p:nvPr>
        </p:nvSpPr>
        <p:spPr/>
        <p:txBody>
          <a:bodyPr/>
          <a:lstStyle/>
          <a:p>
            <a:fld id="{879DE1F1-7651-4073-B77D-63A0735AC6DF}" type="slidenum">
              <a:rPr lang="en-US" smtClean="0"/>
              <a:t>‹#›</a:t>
            </a:fld>
            <a:endParaRPr lang="en-US" dirty="0"/>
          </a:p>
        </p:txBody>
      </p:sp>
    </p:spTree>
    <p:extLst>
      <p:ext uri="{BB962C8B-B14F-4D97-AF65-F5344CB8AC3E}">
        <p14:creationId xmlns:p14="http://schemas.microsoft.com/office/powerpoint/2010/main" val="3399458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A1D0D-74FC-4BCE-B2C6-8E33298AC8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4BBE23-6609-4B3F-AFBF-A260972183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177809-E92A-4F30-9F3F-186515DDAAD3}"/>
              </a:ext>
            </a:extLst>
          </p:cNvPr>
          <p:cNvSpPr>
            <a:spLocks noGrp="1"/>
          </p:cNvSpPr>
          <p:nvPr>
            <p:ph type="dt" sz="half" idx="10"/>
          </p:nvPr>
        </p:nvSpPr>
        <p:spPr/>
        <p:txBody>
          <a:bodyPr/>
          <a:lstStyle/>
          <a:p>
            <a:fld id="{D5790ADB-BD48-4F5F-95D7-BEB6EB60AE51}" type="datetimeFigureOut">
              <a:rPr lang="en-US" smtClean="0"/>
              <a:t>4/18/24</a:t>
            </a:fld>
            <a:endParaRPr lang="en-US" dirty="0"/>
          </a:p>
        </p:txBody>
      </p:sp>
      <p:sp>
        <p:nvSpPr>
          <p:cNvPr id="5" name="Footer Placeholder 4">
            <a:extLst>
              <a:ext uri="{FF2B5EF4-FFF2-40B4-BE49-F238E27FC236}">
                <a16:creationId xmlns:a16="http://schemas.microsoft.com/office/drawing/2014/main" id="{D021377E-9D08-4660-B2A4-8E7238080F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8FC72E-91AC-43DD-8B93-207AD58FB03D}"/>
              </a:ext>
            </a:extLst>
          </p:cNvPr>
          <p:cNvSpPr>
            <a:spLocks noGrp="1"/>
          </p:cNvSpPr>
          <p:nvPr>
            <p:ph type="sldNum" sz="quarter" idx="12"/>
          </p:nvPr>
        </p:nvSpPr>
        <p:spPr/>
        <p:txBody>
          <a:bodyPr/>
          <a:lstStyle/>
          <a:p>
            <a:fld id="{879DE1F1-7651-4073-B77D-63A0735AC6DF}" type="slidenum">
              <a:rPr lang="en-US" smtClean="0"/>
              <a:t>‹#›</a:t>
            </a:fld>
            <a:endParaRPr lang="en-US" dirty="0"/>
          </a:p>
        </p:txBody>
      </p:sp>
    </p:spTree>
    <p:extLst>
      <p:ext uri="{BB962C8B-B14F-4D97-AF65-F5344CB8AC3E}">
        <p14:creationId xmlns:p14="http://schemas.microsoft.com/office/powerpoint/2010/main" val="240341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7F0CC9-3209-46A8-94A0-5284C7D8E6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9E78EA-8453-4491-B24F-54C5C3B41C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34224-0E53-47D2-A8EB-1DA235379418}"/>
              </a:ext>
            </a:extLst>
          </p:cNvPr>
          <p:cNvSpPr>
            <a:spLocks noGrp="1"/>
          </p:cNvSpPr>
          <p:nvPr>
            <p:ph type="dt" sz="half" idx="10"/>
          </p:nvPr>
        </p:nvSpPr>
        <p:spPr/>
        <p:txBody>
          <a:bodyPr/>
          <a:lstStyle/>
          <a:p>
            <a:fld id="{D5790ADB-BD48-4F5F-95D7-BEB6EB60AE51}" type="datetimeFigureOut">
              <a:rPr lang="en-US" smtClean="0"/>
              <a:t>4/18/24</a:t>
            </a:fld>
            <a:endParaRPr lang="en-US" dirty="0"/>
          </a:p>
        </p:txBody>
      </p:sp>
      <p:sp>
        <p:nvSpPr>
          <p:cNvPr id="5" name="Footer Placeholder 4">
            <a:extLst>
              <a:ext uri="{FF2B5EF4-FFF2-40B4-BE49-F238E27FC236}">
                <a16:creationId xmlns:a16="http://schemas.microsoft.com/office/drawing/2014/main" id="{62EA6959-4464-4983-A6AD-8DC8F7A475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2ABFDF-BC5E-48F8-A480-F8F163265C14}"/>
              </a:ext>
            </a:extLst>
          </p:cNvPr>
          <p:cNvSpPr>
            <a:spLocks noGrp="1"/>
          </p:cNvSpPr>
          <p:nvPr>
            <p:ph type="sldNum" sz="quarter" idx="12"/>
          </p:nvPr>
        </p:nvSpPr>
        <p:spPr/>
        <p:txBody>
          <a:bodyPr/>
          <a:lstStyle/>
          <a:p>
            <a:fld id="{879DE1F1-7651-4073-B77D-63A0735AC6DF}" type="slidenum">
              <a:rPr lang="en-US" smtClean="0"/>
              <a:t>‹#›</a:t>
            </a:fld>
            <a:endParaRPr lang="en-US" dirty="0"/>
          </a:p>
        </p:txBody>
      </p:sp>
    </p:spTree>
    <p:extLst>
      <p:ext uri="{BB962C8B-B14F-4D97-AF65-F5344CB8AC3E}">
        <p14:creationId xmlns:p14="http://schemas.microsoft.com/office/powerpoint/2010/main" val="119128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D7F1C-A2D4-4803-95BF-45223BA7AC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44C3A9-88A8-47D7-9E0F-D36EE2DD0E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B1369B-4258-4EDC-A503-2785E1689767}"/>
              </a:ext>
            </a:extLst>
          </p:cNvPr>
          <p:cNvSpPr>
            <a:spLocks noGrp="1"/>
          </p:cNvSpPr>
          <p:nvPr>
            <p:ph type="dt" sz="half" idx="10"/>
          </p:nvPr>
        </p:nvSpPr>
        <p:spPr/>
        <p:txBody>
          <a:bodyPr/>
          <a:lstStyle/>
          <a:p>
            <a:fld id="{D5790ADB-BD48-4F5F-95D7-BEB6EB60AE51}" type="datetimeFigureOut">
              <a:rPr lang="en-US" smtClean="0"/>
              <a:t>4/18/24</a:t>
            </a:fld>
            <a:endParaRPr lang="en-US" dirty="0"/>
          </a:p>
        </p:txBody>
      </p:sp>
      <p:sp>
        <p:nvSpPr>
          <p:cNvPr id="5" name="Footer Placeholder 4">
            <a:extLst>
              <a:ext uri="{FF2B5EF4-FFF2-40B4-BE49-F238E27FC236}">
                <a16:creationId xmlns:a16="http://schemas.microsoft.com/office/drawing/2014/main" id="{05ED69ED-DFEE-4A89-A585-69415AC828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805AD9-F2BD-4AC5-A45F-A08912330AFE}"/>
              </a:ext>
            </a:extLst>
          </p:cNvPr>
          <p:cNvSpPr>
            <a:spLocks noGrp="1"/>
          </p:cNvSpPr>
          <p:nvPr>
            <p:ph type="sldNum" sz="quarter" idx="12"/>
          </p:nvPr>
        </p:nvSpPr>
        <p:spPr/>
        <p:txBody>
          <a:bodyPr/>
          <a:lstStyle/>
          <a:p>
            <a:fld id="{879DE1F1-7651-4073-B77D-63A0735AC6DF}" type="slidenum">
              <a:rPr lang="en-US" smtClean="0"/>
              <a:t>‹#›</a:t>
            </a:fld>
            <a:endParaRPr lang="en-US" dirty="0"/>
          </a:p>
        </p:txBody>
      </p:sp>
    </p:spTree>
    <p:extLst>
      <p:ext uri="{BB962C8B-B14F-4D97-AF65-F5344CB8AC3E}">
        <p14:creationId xmlns:p14="http://schemas.microsoft.com/office/powerpoint/2010/main" val="4132151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86612-D087-498F-83FD-06DBB2C62D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F3CD8C-1269-41FA-B3FA-BC3BC477D7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20666F-78FD-44D5-9AC9-AD67ECC251AF}"/>
              </a:ext>
            </a:extLst>
          </p:cNvPr>
          <p:cNvSpPr>
            <a:spLocks noGrp="1"/>
          </p:cNvSpPr>
          <p:nvPr>
            <p:ph type="dt" sz="half" idx="10"/>
          </p:nvPr>
        </p:nvSpPr>
        <p:spPr/>
        <p:txBody>
          <a:bodyPr/>
          <a:lstStyle/>
          <a:p>
            <a:fld id="{D5790ADB-BD48-4F5F-95D7-BEB6EB60AE51}" type="datetimeFigureOut">
              <a:rPr lang="en-US" smtClean="0"/>
              <a:t>4/18/24</a:t>
            </a:fld>
            <a:endParaRPr lang="en-US" dirty="0"/>
          </a:p>
        </p:txBody>
      </p:sp>
      <p:sp>
        <p:nvSpPr>
          <p:cNvPr id="5" name="Footer Placeholder 4">
            <a:extLst>
              <a:ext uri="{FF2B5EF4-FFF2-40B4-BE49-F238E27FC236}">
                <a16:creationId xmlns:a16="http://schemas.microsoft.com/office/drawing/2014/main" id="{C82F9A9C-5237-47EC-9C7A-5C6C25F62A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ACE54D-E31F-4E85-9374-93CA77B58B4E}"/>
              </a:ext>
            </a:extLst>
          </p:cNvPr>
          <p:cNvSpPr>
            <a:spLocks noGrp="1"/>
          </p:cNvSpPr>
          <p:nvPr>
            <p:ph type="sldNum" sz="quarter" idx="12"/>
          </p:nvPr>
        </p:nvSpPr>
        <p:spPr/>
        <p:txBody>
          <a:bodyPr/>
          <a:lstStyle/>
          <a:p>
            <a:fld id="{879DE1F1-7651-4073-B77D-63A0735AC6DF}" type="slidenum">
              <a:rPr lang="en-US" smtClean="0"/>
              <a:t>‹#›</a:t>
            </a:fld>
            <a:endParaRPr lang="en-US" dirty="0"/>
          </a:p>
        </p:txBody>
      </p:sp>
    </p:spTree>
    <p:extLst>
      <p:ext uri="{BB962C8B-B14F-4D97-AF65-F5344CB8AC3E}">
        <p14:creationId xmlns:p14="http://schemas.microsoft.com/office/powerpoint/2010/main" val="3918344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7E558-FD6D-4753-988F-878D41B10A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FE8256-82BC-4200-93A7-A4DEB06300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4FB996-D4D1-4D8F-9A0D-C4EBF9DF73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9F27CE-2D41-4266-9A30-EA575F3A349E}"/>
              </a:ext>
            </a:extLst>
          </p:cNvPr>
          <p:cNvSpPr>
            <a:spLocks noGrp="1"/>
          </p:cNvSpPr>
          <p:nvPr>
            <p:ph type="dt" sz="half" idx="10"/>
          </p:nvPr>
        </p:nvSpPr>
        <p:spPr/>
        <p:txBody>
          <a:bodyPr/>
          <a:lstStyle/>
          <a:p>
            <a:fld id="{D5790ADB-BD48-4F5F-95D7-BEB6EB60AE51}" type="datetimeFigureOut">
              <a:rPr lang="en-US" smtClean="0"/>
              <a:t>4/18/24</a:t>
            </a:fld>
            <a:endParaRPr lang="en-US" dirty="0"/>
          </a:p>
        </p:txBody>
      </p:sp>
      <p:sp>
        <p:nvSpPr>
          <p:cNvPr id="6" name="Footer Placeholder 5">
            <a:extLst>
              <a:ext uri="{FF2B5EF4-FFF2-40B4-BE49-F238E27FC236}">
                <a16:creationId xmlns:a16="http://schemas.microsoft.com/office/drawing/2014/main" id="{ABD0C371-0019-4C92-87CF-93BF796FE5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B77D6E-DFD5-4A40-9750-2B800DF0DBF2}"/>
              </a:ext>
            </a:extLst>
          </p:cNvPr>
          <p:cNvSpPr>
            <a:spLocks noGrp="1"/>
          </p:cNvSpPr>
          <p:nvPr>
            <p:ph type="sldNum" sz="quarter" idx="12"/>
          </p:nvPr>
        </p:nvSpPr>
        <p:spPr/>
        <p:txBody>
          <a:bodyPr/>
          <a:lstStyle/>
          <a:p>
            <a:fld id="{879DE1F1-7651-4073-B77D-63A0735AC6DF}" type="slidenum">
              <a:rPr lang="en-US" smtClean="0"/>
              <a:t>‹#›</a:t>
            </a:fld>
            <a:endParaRPr lang="en-US" dirty="0"/>
          </a:p>
        </p:txBody>
      </p:sp>
    </p:spTree>
    <p:extLst>
      <p:ext uri="{BB962C8B-B14F-4D97-AF65-F5344CB8AC3E}">
        <p14:creationId xmlns:p14="http://schemas.microsoft.com/office/powerpoint/2010/main" val="345847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2A006-E1D2-4CDA-9934-666369056B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113E06-4ACB-41CA-8B08-39AEDD7B37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9FADF3-B19D-4C8D-A336-72353D05B2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8FDCB9-B4D9-447C-B00D-417E1FD858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6CFD72-CD3F-4D7F-95A8-53250C02F6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AF7A70-CEF0-4552-A236-0E5F326BB4C2}"/>
              </a:ext>
            </a:extLst>
          </p:cNvPr>
          <p:cNvSpPr>
            <a:spLocks noGrp="1"/>
          </p:cNvSpPr>
          <p:nvPr>
            <p:ph type="dt" sz="half" idx="10"/>
          </p:nvPr>
        </p:nvSpPr>
        <p:spPr/>
        <p:txBody>
          <a:bodyPr/>
          <a:lstStyle/>
          <a:p>
            <a:fld id="{D5790ADB-BD48-4F5F-95D7-BEB6EB60AE51}" type="datetimeFigureOut">
              <a:rPr lang="en-US" smtClean="0"/>
              <a:t>4/18/24</a:t>
            </a:fld>
            <a:endParaRPr lang="en-US" dirty="0"/>
          </a:p>
        </p:txBody>
      </p:sp>
      <p:sp>
        <p:nvSpPr>
          <p:cNvPr id="8" name="Footer Placeholder 7">
            <a:extLst>
              <a:ext uri="{FF2B5EF4-FFF2-40B4-BE49-F238E27FC236}">
                <a16:creationId xmlns:a16="http://schemas.microsoft.com/office/drawing/2014/main" id="{E951C462-552C-4390-863A-76D8C11D1B1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EBBDF15-2999-4DE9-AE53-441198F5E2DB}"/>
              </a:ext>
            </a:extLst>
          </p:cNvPr>
          <p:cNvSpPr>
            <a:spLocks noGrp="1"/>
          </p:cNvSpPr>
          <p:nvPr>
            <p:ph type="sldNum" sz="quarter" idx="12"/>
          </p:nvPr>
        </p:nvSpPr>
        <p:spPr/>
        <p:txBody>
          <a:bodyPr/>
          <a:lstStyle/>
          <a:p>
            <a:fld id="{879DE1F1-7651-4073-B77D-63A0735AC6DF}" type="slidenum">
              <a:rPr lang="en-US" smtClean="0"/>
              <a:t>‹#›</a:t>
            </a:fld>
            <a:endParaRPr lang="en-US" dirty="0"/>
          </a:p>
        </p:txBody>
      </p:sp>
    </p:spTree>
    <p:extLst>
      <p:ext uri="{BB962C8B-B14F-4D97-AF65-F5344CB8AC3E}">
        <p14:creationId xmlns:p14="http://schemas.microsoft.com/office/powerpoint/2010/main" val="2623640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56EE0-ED5A-492E-8A8F-4981AF98D0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8E9EC4-759E-4C5F-90F0-FC6F4218FDE9}"/>
              </a:ext>
            </a:extLst>
          </p:cNvPr>
          <p:cNvSpPr>
            <a:spLocks noGrp="1"/>
          </p:cNvSpPr>
          <p:nvPr>
            <p:ph type="dt" sz="half" idx="10"/>
          </p:nvPr>
        </p:nvSpPr>
        <p:spPr/>
        <p:txBody>
          <a:bodyPr/>
          <a:lstStyle/>
          <a:p>
            <a:fld id="{D5790ADB-BD48-4F5F-95D7-BEB6EB60AE51}" type="datetimeFigureOut">
              <a:rPr lang="en-US" smtClean="0"/>
              <a:t>4/18/24</a:t>
            </a:fld>
            <a:endParaRPr lang="en-US" dirty="0"/>
          </a:p>
        </p:txBody>
      </p:sp>
      <p:sp>
        <p:nvSpPr>
          <p:cNvPr id="4" name="Footer Placeholder 3">
            <a:extLst>
              <a:ext uri="{FF2B5EF4-FFF2-40B4-BE49-F238E27FC236}">
                <a16:creationId xmlns:a16="http://schemas.microsoft.com/office/drawing/2014/main" id="{BDABC0C6-BC93-4B6D-9987-251382CC815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39514C6-91D4-462B-93ED-80E1F04C553B}"/>
              </a:ext>
            </a:extLst>
          </p:cNvPr>
          <p:cNvSpPr>
            <a:spLocks noGrp="1"/>
          </p:cNvSpPr>
          <p:nvPr>
            <p:ph type="sldNum" sz="quarter" idx="12"/>
          </p:nvPr>
        </p:nvSpPr>
        <p:spPr/>
        <p:txBody>
          <a:bodyPr/>
          <a:lstStyle/>
          <a:p>
            <a:fld id="{879DE1F1-7651-4073-B77D-63A0735AC6DF}" type="slidenum">
              <a:rPr lang="en-US" smtClean="0"/>
              <a:t>‹#›</a:t>
            </a:fld>
            <a:endParaRPr lang="en-US" dirty="0"/>
          </a:p>
        </p:txBody>
      </p:sp>
    </p:spTree>
    <p:extLst>
      <p:ext uri="{BB962C8B-B14F-4D97-AF65-F5344CB8AC3E}">
        <p14:creationId xmlns:p14="http://schemas.microsoft.com/office/powerpoint/2010/main" val="893194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3E140-A5DA-4E25-8F69-7212787C1DEC}"/>
              </a:ext>
            </a:extLst>
          </p:cNvPr>
          <p:cNvSpPr>
            <a:spLocks noGrp="1"/>
          </p:cNvSpPr>
          <p:nvPr>
            <p:ph type="dt" sz="half" idx="10"/>
          </p:nvPr>
        </p:nvSpPr>
        <p:spPr/>
        <p:txBody>
          <a:bodyPr/>
          <a:lstStyle/>
          <a:p>
            <a:fld id="{D5790ADB-BD48-4F5F-95D7-BEB6EB60AE51}" type="datetimeFigureOut">
              <a:rPr lang="en-US" smtClean="0"/>
              <a:t>4/18/24</a:t>
            </a:fld>
            <a:endParaRPr lang="en-US" dirty="0"/>
          </a:p>
        </p:txBody>
      </p:sp>
      <p:sp>
        <p:nvSpPr>
          <p:cNvPr id="3" name="Footer Placeholder 2">
            <a:extLst>
              <a:ext uri="{FF2B5EF4-FFF2-40B4-BE49-F238E27FC236}">
                <a16:creationId xmlns:a16="http://schemas.microsoft.com/office/drawing/2014/main" id="{7E0B9AE4-8970-4C5D-87C2-9475EB2C9F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A4EE515-8BFE-49B8-8D76-2DFED9EBDEC4}"/>
              </a:ext>
            </a:extLst>
          </p:cNvPr>
          <p:cNvSpPr>
            <a:spLocks noGrp="1"/>
          </p:cNvSpPr>
          <p:nvPr>
            <p:ph type="sldNum" sz="quarter" idx="12"/>
          </p:nvPr>
        </p:nvSpPr>
        <p:spPr/>
        <p:txBody>
          <a:bodyPr/>
          <a:lstStyle/>
          <a:p>
            <a:fld id="{879DE1F1-7651-4073-B77D-63A0735AC6DF}" type="slidenum">
              <a:rPr lang="en-US" smtClean="0"/>
              <a:t>‹#›</a:t>
            </a:fld>
            <a:endParaRPr lang="en-US" dirty="0"/>
          </a:p>
        </p:txBody>
      </p:sp>
    </p:spTree>
    <p:extLst>
      <p:ext uri="{BB962C8B-B14F-4D97-AF65-F5344CB8AC3E}">
        <p14:creationId xmlns:p14="http://schemas.microsoft.com/office/powerpoint/2010/main" val="2383710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1C532-3828-4EA2-9EC1-5712A9F5A5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2AAD7F-1070-4BD4-8916-A6683BD835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CE08A8-0F6C-4720-A47A-1DED784BE5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52B661-6CA9-48E5-85D0-2E5ACEEA302A}"/>
              </a:ext>
            </a:extLst>
          </p:cNvPr>
          <p:cNvSpPr>
            <a:spLocks noGrp="1"/>
          </p:cNvSpPr>
          <p:nvPr>
            <p:ph type="dt" sz="half" idx="10"/>
          </p:nvPr>
        </p:nvSpPr>
        <p:spPr/>
        <p:txBody>
          <a:bodyPr/>
          <a:lstStyle/>
          <a:p>
            <a:fld id="{D5790ADB-BD48-4F5F-95D7-BEB6EB60AE51}" type="datetimeFigureOut">
              <a:rPr lang="en-US" smtClean="0"/>
              <a:t>4/18/24</a:t>
            </a:fld>
            <a:endParaRPr lang="en-US" dirty="0"/>
          </a:p>
        </p:txBody>
      </p:sp>
      <p:sp>
        <p:nvSpPr>
          <p:cNvPr id="6" name="Footer Placeholder 5">
            <a:extLst>
              <a:ext uri="{FF2B5EF4-FFF2-40B4-BE49-F238E27FC236}">
                <a16:creationId xmlns:a16="http://schemas.microsoft.com/office/drawing/2014/main" id="{875824BB-07F4-4A0C-AD24-99B34B3868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0E63EB7-86BF-4A97-969D-CA238901F3AD}"/>
              </a:ext>
            </a:extLst>
          </p:cNvPr>
          <p:cNvSpPr>
            <a:spLocks noGrp="1"/>
          </p:cNvSpPr>
          <p:nvPr>
            <p:ph type="sldNum" sz="quarter" idx="12"/>
          </p:nvPr>
        </p:nvSpPr>
        <p:spPr/>
        <p:txBody>
          <a:bodyPr/>
          <a:lstStyle/>
          <a:p>
            <a:fld id="{879DE1F1-7651-4073-B77D-63A0735AC6DF}" type="slidenum">
              <a:rPr lang="en-US" smtClean="0"/>
              <a:t>‹#›</a:t>
            </a:fld>
            <a:endParaRPr lang="en-US" dirty="0"/>
          </a:p>
        </p:txBody>
      </p:sp>
    </p:spTree>
    <p:extLst>
      <p:ext uri="{BB962C8B-B14F-4D97-AF65-F5344CB8AC3E}">
        <p14:creationId xmlns:p14="http://schemas.microsoft.com/office/powerpoint/2010/main" val="116686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E05C1-EEE3-4433-865E-B7A6EFAED0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C060E4-BE60-4492-86B2-1C5B941C82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137F5E2-1536-4C3B-9695-C1E74CDED7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21D21B-1DEB-4464-9D88-03F5D876273A}"/>
              </a:ext>
            </a:extLst>
          </p:cNvPr>
          <p:cNvSpPr>
            <a:spLocks noGrp="1"/>
          </p:cNvSpPr>
          <p:nvPr>
            <p:ph type="dt" sz="half" idx="10"/>
          </p:nvPr>
        </p:nvSpPr>
        <p:spPr/>
        <p:txBody>
          <a:bodyPr/>
          <a:lstStyle/>
          <a:p>
            <a:fld id="{D5790ADB-BD48-4F5F-95D7-BEB6EB60AE51}" type="datetimeFigureOut">
              <a:rPr lang="en-US" smtClean="0"/>
              <a:t>4/18/24</a:t>
            </a:fld>
            <a:endParaRPr lang="en-US" dirty="0"/>
          </a:p>
        </p:txBody>
      </p:sp>
      <p:sp>
        <p:nvSpPr>
          <p:cNvPr id="6" name="Footer Placeholder 5">
            <a:extLst>
              <a:ext uri="{FF2B5EF4-FFF2-40B4-BE49-F238E27FC236}">
                <a16:creationId xmlns:a16="http://schemas.microsoft.com/office/drawing/2014/main" id="{4E23B60F-D318-4987-899E-673A40F7C4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B49548-4180-4F86-AB93-ED61B4BB2DCB}"/>
              </a:ext>
            </a:extLst>
          </p:cNvPr>
          <p:cNvSpPr>
            <a:spLocks noGrp="1"/>
          </p:cNvSpPr>
          <p:nvPr>
            <p:ph type="sldNum" sz="quarter" idx="12"/>
          </p:nvPr>
        </p:nvSpPr>
        <p:spPr/>
        <p:txBody>
          <a:bodyPr/>
          <a:lstStyle/>
          <a:p>
            <a:fld id="{879DE1F1-7651-4073-B77D-63A0735AC6DF}" type="slidenum">
              <a:rPr lang="en-US" smtClean="0"/>
              <a:t>‹#›</a:t>
            </a:fld>
            <a:endParaRPr lang="en-US" dirty="0"/>
          </a:p>
        </p:txBody>
      </p:sp>
    </p:spTree>
    <p:extLst>
      <p:ext uri="{BB962C8B-B14F-4D97-AF65-F5344CB8AC3E}">
        <p14:creationId xmlns:p14="http://schemas.microsoft.com/office/powerpoint/2010/main" val="3015501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8CE05E-38BF-4159-9575-E4B5E09CE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F286E5-4617-48E4-B46E-34842BB129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2ADAE-2470-45EA-8538-DDF6481D22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90ADB-BD48-4F5F-95D7-BEB6EB60AE51}" type="datetimeFigureOut">
              <a:rPr lang="en-US" smtClean="0"/>
              <a:t>4/18/24</a:t>
            </a:fld>
            <a:endParaRPr lang="en-US" dirty="0"/>
          </a:p>
        </p:txBody>
      </p:sp>
      <p:sp>
        <p:nvSpPr>
          <p:cNvPr id="5" name="Footer Placeholder 4">
            <a:extLst>
              <a:ext uri="{FF2B5EF4-FFF2-40B4-BE49-F238E27FC236}">
                <a16:creationId xmlns:a16="http://schemas.microsoft.com/office/drawing/2014/main" id="{6444BA83-8609-44D1-9C09-41FB4DA902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4A2FA20-163F-41A3-B5A8-42669D9ED3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DE1F1-7651-4073-B77D-63A0735AC6DF}" type="slidenum">
              <a:rPr lang="en-US" smtClean="0"/>
              <a:t>‹#›</a:t>
            </a:fld>
            <a:endParaRPr lang="en-US" dirty="0"/>
          </a:p>
        </p:txBody>
      </p:sp>
    </p:spTree>
    <p:extLst>
      <p:ext uri="{BB962C8B-B14F-4D97-AF65-F5344CB8AC3E}">
        <p14:creationId xmlns:p14="http://schemas.microsoft.com/office/powerpoint/2010/main" val="2465141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Rhayes@opra.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am.assets.ohio.gov/image/upload/medicaid.ohio.gov/Providers/EVV/Presentation/EVV%20Stakeholder%20Engagement%20Jan%2019.2024.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1.jpg"/><Relationship Id="rId5" Type="http://schemas.openxmlformats.org/officeDocument/2006/relationships/image" Target="../media/image6.png"/><Relationship Id="rId10" Type="http://schemas.openxmlformats.org/officeDocument/2006/relationships/image" Target="../media/image10.jpg"/><Relationship Id="rId4" Type="http://schemas.openxmlformats.org/officeDocument/2006/relationships/image" Target="../media/image5.png"/><Relationship Id="rId9"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E76651A-59A0-E637-867B-903EF1EF92E9}"/>
              </a:ext>
            </a:extLst>
          </p:cNvPr>
          <p:cNvSpPr>
            <a:spLocks noGrp="1"/>
          </p:cNvSpPr>
          <p:nvPr>
            <p:ph type="ctrTitle"/>
          </p:nvPr>
        </p:nvSpPr>
        <p:spPr>
          <a:xfrm>
            <a:off x="1314824" y="735106"/>
            <a:ext cx="10053763" cy="2928470"/>
          </a:xfrm>
        </p:spPr>
        <p:txBody>
          <a:bodyPr anchor="b">
            <a:normAutofit/>
          </a:bodyPr>
          <a:lstStyle/>
          <a:p>
            <a:pPr algn="l"/>
            <a:r>
              <a:rPr lang="en-US" sz="4800">
                <a:solidFill>
                  <a:srgbClr val="FFFFFF"/>
                </a:solidFill>
              </a:rPr>
              <a:t>OPRA Health Care Committee</a:t>
            </a:r>
          </a:p>
        </p:txBody>
      </p:sp>
      <p:sp>
        <p:nvSpPr>
          <p:cNvPr id="3" name="Subtitle 2">
            <a:extLst>
              <a:ext uri="{FF2B5EF4-FFF2-40B4-BE49-F238E27FC236}">
                <a16:creationId xmlns:a16="http://schemas.microsoft.com/office/drawing/2014/main" id="{28497532-C504-D8D7-DF06-75DD90E75BFC}"/>
              </a:ext>
            </a:extLst>
          </p:cNvPr>
          <p:cNvSpPr>
            <a:spLocks noGrp="1"/>
          </p:cNvSpPr>
          <p:nvPr>
            <p:ph type="subTitle" idx="1"/>
          </p:nvPr>
        </p:nvSpPr>
        <p:spPr>
          <a:xfrm>
            <a:off x="1350682" y="4870824"/>
            <a:ext cx="10005951" cy="1458258"/>
          </a:xfrm>
        </p:spPr>
        <p:txBody>
          <a:bodyPr anchor="ctr">
            <a:normAutofit/>
          </a:bodyPr>
          <a:lstStyle/>
          <a:p>
            <a:pPr algn="l"/>
            <a:r>
              <a:rPr lang="en-US" dirty="0"/>
              <a:t>April 2024</a:t>
            </a:r>
            <a:endParaRPr lang="en-US"/>
          </a:p>
        </p:txBody>
      </p:sp>
    </p:spTree>
    <p:extLst>
      <p:ext uri="{BB962C8B-B14F-4D97-AF65-F5344CB8AC3E}">
        <p14:creationId xmlns:p14="http://schemas.microsoft.com/office/powerpoint/2010/main" val="666743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30BF-4B3C-4937-DCEE-AF3F5DAD5782}"/>
              </a:ext>
            </a:extLst>
          </p:cNvPr>
          <p:cNvSpPr>
            <a:spLocks noGrp="1"/>
          </p:cNvSpPr>
          <p:nvPr>
            <p:ph type="title"/>
          </p:nvPr>
        </p:nvSpPr>
        <p:spPr/>
        <p:txBody>
          <a:bodyPr>
            <a:noAutofit/>
          </a:bodyPr>
          <a:lstStyle/>
          <a:p>
            <a:r>
              <a:rPr lang="en-US" sz="3200" dirty="0">
                <a:solidFill>
                  <a:schemeClr val="accent1">
                    <a:lumMod val="50000"/>
                  </a:schemeClr>
                </a:solidFill>
              </a:rPr>
              <a:t>Medicaid Managed Care plans may also provide </a:t>
            </a:r>
            <a:r>
              <a:rPr lang="en-US" sz="3200" b="1" dirty="0">
                <a:solidFill>
                  <a:srgbClr val="C00000"/>
                </a:solidFill>
              </a:rPr>
              <a:t>enhanced services</a:t>
            </a:r>
            <a:r>
              <a:rPr lang="en-US" sz="3200" b="1" dirty="0">
                <a:solidFill>
                  <a:schemeClr val="accent1">
                    <a:lumMod val="50000"/>
                  </a:schemeClr>
                </a:solidFill>
              </a:rPr>
              <a:t> </a:t>
            </a:r>
            <a:r>
              <a:rPr lang="en-US" sz="3200" dirty="0">
                <a:solidFill>
                  <a:schemeClr val="accent1">
                    <a:lumMod val="50000"/>
                  </a:schemeClr>
                </a:solidFill>
              </a:rPr>
              <a:t>that are not available under the standard Fee-for-Service program. Enhanced services include:</a:t>
            </a:r>
            <a:endParaRPr lang="en-US" sz="3200" dirty="0"/>
          </a:p>
        </p:txBody>
      </p:sp>
      <p:sp>
        <p:nvSpPr>
          <p:cNvPr id="3" name="Content Placeholder 2">
            <a:extLst>
              <a:ext uri="{FF2B5EF4-FFF2-40B4-BE49-F238E27FC236}">
                <a16:creationId xmlns:a16="http://schemas.microsoft.com/office/drawing/2014/main" id="{4ABAFDE6-4737-87AE-4E64-B086F37226FD}"/>
              </a:ext>
            </a:extLst>
          </p:cNvPr>
          <p:cNvSpPr>
            <a:spLocks noGrp="1"/>
          </p:cNvSpPr>
          <p:nvPr>
            <p:ph sz="half" idx="1"/>
          </p:nvPr>
        </p:nvSpPr>
        <p:spPr>
          <a:xfrm>
            <a:off x="838200" y="2286114"/>
            <a:ext cx="5181600" cy="4351338"/>
          </a:xfrm>
        </p:spPr>
        <p:txBody>
          <a:bodyPr/>
          <a:lstStyle/>
          <a:p>
            <a:pPr marL="285750" indent="-285750">
              <a:buFont typeface="Arial" panose="020B0604020202020204" pitchFamily="34" charset="0"/>
              <a:buChar char="•"/>
            </a:pPr>
            <a:r>
              <a:rPr lang="en-US" sz="2800" dirty="0">
                <a:solidFill>
                  <a:schemeClr val="accent1">
                    <a:lumMod val="50000"/>
                  </a:schemeClr>
                </a:solidFill>
              </a:rPr>
              <a:t>Additional Transportation Benefits</a:t>
            </a:r>
          </a:p>
          <a:p>
            <a:pPr marL="285750" indent="-285750">
              <a:buFont typeface="Arial" panose="020B0604020202020204" pitchFamily="34" charset="0"/>
              <a:buChar char="•"/>
            </a:pPr>
            <a:r>
              <a:rPr lang="en-US" sz="2800" dirty="0">
                <a:solidFill>
                  <a:schemeClr val="accent1">
                    <a:lumMod val="50000"/>
                  </a:schemeClr>
                </a:solidFill>
              </a:rPr>
              <a:t>Health &amp; Wellness Programs</a:t>
            </a:r>
          </a:p>
          <a:p>
            <a:pPr marL="285750" indent="-285750">
              <a:buFont typeface="Arial" panose="020B0604020202020204" pitchFamily="34" charset="0"/>
              <a:buChar char="•"/>
            </a:pPr>
            <a:r>
              <a:rPr lang="en-US" sz="2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Access to a toll-free 24/7 nurse hotline for medical advice </a:t>
            </a:r>
          </a:p>
          <a:p>
            <a:pPr marL="285750" indent="-285750">
              <a:buFont typeface="Arial" panose="020B0604020202020204" pitchFamily="34" charset="0"/>
              <a:buChar char="•"/>
            </a:pPr>
            <a:r>
              <a:rPr lang="en-US" sz="2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On-line searchable provider directory </a:t>
            </a:r>
            <a:endParaRPr lang="en-US" sz="2800" dirty="0">
              <a:solidFill>
                <a:schemeClr val="accent1">
                  <a:lumMod val="50000"/>
                </a:schemeClr>
              </a:solidFill>
            </a:endParaRPr>
          </a:p>
          <a:p>
            <a:endParaRPr lang="en-US" dirty="0"/>
          </a:p>
        </p:txBody>
      </p:sp>
      <p:sp>
        <p:nvSpPr>
          <p:cNvPr id="4" name="Content Placeholder 3">
            <a:extLst>
              <a:ext uri="{FF2B5EF4-FFF2-40B4-BE49-F238E27FC236}">
                <a16:creationId xmlns:a16="http://schemas.microsoft.com/office/drawing/2014/main" id="{CCA7C717-0C57-FCB1-C25C-8612FB5AA76A}"/>
              </a:ext>
            </a:extLst>
          </p:cNvPr>
          <p:cNvSpPr>
            <a:spLocks noGrp="1"/>
          </p:cNvSpPr>
          <p:nvPr>
            <p:ph sz="half" idx="2"/>
          </p:nvPr>
        </p:nvSpPr>
        <p:spPr>
          <a:xfrm>
            <a:off x="6172200" y="2286114"/>
            <a:ext cx="5181600" cy="4351338"/>
          </a:xfrm>
        </p:spPr>
        <p:txBody>
          <a:bodyPr/>
          <a:lstStyle/>
          <a:p>
            <a:pPr marL="228600" indent="-228600">
              <a:buFont typeface="Arial" panose="020B0604020202020204" pitchFamily="34" charset="0"/>
              <a:buChar char="•"/>
            </a:pPr>
            <a:r>
              <a:rPr lang="en-US" sz="2800" dirty="0">
                <a:solidFill>
                  <a:schemeClr val="accent1">
                    <a:lumMod val="50000"/>
                  </a:schemeClr>
                </a:solidFill>
              </a:rPr>
              <a:t>Disease Management and Health Education Programs</a:t>
            </a:r>
          </a:p>
          <a:p>
            <a:pPr marL="228600" indent="-228600">
              <a:buFont typeface="Arial" panose="020B0604020202020204" pitchFamily="34" charset="0"/>
              <a:buChar char="•"/>
            </a:pPr>
            <a:r>
              <a:rPr lang="en-US" sz="2800" dirty="0">
                <a:solidFill>
                  <a:schemeClr val="accent1">
                    <a:lumMod val="50000"/>
                  </a:schemeClr>
                </a:solidFill>
              </a:rPr>
              <a:t>Enhanced Dental and Vision Programs</a:t>
            </a:r>
          </a:p>
          <a:p>
            <a:pPr marL="228600" indent="-228600">
              <a:buFont typeface="Arial" panose="020B0604020202020204" pitchFamily="34" charset="0"/>
              <a:buChar char="•"/>
            </a:pPr>
            <a:r>
              <a:rPr lang="en-US" sz="2800" dirty="0">
                <a:solidFill>
                  <a:schemeClr val="accent1">
                    <a:lumMod val="50000"/>
                  </a:schemeClr>
                </a:solidFill>
                <a:ea typeface="Calibri" panose="020F0502020204030204" pitchFamily="34" charset="0"/>
                <a:cs typeface="Times New Roman" panose="02020603050405020304" pitchFamily="18" charset="0"/>
              </a:rPr>
              <a:t>P</a:t>
            </a:r>
            <a:r>
              <a:rPr lang="en-US" sz="2800" dirty="0">
                <a:solidFill>
                  <a:schemeClr val="accent1">
                    <a:lumMod val="50000"/>
                  </a:schemeClr>
                </a:solidFill>
                <a:effectLst/>
                <a:ea typeface="Calibri" panose="020F0502020204030204" pitchFamily="34" charset="0"/>
                <a:cs typeface="Times New Roman" panose="02020603050405020304" pitchFamily="18" charset="0"/>
              </a:rPr>
              <a:t>reventive care reminders &amp; Incentives</a:t>
            </a:r>
            <a:endParaRPr lang="en-US" sz="2800" dirty="0">
              <a:solidFill>
                <a:schemeClr val="accent1">
                  <a:lumMod val="50000"/>
                </a:schemeClr>
              </a:solidFill>
            </a:endParaRPr>
          </a:p>
          <a:p>
            <a:pPr marL="228600" indent="-228600">
              <a:buFont typeface="Arial" panose="020B0604020202020204" pitchFamily="34" charset="0"/>
              <a:buChar char="•"/>
            </a:pPr>
            <a:r>
              <a:rPr lang="en-US" sz="2800" dirty="0">
                <a:solidFill>
                  <a:schemeClr val="accent1">
                    <a:lumMod val="50000"/>
                  </a:schemeClr>
                </a:solidFill>
              </a:rPr>
              <a:t>Extended Provider Office Hours</a:t>
            </a:r>
          </a:p>
          <a:p>
            <a:endParaRPr lang="en-US" dirty="0"/>
          </a:p>
        </p:txBody>
      </p:sp>
    </p:spTree>
    <p:extLst>
      <p:ext uri="{BB962C8B-B14F-4D97-AF65-F5344CB8AC3E}">
        <p14:creationId xmlns:p14="http://schemas.microsoft.com/office/powerpoint/2010/main" val="3809920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Logo, icon&#10;&#10;Description automatically generated">
            <a:extLst>
              <a:ext uri="{FF2B5EF4-FFF2-40B4-BE49-F238E27FC236}">
                <a16:creationId xmlns:a16="http://schemas.microsoft.com/office/drawing/2014/main" id="{4D9FA554-0D61-E549-9452-AEE36ECF3CFE}"/>
              </a:ext>
            </a:extLst>
          </p:cNvPr>
          <p:cNvPicPr>
            <a:picLocks noChangeAspect="1"/>
          </p:cNvPicPr>
          <p:nvPr/>
        </p:nvPicPr>
        <p:blipFill>
          <a:blip r:embed="rId2"/>
          <a:stretch>
            <a:fillRect/>
          </a:stretch>
        </p:blipFill>
        <p:spPr>
          <a:xfrm>
            <a:off x="9900267" y="6096000"/>
            <a:ext cx="1585317" cy="485873"/>
          </a:xfrm>
          <a:prstGeom prst="rect">
            <a:avLst/>
          </a:prstGeom>
        </p:spPr>
      </p:pic>
      <p:sp>
        <p:nvSpPr>
          <p:cNvPr id="18" name="Footer Placeholder 14">
            <a:extLst>
              <a:ext uri="{FF2B5EF4-FFF2-40B4-BE49-F238E27FC236}">
                <a16:creationId xmlns:a16="http://schemas.microsoft.com/office/drawing/2014/main" id="{A3F06688-EF7F-564D-8DA8-C7ADA19D11CD}"/>
              </a:ext>
            </a:extLst>
          </p:cNvPr>
          <p:cNvSpPr>
            <a:spLocks noGrp="1"/>
          </p:cNvSpPr>
          <p:nvPr>
            <p:ph type="ftr" sz="quarter" idx="11"/>
          </p:nvPr>
        </p:nvSpPr>
        <p:spPr>
          <a:xfrm>
            <a:off x="4758503" y="6364752"/>
            <a:ext cx="2246623" cy="365125"/>
          </a:xfrm>
        </p:spPr>
        <p:txBody>
          <a:bodyPr/>
          <a:lstStyle/>
          <a:p>
            <a:pPr algn="r"/>
            <a:r>
              <a:rPr lang="en-US" sz="1000" dirty="0">
                <a:solidFill>
                  <a:srgbClr val="332E40"/>
                </a:solidFill>
              </a:rPr>
              <a:t>©2024 Ohio Association of Health Plans</a:t>
            </a:r>
          </a:p>
        </p:txBody>
      </p:sp>
      <p:sp>
        <p:nvSpPr>
          <p:cNvPr id="7" name="Title 1">
            <a:extLst>
              <a:ext uri="{FF2B5EF4-FFF2-40B4-BE49-F238E27FC236}">
                <a16:creationId xmlns:a16="http://schemas.microsoft.com/office/drawing/2014/main" id="{95E4A767-446F-4068-B607-7E77F4F197C4}"/>
              </a:ext>
            </a:extLst>
          </p:cNvPr>
          <p:cNvSpPr txBox="1">
            <a:spLocks/>
          </p:cNvSpPr>
          <p:nvPr/>
        </p:nvSpPr>
        <p:spPr>
          <a:xfrm>
            <a:off x="923696" y="303582"/>
            <a:ext cx="10308714" cy="8085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chemeClr val="tx2">
                    <a:lumMod val="90000"/>
                    <a:lumOff val="10000"/>
                  </a:schemeClr>
                </a:solidFill>
                <a:latin typeface="+mn-lt"/>
              </a:rPr>
              <a:t>More Details on the </a:t>
            </a:r>
            <a:r>
              <a:rPr lang="en-US" sz="3600" b="1" dirty="0">
                <a:solidFill>
                  <a:srgbClr val="C00000"/>
                </a:solidFill>
                <a:latin typeface="+mn-lt"/>
              </a:rPr>
              <a:t>Transportation</a:t>
            </a:r>
            <a:r>
              <a:rPr lang="en-US" sz="3600" b="1" dirty="0">
                <a:solidFill>
                  <a:schemeClr val="tx2">
                    <a:lumMod val="90000"/>
                    <a:lumOff val="10000"/>
                  </a:schemeClr>
                </a:solidFill>
                <a:latin typeface="+mn-lt"/>
              </a:rPr>
              <a:t> Benefit</a:t>
            </a:r>
          </a:p>
        </p:txBody>
      </p:sp>
      <p:sp>
        <p:nvSpPr>
          <p:cNvPr id="8" name="TextBox 7">
            <a:extLst>
              <a:ext uri="{FF2B5EF4-FFF2-40B4-BE49-F238E27FC236}">
                <a16:creationId xmlns:a16="http://schemas.microsoft.com/office/drawing/2014/main" id="{19B25292-186A-4F20-AE86-93F39B40FA5C}"/>
              </a:ext>
            </a:extLst>
          </p:cNvPr>
          <p:cNvSpPr txBox="1"/>
          <p:nvPr/>
        </p:nvSpPr>
        <p:spPr>
          <a:xfrm>
            <a:off x="531215" y="1259175"/>
            <a:ext cx="10701195" cy="5078313"/>
          </a:xfrm>
          <a:prstGeom prst="rect">
            <a:avLst/>
          </a:prstGeom>
          <a:noFill/>
        </p:spPr>
        <p:txBody>
          <a:bodyPr wrap="square" rtlCol="0">
            <a:spAutoFit/>
          </a:bodyPr>
          <a:lstStyle/>
          <a:p>
            <a:endParaRPr lang="en-US" dirty="0">
              <a:solidFill>
                <a:srgbClr val="C00000"/>
              </a:solidFill>
            </a:endParaRPr>
          </a:p>
          <a:p>
            <a:pPr algn="l" rtl="0">
              <a:buFont typeface="Arial" panose="020B0604020202020204" pitchFamily="34" charset="0"/>
              <a:buChar char="•"/>
            </a:pPr>
            <a:r>
              <a:rPr lang="en-US" b="0" i="0" dirty="0">
                <a:solidFill>
                  <a:schemeClr val="tx2">
                    <a:lumMod val="90000"/>
                    <a:lumOff val="10000"/>
                  </a:schemeClr>
                </a:solidFill>
                <a:effectLst/>
              </a:rPr>
              <a:t>MCOs </a:t>
            </a:r>
            <a:r>
              <a:rPr lang="en-US" b="0" i="0" dirty="0">
                <a:solidFill>
                  <a:srgbClr val="C00000"/>
                </a:solidFill>
                <a:effectLst/>
              </a:rPr>
              <a:t>cannot require more than 48 hours of advance notice for transportation needs </a:t>
            </a:r>
            <a:r>
              <a:rPr lang="en-US" b="0" i="0" dirty="0">
                <a:solidFill>
                  <a:schemeClr val="tx2">
                    <a:lumMod val="90000"/>
                    <a:lumOff val="10000"/>
                  </a:schemeClr>
                </a:solidFill>
                <a:effectLst/>
              </a:rPr>
              <a:t>and must provide exceptions for advance notice requirements for urgent member needs (e.g., for same or next day urgent appointments) and hospital discharges;</a:t>
            </a:r>
          </a:p>
          <a:p>
            <a:pPr algn="l" rtl="0">
              <a:buFont typeface="Arial" panose="020B0604020202020204" pitchFamily="34" charset="0"/>
              <a:buChar char="•"/>
            </a:pPr>
            <a:endParaRPr lang="en-US" b="0" i="0" dirty="0">
              <a:solidFill>
                <a:schemeClr val="tx2">
                  <a:lumMod val="90000"/>
                  <a:lumOff val="10000"/>
                </a:schemeClr>
              </a:solidFill>
              <a:effectLst/>
            </a:endParaRPr>
          </a:p>
          <a:p>
            <a:pPr algn="l" rtl="0">
              <a:buFont typeface="Arial" panose="020B0604020202020204" pitchFamily="34" charset="0"/>
              <a:buChar char="•"/>
            </a:pPr>
            <a:r>
              <a:rPr lang="en-US" b="0" i="0" dirty="0">
                <a:solidFill>
                  <a:schemeClr val="tx2">
                    <a:lumMod val="90000"/>
                    <a:lumOff val="10000"/>
                  </a:schemeClr>
                </a:solidFill>
                <a:effectLst/>
              </a:rPr>
              <a:t>MCOs </a:t>
            </a:r>
            <a:r>
              <a:rPr lang="en-US" dirty="0">
                <a:solidFill>
                  <a:srgbClr val="C00000"/>
                </a:solidFill>
              </a:rPr>
              <a:t>can</a:t>
            </a:r>
            <a:r>
              <a:rPr lang="en-US" b="0" i="0" dirty="0">
                <a:solidFill>
                  <a:srgbClr val="C00000"/>
                </a:solidFill>
                <a:effectLst/>
              </a:rPr>
              <a:t>not restrict the number of transports in a single day</a:t>
            </a:r>
            <a:r>
              <a:rPr lang="en-US" b="0" i="0" dirty="0">
                <a:solidFill>
                  <a:schemeClr val="tx2">
                    <a:lumMod val="90000"/>
                    <a:lumOff val="10000"/>
                  </a:schemeClr>
                </a:solidFill>
                <a:effectLst/>
              </a:rPr>
              <a:t>; and</a:t>
            </a:r>
          </a:p>
          <a:p>
            <a:pPr algn="l" rtl="0">
              <a:buFont typeface="Arial" panose="020B0604020202020204" pitchFamily="34" charset="0"/>
              <a:buChar char="•"/>
            </a:pPr>
            <a:endParaRPr lang="en-US" b="0" i="0" dirty="0">
              <a:solidFill>
                <a:schemeClr val="tx2">
                  <a:lumMod val="90000"/>
                  <a:lumOff val="10000"/>
                </a:schemeClr>
              </a:solidFill>
              <a:effectLst/>
            </a:endParaRPr>
          </a:p>
          <a:p>
            <a:pPr algn="l" rtl="0">
              <a:buFont typeface="Arial" panose="020B0604020202020204" pitchFamily="34" charset="0"/>
              <a:buChar char="•"/>
            </a:pPr>
            <a:r>
              <a:rPr lang="en-US" b="0" i="0" dirty="0">
                <a:solidFill>
                  <a:schemeClr val="tx2">
                    <a:lumMod val="90000"/>
                    <a:lumOff val="10000"/>
                  </a:schemeClr>
                </a:solidFill>
                <a:effectLst/>
              </a:rPr>
              <a:t>MCOs are responsible for arranging transportation in cases where </a:t>
            </a:r>
            <a:r>
              <a:rPr lang="en-US" b="0" i="0" dirty="0">
                <a:solidFill>
                  <a:srgbClr val="C00000"/>
                </a:solidFill>
                <a:effectLst/>
              </a:rPr>
              <a:t>transportation of families, caregivers, and siblings</a:t>
            </a:r>
            <a:r>
              <a:rPr lang="en-US" b="0" i="0" dirty="0">
                <a:solidFill>
                  <a:schemeClr val="tx2">
                    <a:lumMod val="90000"/>
                    <a:lumOff val="10000"/>
                  </a:schemeClr>
                </a:solidFill>
                <a:effectLst/>
              </a:rPr>
              <a:t> (other minor residents of the home) is needed to facilitate the treatment needs of the member and their family.</a:t>
            </a:r>
          </a:p>
          <a:p>
            <a:pPr algn="l" rtl="0">
              <a:buFont typeface="Arial" panose="020B0604020202020204" pitchFamily="34" charset="0"/>
              <a:buChar char="•"/>
            </a:pPr>
            <a:endParaRPr lang="en-US" b="0" i="0" dirty="0">
              <a:solidFill>
                <a:schemeClr val="tx2">
                  <a:lumMod val="90000"/>
                  <a:lumOff val="10000"/>
                </a:schemeClr>
              </a:solidFill>
              <a:effectLst/>
            </a:endParaRPr>
          </a:p>
          <a:p>
            <a:pPr algn="l" rtl="0">
              <a:buFont typeface="Arial" panose="020B0604020202020204" pitchFamily="34" charset="0"/>
              <a:buChar char="•"/>
            </a:pPr>
            <a:r>
              <a:rPr lang="en-US" b="0" i="0" dirty="0">
                <a:solidFill>
                  <a:schemeClr val="tx2">
                    <a:lumMod val="90000"/>
                    <a:lumOff val="10000"/>
                  </a:schemeClr>
                </a:solidFill>
                <a:effectLst/>
              </a:rPr>
              <a:t>MCOs must provide </a:t>
            </a:r>
            <a:r>
              <a:rPr lang="en-US" b="0" i="0" dirty="0">
                <a:solidFill>
                  <a:srgbClr val="C00000"/>
                </a:solidFill>
                <a:effectLst/>
              </a:rPr>
              <a:t>additional transportation benefits for members under the age of 21</a:t>
            </a:r>
            <a:r>
              <a:rPr lang="en-US" b="0" i="0" dirty="0">
                <a:solidFill>
                  <a:schemeClr val="tx2">
                    <a:lumMod val="90000"/>
                    <a:lumOff val="10000"/>
                  </a:schemeClr>
                </a:solidFill>
                <a:effectLst/>
              </a:rPr>
              <a:t>. This medically necessary service cannot be a value-added service or have annual limitations.</a:t>
            </a:r>
          </a:p>
          <a:p>
            <a:pPr algn="l" rtl="0">
              <a:buFont typeface="Arial" panose="020B0604020202020204" pitchFamily="34" charset="0"/>
              <a:buChar char="•"/>
            </a:pPr>
            <a:endParaRPr lang="en-US" b="0" i="0" dirty="0">
              <a:solidFill>
                <a:schemeClr val="tx2">
                  <a:lumMod val="90000"/>
                  <a:lumOff val="10000"/>
                </a:schemeClr>
              </a:solidFill>
              <a:effectLst/>
            </a:endParaRPr>
          </a:p>
          <a:p>
            <a:pPr algn="l" rtl="0">
              <a:buFont typeface="Arial" panose="020B0604020202020204" pitchFamily="34" charset="0"/>
              <a:buChar char="•"/>
            </a:pPr>
            <a:r>
              <a:rPr lang="en-US" b="0" i="0" dirty="0">
                <a:solidFill>
                  <a:schemeClr val="tx2">
                    <a:lumMod val="90000"/>
                    <a:lumOff val="10000"/>
                  </a:schemeClr>
                </a:solidFill>
                <a:effectLst/>
              </a:rPr>
              <a:t>MCOs must ensure </a:t>
            </a:r>
            <a:r>
              <a:rPr lang="en-US" b="0" i="0" dirty="0">
                <a:solidFill>
                  <a:srgbClr val="C00000"/>
                </a:solidFill>
                <a:effectLst/>
              </a:rPr>
              <a:t>specialized transportation for members who have cognitive or behavioral challenges </a:t>
            </a:r>
            <a:r>
              <a:rPr lang="en-US" b="0" i="0" dirty="0">
                <a:solidFill>
                  <a:schemeClr val="tx2">
                    <a:lumMod val="90000"/>
                    <a:lumOff val="10000"/>
                  </a:schemeClr>
                </a:solidFill>
                <a:effectLst/>
              </a:rPr>
              <a:t>that require different transportation providers or supports than available from counties or standard Medicaid provider network.</a:t>
            </a:r>
          </a:p>
          <a:p>
            <a:pPr marL="285750" indent="-285750">
              <a:buFont typeface="Wingdings" panose="05000000000000000000" pitchFamily="2" charset="2"/>
              <a:buChar char="v"/>
            </a:pPr>
            <a:endParaRPr lang="en-US" dirty="0">
              <a:solidFill>
                <a:schemeClr val="accent1">
                  <a:lumMod val="50000"/>
                </a:schemeClr>
              </a:solidFill>
            </a:endParaRPr>
          </a:p>
        </p:txBody>
      </p:sp>
    </p:spTree>
    <p:extLst>
      <p:ext uri="{BB962C8B-B14F-4D97-AF65-F5344CB8AC3E}">
        <p14:creationId xmlns:p14="http://schemas.microsoft.com/office/powerpoint/2010/main" val="3707689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11275A56-81A6-1761-D185-DAD3058AC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53"/>
            <a:ext cx="12192000" cy="6824094"/>
          </a:xfrm>
          <a:prstGeom prst="rect">
            <a:avLst/>
          </a:prstGeom>
        </p:spPr>
      </p:pic>
    </p:spTree>
    <p:extLst>
      <p:ext uri="{BB962C8B-B14F-4D97-AF65-F5344CB8AC3E}">
        <p14:creationId xmlns:p14="http://schemas.microsoft.com/office/powerpoint/2010/main" val="2528608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30A5C-B2D4-7BEE-1C3F-144BDD07E659}"/>
              </a:ext>
            </a:extLst>
          </p:cNvPr>
          <p:cNvSpPr>
            <a:spLocks noGrp="1"/>
          </p:cNvSpPr>
          <p:nvPr>
            <p:ph type="title"/>
          </p:nvPr>
        </p:nvSpPr>
        <p:spPr>
          <a:xfrm>
            <a:off x="659055" y="289450"/>
            <a:ext cx="10297416" cy="2012996"/>
          </a:xfrm>
        </p:spPr>
        <p:txBody>
          <a:bodyPr>
            <a:normAutofit fontScale="90000"/>
          </a:bodyPr>
          <a:lstStyle/>
          <a:p>
            <a:pPr algn="ctr"/>
            <a:br>
              <a:rPr lang="en-US" b="1" dirty="0">
                <a:solidFill>
                  <a:schemeClr val="accent1">
                    <a:lumMod val="50000"/>
                  </a:schemeClr>
                </a:solidFill>
              </a:rPr>
            </a:br>
            <a:r>
              <a:rPr lang="en-US" b="1" dirty="0">
                <a:solidFill>
                  <a:schemeClr val="accent1">
                    <a:lumMod val="50000"/>
                  </a:schemeClr>
                </a:solidFill>
              </a:rPr>
              <a:t>With Next Gen’s focus on</a:t>
            </a:r>
            <a:r>
              <a:rPr lang="en-US" b="1" dirty="0">
                <a:solidFill>
                  <a:srgbClr val="C00000"/>
                </a:solidFill>
              </a:rPr>
              <a:t> health equity</a:t>
            </a:r>
            <a:r>
              <a:rPr lang="en-US" b="1" dirty="0">
                <a:solidFill>
                  <a:schemeClr val="accent1">
                    <a:lumMod val="50000"/>
                  </a:schemeClr>
                </a:solidFill>
              </a:rPr>
              <a:t>, there are a host of enhanced benefits aimed at </a:t>
            </a:r>
            <a:r>
              <a:rPr lang="en-US" b="1" dirty="0">
                <a:solidFill>
                  <a:srgbClr val="C00000"/>
                </a:solidFill>
              </a:rPr>
              <a:t>social drivers of health </a:t>
            </a:r>
            <a:r>
              <a:rPr lang="en-US" b="1" dirty="0">
                <a:solidFill>
                  <a:schemeClr val="accent1">
                    <a:lumMod val="50000"/>
                  </a:schemeClr>
                </a:solidFill>
              </a:rPr>
              <a:t>in order to improve overall health outcomes:</a:t>
            </a:r>
            <a:br>
              <a:rPr lang="en-US" b="1" dirty="0">
                <a:solidFill>
                  <a:schemeClr val="accent1">
                    <a:lumMod val="50000"/>
                  </a:schemeClr>
                </a:solidFill>
              </a:rPr>
            </a:br>
            <a:endParaRPr lang="en-US" b="1" dirty="0">
              <a:solidFill>
                <a:schemeClr val="accent1">
                  <a:lumMod val="50000"/>
                </a:schemeClr>
              </a:solidFill>
            </a:endParaRPr>
          </a:p>
        </p:txBody>
      </p:sp>
      <p:pic>
        <p:nvPicPr>
          <p:cNvPr id="2052" name="Picture 4" descr="The Social Determinants of Health Initiative | Portland State University">
            <a:extLst>
              <a:ext uri="{FF2B5EF4-FFF2-40B4-BE49-F238E27FC236}">
                <a16:creationId xmlns:a16="http://schemas.microsoft.com/office/drawing/2014/main" id="{BF140F2C-49F4-8553-9E1E-C0D0398B5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570" y="2355072"/>
            <a:ext cx="7511142" cy="4502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620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Description automatically generated">
            <a:extLst>
              <a:ext uri="{FF2B5EF4-FFF2-40B4-BE49-F238E27FC236}">
                <a16:creationId xmlns:a16="http://schemas.microsoft.com/office/drawing/2014/main" id="{12AE5B13-4461-2560-A6AC-0049D171F2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761"/>
            <a:ext cx="12192000" cy="6746477"/>
          </a:xfrm>
          <a:prstGeom prst="rect">
            <a:avLst/>
          </a:prstGeom>
        </p:spPr>
      </p:pic>
    </p:spTree>
    <p:extLst>
      <p:ext uri="{BB962C8B-B14F-4D97-AF65-F5344CB8AC3E}">
        <p14:creationId xmlns:p14="http://schemas.microsoft.com/office/powerpoint/2010/main" val="1675630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Description automatically generated">
            <a:extLst>
              <a:ext uri="{FF2B5EF4-FFF2-40B4-BE49-F238E27FC236}">
                <a16:creationId xmlns:a16="http://schemas.microsoft.com/office/drawing/2014/main" id="{92F3AF05-F5CE-36D5-FE72-828623624E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659" y="0"/>
            <a:ext cx="11376682" cy="6858000"/>
          </a:xfrm>
          <a:prstGeom prst="rect">
            <a:avLst/>
          </a:prstGeom>
        </p:spPr>
      </p:pic>
    </p:spTree>
    <p:extLst>
      <p:ext uri="{BB962C8B-B14F-4D97-AF65-F5344CB8AC3E}">
        <p14:creationId xmlns:p14="http://schemas.microsoft.com/office/powerpoint/2010/main" val="1067413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1389" y="923368"/>
            <a:ext cx="11713161" cy="5172632"/>
          </a:xfrm>
        </p:spPr>
        <p:txBody>
          <a:bodyPr>
            <a:noAutofit/>
          </a:bodyPr>
          <a:lstStyle/>
          <a:p>
            <a:endParaRPr lang="en-US" sz="2000" dirty="0">
              <a:solidFill>
                <a:schemeClr val="accent1">
                  <a:lumMod val="50000"/>
                </a:schemeClr>
              </a:solidFill>
            </a:endParaRPr>
          </a:p>
          <a:p>
            <a:r>
              <a:rPr lang="en-US" sz="2000" dirty="0">
                <a:solidFill>
                  <a:schemeClr val="accent1">
                    <a:lumMod val="50000"/>
                  </a:schemeClr>
                </a:solidFill>
              </a:rPr>
              <a:t>All Medicaid managed care plans must implement a care management program through a </a:t>
            </a:r>
            <a:r>
              <a:rPr lang="en-US" sz="2000" dirty="0">
                <a:solidFill>
                  <a:srgbClr val="C00000"/>
                </a:solidFill>
              </a:rPr>
              <a:t>model of care </a:t>
            </a:r>
            <a:r>
              <a:rPr lang="en-US" sz="2000" dirty="0">
                <a:solidFill>
                  <a:schemeClr val="accent1">
                    <a:lumMod val="50000"/>
                  </a:schemeClr>
                </a:solidFill>
              </a:rPr>
              <a:t>that broadly defines the way services will be delivered to meet population needs.</a:t>
            </a:r>
          </a:p>
          <a:p>
            <a:endParaRPr lang="en-US" sz="800" dirty="0">
              <a:solidFill>
                <a:schemeClr val="accent1">
                  <a:lumMod val="50000"/>
                </a:schemeClr>
              </a:solidFill>
            </a:endParaRPr>
          </a:p>
          <a:p>
            <a:r>
              <a:rPr lang="en-US" sz="2000" dirty="0">
                <a:solidFill>
                  <a:schemeClr val="accent1">
                    <a:lumMod val="50000"/>
                  </a:schemeClr>
                </a:solidFill>
                <a:effectLst/>
                <a:ea typeface="Calibri" panose="020F0502020204030204" pitchFamily="34" charset="0"/>
              </a:rPr>
              <a:t>High quality care coordination results in </a:t>
            </a:r>
            <a:r>
              <a:rPr lang="en-US" sz="2000" dirty="0">
                <a:solidFill>
                  <a:srgbClr val="C00000"/>
                </a:solidFill>
                <a:effectLst/>
                <a:ea typeface="Calibri" panose="020F0502020204030204" pitchFamily="34" charset="0"/>
              </a:rPr>
              <a:t>better quality of life for the member</a:t>
            </a:r>
            <a:r>
              <a:rPr lang="en-US" sz="2000" dirty="0">
                <a:solidFill>
                  <a:schemeClr val="accent1">
                    <a:lumMod val="50000"/>
                  </a:schemeClr>
                </a:solidFill>
                <a:effectLst/>
                <a:ea typeface="Calibri" panose="020F0502020204030204" pitchFamily="34" charset="0"/>
              </a:rPr>
              <a:t>, fewer unmet needs, lower avoidable health care utilization (such as emergency department visits and inpatient admissions), reduced duplication of services, and improved satisfaction with the experience of health care for the member and their support system.</a:t>
            </a:r>
          </a:p>
          <a:p>
            <a:endParaRPr lang="en-US" sz="800" dirty="0">
              <a:solidFill>
                <a:schemeClr val="accent1">
                  <a:lumMod val="50000"/>
                </a:schemeClr>
              </a:solidFill>
              <a:effectLst/>
              <a:ea typeface="Calibri" panose="020F0502020204030204" pitchFamily="34" charset="0"/>
            </a:endParaRPr>
          </a:p>
          <a:p>
            <a:r>
              <a:rPr lang="en-US" sz="2000" dirty="0">
                <a:solidFill>
                  <a:schemeClr val="accent1">
                    <a:lumMod val="50000"/>
                  </a:schemeClr>
                </a:solidFill>
              </a:rPr>
              <a:t>The MCOs must assess new members using a </a:t>
            </a:r>
            <a:r>
              <a:rPr lang="en-US" sz="2000" dirty="0">
                <a:solidFill>
                  <a:srgbClr val="C00000"/>
                </a:solidFill>
              </a:rPr>
              <a:t>standardized health risk assessment within 90 days </a:t>
            </a:r>
            <a:r>
              <a:rPr lang="en-US" sz="2000" dirty="0">
                <a:solidFill>
                  <a:schemeClr val="accent1">
                    <a:lumMod val="50000"/>
                  </a:schemeClr>
                </a:solidFill>
              </a:rPr>
              <a:t>of enrollment for the purpose of risk stratification and to identify potential needs for care management.</a:t>
            </a:r>
          </a:p>
          <a:p>
            <a:endParaRPr lang="en-US" sz="800" dirty="0">
              <a:solidFill>
                <a:schemeClr val="accent1">
                  <a:lumMod val="50000"/>
                </a:schemeClr>
              </a:solidFill>
            </a:endParaRPr>
          </a:p>
          <a:p>
            <a:r>
              <a:rPr lang="en-US" sz="2000" dirty="0">
                <a:solidFill>
                  <a:schemeClr val="accent1">
                    <a:lumMod val="50000"/>
                  </a:schemeClr>
                </a:solidFill>
              </a:rPr>
              <a:t>The MCP must develop and implement systems, and </a:t>
            </a:r>
            <a:r>
              <a:rPr lang="en-US" sz="2000" dirty="0">
                <a:solidFill>
                  <a:srgbClr val="C00000"/>
                </a:solidFill>
              </a:rPr>
              <a:t>processes that detect, prevent, and mitigate harm </a:t>
            </a:r>
            <a:r>
              <a:rPr lang="en-US" sz="2000" dirty="0">
                <a:solidFill>
                  <a:schemeClr val="accent1">
                    <a:lumMod val="50000"/>
                  </a:schemeClr>
                </a:solidFill>
              </a:rPr>
              <a:t>and/or risk factors that could impact an individual’s health, welfare, and safety. When the MCP identifies or becomes aware of risk factors, it must put in place services and supports to mitigate and address the identified issues as expeditiously as the situation warrants.</a:t>
            </a:r>
          </a:p>
          <a:p>
            <a:endParaRPr lang="en-US" sz="2000" dirty="0">
              <a:solidFill>
                <a:schemeClr val="accent1">
                  <a:lumMod val="50000"/>
                </a:schemeClr>
              </a:solidFill>
              <a:effectLst/>
              <a:ea typeface="Calibri" panose="020F0502020204030204" pitchFamily="34" charset="0"/>
            </a:endParaRPr>
          </a:p>
        </p:txBody>
      </p:sp>
      <p:sp>
        <p:nvSpPr>
          <p:cNvPr id="5" name="TextBox 4"/>
          <p:cNvSpPr txBox="1"/>
          <p:nvPr/>
        </p:nvSpPr>
        <p:spPr>
          <a:xfrm>
            <a:off x="298560" y="214673"/>
            <a:ext cx="11835990" cy="646331"/>
          </a:xfrm>
          <a:prstGeom prst="rect">
            <a:avLst/>
          </a:prstGeom>
          <a:noFill/>
        </p:spPr>
        <p:txBody>
          <a:bodyPr wrap="square" rtlCol="0">
            <a:spAutoFit/>
          </a:bodyPr>
          <a:lstStyle/>
          <a:p>
            <a:pPr algn="ctr"/>
            <a:r>
              <a:rPr lang="en-US" sz="3600" b="1" dirty="0">
                <a:solidFill>
                  <a:schemeClr val="accent1">
                    <a:lumMod val="50000"/>
                  </a:schemeClr>
                </a:solidFill>
              </a:rPr>
              <a:t>Care Management</a:t>
            </a:r>
            <a:endParaRPr lang="en-US" sz="1600" dirty="0">
              <a:effectLst/>
            </a:endParaRPr>
          </a:p>
        </p:txBody>
      </p:sp>
      <p:sp>
        <p:nvSpPr>
          <p:cNvPr id="8" name="Footer Placeholder 14">
            <a:extLst>
              <a:ext uri="{FF2B5EF4-FFF2-40B4-BE49-F238E27FC236}">
                <a16:creationId xmlns:a16="http://schemas.microsoft.com/office/drawing/2014/main" id="{273DA03E-1A40-4FCC-95CC-F285C9F26975}"/>
              </a:ext>
            </a:extLst>
          </p:cNvPr>
          <p:cNvSpPr>
            <a:spLocks noGrp="1"/>
          </p:cNvSpPr>
          <p:nvPr>
            <p:ph type="ftr" sz="quarter" idx="11"/>
          </p:nvPr>
        </p:nvSpPr>
        <p:spPr>
          <a:xfrm>
            <a:off x="4758503" y="6364752"/>
            <a:ext cx="2246623" cy="365125"/>
          </a:xfrm>
        </p:spPr>
        <p:txBody>
          <a:bodyPr/>
          <a:lstStyle/>
          <a:p>
            <a:pPr algn="r"/>
            <a:r>
              <a:rPr lang="en-US" sz="1000" dirty="0">
                <a:solidFill>
                  <a:srgbClr val="332E40"/>
                </a:solidFill>
              </a:rPr>
              <a:t>©2024 Ohio Association of Health Plans</a:t>
            </a:r>
          </a:p>
        </p:txBody>
      </p:sp>
      <p:pic>
        <p:nvPicPr>
          <p:cNvPr id="9" name="Picture 8" descr="Logo, icon&#10;&#10;Description automatically generated">
            <a:extLst>
              <a:ext uri="{FF2B5EF4-FFF2-40B4-BE49-F238E27FC236}">
                <a16:creationId xmlns:a16="http://schemas.microsoft.com/office/drawing/2014/main" id="{33347AD8-343C-413C-B717-C1E692083780}"/>
              </a:ext>
            </a:extLst>
          </p:cNvPr>
          <p:cNvPicPr>
            <a:picLocks noChangeAspect="1"/>
          </p:cNvPicPr>
          <p:nvPr/>
        </p:nvPicPr>
        <p:blipFill>
          <a:blip r:embed="rId2"/>
          <a:stretch>
            <a:fillRect/>
          </a:stretch>
        </p:blipFill>
        <p:spPr>
          <a:xfrm>
            <a:off x="9900267" y="6096000"/>
            <a:ext cx="1585317" cy="485873"/>
          </a:xfrm>
          <a:prstGeom prst="rect">
            <a:avLst/>
          </a:prstGeom>
        </p:spPr>
      </p:pic>
    </p:spTree>
    <p:extLst>
      <p:ext uri="{BB962C8B-B14F-4D97-AF65-F5344CB8AC3E}">
        <p14:creationId xmlns:p14="http://schemas.microsoft.com/office/powerpoint/2010/main" val="1144247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1389" y="1192120"/>
            <a:ext cx="11713161" cy="4903880"/>
          </a:xfrm>
        </p:spPr>
        <p:txBody>
          <a:bodyPr>
            <a:noAutofit/>
          </a:bodyPr>
          <a:lstStyle/>
          <a:p>
            <a:pPr>
              <a:spcBef>
                <a:spcPts val="600"/>
              </a:spcBef>
            </a:pPr>
            <a:r>
              <a:rPr lang="en-US" sz="1800" dirty="0">
                <a:solidFill>
                  <a:srgbClr val="C00000"/>
                </a:solidFill>
                <a:effectLst/>
                <a:ea typeface="Calibri" panose="020F0502020204030204" pitchFamily="34" charset="0"/>
              </a:rPr>
              <a:t>Care coordinators focus on the individual by:  </a:t>
            </a:r>
          </a:p>
          <a:p>
            <a:pPr lvl="1">
              <a:spcBef>
                <a:spcPts val="600"/>
              </a:spcBef>
            </a:pPr>
            <a:r>
              <a:rPr lang="en-US" sz="1800" dirty="0">
                <a:solidFill>
                  <a:schemeClr val="accent1">
                    <a:lumMod val="50000"/>
                  </a:schemeClr>
                </a:solidFill>
                <a:effectLst/>
                <a:ea typeface="Symbol" panose="05050102010706020507" pitchFamily="18" charset="2"/>
                <a:cs typeface="Symbol" panose="05050102010706020507" pitchFamily="18" charset="2"/>
              </a:rPr>
              <a:t>Assessing a member’s needs and identifying any unmet needs and barriers to</a:t>
            </a:r>
            <a:r>
              <a:rPr lang="en-US" sz="1800" spc="-75" dirty="0">
                <a:solidFill>
                  <a:schemeClr val="accent1">
                    <a:lumMod val="50000"/>
                  </a:schemeClr>
                </a:solidFill>
                <a:effectLst/>
                <a:ea typeface="Symbol" panose="05050102010706020507" pitchFamily="18" charset="2"/>
                <a:cs typeface="Symbol" panose="05050102010706020507" pitchFamily="18" charset="2"/>
              </a:rPr>
              <a:t> </a:t>
            </a:r>
            <a:r>
              <a:rPr lang="en-US" sz="1800" dirty="0">
                <a:solidFill>
                  <a:schemeClr val="accent1">
                    <a:lumMod val="50000"/>
                  </a:schemeClr>
                </a:solidFill>
                <a:effectLst/>
                <a:ea typeface="Symbol" panose="05050102010706020507" pitchFamily="18" charset="2"/>
                <a:cs typeface="Symbol" panose="05050102010706020507" pitchFamily="18" charset="2"/>
              </a:rPr>
              <a:t>care.</a:t>
            </a:r>
          </a:p>
          <a:p>
            <a:pPr lvl="1">
              <a:spcBef>
                <a:spcPts val="600"/>
              </a:spcBef>
            </a:pPr>
            <a:r>
              <a:rPr lang="en-US" sz="1800" dirty="0">
                <a:solidFill>
                  <a:schemeClr val="accent1">
                    <a:lumMod val="50000"/>
                  </a:schemeClr>
                </a:solidFill>
                <a:effectLst/>
                <a:ea typeface="Symbol" panose="05050102010706020507" pitchFamily="18" charset="2"/>
                <a:cs typeface="Symbol" panose="05050102010706020507" pitchFamily="18" charset="2"/>
              </a:rPr>
              <a:t>Developing an individualized care plan with the member and their support</a:t>
            </a:r>
            <a:r>
              <a:rPr lang="en-US" sz="1800" spc="-105" dirty="0">
                <a:solidFill>
                  <a:schemeClr val="accent1">
                    <a:lumMod val="50000"/>
                  </a:schemeClr>
                </a:solidFill>
                <a:effectLst/>
                <a:ea typeface="Symbol" panose="05050102010706020507" pitchFamily="18" charset="2"/>
                <a:cs typeface="Symbol" panose="05050102010706020507" pitchFamily="18" charset="2"/>
              </a:rPr>
              <a:t> </a:t>
            </a:r>
            <a:r>
              <a:rPr lang="en-US" sz="1800" dirty="0">
                <a:solidFill>
                  <a:schemeClr val="accent1">
                    <a:lumMod val="50000"/>
                  </a:schemeClr>
                </a:solidFill>
                <a:effectLst/>
                <a:ea typeface="Symbol" panose="05050102010706020507" pitchFamily="18" charset="2"/>
                <a:cs typeface="Symbol" panose="05050102010706020507" pitchFamily="18" charset="2"/>
              </a:rPr>
              <a:t>system.</a:t>
            </a:r>
          </a:p>
          <a:p>
            <a:pPr lvl="1">
              <a:spcBef>
                <a:spcPts val="600"/>
              </a:spcBef>
            </a:pPr>
            <a:r>
              <a:rPr lang="en-US" sz="1800" dirty="0">
                <a:solidFill>
                  <a:schemeClr val="accent1">
                    <a:lumMod val="50000"/>
                  </a:schemeClr>
                </a:solidFill>
                <a:effectLst/>
                <a:ea typeface="Symbol" panose="05050102010706020507" pitchFamily="18" charset="2"/>
                <a:cs typeface="Symbol" panose="05050102010706020507" pitchFamily="18" charset="2"/>
              </a:rPr>
              <a:t>Educating the member and their support system on resources</a:t>
            </a:r>
            <a:r>
              <a:rPr lang="en-US" sz="1800" spc="-55" dirty="0">
                <a:solidFill>
                  <a:schemeClr val="accent1">
                    <a:lumMod val="50000"/>
                  </a:schemeClr>
                </a:solidFill>
                <a:effectLst/>
                <a:ea typeface="Symbol" panose="05050102010706020507" pitchFamily="18" charset="2"/>
                <a:cs typeface="Symbol" panose="05050102010706020507" pitchFamily="18" charset="2"/>
              </a:rPr>
              <a:t> </a:t>
            </a:r>
            <a:r>
              <a:rPr lang="en-US" sz="1800" dirty="0">
                <a:solidFill>
                  <a:schemeClr val="accent1">
                    <a:lumMod val="50000"/>
                  </a:schemeClr>
                </a:solidFill>
                <a:effectLst/>
                <a:ea typeface="Symbol" panose="05050102010706020507" pitchFamily="18" charset="2"/>
                <a:cs typeface="Symbol" panose="05050102010706020507" pitchFamily="18" charset="2"/>
              </a:rPr>
              <a:t>available.</a:t>
            </a:r>
          </a:p>
          <a:p>
            <a:pPr lvl="1">
              <a:spcBef>
                <a:spcPts val="600"/>
              </a:spcBef>
            </a:pPr>
            <a:r>
              <a:rPr lang="en-US" sz="1800" dirty="0">
                <a:solidFill>
                  <a:schemeClr val="accent1">
                    <a:lumMod val="50000"/>
                  </a:schemeClr>
                </a:solidFill>
                <a:effectLst/>
                <a:ea typeface="Symbol" panose="05050102010706020507" pitchFamily="18" charset="2"/>
                <a:cs typeface="Symbol" panose="05050102010706020507" pitchFamily="18" charset="2"/>
              </a:rPr>
              <a:t>Facilitating communication among multi-disciplinary providers on the care</a:t>
            </a:r>
            <a:r>
              <a:rPr lang="en-US" sz="1800" spc="-80" dirty="0">
                <a:solidFill>
                  <a:schemeClr val="accent1">
                    <a:lumMod val="50000"/>
                  </a:schemeClr>
                </a:solidFill>
                <a:effectLst/>
                <a:ea typeface="Symbol" panose="05050102010706020507" pitchFamily="18" charset="2"/>
                <a:cs typeface="Symbol" panose="05050102010706020507" pitchFamily="18" charset="2"/>
              </a:rPr>
              <a:t> </a:t>
            </a:r>
            <a:r>
              <a:rPr lang="en-US" sz="1800" dirty="0">
                <a:solidFill>
                  <a:schemeClr val="accent1">
                    <a:lumMod val="50000"/>
                  </a:schemeClr>
                </a:solidFill>
                <a:effectLst/>
                <a:ea typeface="Symbol" panose="05050102010706020507" pitchFamily="18" charset="2"/>
                <a:cs typeface="Symbol" panose="05050102010706020507" pitchFamily="18" charset="2"/>
              </a:rPr>
              <a:t>team.</a:t>
            </a:r>
          </a:p>
          <a:p>
            <a:pPr lvl="1">
              <a:spcBef>
                <a:spcPts val="600"/>
              </a:spcBef>
            </a:pPr>
            <a:r>
              <a:rPr lang="en-US" sz="1800" dirty="0">
                <a:solidFill>
                  <a:schemeClr val="accent1">
                    <a:lumMod val="50000"/>
                  </a:schemeClr>
                </a:solidFill>
                <a:effectLst/>
                <a:ea typeface="Symbol" panose="05050102010706020507" pitchFamily="18" charset="2"/>
                <a:cs typeface="Symbol" panose="05050102010706020507" pitchFamily="18" charset="2"/>
              </a:rPr>
              <a:t>Ensuring access to</a:t>
            </a:r>
            <a:r>
              <a:rPr lang="en-US" sz="1800" spc="-20" dirty="0">
                <a:solidFill>
                  <a:schemeClr val="accent1">
                    <a:lumMod val="50000"/>
                  </a:schemeClr>
                </a:solidFill>
                <a:effectLst/>
                <a:ea typeface="Symbol" panose="05050102010706020507" pitchFamily="18" charset="2"/>
                <a:cs typeface="Symbol" panose="05050102010706020507" pitchFamily="18" charset="2"/>
              </a:rPr>
              <a:t> </a:t>
            </a:r>
            <a:r>
              <a:rPr lang="en-US" sz="1800" dirty="0">
                <a:solidFill>
                  <a:schemeClr val="accent1">
                    <a:lumMod val="50000"/>
                  </a:schemeClr>
                </a:solidFill>
                <a:effectLst/>
                <a:ea typeface="Symbol" panose="05050102010706020507" pitchFamily="18" charset="2"/>
                <a:cs typeface="Symbol" panose="05050102010706020507" pitchFamily="18" charset="2"/>
              </a:rPr>
              <a:t>care.</a:t>
            </a:r>
          </a:p>
          <a:p>
            <a:pPr lvl="1">
              <a:spcBef>
                <a:spcPts val="600"/>
              </a:spcBef>
            </a:pPr>
            <a:r>
              <a:rPr lang="en-US" sz="1800" dirty="0">
                <a:solidFill>
                  <a:schemeClr val="accent1">
                    <a:lumMod val="50000"/>
                  </a:schemeClr>
                </a:solidFill>
                <a:effectLst/>
                <a:ea typeface="Symbol" panose="05050102010706020507" pitchFamily="18" charset="2"/>
                <a:cs typeface="Symbol" panose="05050102010706020507" pitchFamily="18" charset="2"/>
              </a:rPr>
              <a:t>Monitoring the member for changes that impact the individualized care</a:t>
            </a:r>
            <a:r>
              <a:rPr lang="en-US" sz="1800" spc="-35" dirty="0">
                <a:solidFill>
                  <a:schemeClr val="accent1">
                    <a:lumMod val="50000"/>
                  </a:schemeClr>
                </a:solidFill>
                <a:effectLst/>
                <a:ea typeface="Symbol" panose="05050102010706020507" pitchFamily="18" charset="2"/>
                <a:cs typeface="Symbol" panose="05050102010706020507" pitchFamily="18" charset="2"/>
              </a:rPr>
              <a:t> </a:t>
            </a:r>
            <a:r>
              <a:rPr lang="en-US" sz="1800" dirty="0">
                <a:solidFill>
                  <a:schemeClr val="accent1">
                    <a:lumMod val="50000"/>
                  </a:schemeClr>
                </a:solidFill>
                <a:effectLst/>
                <a:ea typeface="Symbol" panose="05050102010706020507" pitchFamily="18" charset="2"/>
                <a:cs typeface="Symbol" panose="05050102010706020507" pitchFamily="18" charset="2"/>
              </a:rPr>
              <a:t>plan.</a:t>
            </a:r>
          </a:p>
          <a:p>
            <a:pPr marL="342900" indent="-342900">
              <a:spcBef>
                <a:spcPts val="100"/>
              </a:spcBef>
              <a:buSzPts val="1100"/>
              <a:buFont typeface="Symbol" panose="05050102010706020507" pitchFamily="18" charset="2"/>
              <a:buChar char=""/>
              <a:tabLst>
                <a:tab pos="927735" algn="l"/>
              </a:tabLst>
            </a:pPr>
            <a:endParaRPr lang="en-US" sz="1800" dirty="0">
              <a:solidFill>
                <a:schemeClr val="accent1">
                  <a:lumMod val="50000"/>
                </a:schemeClr>
              </a:solidFill>
              <a:effectLst/>
              <a:ea typeface="Calibri" panose="020F0502020204030204" pitchFamily="34" charset="0"/>
            </a:endParaRPr>
          </a:p>
          <a:p>
            <a:pPr marL="342900" indent="-342900">
              <a:spcBef>
                <a:spcPts val="100"/>
              </a:spcBef>
              <a:buSzPts val="1100"/>
              <a:buFont typeface="Symbol" panose="05050102010706020507" pitchFamily="18" charset="2"/>
              <a:buChar char=""/>
              <a:tabLst>
                <a:tab pos="927735" algn="l"/>
              </a:tabLst>
            </a:pPr>
            <a:r>
              <a:rPr lang="en-US" sz="1800" dirty="0">
                <a:solidFill>
                  <a:schemeClr val="accent1">
                    <a:lumMod val="50000"/>
                  </a:schemeClr>
                </a:solidFill>
                <a:effectLst/>
                <a:ea typeface="Calibri" panose="020F0502020204030204" pitchFamily="34" charset="0"/>
              </a:rPr>
              <a:t>Care coordinators </a:t>
            </a:r>
            <a:r>
              <a:rPr lang="en-US" sz="1800" dirty="0">
                <a:solidFill>
                  <a:srgbClr val="C00000"/>
                </a:solidFill>
                <a:effectLst/>
                <a:ea typeface="Calibri" panose="020F0502020204030204" pitchFamily="34" charset="0"/>
              </a:rPr>
              <a:t>educate and support members to take charge of their own health</a:t>
            </a:r>
            <a:r>
              <a:rPr lang="en-US" sz="1800" dirty="0">
                <a:solidFill>
                  <a:schemeClr val="accent1">
                    <a:lumMod val="50000"/>
                  </a:schemeClr>
                </a:solidFill>
                <a:effectLst/>
                <a:ea typeface="Calibri" panose="020F0502020204030204" pitchFamily="34" charset="0"/>
              </a:rPr>
              <a:t>, assisting them to develop and understand their individualized care plan and the importance of compliance. </a:t>
            </a:r>
          </a:p>
          <a:p>
            <a:pPr marL="0" indent="0">
              <a:spcBef>
                <a:spcPts val="100"/>
              </a:spcBef>
              <a:buSzPts val="1100"/>
              <a:buNone/>
              <a:tabLst>
                <a:tab pos="927735" algn="l"/>
              </a:tabLst>
            </a:pPr>
            <a:endParaRPr lang="en-US" sz="1800" dirty="0">
              <a:solidFill>
                <a:schemeClr val="accent1">
                  <a:lumMod val="50000"/>
                </a:schemeClr>
              </a:solidFill>
              <a:effectLst/>
              <a:ea typeface="Calibri" panose="020F0502020204030204" pitchFamily="34" charset="0"/>
            </a:endParaRPr>
          </a:p>
          <a:p>
            <a:pPr>
              <a:spcBef>
                <a:spcPts val="600"/>
              </a:spcBef>
            </a:pPr>
            <a:r>
              <a:rPr lang="en-US" sz="1800" dirty="0">
                <a:solidFill>
                  <a:schemeClr val="accent1">
                    <a:lumMod val="50000"/>
                  </a:schemeClr>
                </a:solidFill>
                <a:effectLst/>
                <a:ea typeface="Calibri" panose="020F0502020204030204" pitchFamily="34" charset="0"/>
              </a:rPr>
              <a:t>Care coordinators also guide members and their families to community resources and additional supports to address social determinants of health, as well as consumer and advocacy groups that can provide or facilitate access to other services that address health and other needs. </a:t>
            </a:r>
            <a:endParaRPr lang="en-US" sz="1800" dirty="0">
              <a:solidFill>
                <a:schemeClr val="accent1">
                  <a:lumMod val="50000"/>
                </a:schemeClr>
              </a:solidFill>
              <a:effectLst/>
              <a:ea typeface="Symbol" panose="05050102010706020507" pitchFamily="18" charset="2"/>
              <a:cs typeface="Symbol" panose="05050102010706020507" pitchFamily="18" charset="2"/>
            </a:endParaRPr>
          </a:p>
        </p:txBody>
      </p:sp>
      <p:sp>
        <p:nvSpPr>
          <p:cNvPr id="5" name="TextBox 4"/>
          <p:cNvSpPr txBox="1"/>
          <p:nvPr/>
        </p:nvSpPr>
        <p:spPr>
          <a:xfrm>
            <a:off x="298560" y="293614"/>
            <a:ext cx="11835990" cy="646331"/>
          </a:xfrm>
          <a:prstGeom prst="rect">
            <a:avLst/>
          </a:prstGeom>
          <a:noFill/>
        </p:spPr>
        <p:txBody>
          <a:bodyPr wrap="square" rtlCol="0">
            <a:spAutoFit/>
          </a:bodyPr>
          <a:lstStyle/>
          <a:p>
            <a:pPr algn="ctr"/>
            <a:r>
              <a:rPr lang="en-US" sz="3600" b="1" dirty="0">
                <a:solidFill>
                  <a:schemeClr val="accent1">
                    <a:lumMod val="50000"/>
                  </a:schemeClr>
                </a:solidFill>
              </a:rPr>
              <a:t>Care Management</a:t>
            </a:r>
            <a:endParaRPr lang="en-US" sz="1600" dirty="0">
              <a:effectLst/>
            </a:endParaRPr>
          </a:p>
        </p:txBody>
      </p:sp>
      <p:sp>
        <p:nvSpPr>
          <p:cNvPr id="8" name="Footer Placeholder 14">
            <a:extLst>
              <a:ext uri="{FF2B5EF4-FFF2-40B4-BE49-F238E27FC236}">
                <a16:creationId xmlns:a16="http://schemas.microsoft.com/office/drawing/2014/main" id="{273DA03E-1A40-4FCC-95CC-F285C9F26975}"/>
              </a:ext>
            </a:extLst>
          </p:cNvPr>
          <p:cNvSpPr>
            <a:spLocks noGrp="1"/>
          </p:cNvSpPr>
          <p:nvPr>
            <p:ph type="ftr" sz="quarter" idx="11"/>
          </p:nvPr>
        </p:nvSpPr>
        <p:spPr>
          <a:xfrm>
            <a:off x="4758503" y="6364752"/>
            <a:ext cx="2246623" cy="365125"/>
          </a:xfrm>
        </p:spPr>
        <p:txBody>
          <a:bodyPr/>
          <a:lstStyle/>
          <a:p>
            <a:pPr algn="r"/>
            <a:r>
              <a:rPr lang="en-US" sz="1000" dirty="0">
                <a:solidFill>
                  <a:srgbClr val="332E40"/>
                </a:solidFill>
              </a:rPr>
              <a:t>©2024 Ohio Association of Health Plans</a:t>
            </a:r>
          </a:p>
        </p:txBody>
      </p:sp>
      <p:pic>
        <p:nvPicPr>
          <p:cNvPr id="9" name="Picture 8" descr="Logo, icon&#10;&#10;Description automatically generated">
            <a:extLst>
              <a:ext uri="{FF2B5EF4-FFF2-40B4-BE49-F238E27FC236}">
                <a16:creationId xmlns:a16="http://schemas.microsoft.com/office/drawing/2014/main" id="{AF8ED17F-B063-4C5B-B290-FC0055AE15A2}"/>
              </a:ext>
            </a:extLst>
          </p:cNvPr>
          <p:cNvPicPr>
            <a:picLocks noChangeAspect="1"/>
          </p:cNvPicPr>
          <p:nvPr/>
        </p:nvPicPr>
        <p:blipFill>
          <a:blip r:embed="rId2"/>
          <a:stretch>
            <a:fillRect/>
          </a:stretch>
        </p:blipFill>
        <p:spPr>
          <a:xfrm>
            <a:off x="9900267" y="6096000"/>
            <a:ext cx="1585317" cy="485873"/>
          </a:xfrm>
          <a:prstGeom prst="rect">
            <a:avLst/>
          </a:prstGeom>
        </p:spPr>
      </p:pic>
    </p:spTree>
    <p:extLst>
      <p:ext uri="{BB962C8B-B14F-4D97-AF65-F5344CB8AC3E}">
        <p14:creationId xmlns:p14="http://schemas.microsoft.com/office/powerpoint/2010/main" val="3278217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FCE4-2977-790D-AB83-DC86F210ED9B}"/>
              </a:ext>
            </a:extLst>
          </p:cNvPr>
          <p:cNvSpPr>
            <a:spLocks noGrp="1"/>
          </p:cNvSpPr>
          <p:nvPr>
            <p:ph type="title"/>
          </p:nvPr>
        </p:nvSpPr>
        <p:spPr/>
        <p:txBody>
          <a:bodyPr/>
          <a:lstStyle/>
          <a:p>
            <a:r>
              <a:rPr lang="en-US" b="1" dirty="0">
                <a:solidFill>
                  <a:schemeClr val="accent1">
                    <a:lumMod val="50000"/>
                  </a:schemeClr>
                </a:solidFill>
              </a:rPr>
              <a:t>Questions?</a:t>
            </a:r>
          </a:p>
        </p:txBody>
      </p:sp>
      <p:sp>
        <p:nvSpPr>
          <p:cNvPr id="3" name="Content Placeholder 2">
            <a:extLst>
              <a:ext uri="{FF2B5EF4-FFF2-40B4-BE49-F238E27FC236}">
                <a16:creationId xmlns:a16="http://schemas.microsoft.com/office/drawing/2014/main" id="{52827105-5A66-3290-A164-0E3634B45ACD}"/>
              </a:ext>
            </a:extLst>
          </p:cNvPr>
          <p:cNvSpPr>
            <a:spLocks noGrp="1"/>
          </p:cNvSpPr>
          <p:nvPr>
            <p:ph idx="1"/>
          </p:nvPr>
        </p:nvSpPr>
        <p:spPr>
          <a:xfrm>
            <a:off x="838200" y="1536174"/>
            <a:ext cx="10515600" cy="5042220"/>
          </a:xfrm>
        </p:spPr>
        <p:txBody>
          <a:bodyPr>
            <a:normAutofit lnSpcReduction="10000"/>
          </a:bodyPr>
          <a:lstStyle/>
          <a:p>
            <a:r>
              <a:rPr lang="en-US" sz="3600" dirty="0">
                <a:solidFill>
                  <a:srgbClr val="C00000"/>
                </a:solidFill>
              </a:rPr>
              <a:t>Here are a few conversation starters:</a:t>
            </a:r>
          </a:p>
          <a:p>
            <a:endParaRPr lang="en-US" sz="800" dirty="0">
              <a:solidFill>
                <a:srgbClr val="C00000"/>
              </a:solidFill>
            </a:endParaRPr>
          </a:p>
          <a:p>
            <a:pPr lvl="1"/>
            <a:r>
              <a:rPr lang="en-US" sz="2800" dirty="0">
                <a:solidFill>
                  <a:schemeClr val="accent1">
                    <a:lumMod val="50000"/>
                  </a:schemeClr>
                </a:solidFill>
              </a:rPr>
              <a:t>How does a client/provider know if the client is enrolled in managed care and which plan they have?</a:t>
            </a:r>
          </a:p>
          <a:p>
            <a:pPr marL="457200" lvl="1" indent="0">
              <a:buNone/>
            </a:pPr>
            <a:endParaRPr lang="en-US" sz="2800" dirty="0">
              <a:solidFill>
                <a:schemeClr val="accent1">
                  <a:lumMod val="50000"/>
                </a:schemeClr>
              </a:solidFill>
            </a:endParaRPr>
          </a:p>
          <a:p>
            <a:pPr lvl="1"/>
            <a:r>
              <a:rPr lang="en-US" sz="2800" dirty="0">
                <a:solidFill>
                  <a:schemeClr val="accent1">
                    <a:lumMod val="50000"/>
                  </a:schemeClr>
                </a:solidFill>
              </a:rPr>
              <a:t>How does a client know if they qualify for care management services?</a:t>
            </a:r>
          </a:p>
          <a:p>
            <a:pPr marL="457200" lvl="1" indent="0">
              <a:buNone/>
            </a:pPr>
            <a:endParaRPr lang="en-US" sz="2800" dirty="0">
              <a:solidFill>
                <a:schemeClr val="accent1">
                  <a:lumMod val="50000"/>
                </a:schemeClr>
              </a:solidFill>
            </a:endParaRPr>
          </a:p>
          <a:p>
            <a:pPr lvl="1"/>
            <a:r>
              <a:rPr lang="en-US" sz="2800" dirty="0">
                <a:solidFill>
                  <a:schemeClr val="accent1">
                    <a:lumMod val="50000"/>
                  </a:schemeClr>
                </a:solidFill>
              </a:rPr>
              <a:t>How does a client access the enhanced benefits?</a:t>
            </a:r>
          </a:p>
          <a:p>
            <a:pPr marL="457200" lvl="1" indent="0">
              <a:buNone/>
            </a:pPr>
            <a:endParaRPr lang="en-US" sz="2800" dirty="0">
              <a:solidFill>
                <a:schemeClr val="accent1">
                  <a:lumMod val="50000"/>
                </a:schemeClr>
              </a:solidFill>
            </a:endParaRPr>
          </a:p>
          <a:p>
            <a:pPr marL="457200" lvl="1" indent="0">
              <a:buNone/>
            </a:pPr>
            <a:endParaRPr lang="en-US" sz="2800" dirty="0">
              <a:solidFill>
                <a:schemeClr val="accent1">
                  <a:lumMod val="50000"/>
                </a:schemeClr>
              </a:solidFill>
            </a:endParaRPr>
          </a:p>
          <a:p>
            <a:pPr marL="457200" lvl="1" indent="0" algn="ctr">
              <a:buNone/>
            </a:pPr>
            <a:r>
              <a:rPr lang="en-US" sz="3600" dirty="0">
                <a:solidFill>
                  <a:srgbClr val="C00000"/>
                </a:solidFill>
              </a:rPr>
              <a:t>THANK YOU for you time today!</a:t>
            </a:r>
          </a:p>
          <a:p>
            <a:pPr lvl="1"/>
            <a:endParaRPr lang="en-US" sz="2800" dirty="0">
              <a:solidFill>
                <a:schemeClr val="accent1">
                  <a:lumMod val="50000"/>
                </a:schemeClr>
              </a:solidFill>
            </a:endParaRPr>
          </a:p>
        </p:txBody>
      </p:sp>
    </p:spTree>
    <p:extLst>
      <p:ext uri="{BB962C8B-B14F-4D97-AF65-F5344CB8AC3E}">
        <p14:creationId xmlns:p14="http://schemas.microsoft.com/office/powerpoint/2010/main" val="3087535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E6DF0-CCEE-605D-F125-DD1D133417A7}"/>
              </a:ext>
            </a:extLst>
          </p:cNvPr>
          <p:cNvSpPr>
            <a:spLocks noGrp="1"/>
          </p:cNvSpPr>
          <p:nvPr>
            <p:ph type="title"/>
          </p:nvPr>
        </p:nvSpPr>
        <p:spPr/>
        <p:txBody>
          <a:bodyPr/>
          <a:lstStyle/>
          <a:p>
            <a:r>
              <a:rPr lang="en-US" dirty="0"/>
              <a:t>MUI Rule</a:t>
            </a:r>
          </a:p>
        </p:txBody>
      </p:sp>
      <p:sp>
        <p:nvSpPr>
          <p:cNvPr id="3" name="Content Placeholder 2">
            <a:extLst>
              <a:ext uri="{FF2B5EF4-FFF2-40B4-BE49-F238E27FC236}">
                <a16:creationId xmlns:a16="http://schemas.microsoft.com/office/drawing/2014/main" id="{39639E7C-EF04-C539-75D7-B13E46359E0A}"/>
              </a:ext>
            </a:extLst>
          </p:cNvPr>
          <p:cNvSpPr>
            <a:spLocks noGrp="1"/>
          </p:cNvSpPr>
          <p:nvPr>
            <p:ph idx="1"/>
          </p:nvPr>
        </p:nvSpPr>
        <p:spPr/>
        <p:txBody>
          <a:bodyPr/>
          <a:lstStyle/>
          <a:p>
            <a:r>
              <a:rPr lang="en-US" dirty="0"/>
              <a:t>Rachel Hayes</a:t>
            </a:r>
          </a:p>
          <a:p>
            <a:pPr lvl="1"/>
            <a:r>
              <a:rPr lang="en-US" dirty="0"/>
              <a:t>Group of stakeholders working on changes to the MUI rule</a:t>
            </a:r>
          </a:p>
          <a:p>
            <a:pPr lvl="1"/>
            <a:r>
              <a:rPr lang="en-US" dirty="0"/>
              <a:t>One area of concern is the changes to current understanding of unscheduled hospitalizations</a:t>
            </a:r>
          </a:p>
          <a:p>
            <a:pPr lvl="1"/>
            <a:r>
              <a:rPr lang="en-US" dirty="0"/>
              <a:t>If you have suggestions for language changes, please reach out to Rachel- </a:t>
            </a:r>
            <a:r>
              <a:rPr lang="en-US" dirty="0">
                <a:hlinkClick r:id="rId2"/>
              </a:rPr>
              <a:t>Rhayes@opra.org</a:t>
            </a:r>
            <a:endParaRPr lang="en-US" dirty="0"/>
          </a:p>
          <a:p>
            <a:pPr marL="457200" lvl="1" indent="0">
              <a:buNone/>
            </a:pPr>
            <a:r>
              <a:rPr lang="en-US" dirty="0"/>
              <a:t> </a:t>
            </a:r>
          </a:p>
        </p:txBody>
      </p:sp>
    </p:spTree>
    <p:extLst>
      <p:ext uri="{BB962C8B-B14F-4D97-AF65-F5344CB8AC3E}">
        <p14:creationId xmlns:p14="http://schemas.microsoft.com/office/powerpoint/2010/main" val="2512394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4332E-6AA8-561B-31AE-7C480397C976}"/>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Agenda</a:t>
            </a:r>
          </a:p>
        </p:txBody>
      </p:sp>
      <p:sp>
        <p:nvSpPr>
          <p:cNvPr id="3" name="Content Placeholder 2">
            <a:extLst>
              <a:ext uri="{FF2B5EF4-FFF2-40B4-BE49-F238E27FC236}">
                <a16:creationId xmlns:a16="http://schemas.microsoft.com/office/drawing/2014/main" id="{F1395937-4C48-1D9A-1300-76786FC6A8F7}"/>
              </a:ext>
            </a:extLst>
          </p:cNvPr>
          <p:cNvSpPr>
            <a:spLocks noGrp="1"/>
          </p:cNvSpPr>
          <p:nvPr>
            <p:ph idx="1"/>
          </p:nvPr>
        </p:nvSpPr>
        <p:spPr>
          <a:xfrm>
            <a:off x="1371599" y="2318197"/>
            <a:ext cx="9724031" cy="3683358"/>
          </a:xfrm>
        </p:spPr>
        <p:txBody>
          <a:bodyPr anchor="ctr">
            <a:normAutofit/>
          </a:bodyPr>
          <a:lstStyle/>
          <a:p>
            <a:r>
              <a:rPr lang="en-US" sz="2000" dirty="0"/>
              <a:t>Welcome and Introductions</a:t>
            </a:r>
          </a:p>
          <a:p>
            <a:r>
              <a:rPr lang="en-US" sz="2000" dirty="0"/>
              <a:t>Guest Speakers: Ohio’s Next Gen Medicaid Managed Care</a:t>
            </a:r>
          </a:p>
          <a:p>
            <a:r>
              <a:rPr lang="en-US" sz="2000" dirty="0"/>
              <a:t>Major Unusual Incident Rule</a:t>
            </a:r>
          </a:p>
          <a:p>
            <a:r>
              <a:rPr lang="en-US" sz="2000" dirty="0"/>
              <a:t>EVV Update</a:t>
            </a:r>
          </a:p>
          <a:p>
            <a:r>
              <a:rPr lang="en-US" sz="2000" dirty="0"/>
              <a:t>Hot Topics</a:t>
            </a:r>
          </a:p>
          <a:p>
            <a:pPr lvl="1"/>
            <a:r>
              <a:rPr lang="en-US" sz="1600" dirty="0"/>
              <a:t>Surveys/QA Reviews</a:t>
            </a:r>
          </a:p>
          <a:p>
            <a:pPr lvl="1"/>
            <a:r>
              <a:rPr lang="en-US" sz="1600" dirty="0"/>
              <a:t>Tarrytown </a:t>
            </a:r>
            <a:r>
              <a:rPr lang="en-US" sz="1600" dirty="0" err="1"/>
              <a:t>Expocare</a:t>
            </a:r>
            <a:r>
              <a:rPr lang="en-US" sz="1600" dirty="0"/>
              <a:t> IDD/BH Symposium- Tuesday June 11</a:t>
            </a:r>
            <a:r>
              <a:rPr lang="en-US" sz="1600" baseline="30000" dirty="0"/>
              <a:t>th</a:t>
            </a:r>
            <a:r>
              <a:rPr lang="en-US" sz="1600" dirty="0"/>
              <a:t>, 2024</a:t>
            </a:r>
          </a:p>
        </p:txBody>
      </p:sp>
    </p:spTree>
    <p:extLst>
      <p:ext uri="{BB962C8B-B14F-4D97-AF65-F5344CB8AC3E}">
        <p14:creationId xmlns:p14="http://schemas.microsoft.com/office/powerpoint/2010/main" val="2775794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BE469-5112-25B3-8FC6-9D20C6502CC1}"/>
              </a:ext>
            </a:extLst>
          </p:cNvPr>
          <p:cNvSpPr>
            <a:spLocks noGrp="1"/>
          </p:cNvSpPr>
          <p:nvPr>
            <p:ph type="title"/>
          </p:nvPr>
        </p:nvSpPr>
        <p:spPr/>
        <p:txBody>
          <a:bodyPr/>
          <a:lstStyle/>
          <a:p>
            <a:r>
              <a:rPr lang="en-US" dirty="0"/>
              <a:t>EVV Update</a:t>
            </a:r>
          </a:p>
        </p:txBody>
      </p:sp>
      <p:sp>
        <p:nvSpPr>
          <p:cNvPr id="3" name="Content Placeholder 2">
            <a:extLst>
              <a:ext uri="{FF2B5EF4-FFF2-40B4-BE49-F238E27FC236}">
                <a16:creationId xmlns:a16="http://schemas.microsoft.com/office/drawing/2014/main" id="{2FD5D480-9EAB-31A4-EFFE-D10D61EC224F}"/>
              </a:ext>
            </a:extLst>
          </p:cNvPr>
          <p:cNvSpPr>
            <a:spLocks noGrp="1"/>
          </p:cNvSpPr>
          <p:nvPr>
            <p:ph idx="1"/>
          </p:nvPr>
        </p:nvSpPr>
        <p:spPr/>
        <p:txBody>
          <a:bodyPr>
            <a:normAutofit fontScale="92500" lnSpcReduction="20000"/>
          </a:bodyPr>
          <a:lstStyle/>
          <a:p>
            <a:r>
              <a:rPr lang="en-US" dirty="0"/>
              <a:t>Changes anticipated in July</a:t>
            </a:r>
          </a:p>
          <a:p>
            <a:r>
              <a:rPr lang="en-US" dirty="0"/>
              <a:t>Split current rule into 4 rules</a:t>
            </a:r>
          </a:p>
          <a:p>
            <a:r>
              <a:rPr lang="en-US" dirty="0"/>
              <a:t>Inclusion of residential respite services and nursing delegation</a:t>
            </a:r>
          </a:p>
          <a:p>
            <a:r>
              <a:rPr lang="en-US" dirty="0"/>
              <a:t>Removal of GPS requirement</a:t>
            </a:r>
          </a:p>
          <a:p>
            <a:pPr lvl="1"/>
            <a:r>
              <a:rPr lang="en-US" dirty="0"/>
              <a:t>Beneficiaries must “opt-in” to the use of GPS with written consent if they want GPS used</a:t>
            </a:r>
          </a:p>
          <a:p>
            <a:r>
              <a:rPr lang="en-US" dirty="0"/>
              <a:t>State-provided system will no longer be sent to beneficiaries- providers must request the system</a:t>
            </a:r>
          </a:p>
          <a:p>
            <a:r>
              <a:rPr lang="en-US" dirty="0"/>
              <a:t>See more information - </a:t>
            </a:r>
            <a:r>
              <a:rPr lang="en-US" dirty="0">
                <a:hlinkClick r:id="rId2"/>
              </a:rPr>
              <a:t>https://dam.assets.ohio.gov/image/upload/medicaid.ohio.gov/Providers/EVV/Presentation/EVV%20Stakeholder%20Engagement%20Jan%2019.2024.pdf</a:t>
            </a:r>
            <a:r>
              <a:rPr lang="en-US" dirty="0"/>
              <a:t> </a:t>
            </a:r>
          </a:p>
          <a:p>
            <a:endParaRPr lang="en-US" dirty="0"/>
          </a:p>
        </p:txBody>
      </p:sp>
    </p:spTree>
    <p:extLst>
      <p:ext uri="{BB962C8B-B14F-4D97-AF65-F5344CB8AC3E}">
        <p14:creationId xmlns:p14="http://schemas.microsoft.com/office/powerpoint/2010/main" val="1619991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C6E0F-A68E-5334-E60A-523021958084}"/>
              </a:ext>
            </a:extLst>
          </p:cNvPr>
          <p:cNvSpPr>
            <a:spLocks noGrp="1"/>
          </p:cNvSpPr>
          <p:nvPr>
            <p:ph type="title"/>
          </p:nvPr>
        </p:nvSpPr>
        <p:spPr/>
        <p:txBody>
          <a:bodyPr/>
          <a:lstStyle/>
          <a:p>
            <a:r>
              <a:rPr lang="en-US" dirty="0"/>
              <a:t>Hot Topics</a:t>
            </a:r>
          </a:p>
        </p:txBody>
      </p:sp>
      <p:sp>
        <p:nvSpPr>
          <p:cNvPr id="3" name="Content Placeholder 2">
            <a:extLst>
              <a:ext uri="{FF2B5EF4-FFF2-40B4-BE49-F238E27FC236}">
                <a16:creationId xmlns:a16="http://schemas.microsoft.com/office/drawing/2014/main" id="{9D8BD5B8-BE6C-0034-4F81-CB8715FAD540}"/>
              </a:ext>
            </a:extLst>
          </p:cNvPr>
          <p:cNvSpPr>
            <a:spLocks noGrp="1"/>
          </p:cNvSpPr>
          <p:nvPr>
            <p:ph idx="1"/>
          </p:nvPr>
        </p:nvSpPr>
        <p:spPr/>
        <p:txBody>
          <a:bodyPr/>
          <a:lstStyle/>
          <a:p>
            <a:r>
              <a:rPr lang="en-US" dirty="0"/>
              <a:t>Tarrytown Symposium</a:t>
            </a:r>
          </a:p>
          <a:p>
            <a:r>
              <a:rPr lang="en-US" dirty="0"/>
              <a:t>QA reviews</a:t>
            </a:r>
          </a:p>
          <a:p>
            <a:r>
              <a:rPr lang="en-US" dirty="0"/>
              <a:t>Surveys</a:t>
            </a:r>
          </a:p>
          <a:p>
            <a:pPr lvl="1"/>
            <a:endParaRPr lang="en-US" dirty="0"/>
          </a:p>
        </p:txBody>
      </p:sp>
    </p:spTree>
    <p:extLst>
      <p:ext uri="{BB962C8B-B14F-4D97-AF65-F5344CB8AC3E}">
        <p14:creationId xmlns:p14="http://schemas.microsoft.com/office/powerpoint/2010/main" val="2490463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E7722-4603-8AB0-45B1-ADFB7B33B57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015DDF3-96BF-D14A-CFBC-F860CE1A80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870" y="15200"/>
            <a:ext cx="5287618" cy="6842801"/>
          </a:xfrm>
        </p:spPr>
      </p:pic>
      <p:pic>
        <p:nvPicPr>
          <p:cNvPr id="7" name="Picture 6" descr="A poster for a conference&#10;&#10;Description automatically generated">
            <a:extLst>
              <a:ext uri="{FF2B5EF4-FFF2-40B4-BE49-F238E27FC236}">
                <a16:creationId xmlns:a16="http://schemas.microsoft.com/office/drawing/2014/main" id="{DEA46F8D-BA6C-FE71-85B3-FBFA183339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2018" y="15200"/>
            <a:ext cx="5287618" cy="6842800"/>
          </a:xfrm>
          <a:prstGeom prst="rect">
            <a:avLst/>
          </a:prstGeom>
        </p:spPr>
      </p:pic>
    </p:spTree>
    <p:extLst>
      <p:ext uri="{BB962C8B-B14F-4D97-AF65-F5344CB8AC3E}">
        <p14:creationId xmlns:p14="http://schemas.microsoft.com/office/powerpoint/2010/main" val="170243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 icon&#10;&#10;Description automatically generated">
            <a:extLst>
              <a:ext uri="{FF2B5EF4-FFF2-40B4-BE49-F238E27FC236}">
                <a16:creationId xmlns:a16="http://schemas.microsoft.com/office/drawing/2014/main" id="{5E937869-6846-DA49-983D-F1AD90D00C37}"/>
              </a:ext>
            </a:extLst>
          </p:cNvPr>
          <p:cNvPicPr>
            <a:picLocks noChangeAspect="1"/>
          </p:cNvPicPr>
          <p:nvPr/>
        </p:nvPicPr>
        <p:blipFill>
          <a:blip r:embed="rId2"/>
          <a:stretch>
            <a:fillRect/>
          </a:stretch>
        </p:blipFill>
        <p:spPr>
          <a:xfrm>
            <a:off x="9900267" y="6096000"/>
            <a:ext cx="1585317" cy="485873"/>
          </a:xfrm>
          <a:prstGeom prst="rect">
            <a:avLst/>
          </a:prstGeom>
        </p:spPr>
      </p:pic>
      <p:sp>
        <p:nvSpPr>
          <p:cNvPr id="8" name="Footer Placeholder 14">
            <a:extLst>
              <a:ext uri="{FF2B5EF4-FFF2-40B4-BE49-F238E27FC236}">
                <a16:creationId xmlns:a16="http://schemas.microsoft.com/office/drawing/2014/main" id="{227900D3-81CE-074E-ACC5-6543EF832E8D}"/>
              </a:ext>
            </a:extLst>
          </p:cNvPr>
          <p:cNvSpPr>
            <a:spLocks noGrp="1"/>
          </p:cNvSpPr>
          <p:nvPr>
            <p:ph type="ftr" sz="quarter" idx="11"/>
          </p:nvPr>
        </p:nvSpPr>
        <p:spPr>
          <a:xfrm>
            <a:off x="4758503" y="6364752"/>
            <a:ext cx="2246623" cy="365125"/>
          </a:xfrm>
        </p:spPr>
        <p:txBody>
          <a:bodyPr/>
          <a:lstStyle/>
          <a:p>
            <a:pPr algn="r"/>
            <a:r>
              <a:rPr lang="en-US" sz="1000" dirty="0">
                <a:solidFill>
                  <a:srgbClr val="332E40"/>
                </a:solidFill>
              </a:rPr>
              <a:t>©2024 Ohio Association of Health Plans</a:t>
            </a:r>
          </a:p>
        </p:txBody>
      </p:sp>
      <p:sp>
        <p:nvSpPr>
          <p:cNvPr id="6" name="TextBox 5">
            <a:extLst>
              <a:ext uri="{FF2B5EF4-FFF2-40B4-BE49-F238E27FC236}">
                <a16:creationId xmlns:a16="http://schemas.microsoft.com/office/drawing/2014/main" id="{9C0C1D32-9F92-2849-8877-6ABC8CE8B188}"/>
              </a:ext>
            </a:extLst>
          </p:cNvPr>
          <p:cNvSpPr txBox="1"/>
          <p:nvPr/>
        </p:nvSpPr>
        <p:spPr>
          <a:xfrm>
            <a:off x="1282476" y="922162"/>
            <a:ext cx="8541218" cy="4370427"/>
          </a:xfrm>
          <a:prstGeom prst="rect">
            <a:avLst/>
          </a:prstGeom>
          <a:noFill/>
        </p:spPr>
        <p:txBody>
          <a:bodyPr wrap="square" rtlCol="0">
            <a:spAutoFit/>
          </a:bodyPr>
          <a:lstStyle/>
          <a:p>
            <a:pPr algn="ctr"/>
            <a:endParaRPr lang="en-US" sz="6600" dirty="0">
              <a:solidFill>
                <a:srgbClr val="332E40"/>
              </a:solidFill>
              <a:latin typeface="Century Gothic" panose="020B0502020202020204" pitchFamily="34" charset="0"/>
            </a:endParaRPr>
          </a:p>
          <a:p>
            <a:pPr algn="ctr"/>
            <a:r>
              <a:rPr lang="en-US" sz="5000" b="1" dirty="0">
                <a:solidFill>
                  <a:srgbClr val="175676"/>
                </a:solidFill>
                <a:latin typeface="Century Gothic" panose="020B0502020202020204" pitchFamily="34" charset="0"/>
              </a:rPr>
              <a:t>Ohio’s Next Gen Managed Care Overview</a:t>
            </a:r>
            <a:endParaRPr lang="en-US" sz="5000" b="1" dirty="0">
              <a:solidFill>
                <a:srgbClr val="BA324F"/>
              </a:solidFill>
              <a:latin typeface="Century Gothic" panose="020B0502020202020204" pitchFamily="34" charset="0"/>
            </a:endParaRPr>
          </a:p>
          <a:p>
            <a:pPr algn="ctr"/>
            <a:endParaRPr lang="en-US" sz="8800" b="1" dirty="0">
              <a:solidFill>
                <a:srgbClr val="332E40"/>
              </a:solidFill>
              <a:latin typeface="Century Gothic" panose="020B0502020202020204" pitchFamily="34" charset="0"/>
            </a:endParaRPr>
          </a:p>
          <a:p>
            <a:r>
              <a:rPr lang="en-US" sz="2400" dirty="0">
                <a:solidFill>
                  <a:srgbClr val="BA324F"/>
                </a:solidFill>
                <a:latin typeface="Century Gothic" panose="020B0502020202020204" pitchFamily="34" charset="0"/>
              </a:rPr>
              <a:t>April 18, 2024</a:t>
            </a:r>
            <a:endParaRPr lang="en-US" sz="2400" dirty="0">
              <a:solidFill>
                <a:srgbClr val="332E40"/>
              </a:solidFill>
              <a:latin typeface="Century Gothic" panose="020B0502020202020204" pitchFamily="34" charset="0"/>
            </a:endParaRPr>
          </a:p>
        </p:txBody>
      </p:sp>
      <p:pic>
        <p:nvPicPr>
          <p:cNvPr id="11" name="Picture 10" descr="A picture containing window&#10;&#10;Description automatically generated">
            <a:extLst>
              <a:ext uri="{FF2B5EF4-FFF2-40B4-BE49-F238E27FC236}">
                <a16:creationId xmlns:a16="http://schemas.microsoft.com/office/drawing/2014/main" id="{A75D886D-6A31-4D47-90CC-0DF2DC72F6E6}"/>
              </a:ext>
            </a:extLst>
          </p:cNvPr>
          <p:cNvPicPr>
            <a:picLocks noChangeAspect="1"/>
          </p:cNvPicPr>
          <p:nvPr/>
        </p:nvPicPr>
        <p:blipFill rotWithShape="1">
          <a:blip r:embed="rId3"/>
          <a:srcRect r="24438"/>
          <a:stretch/>
        </p:blipFill>
        <p:spPr>
          <a:xfrm>
            <a:off x="10103780" y="2111702"/>
            <a:ext cx="2088220" cy="2634593"/>
          </a:xfrm>
          <a:prstGeom prst="rect">
            <a:avLst/>
          </a:prstGeom>
        </p:spPr>
      </p:pic>
    </p:spTree>
    <p:extLst>
      <p:ext uri="{BB962C8B-B14F-4D97-AF65-F5344CB8AC3E}">
        <p14:creationId xmlns:p14="http://schemas.microsoft.com/office/powerpoint/2010/main" val="3035115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4C15B-0755-223A-6DCC-79EE552F9241}"/>
              </a:ext>
            </a:extLst>
          </p:cNvPr>
          <p:cNvSpPr>
            <a:spLocks noGrp="1"/>
          </p:cNvSpPr>
          <p:nvPr>
            <p:ph type="title"/>
          </p:nvPr>
        </p:nvSpPr>
        <p:spPr/>
        <p:txBody>
          <a:bodyPr/>
          <a:lstStyle/>
          <a:p>
            <a:r>
              <a:rPr lang="en-US" b="1" dirty="0">
                <a:solidFill>
                  <a:schemeClr val="accent1">
                    <a:lumMod val="50000"/>
                  </a:schemeClr>
                </a:solidFill>
              </a:rPr>
              <a:t>Thank you for inviting us to join you!</a:t>
            </a:r>
          </a:p>
        </p:txBody>
      </p:sp>
      <p:sp>
        <p:nvSpPr>
          <p:cNvPr id="3" name="Content Placeholder 2">
            <a:extLst>
              <a:ext uri="{FF2B5EF4-FFF2-40B4-BE49-F238E27FC236}">
                <a16:creationId xmlns:a16="http://schemas.microsoft.com/office/drawing/2014/main" id="{964DDBB0-7902-2DF9-18F6-9B16C76A9D88}"/>
              </a:ext>
            </a:extLst>
          </p:cNvPr>
          <p:cNvSpPr>
            <a:spLocks noGrp="1"/>
          </p:cNvSpPr>
          <p:nvPr>
            <p:ph idx="1"/>
          </p:nvPr>
        </p:nvSpPr>
        <p:spPr/>
        <p:txBody>
          <a:bodyPr/>
          <a:lstStyle/>
          <a:p>
            <a:r>
              <a:rPr lang="en-US" sz="3200" dirty="0">
                <a:solidFill>
                  <a:srgbClr val="C00000"/>
                </a:solidFill>
              </a:rPr>
              <a:t>Corazon Eaton, MPH, Director of Health Equity </a:t>
            </a:r>
          </a:p>
          <a:p>
            <a:pPr lvl="1"/>
            <a:r>
              <a:rPr lang="en-US" sz="2800" dirty="0">
                <a:solidFill>
                  <a:schemeClr val="accent1">
                    <a:lumMod val="50000"/>
                  </a:schemeClr>
                </a:solidFill>
              </a:rPr>
              <a:t>Buckeye Health Plan</a:t>
            </a:r>
          </a:p>
          <a:p>
            <a:pPr marL="457200" lvl="1" indent="0">
              <a:buNone/>
            </a:pPr>
            <a:endParaRPr lang="en-US" dirty="0">
              <a:solidFill>
                <a:srgbClr val="C00000"/>
              </a:solidFill>
            </a:endParaRPr>
          </a:p>
          <a:p>
            <a:r>
              <a:rPr lang="en-US" sz="3200" dirty="0">
                <a:solidFill>
                  <a:srgbClr val="C00000"/>
                </a:solidFill>
              </a:rPr>
              <a:t>Ericka King-Betts, PhD, Director of Health Equity </a:t>
            </a:r>
          </a:p>
          <a:p>
            <a:pPr lvl="1"/>
            <a:r>
              <a:rPr lang="en-US" sz="2800" dirty="0">
                <a:solidFill>
                  <a:schemeClr val="accent1">
                    <a:lumMod val="50000"/>
                  </a:schemeClr>
                </a:solidFill>
              </a:rPr>
              <a:t>Humana Healthy Horizons of Ohio</a:t>
            </a:r>
          </a:p>
          <a:p>
            <a:pPr marL="457200" lvl="1" indent="0">
              <a:buNone/>
            </a:pPr>
            <a:endParaRPr lang="en-US" dirty="0">
              <a:solidFill>
                <a:srgbClr val="C00000"/>
              </a:solidFill>
            </a:endParaRPr>
          </a:p>
          <a:p>
            <a:r>
              <a:rPr lang="en-US" sz="3200" dirty="0">
                <a:solidFill>
                  <a:srgbClr val="C00000"/>
                </a:solidFill>
              </a:rPr>
              <a:t>Kate Tullio, MPH, MS, Associate Vice President, Health Equity</a:t>
            </a:r>
          </a:p>
          <a:p>
            <a:pPr lvl="1"/>
            <a:r>
              <a:rPr lang="en-US" sz="2800" dirty="0">
                <a:solidFill>
                  <a:schemeClr val="accent1">
                    <a:lumMod val="50000"/>
                  </a:schemeClr>
                </a:solidFill>
              </a:rPr>
              <a:t>CareSource</a:t>
            </a:r>
          </a:p>
        </p:txBody>
      </p:sp>
    </p:spTree>
    <p:extLst>
      <p:ext uri="{BB962C8B-B14F-4D97-AF65-F5344CB8AC3E}">
        <p14:creationId xmlns:p14="http://schemas.microsoft.com/office/powerpoint/2010/main" val="3920227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F66A986-921F-1942-8953-836E5F7B53A0}"/>
              </a:ext>
            </a:extLst>
          </p:cNvPr>
          <p:cNvSpPr txBox="1"/>
          <p:nvPr/>
        </p:nvSpPr>
        <p:spPr>
          <a:xfrm>
            <a:off x="939111" y="480548"/>
            <a:ext cx="9885405" cy="707886"/>
          </a:xfrm>
          <a:prstGeom prst="rect">
            <a:avLst/>
          </a:prstGeom>
          <a:noFill/>
        </p:spPr>
        <p:txBody>
          <a:bodyPr wrap="square" rtlCol="0">
            <a:spAutoFit/>
          </a:bodyPr>
          <a:lstStyle/>
          <a:p>
            <a:pPr algn="ctr"/>
            <a:r>
              <a:rPr lang="en-US" sz="4000" dirty="0">
                <a:solidFill>
                  <a:schemeClr val="accent1">
                    <a:lumMod val="50000"/>
                  </a:schemeClr>
                </a:solidFill>
                <a:latin typeface="Century Gothic" panose="020B0502020202020204" pitchFamily="34" charset="0"/>
              </a:rPr>
              <a:t>Ohio’s Medicaid Managed Care Plans</a:t>
            </a:r>
          </a:p>
        </p:txBody>
      </p:sp>
      <p:pic>
        <p:nvPicPr>
          <p:cNvPr id="3" name="Graphic 2">
            <a:extLst>
              <a:ext uri="{FF2B5EF4-FFF2-40B4-BE49-F238E27FC236}">
                <a16:creationId xmlns:a16="http://schemas.microsoft.com/office/drawing/2014/main" id="{369A5CA2-BC59-2842-BB85-9B2AFC8CF8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8844" y="1798266"/>
            <a:ext cx="2890206" cy="565475"/>
          </a:xfrm>
          <a:prstGeom prst="rect">
            <a:avLst/>
          </a:prstGeom>
        </p:spPr>
      </p:pic>
      <p:pic>
        <p:nvPicPr>
          <p:cNvPr id="6" name="Picture 5" descr="A picture containing text, bottle, sign, tableware&#10;&#10;Description automatically generated">
            <a:extLst>
              <a:ext uri="{FF2B5EF4-FFF2-40B4-BE49-F238E27FC236}">
                <a16:creationId xmlns:a16="http://schemas.microsoft.com/office/drawing/2014/main" id="{739E65A0-93A2-E94D-AE7F-F64234723E98}"/>
              </a:ext>
            </a:extLst>
          </p:cNvPr>
          <p:cNvPicPr>
            <a:picLocks noChangeAspect="1"/>
          </p:cNvPicPr>
          <p:nvPr/>
        </p:nvPicPr>
        <p:blipFill>
          <a:blip r:embed="rId4"/>
          <a:stretch>
            <a:fillRect/>
          </a:stretch>
        </p:blipFill>
        <p:spPr>
          <a:xfrm>
            <a:off x="2211780" y="3076487"/>
            <a:ext cx="3237471" cy="933705"/>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9D8A9491-BBF6-6049-9494-0D689C57968F}"/>
              </a:ext>
            </a:extLst>
          </p:cNvPr>
          <p:cNvPicPr>
            <a:picLocks noChangeAspect="1"/>
          </p:cNvPicPr>
          <p:nvPr/>
        </p:nvPicPr>
        <p:blipFill>
          <a:blip r:embed="rId5"/>
          <a:stretch>
            <a:fillRect/>
          </a:stretch>
        </p:blipFill>
        <p:spPr>
          <a:xfrm>
            <a:off x="6457579" y="2997083"/>
            <a:ext cx="3721615" cy="1005610"/>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8563D0D6-53E5-6A41-A88B-1700C348FD3F}"/>
              </a:ext>
            </a:extLst>
          </p:cNvPr>
          <p:cNvPicPr>
            <a:picLocks noChangeAspect="1"/>
          </p:cNvPicPr>
          <p:nvPr/>
        </p:nvPicPr>
        <p:blipFill>
          <a:blip r:embed="rId6"/>
          <a:stretch>
            <a:fillRect/>
          </a:stretch>
        </p:blipFill>
        <p:spPr>
          <a:xfrm>
            <a:off x="4365649" y="4691930"/>
            <a:ext cx="2879960" cy="879738"/>
          </a:xfrm>
          <a:prstGeom prst="rect">
            <a:avLst/>
          </a:prstGeom>
        </p:spPr>
      </p:pic>
      <p:pic>
        <p:nvPicPr>
          <p:cNvPr id="14" name="Picture 13" descr="Text&#10;&#10;Description automatically generated">
            <a:extLst>
              <a:ext uri="{FF2B5EF4-FFF2-40B4-BE49-F238E27FC236}">
                <a16:creationId xmlns:a16="http://schemas.microsoft.com/office/drawing/2014/main" id="{2E636E04-E493-B94E-8BAE-16B900DEE0D8}"/>
              </a:ext>
            </a:extLst>
          </p:cNvPr>
          <p:cNvPicPr>
            <a:picLocks noChangeAspect="1"/>
          </p:cNvPicPr>
          <p:nvPr/>
        </p:nvPicPr>
        <p:blipFill>
          <a:blip r:embed="rId7"/>
          <a:stretch>
            <a:fillRect/>
          </a:stretch>
        </p:blipFill>
        <p:spPr>
          <a:xfrm>
            <a:off x="8318387" y="4493789"/>
            <a:ext cx="2932156" cy="1118048"/>
          </a:xfrm>
          <a:prstGeom prst="rect">
            <a:avLst/>
          </a:prstGeom>
        </p:spPr>
      </p:pic>
      <p:pic>
        <p:nvPicPr>
          <p:cNvPr id="17" name="Picture 16" descr="Logo, icon&#10;&#10;Description automatically generated">
            <a:extLst>
              <a:ext uri="{FF2B5EF4-FFF2-40B4-BE49-F238E27FC236}">
                <a16:creationId xmlns:a16="http://schemas.microsoft.com/office/drawing/2014/main" id="{4D9FA554-0D61-E549-9452-AEE36ECF3CFE}"/>
              </a:ext>
            </a:extLst>
          </p:cNvPr>
          <p:cNvPicPr>
            <a:picLocks noChangeAspect="1"/>
          </p:cNvPicPr>
          <p:nvPr/>
        </p:nvPicPr>
        <p:blipFill>
          <a:blip r:embed="rId8"/>
          <a:stretch>
            <a:fillRect/>
          </a:stretch>
        </p:blipFill>
        <p:spPr>
          <a:xfrm>
            <a:off x="9900267" y="6096000"/>
            <a:ext cx="1585317" cy="485873"/>
          </a:xfrm>
          <a:prstGeom prst="rect">
            <a:avLst/>
          </a:prstGeom>
        </p:spPr>
      </p:pic>
      <p:sp>
        <p:nvSpPr>
          <p:cNvPr id="18" name="Footer Placeholder 14">
            <a:extLst>
              <a:ext uri="{FF2B5EF4-FFF2-40B4-BE49-F238E27FC236}">
                <a16:creationId xmlns:a16="http://schemas.microsoft.com/office/drawing/2014/main" id="{A3F06688-EF7F-564D-8DA8-C7ADA19D11CD}"/>
              </a:ext>
            </a:extLst>
          </p:cNvPr>
          <p:cNvSpPr>
            <a:spLocks noGrp="1"/>
          </p:cNvSpPr>
          <p:nvPr>
            <p:ph type="ftr" sz="quarter" idx="11"/>
          </p:nvPr>
        </p:nvSpPr>
        <p:spPr>
          <a:xfrm>
            <a:off x="4758503" y="6364752"/>
            <a:ext cx="2246623" cy="365125"/>
          </a:xfrm>
        </p:spPr>
        <p:txBody>
          <a:bodyPr/>
          <a:lstStyle/>
          <a:p>
            <a:pPr algn="r"/>
            <a:r>
              <a:rPr lang="en-US" sz="1000" dirty="0">
                <a:solidFill>
                  <a:srgbClr val="332E40"/>
                </a:solidFill>
              </a:rPr>
              <a:t>©2024 Ohio Association of Health Plans</a:t>
            </a:r>
          </a:p>
        </p:txBody>
      </p:sp>
      <p:pic>
        <p:nvPicPr>
          <p:cNvPr id="4" name="Picture 3" descr="Logo, company name&#10;&#10;Description automatically generated">
            <a:extLst>
              <a:ext uri="{FF2B5EF4-FFF2-40B4-BE49-F238E27FC236}">
                <a16:creationId xmlns:a16="http://schemas.microsoft.com/office/drawing/2014/main" id="{66EB7080-73DA-4687-B04D-99EE3DFDCF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85920" y="1675363"/>
            <a:ext cx="3108960" cy="1142787"/>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9D845D6F-F6F6-4593-B1A7-1CCCECF3E99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04932" y="1710662"/>
            <a:ext cx="3189910" cy="1005610"/>
          </a:xfrm>
          <a:prstGeom prst="rect">
            <a:avLst/>
          </a:prstGeom>
        </p:spPr>
      </p:pic>
      <p:pic>
        <p:nvPicPr>
          <p:cNvPr id="5" name="Picture 4" descr="A picture containing company name&#10;&#10;Description automatically generated">
            <a:extLst>
              <a:ext uri="{FF2B5EF4-FFF2-40B4-BE49-F238E27FC236}">
                <a16:creationId xmlns:a16="http://schemas.microsoft.com/office/drawing/2014/main" id="{3A1F34B6-E049-403A-94C8-575222CB7AC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4861" y="4193659"/>
            <a:ext cx="3010500" cy="2145277"/>
          </a:xfrm>
          <a:prstGeom prst="rect">
            <a:avLst/>
          </a:prstGeom>
        </p:spPr>
      </p:pic>
    </p:spTree>
    <p:extLst>
      <p:ext uri="{BB962C8B-B14F-4D97-AF65-F5344CB8AC3E}">
        <p14:creationId xmlns:p14="http://schemas.microsoft.com/office/powerpoint/2010/main" val="4026091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Logo, icon&#10;&#10;Description automatically generated">
            <a:extLst>
              <a:ext uri="{FF2B5EF4-FFF2-40B4-BE49-F238E27FC236}">
                <a16:creationId xmlns:a16="http://schemas.microsoft.com/office/drawing/2014/main" id="{4D9FA554-0D61-E549-9452-AEE36ECF3CFE}"/>
              </a:ext>
            </a:extLst>
          </p:cNvPr>
          <p:cNvPicPr>
            <a:picLocks noChangeAspect="1"/>
          </p:cNvPicPr>
          <p:nvPr/>
        </p:nvPicPr>
        <p:blipFill>
          <a:blip r:embed="rId2"/>
          <a:stretch>
            <a:fillRect/>
          </a:stretch>
        </p:blipFill>
        <p:spPr>
          <a:xfrm>
            <a:off x="9900267" y="6096000"/>
            <a:ext cx="1585317" cy="485873"/>
          </a:xfrm>
          <a:prstGeom prst="rect">
            <a:avLst/>
          </a:prstGeom>
        </p:spPr>
      </p:pic>
      <p:sp>
        <p:nvSpPr>
          <p:cNvPr id="18" name="Footer Placeholder 14">
            <a:extLst>
              <a:ext uri="{FF2B5EF4-FFF2-40B4-BE49-F238E27FC236}">
                <a16:creationId xmlns:a16="http://schemas.microsoft.com/office/drawing/2014/main" id="{A3F06688-EF7F-564D-8DA8-C7ADA19D11CD}"/>
              </a:ext>
            </a:extLst>
          </p:cNvPr>
          <p:cNvSpPr>
            <a:spLocks noGrp="1"/>
          </p:cNvSpPr>
          <p:nvPr>
            <p:ph type="ftr" sz="quarter" idx="11"/>
          </p:nvPr>
        </p:nvSpPr>
        <p:spPr>
          <a:xfrm>
            <a:off x="4758503" y="6364752"/>
            <a:ext cx="2246623" cy="365125"/>
          </a:xfrm>
        </p:spPr>
        <p:txBody>
          <a:bodyPr/>
          <a:lstStyle/>
          <a:p>
            <a:pPr algn="r"/>
            <a:r>
              <a:rPr lang="en-US" sz="1000" dirty="0">
                <a:solidFill>
                  <a:srgbClr val="332E40"/>
                </a:solidFill>
              </a:rPr>
              <a:t>©2024 Ohio Association of Health Plans</a:t>
            </a:r>
          </a:p>
        </p:txBody>
      </p:sp>
      <p:sp>
        <p:nvSpPr>
          <p:cNvPr id="7" name="Title 1">
            <a:extLst>
              <a:ext uri="{FF2B5EF4-FFF2-40B4-BE49-F238E27FC236}">
                <a16:creationId xmlns:a16="http://schemas.microsoft.com/office/drawing/2014/main" id="{95E4A767-446F-4068-B607-7E77F4F197C4}"/>
              </a:ext>
            </a:extLst>
          </p:cNvPr>
          <p:cNvSpPr txBox="1">
            <a:spLocks/>
          </p:cNvSpPr>
          <p:nvPr/>
        </p:nvSpPr>
        <p:spPr>
          <a:xfrm>
            <a:off x="923696" y="303582"/>
            <a:ext cx="9916235" cy="808582"/>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chemeClr val="accent1">
                    <a:lumMod val="50000"/>
                  </a:schemeClr>
                </a:solidFill>
                <a:latin typeface="+mn-lt"/>
              </a:rPr>
              <a:t>	Ohio’s Next Generation Medicaid Managed Care Program</a:t>
            </a:r>
          </a:p>
        </p:txBody>
      </p:sp>
      <p:sp>
        <p:nvSpPr>
          <p:cNvPr id="8" name="TextBox 7">
            <a:extLst>
              <a:ext uri="{FF2B5EF4-FFF2-40B4-BE49-F238E27FC236}">
                <a16:creationId xmlns:a16="http://schemas.microsoft.com/office/drawing/2014/main" id="{19B25292-186A-4F20-AE86-93F39B40FA5C}"/>
              </a:ext>
            </a:extLst>
          </p:cNvPr>
          <p:cNvSpPr txBox="1"/>
          <p:nvPr/>
        </p:nvSpPr>
        <p:spPr>
          <a:xfrm>
            <a:off x="6195527" y="1484547"/>
            <a:ext cx="5686842" cy="3970318"/>
          </a:xfrm>
          <a:prstGeom prst="rect">
            <a:avLst/>
          </a:prstGeom>
          <a:noFill/>
        </p:spPr>
        <p:txBody>
          <a:bodyPr wrap="square" rtlCol="0">
            <a:spAutoFit/>
          </a:bodyPr>
          <a:lstStyle/>
          <a:p>
            <a:r>
              <a:rPr lang="en-US" dirty="0">
                <a:solidFill>
                  <a:schemeClr val="accent1">
                    <a:lumMod val="50000"/>
                  </a:schemeClr>
                </a:solidFill>
              </a:rPr>
              <a:t>Ohio phased in the next generation of managed care beginning in July 2022. This effort combined several strategies including:</a:t>
            </a:r>
          </a:p>
          <a:p>
            <a:pPr marL="742950" lvl="1" indent="-285750">
              <a:buFont typeface="Arial" panose="020B0604020202020204" pitchFamily="34" charset="0"/>
              <a:buChar char="•"/>
            </a:pPr>
            <a:r>
              <a:rPr lang="en-US" dirty="0">
                <a:solidFill>
                  <a:schemeClr val="accent1">
                    <a:lumMod val="50000"/>
                  </a:schemeClr>
                </a:solidFill>
              </a:rPr>
              <a:t>Medicaid Managed Care</a:t>
            </a:r>
          </a:p>
          <a:p>
            <a:pPr marL="742950" lvl="1" indent="-285750">
              <a:buFont typeface="Arial" panose="020B0604020202020204" pitchFamily="34" charset="0"/>
              <a:buChar char="•"/>
            </a:pPr>
            <a:r>
              <a:rPr lang="en-US" dirty="0">
                <a:solidFill>
                  <a:schemeClr val="accent1">
                    <a:lumMod val="50000"/>
                  </a:schemeClr>
                </a:solidFill>
              </a:rPr>
              <a:t>OhioRISE </a:t>
            </a:r>
          </a:p>
          <a:p>
            <a:pPr marL="742950" lvl="1" indent="-285750">
              <a:buFont typeface="Arial" panose="020B0604020202020204" pitchFamily="34" charset="0"/>
              <a:buChar char="•"/>
            </a:pPr>
            <a:r>
              <a:rPr lang="en-US" dirty="0">
                <a:solidFill>
                  <a:schemeClr val="accent1">
                    <a:lumMod val="50000"/>
                  </a:schemeClr>
                </a:solidFill>
              </a:rPr>
              <a:t>Single Pharmacy Benefit Manager</a:t>
            </a:r>
          </a:p>
          <a:p>
            <a:pPr marL="742950" lvl="1" indent="-285750">
              <a:buFont typeface="Arial" panose="020B0604020202020204" pitchFamily="34" charset="0"/>
              <a:buChar char="•"/>
            </a:pPr>
            <a:r>
              <a:rPr lang="en-US" dirty="0">
                <a:solidFill>
                  <a:schemeClr val="accent1">
                    <a:lumMod val="50000"/>
                  </a:schemeClr>
                </a:solidFill>
              </a:rPr>
              <a:t>Fiscal Intermediary</a:t>
            </a:r>
          </a:p>
          <a:p>
            <a:pPr marL="742950" lvl="1" indent="-285750">
              <a:buFont typeface="Arial" panose="020B0604020202020204" pitchFamily="34" charset="0"/>
              <a:buChar char="•"/>
            </a:pPr>
            <a:r>
              <a:rPr lang="en-US" dirty="0">
                <a:solidFill>
                  <a:schemeClr val="accent1">
                    <a:lumMod val="50000"/>
                  </a:schemeClr>
                </a:solidFill>
              </a:rPr>
              <a:t>Centralized Credentialing/Provider Network Management</a:t>
            </a:r>
          </a:p>
          <a:p>
            <a:endParaRPr lang="en-US" dirty="0">
              <a:solidFill>
                <a:schemeClr val="accent1">
                  <a:lumMod val="50000"/>
                </a:schemeClr>
              </a:solidFill>
            </a:endParaRPr>
          </a:p>
          <a:p>
            <a:r>
              <a:rPr lang="en-US" dirty="0">
                <a:solidFill>
                  <a:schemeClr val="accent1">
                    <a:lumMod val="50000"/>
                  </a:schemeClr>
                </a:solidFill>
              </a:rPr>
              <a:t>The new program is focused on the individual with collaboration and coordination among all plans, state agencies, community partners and providers.</a:t>
            </a:r>
          </a:p>
          <a:p>
            <a:pPr marL="285750" indent="-285750">
              <a:buFont typeface="Arial" panose="020B0604020202020204" pitchFamily="34" charset="0"/>
              <a:buChar char="•"/>
            </a:pPr>
            <a:endParaRPr lang="en-US" dirty="0">
              <a:solidFill>
                <a:schemeClr val="accent1">
                  <a:lumMod val="50000"/>
                </a:schemeClr>
              </a:solidFill>
            </a:endParaRPr>
          </a:p>
        </p:txBody>
      </p:sp>
      <p:pic>
        <p:nvPicPr>
          <p:cNvPr id="1026" name="Picture 2">
            <a:extLst>
              <a:ext uri="{FF2B5EF4-FFF2-40B4-BE49-F238E27FC236}">
                <a16:creationId xmlns:a16="http://schemas.microsoft.com/office/drawing/2014/main" id="{E65B7248-8A27-48C9-AAB6-F3C477B37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31" y="1035698"/>
            <a:ext cx="5297369" cy="4469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235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8560" y="293614"/>
            <a:ext cx="11835990" cy="646331"/>
          </a:xfrm>
          <a:prstGeom prst="rect">
            <a:avLst/>
          </a:prstGeom>
          <a:noFill/>
        </p:spPr>
        <p:txBody>
          <a:bodyPr wrap="square" rtlCol="0">
            <a:spAutoFit/>
          </a:bodyPr>
          <a:lstStyle/>
          <a:p>
            <a:pPr algn="ctr"/>
            <a:r>
              <a:rPr lang="en-US" sz="3600" b="1" dirty="0">
                <a:solidFill>
                  <a:schemeClr val="accent1">
                    <a:lumMod val="50000"/>
                  </a:schemeClr>
                </a:solidFill>
              </a:rPr>
              <a:t>MyCare Ohio</a:t>
            </a:r>
            <a:endParaRPr lang="en-US" sz="1600" dirty="0">
              <a:effectLst/>
            </a:endParaRPr>
          </a:p>
        </p:txBody>
      </p:sp>
      <p:sp>
        <p:nvSpPr>
          <p:cNvPr id="10" name="TextBox 9"/>
          <p:cNvSpPr txBox="1"/>
          <p:nvPr/>
        </p:nvSpPr>
        <p:spPr>
          <a:xfrm>
            <a:off x="543536" y="1056200"/>
            <a:ext cx="11518709" cy="5386090"/>
          </a:xfrm>
          <a:prstGeom prst="rect">
            <a:avLst/>
          </a:prstGeom>
          <a:noFill/>
        </p:spPr>
        <p:txBody>
          <a:bodyPr wrap="square" rtlCol="0">
            <a:spAutoFit/>
          </a:bodyPr>
          <a:lstStyle/>
          <a:p>
            <a:r>
              <a:rPr lang="en-US" sz="2200" dirty="0">
                <a:solidFill>
                  <a:schemeClr val="accent1">
                    <a:lumMod val="50000"/>
                  </a:schemeClr>
                </a:solidFill>
              </a:rPr>
              <a:t>In addition to the Medicaid Managed Care Program, Ohio launched the </a:t>
            </a:r>
            <a:r>
              <a:rPr lang="en-US" sz="2200" b="1" dirty="0">
                <a:solidFill>
                  <a:srgbClr val="C00000"/>
                </a:solidFill>
              </a:rPr>
              <a:t>MyCare Ohio</a:t>
            </a:r>
            <a:r>
              <a:rPr lang="en-US" sz="2200" dirty="0">
                <a:solidFill>
                  <a:srgbClr val="C00000"/>
                </a:solidFill>
              </a:rPr>
              <a:t> </a:t>
            </a:r>
            <a:r>
              <a:rPr lang="en-US" sz="2200" dirty="0">
                <a:solidFill>
                  <a:schemeClr val="accent1">
                    <a:lumMod val="50000"/>
                  </a:schemeClr>
                </a:solidFill>
              </a:rPr>
              <a:t>demonstration program in 2014.</a:t>
            </a:r>
            <a:endParaRPr lang="en-US" sz="2000" dirty="0">
              <a:solidFill>
                <a:schemeClr val="accent1">
                  <a:lumMod val="50000"/>
                </a:schemeClr>
              </a:solidFill>
            </a:endParaRPr>
          </a:p>
          <a:p>
            <a:endParaRPr lang="en-US" sz="2200" dirty="0">
              <a:solidFill>
                <a:schemeClr val="accent1">
                  <a:lumMod val="50000"/>
                </a:schemeClr>
              </a:solidFill>
            </a:endParaRPr>
          </a:p>
          <a:p>
            <a:r>
              <a:rPr lang="en-US" sz="2200" dirty="0">
                <a:solidFill>
                  <a:schemeClr val="accent1">
                    <a:lumMod val="50000"/>
                  </a:schemeClr>
                </a:solidFill>
              </a:rPr>
              <a:t>MyCare Ohio provides coordinated benefits to </a:t>
            </a:r>
            <a:r>
              <a:rPr lang="en-US" sz="2200" dirty="0">
                <a:solidFill>
                  <a:srgbClr val="C00000"/>
                </a:solidFill>
              </a:rPr>
              <a:t>individuals enrolled in both Medicaid and Medicare</a:t>
            </a:r>
            <a:r>
              <a:rPr lang="en-US" sz="2200" dirty="0">
                <a:solidFill>
                  <a:schemeClr val="accent1">
                    <a:lumMod val="50000"/>
                  </a:schemeClr>
                </a:solidFill>
              </a:rPr>
              <a:t>.</a:t>
            </a:r>
          </a:p>
          <a:p>
            <a:endParaRPr lang="en-US" sz="2200" dirty="0">
              <a:solidFill>
                <a:schemeClr val="accent1">
                  <a:lumMod val="50000"/>
                </a:schemeClr>
              </a:solidFill>
            </a:endParaRPr>
          </a:p>
          <a:p>
            <a:pPr marL="800100" lvl="1" indent="-342900">
              <a:buFont typeface="Arial" panose="020B0604020202020204" pitchFamily="34" charset="0"/>
              <a:buChar char="•"/>
            </a:pPr>
            <a:r>
              <a:rPr lang="en-US" sz="2000" dirty="0">
                <a:solidFill>
                  <a:schemeClr val="accent1">
                    <a:lumMod val="50000"/>
                  </a:schemeClr>
                </a:solidFill>
              </a:rPr>
              <a:t>Historically, there has been little to no coordination between state Medicaid programs and the federal Medicare program</a:t>
            </a:r>
          </a:p>
          <a:p>
            <a:pPr lvl="1"/>
            <a:endParaRPr lang="en-US" sz="2000" dirty="0">
              <a:solidFill>
                <a:schemeClr val="accent1">
                  <a:lumMod val="50000"/>
                </a:schemeClr>
              </a:solidFill>
            </a:endParaRPr>
          </a:p>
          <a:p>
            <a:pPr marL="800100" lvl="1" indent="-342900">
              <a:buFont typeface="Arial" panose="020B0604020202020204" pitchFamily="34" charset="0"/>
              <a:buChar char="•"/>
            </a:pPr>
            <a:r>
              <a:rPr lang="en-US" sz="2000" dirty="0">
                <a:solidFill>
                  <a:schemeClr val="accent1">
                    <a:lumMod val="50000"/>
                  </a:schemeClr>
                </a:solidFill>
              </a:rPr>
              <a:t>The dual-eligible population commonly has complex health care needs that require high-cost services.</a:t>
            </a:r>
          </a:p>
          <a:p>
            <a:endParaRPr lang="en-US" sz="2200" dirty="0">
              <a:solidFill>
                <a:schemeClr val="accent1">
                  <a:lumMod val="50000"/>
                </a:schemeClr>
              </a:solidFill>
            </a:endParaRPr>
          </a:p>
          <a:p>
            <a:r>
              <a:rPr lang="en-US" sz="2200" dirty="0">
                <a:solidFill>
                  <a:schemeClr val="accent1">
                    <a:lumMod val="50000"/>
                  </a:schemeClr>
                </a:solidFill>
              </a:rPr>
              <a:t>The program is ‘live’ in </a:t>
            </a:r>
            <a:r>
              <a:rPr lang="en-US" sz="2200" dirty="0">
                <a:solidFill>
                  <a:srgbClr val="C00000"/>
                </a:solidFill>
              </a:rPr>
              <a:t>seven geographical regions composed of 29 Ohio counties</a:t>
            </a:r>
            <a:r>
              <a:rPr lang="en-US" sz="2200" dirty="0">
                <a:solidFill>
                  <a:schemeClr val="accent1">
                    <a:lumMod val="50000"/>
                  </a:schemeClr>
                </a:solidFill>
              </a:rPr>
              <a:t>.</a:t>
            </a:r>
          </a:p>
          <a:p>
            <a:endParaRPr lang="en-US" sz="2200" dirty="0">
              <a:solidFill>
                <a:schemeClr val="accent1">
                  <a:lumMod val="50000"/>
                </a:schemeClr>
              </a:solidFill>
            </a:endParaRPr>
          </a:p>
          <a:p>
            <a:r>
              <a:rPr lang="en-US" sz="2200" dirty="0">
                <a:solidFill>
                  <a:schemeClr val="accent1">
                    <a:lumMod val="50000"/>
                  </a:schemeClr>
                </a:solidFill>
              </a:rPr>
              <a:t>Ohio was among the first states to adopt a managed care approach to care for this population.</a:t>
            </a:r>
          </a:p>
          <a:p>
            <a:endParaRPr lang="en-US" sz="2200" dirty="0">
              <a:solidFill>
                <a:schemeClr val="accent1">
                  <a:lumMod val="50000"/>
                </a:schemeClr>
              </a:solidFill>
            </a:endParaRPr>
          </a:p>
          <a:p>
            <a:r>
              <a:rPr lang="en-US" sz="2200" dirty="0">
                <a:solidFill>
                  <a:schemeClr val="accent1">
                    <a:lumMod val="50000"/>
                  </a:schemeClr>
                </a:solidFill>
              </a:rPr>
              <a:t>Pursuant to a recent legislative mandate, Ohio’s MyCare program will be </a:t>
            </a:r>
            <a:r>
              <a:rPr lang="en-US" sz="2200" dirty="0">
                <a:solidFill>
                  <a:srgbClr val="C00000"/>
                </a:solidFill>
              </a:rPr>
              <a:t>going statewide by 2026</a:t>
            </a:r>
            <a:r>
              <a:rPr lang="en-US" sz="2200" dirty="0">
                <a:solidFill>
                  <a:schemeClr val="accent1">
                    <a:lumMod val="50000"/>
                  </a:schemeClr>
                </a:solidFill>
              </a:rPr>
              <a:t>.</a:t>
            </a:r>
          </a:p>
          <a:p>
            <a:endParaRPr lang="en-US" sz="2200" dirty="0">
              <a:solidFill>
                <a:schemeClr val="accent1">
                  <a:lumMod val="50000"/>
                </a:schemeClr>
              </a:solidFill>
            </a:endParaRPr>
          </a:p>
        </p:txBody>
      </p:sp>
      <p:pic>
        <p:nvPicPr>
          <p:cNvPr id="7" name="Picture 6" descr="Logo, icon&#10;&#10;Description automatically generated">
            <a:extLst>
              <a:ext uri="{FF2B5EF4-FFF2-40B4-BE49-F238E27FC236}">
                <a16:creationId xmlns:a16="http://schemas.microsoft.com/office/drawing/2014/main" id="{A0703EBF-0BC3-4C8E-A34F-B430ADA10840}"/>
              </a:ext>
            </a:extLst>
          </p:cNvPr>
          <p:cNvPicPr>
            <a:picLocks noChangeAspect="1"/>
          </p:cNvPicPr>
          <p:nvPr/>
        </p:nvPicPr>
        <p:blipFill>
          <a:blip r:embed="rId3"/>
          <a:stretch>
            <a:fillRect/>
          </a:stretch>
        </p:blipFill>
        <p:spPr>
          <a:xfrm>
            <a:off x="9900267" y="6096000"/>
            <a:ext cx="1585317" cy="485873"/>
          </a:xfrm>
          <a:prstGeom prst="rect">
            <a:avLst/>
          </a:prstGeom>
        </p:spPr>
      </p:pic>
      <p:sp>
        <p:nvSpPr>
          <p:cNvPr id="8" name="Footer Placeholder 14">
            <a:extLst>
              <a:ext uri="{FF2B5EF4-FFF2-40B4-BE49-F238E27FC236}">
                <a16:creationId xmlns:a16="http://schemas.microsoft.com/office/drawing/2014/main" id="{670AA601-0C84-4FB5-A0CD-05E78ADCD535}"/>
              </a:ext>
            </a:extLst>
          </p:cNvPr>
          <p:cNvSpPr>
            <a:spLocks noGrp="1"/>
          </p:cNvSpPr>
          <p:nvPr>
            <p:ph type="ftr" sz="quarter" idx="11"/>
          </p:nvPr>
        </p:nvSpPr>
        <p:spPr>
          <a:xfrm>
            <a:off x="4758503" y="6364752"/>
            <a:ext cx="2246623" cy="365125"/>
          </a:xfrm>
        </p:spPr>
        <p:txBody>
          <a:bodyPr/>
          <a:lstStyle/>
          <a:p>
            <a:pPr algn="r"/>
            <a:r>
              <a:rPr lang="en-US" sz="1000" dirty="0">
                <a:solidFill>
                  <a:srgbClr val="332E40"/>
                </a:solidFill>
              </a:rPr>
              <a:t>©2024 Ohio Association of Health Plans</a:t>
            </a:r>
          </a:p>
        </p:txBody>
      </p:sp>
    </p:spTree>
    <p:extLst>
      <p:ext uri="{BB962C8B-B14F-4D97-AF65-F5344CB8AC3E}">
        <p14:creationId xmlns:p14="http://schemas.microsoft.com/office/powerpoint/2010/main" val="873748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Logo, icon&#10;&#10;Description automatically generated">
            <a:extLst>
              <a:ext uri="{FF2B5EF4-FFF2-40B4-BE49-F238E27FC236}">
                <a16:creationId xmlns:a16="http://schemas.microsoft.com/office/drawing/2014/main" id="{4D9FA554-0D61-E549-9452-AEE36ECF3CFE}"/>
              </a:ext>
            </a:extLst>
          </p:cNvPr>
          <p:cNvPicPr>
            <a:picLocks noChangeAspect="1"/>
          </p:cNvPicPr>
          <p:nvPr/>
        </p:nvPicPr>
        <p:blipFill>
          <a:blip r:embed="rId2"/>
          <a:stretch>
            <a:fillRect/>
          </a:stretch>
        </p:blipFill>
        <p:spPr>
          <a:xfrm>
            <a:off x="9900267" y="6096000"/>
            <a:ext cx="1585317" cy="485873"/>
          </a:xfrm>
          <a:prstGeom prst="rect">
            <a:avLst/>
          </a:prstGeom>
        </p:spPr>
      </p:pic>
      <p:sp>
        <p:nvSpPr>
          <p:cNvPr id="18" name="Footer Placeholder 14">
            <a:extLst>
              <a:ext uri="{FF2B5EF4-FFF2-40B4-BE49-F238E27FC236}">
                <a16:creationId xmlns:a16="http://schemas.microsoft.com/office/drawing/2014/main" id="{A3F06688-EF7F-564D-8DA8-C7ADA19D11CD}"/>
              </a:ext>
            </a:extLst>
          </p:cNvPr>
          <p:cNvSpPr>
            <a:spLocks noGrp="1"/>
          </p:cNvSpPr>
          <p:nvPr>
            <p:ph type="ftr" sz="quarter" idx="11"/>
          </p:nvPr>
        </p:nvSpPr>
        <p:spPr>
          <a:xfrm>
            <a:off x="4758503" y="6364752"/>
            <a:ext cx="2246623" cy="365125"/>
          </a:xfrm>
        </p:spPr>
        <p:txBody>
          <a:bodyPr/>
          <a:lstStyle/>
          <a:p>
            <a:pPr algn="r"/>
            <a:r>
              <a:rPr lang="en-US" sz="1000" dirty="0">
                <a:solidFill>
                  <a:srgbClr val="332E40"/>
                </a:solidFill>
              </a:rPr>
              <a:t>©2024 Ohio Association of Health Plans</a:t>
            </a:r>
          </a:p>
        </p:txBody>
      </p:sp>
      <p:sp>
        <p:nvSpPr>
          <p:cNvPr id="6" name="Title 1">
            <a:extLst>
              <a:ext uri="{FF2B5EF4-FFF2-40B4-BE49-F238E27FC236}">
                <a16:creationId xmlns:a16="http://schemas.microsoft.com/office/drawing/2014/main" id="{1166EC72-1486-4C24-B11D-A9BE4DCF4521}"/>
              </a:ext>
            </a:extLst>
          </p:cNvPr>
          <p:cNvSpPr txBox="1">
            <a:spLocks/>
          </p:cNvSpPr>
          <p:nvPr/>
        </p:nvSpPr>
        <p:spPr>
          <a:xfrm>
            <a:off x="689064" y="136525"/>
            <a:ext cx="10892246" cy="9069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accent1">
                    <a:lumMod val="50000"/>
                  </a:schemeClr>
                </a:solidFill>
                <a:latin typeface="+mn-lt"/>
              </a:rPr>
              <a:t>Who is Enrolled in Managed Care?</a:t>
            </a:r>
          </a:p>
        </p:txBody>
      </p:sp>
      <p:sp>
        <p:nvSpPr>
          <p:cNvPr id="8" name="TextBox 7">
            <a:extLst>
              <a:ext uri="{FF2B5EF4-FFF2-40B4-BE49-F238E27FC236}">
                <a16:creationId xmlns:a16="http://schemas.microsoft.com/office/drawing/2014/main" id="{CE15B136-273D-4C07-AD12-C3EA0A25D679}"/>
              </a:ext>
            </a:extLst>
          </p:cNvPr>
          <p:cNvSpPr txBox="1"/>
          <p:nvPr/>
        </p:nvSpPr>
        <p:spPr>
          <a:xfrm>
            <a:off x="483554" y="1118774"/>
            <a:ext cx="10796520" cy="4739759"/>
          </a:xfrm>
          <a:prstGeom prst="rect">
            <a:avLst/>
          </a:prstGeom>
          <a:noFill/>
        </p:spPr>
        <p:txBody>
          <a:bodyPr wrap="square">
            <a:spAutoFit/>
          </a:bodyPr>
          <a:lstStyle/>
          <a:p>
            <a:pPr marL="285750" indent="-285750">
              <a:buFont typeface="Arial" panose="020B0604020202020204" pitchFamily="34" charset="0"/>
              <a:buChar char="•"/>
            </a:pPr>
            <a:r>
              <a:rPr lang="en-US" sz="1600" dirty="0">
                <a:solidFill>
                  <a:schemeClr val="accent1">
                    <a:lumMod val="50000"/>
                  </a:schemeClr>
                </a:solidFill>
              </a:rPr>
              <a:t>Over </a:t>
            </a:r>
            <a:r>
              <a:rPr lang="en-US" sz="1600" dirty="0">
                <a:solidFill>
                  <a:srgbClr val="C00000"/>
                </a:solidFill>
              </a:rPr>
              <a:t>3.2 million Ohioans </a:t>
            </a:r>
            <a:r>
              <a:rPr lang="en-US" sz="1600" dirty="0">
                <a:solidFill>
                  <a:schemeClr val="accent1">
                    <a:lumMod val="50000"/>
                  </a:schemeClr>
                </a:solidFill>
              </a:rPr>
              <a:t>are covered by Ohio’s Medicaid program</a:t>
            </a:r>
          </a:p>
          <a:p>
            <a:endParaRPr lang="en-US" sz="1600" dirty="0">
              <a:solidFill>
                <a:schemeClr val="accent1">
                  <a:lumMod val="50000"/>
                </a:schemeClr>
              </a:solidFill>
            </a:endParaRPr>
          </a:p>
          <a:p>
            <a:pPr marL="285750" indent="-285750">
              <a:buFont typeface="Arial" panose="020B0604020202020204" pitchFamily="34" charset="0"/>
              <a:buChar char="•"/>
            </a:pPr>
            <a:r>
              <a:rPr lang="en-US" sz="1600" dirty="0">
                <a:solidFill>
                  <a:schemeClr val="accent1">
                    <a:lumMod val="50000"/>
                  </a:schemeClr>
                </a:solidFill>
              </a:rPr>
              <a:t>Nearly 90% of those Ohioans are enrolled in managed care plan either through the Medicaid Managed Care program or MyCare Ohio</a:t>
            </a:r>
          </a:p>
          <a:p>
            <a:endParaRPr lang="en-US" sz="1600" dirty="0">
              <a:solidFill>
                <a:schemeClr val="accent1">
                  <a:lumMod val="50000"/>
                </a:schemeClr>
              </a:solidFill>
            </a:endParaRPr>
          </a:p>
          <a:p>
            <a:pPr marL="285750" indent="-285750">
              <a:buFont typeface="Arial" panose="020B0604020202020204" pitchFamily="34" charset="0"/>
              <a:buChar char="•"/>
            </a:pPr>
            <a:r>
              <a:rPr lang="en-US" sz="1600" dirty="0">
                <a:solidFill>
                  <a:schemeClr val="accent1">
                    <a:lumMod val="50000"/>
                  </a:schemeClr>
                </a:solidFill>
              </a:rPr>
              <a:t>Most individuals are required to enroll in a plan.  </a:t>
            </a:r>
            <a:r>
              <a:rPr lang="en-US" sz="1600" dirty="0">
                <a:solidFill>
                  <a:srgbClr val="C00000"/>
                </a:solidFill>
              </a:rPr>
              <a:t>Individuals enrolled in a DODD-administered HCBS waiver may voluntarily enroll. </a:t>
            </a:r>
          </a:p>
          <a:p>
            <a:endParaRPr lang="en-US" sz="1600" dirty="0">
              <a:solidFill>
                <a:schemeClr val="accent1">
                  <a:lumMod val="50000"/>
                </a:schemeClr>
              </a:solidFill>
            </a:endParaRPr>
          </a:p>
          <a:p>
            <a:pPr marL="285750" indent="-285750">
              <a:buFont typeface="Arial" panose="020B0604020202020204" pitchFamily="34" charset="0"/>
              <a:buChar char="•"/>
            </a:pPr>
            <a:r>
              <a:rPr lang="en-US" sz="1600" dirty="0">
                <a:solidFill>
                  <a:schemeClr val="accent1">
                    <a:lumMod val="50000"/>
                  </a:schemeClr>
                </a:solidFill>
              </a:rPr>
              <a:t>Individuals </a:t>
            </a:r>
            <a:r>
              <a:rPr lang="en-US" sz="1600" dirty="0">
                <a:solidFill>
                  <a:srgbClr val="C00000"/>
                </a:solidFill>
              </a:rPr>
              <a:t>excluded</a:t>
            </a:r>
            <a:r>
              <a:rPr lang="en-US" sz="1600" dirty="0">
                <a:solidFill>
                  <a:schemeClr val="accent1">
                    <a:lumMod val="50000"/>
                  </a:schemeClr>
                </a:solidFill>
              </a:rPr>
              <a:t> from enrollment are those who: </a:t>
            </a:r>
          </a:p>
          <a:p>
            <a:pPr lvl="1">
              <a:spcAft>
                <a:spcPts val="600"/>
              </a:spcAft>
            </a:pPr>
            <a:r>
              <a:rPr lang="en-US" sz="1600" dirty="0">
                <a:solidFill>
                  <a:schemeClr val="accent1">
                    <a:lumMod val="50000"/>
                  </a:schemeClr>
                </a:solidFill>
              </a:rPr>
              <a:t>Reside in ICF–IID Facility;</a:t>
            </a:r>
          </a:p>
          <a:p>
            <a:pPr lvl="1">
              <a:spcAft>
                <a:spcPts val="600"/>
              </a:spcAft>
            </a:pPr>
            <a:r>
              <a:rPr lang="en-US" sz="1600" dirty="0">
                <a:solidFill>
                  <a:schemeClr val="accent1">
                    <a:lumMod val="50000"/>
                  </a:schemeClr>
                </a:solidFill>
              </a:rPr>
              <a:t>Are enrolled in PACE;</a:t>
            </a:r>
          </a:p>
          <a:p>
            <a:pPr lvl="1">
              <a:spcAft>
                <a:spcPts val="600"/>
              </a:spcAft>
            </a:pPr>
            <a:r>
              <a:rPr lang="en-US" sz="1600" dirty="0">
                <a:solidFill>
                  <a:schemeClr val="accent1">
                    <a:lumMod val="50000"/>
                  </a:schemeClr>
                </a:solidFill>
              </a:rPr>
              <a:t>Reside in a nursing facility except when enrolled in MyCare Ohio;</a:t>
            </a:r>
          </a:p>
          <a:p>
            <a:pPr lvl="1">
              <a:spcAft>
                <a:spcPts val="600"/>
              </a:spcAft>
            </a:pPr>
            <a:r>
              <a:rPr lang="en-US" sz="1600" dirty="0">
                <a:solidFill>
                  <a:schemeClr val="accent1">
                    <a:lumMod val="50000"/>
                  </a:schemeClr>
                </a:solidFill>
              </a:rPr>
              <a:t>Receive HCBS waiver services when not enrolled in MyCare Ohio;</a:t>
            </a:r>
          </a:p>
          <a:p>
            <a:pPr lvl="1">
              <a:spcAft>
                <a:spcPts val="600"/>
              </a:spcAft>
            </a:pPr>
            <a:r>
              <a:rPr lang="en-US" sz="1600" dirty="0">
                <a:solidFill>
                  <a:schemeClr val="accent1">
                    <a:lumMod val="50000"/>
                  </a:schemeClr>
                </a:solidFill>
              </a:rPr>
              <a:t>Are dually eligible for both Medicaid and Medicare when they do not reside in a MyCare Ohio Demonstration County. </a:t>
            </a:r>
          </a:p>
          <a:p>
            <a:pPr lvl="1">
              <a:spcAft>
                <a:spcPts val="600"/>
              </a:spcAft>
            </a:pPr>
            <a:endParaRPr lang="en-US" sz="1600" dirty="0">
              <a:solidFill>
                <a:schemeClr val="accent1">
                  <a:lumMod val="50000"/>
                </a:schemeClr>
              </a:solidFill>
            </a:endParaRPr>
          </a:p>
          <a:p>
            <a:pPr marL="342900" indent="-342900">
              <a:spcAft>
                <a:spcPts val="600"/>
              </a:spcAft>
              <a:buFont typeface="Arial" panose="020B0604020202020204" pitchFamily="34" charset="0"/>
              <a:buChar char="•"/>
            </a:pPr>
            <a:r>
              <a:rPr lang="en-US" sz="1600" dirty="0">
                <a:solidFill>
                  <a:schemeClr val="accent1">
                    <a:lumMod val="50000"/>
                  </a:schemeClr>
                </a:solidFill>
              </a:rPr>
              <a:t>All individuals with Group 8 (Expansion) eligibility are required to enroll in a plan even when residing in a nursing facility or on an ODM-administered HCBS waiver. </a:t>
            </a:r>
            <a:endParaRPr lang="en-US" dirty="0">
              <a:solidFill>
                <a:schemeClr val="accent1">
                  <a:lumMod val="50000"/>
                </a:schemeClr>
              </a:solidFill>
            </a:endParaRPr>
          </a:p>
        </p:txBody>
      </p:sp>
    </p:spTree>
    <p:extLst>
      <p:ext uri="{BB962C8B-B14F-4D97-AF65-F5344CB8AC3E}">
        <p14:creationId xmlns:p14="http://schemas.microsoft.com/office/powerpoint/2010/main" val="3549873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9353" y="408090"/>
            <a:ext cx="11835990" cy="646331"/>
          </a:xfrm>
          <a:prstGeom prst="rect">
            <a:avLst/>
          </a:prstGeom>
          <a:noFill/>
        </p:spPr>
        <p:txBody>
          <a:bodyPr wrap="square" rtlCol="0">
            <a:spAutoFit/>
          </a:bodyPr>
          <a:lstStyle/>
          <a:p>
            <a:pPr algn="ctr"/>
            <a:r>
              <a:rPr lang="en-US" sz="3600" b="1" dirty="0">
                <a:solidFill>
                  <a:schemeClr val="accent1">
                    <a:lumMod val="50000"/>
                  </a:schemeClr>
                </a:solidFill>
              </a:rPr>
              <a:t>Medicaid Managed Care Covered Benefits</a:t>
            </a:r>
            <a:endParaRPr lang="en-US" sz="1600" dirty="0">
              <a:effectLst/>
            </a:endParaRPr>
          </a:p>
        </p:txBody>
      </p:sp>
      <p:sp>
        <p:nvSpPr>
          <p:cNvPr id="5" name="TextBox 4"/>
          <p:cNvSpPr txBox="1"/>
          <p:nvPr/>
        </p:nvSpPr>
        <p:spPr>
          <a:xfrm>
            <a:off x="313659" y="1065612"/>
            <a:ext cx="11761684" cy="400110"/>
          </a:xfrm>
          <a:prstGeom prst="rect">
            <a:avLst/>
          </a:prstGeom>
          <a:noFill/>
        </p:spPr>
        <p:txBody>
          <a:bodyPr wrap="square" rtlCol="0">
            <a:spAutoFit/>
          </a:bodyPr>
          <a:lstStyle/>
          <a:p>
            <a:pPr algn="ctr"/>
            <a:r>
              <a:rPr lang="en-US" sz="2000" dirty="0">
                <a:solidFill>
                  <a:srgbClr val="C00000"/>
                </a:solidFill>
              </a:rPr>
              <a:t>Managed Care plans must cover </a:t>
            </a:r>
            <a:r>
              <a:rPr lang="en-US" sz="2000" b="1" dirty="0">
                <a:solidFill>
                  <a:srgbClr val="C00000"/>
                </a:solidFill>
              </a:rPr>
              <a:t>all services</a:t>
            </a:r>
            <a:r>
              <a:rPr lang="en-US" sz="2000" dirty="0">
                <a:solidFill>
                  <a:srgbClr val="C00000"/>
                </a:solidFill>
              </a:rPr>
              <a:t> that are included as under the state’s FFS program.</a:t>
            </a:r>
          </a:p>
        </p:txBody>
      </p:sp>
      <p:sp>
        <p:nvSpPr>
          <p:cNvPr id="2" name="TextBox 1"/>
          <p:cNvSpPr txBox="1"/>
          <p:nvPr/>
        </p:nvSpPr>
        <p:spPr>
          <a:xfrm>
            <a:off x="305137" y="1593616"/>
            <a:ext cx="5392556"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accent1">
                    <a:lumMod val="50000"/>
                  </a:schemeClr>
                </a:solidFill>
              </a:rPr>
              <a:t>Inpatient hospital services</a:t>
            </a:r>
          </a:p>
          <a:p>
            <a:pPr marL="285750" indent="-285750">
              <a:buFont typeface="Arial" panose="020B0604020202020204" pitchFamily="34" charset="0"/>
              <a:buChar char="•"/>
            </a:pPr>
            <a:r>
              <a:rPr lang="en-US" sz="2000" dirty="0">
                <a:solidFill>
                  <a:schemeClr val="accent1">
                    <a:lumMod val="50000"/>
                  </a:schemeClr>
                </a:solidFill>
              </a:rPr>
              <a:t>Outpatient hospital services</a:t>
            </a:r>
          </a:p>
          <a:p>
            <a:pPr marL="285750" indent="-285750">
              <a:buFont typeface="Arial" panose="020B0604020202020204" pitchFamily="34" charset="0"/>
              <a:buChar char="•"/>
            </a:pPr>
            <a:r>
              <a:rPr lang="en-US" sz="2000" dirty="0">
                <a:solidFill>
                  <a:schemeClr val="accent1">
                    <a:lumMod val="50000"/>
                  </a:schemeClr>
                </a:solidFill>
              </a:rPr>
              <a:t>Physician services</a:t>
            </a:r>
          </a:p>
          <a:p>
            <a:pPr marL="285750" indent="-285750">
              <a:buFont typeface="Arial" panose="020B0604020202020204" pitchFamily="34" charset="0"/>
              <a:buChar char="•"/>
            </a:pPr>
            <a:r>
              <a:rPr lang="en-US" sz="2000" dirty="0">
                <a:solidFill>
                  <a:schemeClr val="accent1">
                    <a:lumMod val="50000"/>
                  </a:schemeClr>
                </a:solidFill>
              </a:rPr>
              <a:t>Lab and X-ray services</a:t>
            </a:r>
          </a:p>
          <a:p>
            <a:pPr marL="285750" indent="-285750">
              <a:buFont typeface="Arial" panose="020B0604020202020204" pitchFamily="34" charset="0"/>
              <a:buChar char="•"/>
            </a:pPr>
            <a:r>
              <a:rPr lang="en-US" sz="2000" dirty="0">
                <a:solidFill>
                  <a:schemeClr val="accent1">
                    <a:lumMod val="50000"/>
                  </a:schemeClr>
                </a:solidFill>
              </a:rPr>
              <a:t>Screening, diagnosis, and treatment services for children under 21 years (Healthchek/EPSDT)</a:t>
            </a:r>
          </a:p>
          <a:p>
            <a:pPr marL="285750" indent="-285750">
              <a:buFont typeface="Arial" panose="020B0604020202020204" pitchFamily="34" charset="0"/>
              <a:buChar char="•"/>
            </a:pPr>
            <a:r>
              <a:rPr lang="en-US" sz="2000" dirty="0">
                <a:solidFill>
                  <a:schemeClr val="accent1">
                    <a:lumMod val="50000"/>
                  </a:schemeClr>
                </a:solidFill>
              </a:rPr>
              <a:t>Immunizations</a:t>
            </a:r>
          </a:p>
          <a:p>
            <a:pPr marL="285750" indent="-285750">
              <a:buFont typeface="Arial" panose="020B0604020202020204" pitchFamily="34" charset="0"/>
              <a:buChar char="•"/>
            </a:pPr>
            <a:r>
              <a:rPr lang="en-US" sz="2000" dirty="0">
                <a:solidFill>
                  <a:schemeClr val="accent1">
                    <a:lumMod val="50000"/>
                  </a:schemeClr>
                </a:solidFill>
              </a:rPr>
              <a:t>Family planning services and supplies</a:t>
            </a:r>
          </a:p>
          <a:p>
            <a:pPr marL="285750" indent="-285750">
              <a:buFont typeface="Arial" panose="020B0604020202020204" pitchFamily="34" charset="0"/>
              <a:buChar char="•"/>
            </a:pPr>
            <a:r>
              <a:rPr lang="en-US" sz="2000" dirty="0">
                <a:solidFill>
                  <a:schemeClr val="accent1">
                    <a:lumMod val="50000"/>
                  </a:schemeClr>
                </a:solidFill>
              </a:rPr>
              <a:t>Home health and private duty nursing</a:t>
            </a:r>
          </a:p>
          <a:p>
            <a:pPr marL="285750" indent="-285750">
              <a:buFont typeface="Arial" panose="020B0604020202020204" pitchFamily="34" charset="0"/>
              <a:buChar char="•"/>
            </a:pPr>
            <a:r>
              <a:rPr lang="en-US" sz="2000" dirty="0">
                <a:solidFill>
                  <a:schemeClr val="accent1">
                    <a:lumMod val="50000"/>
                  </a:schemeClr>
                </a:solidFill>
              </a:rPr>
              <a:t>Podiatry</a:t>
            </a:r>
          </a:p>
          <a:p>
            <a:pPr marL="285750" indent="-285750">
              <a:buFont typeface="Arial" panose="020B0604020202020204" pitchFamily="34" charset="0"/>
              <a:buChar char="•"/>
            </a:pPr>
            <a:r>
              <a:rPr lang="en-US" sz="2000" dirty="0">
                <a:solidFill>
                  <a:schemeClr val="accent1">
                    <a:lumMod val="50000"/>
                  </a:schemeClr>
                </a:solidFill>
              </a:rPr>
              <a:t>Chiropractic Services</a:t>
            </a:r>
          </a:p>
          <a:p>
            <a:pPr marL="285750" indent="-285750">
              <a:buFont typeface="Arial" panose="020B0604020202020204" pitchFamily="34" charset="0"/>
              <a:buChar char="•"/>
            </a:pPr>
            <a:r>
              <a:rPr lang="en-US" sz="2000" dirty="0">
                <a:solidFill>
                  <a:schemeClr val="accent1">
                    <a:lumMod val="50000"/>
                  </a:schemeClr>
                </a:solidFill>
              </a:rPr>
              <a:t>Physical, occupational, development and speech therapy services</a:t>
            </a:r>
          </a:p>
        </p:txBody>
      </p:sp>
      <p:sp>
        <p:nvSpPr>
          <p:cNvPr id="10" name="TextBox 9"/>
          <p:cNvSpPr txBox="1"/>
          <p:nvPr/>
        </p:nvSpPr>
        <p:spPr>
          <a:xfrm>
            <a:off x="6208544" y="1593616"/>
            <a:ext cx="5277040" cy="4308872"/>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accent1">
                    <a:lumMod val="50000"/>
                  </a:schemeClr>
                </a:solidFill>
              </a:rPr>
              <a:t>Nurse midwife, certified family nurse practitioner, and certified practitioner services</a:t>
            </a:r>
          </a:p>
          <a:p>
            <a:pPr marL="285750" indent="-285750">
              <a:buFont typeface="Arial" panose="020B0604020202020204" pitchFamily="34" charset="0"/>
              <a:buChar char="•"/>
            </a:pPr>
            <a:r>
              <a:rPr lang="en-US" sz="2000" dirty="0">
                <a:solidFill>
                  <a:schemeClr val="accent1">
                    <a:lumMod val="50000"/>
                  </a:schemeClr>
                </a:solidFill>
              </a:rPr>
              <a:t>Prescription drugs</a:t>
            </a:r>
          </a:p>
          <a:p>
            <a:pPr marL="285750" indent="-285750">
              <a:buFont typeface="Arial" panose="020B0604020202020204" pitchFamily="34" charset="0"/>
              <a:buChar char="•"/>
            </a:pPr>
            <a:r>
              <a:rPr lang="en-US" sz="2000" dirty="0">
                <a:solidFill>
                  <a:schemeClr val="accent1">
                    <a:lumMod val="50000"/>
                  </a:schemeClr>
                </a:solidFill>
              </a:rPr>
              <a:t>Ambulance and ambulette services</a:t>
            </a:r>
          </a:p>
          <a:p>
            <a:pPr marL="285750" indent="-285750">
              <a:buFont typeface="Arial" panose="020B0604020202020204" pitchFamily="34" charset="0"/>
              <a:buChar char="•"/>
            </a:pPr>
            <a:r>
              <a:rPr lang="en-US" sz="2000" dirty="0">
                <a:solidFill>
                  <a:schemeClr val="accent1">
                    <a:lumMod val="50000"/>
                  </a:schemeClr>
                </a:solidFill>
              </a:rPr>
              <a:t>Dental services</a:t>
            </a:r>
          </a:p>
          <a:p>
            <a:pPr marL="285750" indent="-285750">
              <a:buFont typeface="Arial" panose="020B0604020202020204" pitchFamily="34" charset="0"/>
              <a:buChar char="•"/>
            </a:pPr>
            <a:r>
              <a:rPr lang="en-US" sz="2000" dirty="0">
                <a:solidFill>
                  <a:schemeClr val="accent1">
                    <a:lumMod val="50000"/>
                  </a:schemeClr>
                </a:solidFill>
              </a:rPr>
              <a:t>Durable medical equipment and medical supplies</a:t>
            </a:r>
          </a:p>
          <a:p>
            <a:pPr marL="285750" indent="-285750">
              <a:buFont typeface="Arial" panose="020B0604020202020204" pitchFamily="34" charset="0"/>
              <a:buChar char="•"/>
            </a:pPr>
            <a:r>
              <a:rPr lang="en-US" sz="2000" dirty="0">
                <a:solidFill>
                  <a:schemeClr val="accent1">
                    <a:lumMod val="50000"/>
                  </a:schemeClr>
                </a:solidFill>
              </a:rPr>
              <a:t>Vision care services</a:t>
            </a:r>
          </a:p>
          <a:p>
            <a:pPr marL="285750" indent="-285750">
              <a:buFont typeface="Arial" panose="020B0604020202020204" pitchFamily="34" charset="0"/>
              <a:buChar char="•"/>
            </a:pPr>
            <a:r>
              <a:rPr lang="en-US" sz="2000" dirty="0">
                <a:solidFill>
                  <a:schemeClr val="accent1">
                    <a:lumMod val="50000"/>
                  </a:schemeClr>
                </a:solidFill>
              </a:rPr>
              <a:t>Nursing facility services</a:t>
            </a:r>
          </a:p>
          <a:p>
            <a:pPr marL="285750" indent="-285750">
              <a:buFont typeface="Arial" panose="020B0604020202020204" pitchFamily="34" charset="0"/>
              <a:buChar char="•"/>
            </a:pPr>
            <a:r>
              <a:rPr lang="en-US" sz="2000" dirty="0">
                <a:solidFill>
                  <a:schemeClr val="accent1">
                    <a:lumMod val="50000"/>
                  </a:schemeClr>
                </a:solidFill>
              </a:rPr>
              <a:t>Hospice care</a:t>
            </a:r>
          </a:p>
          <a:p>
            <a:pPr marL="285750" indent="-285750">
              <a:buFont typeface="Arial" panose="020B0604020202020204" pitchFamily="34" charset="0"/>
              <a:buChar char="•"/>
            </a:pPr>
            <a:r>
              <a:rPr lang="en-US" sz="2000" dirty="0">
                <a:solidFill>
                  <a:schemeClr val="accent1">
                    <a:lumMod val="50000"/>
                  </a:schemeClr>
                </a:solidFill>
              </a:rPr>
              <a:t>Behavioral health services</a:t>
            </a:r>
          </a:p>
          <a:p>
            <a:pPr marL="285750" indent="-285750">
              <a:buFont typeface="Arial" panose="020B0604020202020204" pitchFamily="34" charset="0"/>
              <a:buChar char="•"/>
            </a:pPr>
            <a:r>
              <a:rPr lang="en-US" sz="2000" dirty="0">
                <a:solidFill>
                  <a:schemeClr val="accent1">
                    <a:lumMod val="50000"/>
                  </a:schemeClr>
                </a:solidFill>
              </a:rPr>
              <a:t>Respite services for eligible children receiving Supplemental Security Income (SSI)</a:t>
            </a:r>
          </a:p>
          <a:p>
            <a:pPr marL="285750" indent="-285750">
              <a:buFont typeface="Arial" panose="020B0604020202020204" pitchFamily="34" charset="0"/>
              <a:buChar char="•"/>
            </a:pPr>
            <a:endParaRPr lang="en-US" sz="1400" dirty="0"/>
          </a:p>
        </p:txBody>
      </p:sp>
      <p:sp>
        <p:nvSpPr>
          <p:cNvPr id="11" name="Footer Placeholder 14">
            <a:extLst>
              <a:ext uri="{FF2B5EF4-FFF2-40B4-BE49-F238E27FC236}">
                <a16:creationId xmlns:a16="http://schemas.microsoft.com/office/drawing/2014/main" id="{4FEB6459-89C2-4B9A-886A-E67562C189C3}"/>
              </a:ext>
            </a:extLst>
          </p:cNvPr>
          <p:cNvSpPr>
            <a:spLocks noGrp="1"/>
          </p:cNvSpPr>
          <p:nvPr>
            <p:ph type="ftr" sz="quarter" idx="11"/>
          </p:nvPr>
        </p:nvSpPr>
        <p:spPr>
          <a:xfrm>
            <a:off x="4758503" y="6364752"/>
            <a:ext cx="2246623" cy="365125"/>
          </a:xfrm>
        </p:spPr>
        <p:txBody>
          <a:bodyPr/>
          <a:lstStyle/>
          <a:p>
            <a:pPr algn="r"/>
            <a:r>
              <a:rPr lang="en-US" sz="1000" dirty="0">
                <a:solidFill>
                  <a:srgbClr val="332E40"/>
                </a:solidFill>
              </a:rPr>
              <a:t>©2024 Ohio Association of Health Plans</a:t>
            </a:r>
          </a:p>
        </p:txBody>
      </p:sp>
      <p:pic>
        <p:nvPicPr>
          <p:cNvPr id="12" name="Picture 11" descr="Logo, icon&#10;&#10;Description automatically generated">
            <a:extLst>
              <a:ext uri="{FF2B5EF4-FFF2-40B4-BE49-F238E27FC236}">
                <a16:creationId xmlns:a16="http://schemas.microsoft.com/office/drawing/2014/main" id="{E044AF54-6248-4BA5-8C24-DD089995665A}"/>
              </a:ext>
            </a:extLst>
          </p:cNvPr>
          <p:cNvPicPr>
            <a:picLocks noChangeAspect="1"/>
          </p:cNvPicPr>
          <p:nvPr/>
        </p:nvPicPr>
        <p:blipFill>
          <a:blip r:embed="rId3"/>
          <a:stretch>
            <a:fillRect/>
          </a:stretch>
        </p:blipFill>
        <p:spPr>
          <a:xfrm>
            <a:off x="9900267" y="6096000"/>
            <a:ext cx="1585317" cy="485873"/>
          </a:xfrm>
          <a:prstGeom prst="rect">
            <a:avLst/>
          </a:prstGeom>
        </p:spPr>
      </p:pic>
    </p:spTree>
    <p:extLst>
      <p:ext uri="{BB962C8B-B14F-4D97-AF65-F5344CB8AC3E}">
        <p14:creationId xmlns:p14="http://schemas.microsoft.com/office/powerpoint/2010/main" val="1447348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944</TotalTime>
  <Words>1433</Words>
  <Application>Microsoft Macintosh PowerPoint</Application>
  <PresentationFormat>Widescreen</PresentationFormat>
  <Paragraphs>167</Paragraphs>
  <Slides>22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Century Gothic</vt:lpstr>
      <vt:lpstr>Symbol</vt:lpstr>
      <vt:lpstr>Wingdings</vt:lpstr>
      <vt:lpstr>Office Theme</vt:lpstr>
      <vt:lpstr>OPRA Health Care Committee</vt:lpstr>
      <vt:lpstr>Agenda</vt:lpstr>
      <vt:lpstr>PowerPoint Presentation</vt:lpstr>
      <vt:lpstr>Thank you for inviting us to join you!</vt:lpstr>
      <vt:lpstr>PowerPoint Presentation</vt:lpstr>
      <vt:lpstr>PowerPoint Presentation</vt:lpstr>
      <vt:lpstr>PowerPoint Presentation</vt:lpstr>
      <vt:lpstr>PowerPoint Presentation</vt:lpstr>
      <vt:lpstr>PowerPoint Presentation</vt:lpstr>
      <vt:lpstr>Medicaid Managed Care plans may also provide enhanced services that are not available under the standard Fee-for-Service program. Enhanced services include:</vt:lpstr>
      <vt:lpstr>PowerPoint Presentation</vt:lpstr>
      <vt:lpstr>PowerPoint Presentation</vt:lpstr>
      <vt:lpstr> With Next Gen’s focus on health equity, there are a host of enhanced benefits aimed at social drivers of health in order to improve overall health outcomes: </vt:lpstr>
      <vt:lpstr>PowerPoint Presentation</vt:lpstr>
      <vt:lpstr>PowerPoint Presentation</vt:lpstr>
      <vt:lpstr>PowerPoint Presentation</vt:lpstr>
      <vt:lpstr>PowerPoint Presentation</vt:lpstr>
      <vt:lpstr>Questions?</vt:lpstr>
      <vt:lpstr>MUI Rule</vt:lpstr>
      <vt:lpstr>EVV Update</vt:lpstr>
      <vt:lpstr>Hot Topics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Weaver</dc:creator>
  <cp:lastModifiedBy>Christine Touvelle</cp:lastModifiedBy>
  <cp:revision>12</cp:revision>
  <dcterms:created xsi:type="dcterms:W3CDTF">2022-02-14T17:59:17Z</dcterms:created>
  <dcterms:modified xsi:type="dcterms:W3CDTF">2024-04-18T19:32:36Z</dcterms:modified>
</cp:coreProperties>
</file>