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</p:embeddedFont>
    <p:embeddedFont>
      <p:font typeface="League Gothic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3FEA-30B6-48C1-8820-50C5FF560E0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44F1-3551-4CC9-BE86-105521C2B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544F1-3551-4CC9-BE86-105521C2BD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47187" y="-532225"/>
            <a:ext cx="14685381" cy="13051633"/>
          </a:xfrm>
          <a:custGeom>
            <a:avLst/>
            <a:gdLst/>
            <a:ahLst/>
            <a:cxnLst/>
            <a:rect l="l" t="t" r="r" b="b"/>
            <a:pathLst>
              <a:path w="14685381" h="13051633">
                <a:moveTo>
                  <a:pt x="0" y="0"/>
                </a:moveTo>
                <a:lnTo>
                  <a:pt x="14685381" y="0"/>
                </a:lnTo>
                <a:lnTo>
                  <a:pt x="14685381" y="13051633"/>
                </a:lnTo>
                <a:lnTo>
                  <a:pt x="0" y="1305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06751" y="7794487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793787" y="-532225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801326">
            <a:off x="15046321" y="-189361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875654" y="1352354"/>
            <a:ext cx="13902753" cy="562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League Gothic"/>
              </a:rPr>
              <a:t>eMAR’s</a:t>
            </a:r>
          </a:p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League Gothic"/>
              </a:rPr>
              <a:t> and </a:t>
            </a:r>
          </a:p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League Gothic"/>
              </a:rPr>
              <a:t>Pharmacy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1809" y="7300186"/>
            <a:ext cx="14742584" cy="241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394" spc="563" dirty="0">
                <a:solidFill>
                  <a:srgbClr val="22423D"/>
                </a:solidFill>
                <a:latin typeface="Glacial Indifference"/>
              </a:rPr>
              <a:t>Presented by: Holly Gillespie, MS</a:t>
            </a:r>
          </a:p>
          <a:p>
            <a:pPr algn="ctr">
              <a:lnSpc>
                <a:spcPts val="4752"/>
              </a:lnSpc>
            </a:pPr>
            <a:r>
              <a:rPr lang="en-US" sz="3394" spc="563" dirty="0">
                <a:solidFill>
                  <a:srgbClr val="22423D"/>
                </a:solidFill>
                <a:latin typeface="Glacial Indifference"/>
              </a:rPr>
              <a:t>Vice President and National Account Manager </a:t>
            </a:r>
          </a:p>
          <a:p>
            <a:pPr algn="ctr">
              <a:lnSpc>
                <a:spcPts val="4752"/>
              </a:lnSpc>
            </a:pPr>
            <a:r>
              <a:rPr lang="en-US" sz="3394" spc="563" dirty="0">
                <a:solidFill>
                  <a:srgbClr val="22423D"/>
                </a:solidFill>
                <a:latin typeface="Glacial Indifference"/>
              </a:rPr>
              <a:t>SafeDose, a Program of </a:t>
            </a:r>
            <a:r>
              <a:rPr lang="en-US" sz="3394" spc="563" dirty="0" err="1">
                <a:solidFill>
                  <a:srgbClr val="22423D"/>
                </a:solidFill>
                <a:latin typeface="Glacial Indifference"/>
              </a:rPr>
              <a:t>HomeFree</a:t>
            </a:r>
            <a:r>
              <a:rPr lang="en-US" sz="3394" spc="563" dirty="0">
                <a:solidFill>
                  <a:srgbClr val="22423D"/>
                </a:solidFill>
                <a:latin typeface="Glacial Indifference"/>
              </a:rPr>
              <a:t> Pharmacy Services</a:t>
            </a:r>
          </a:p>
          <a:p>
            <a:pPr algn="ctr">
              <a:lnSpc>
                <a:spcPts val="4752"/>
              </a:lnSpc>
            </a:pPr>
            <a:endParaRPr lang="en-US" sz="3394" spc="563" dirty="0">
              <a:solidFill>
                <a:srgbClr val="22423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47187" y="-532225"/>
            <a:ext cx="14685381" cy="13051633"/>
          </a:xfrm>
          <a:custGeom>
            <a:avLst/>
            <a:gdLst/>
            <a:ahLst/>
            <a:cxnLst/>
            <a:rect l="l" t="t" r="r" b="b"/>
            <a:pathLst>
              <a:path w="14685381" h="13051633">
                <a:moveTo>
                  <a:pt x="0" y="0"/>
                </a:moveTo>
                <a:lnTo>
                  <a:pt x="14685381" y="0"/>
                </a:lnTo>
                <a:lnTo>
                  <a:pt x="14685381" y="13051633"/>
                </a:lnTo>
                <a:lnTo>
                  <a:pt x="0" y="1305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313348" y="492553"/>
            <a:ext cx="12219335" cy="3826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7"/>
              </a:lnSpc>
            </a:pPr>
            <a:r>
              <a:rPr lang="en-US" sz="11556">
                <a:solidFill>
                  <a:srgbClr val="22423D"/>
                </a:solidFill>
                <a:latin typeface="League Gothic"/>
              </a:rPr>
              <a:t>How user friendly is the eMAR for all staff to use?</a:t>
            </a:r>
          </a:p>
          <a:p>
            <a:pPr algn="ctr">
              <a:lnSpc>
                <a:spcPts val="9707"/>
              </a:lnSpc>
            </a:pPr>
            <a:r>
              <a:rPr lang="en-US" sz="11556">
                <a:solidFill>
                  <a:srgbClr val="22423D"/>
                </a:solidFill>
                <a:latin typeface="League Gothic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113463" y="3109975"/>
            <a:ext cx="13340592" cy="6739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1730" lvl="1" indent="-410865">
              <a:lnSpc>
                <a:spcPts val="4757"/>
              </a:lnSpc>
              <a:buFont typeface="Arial"/>
              <a:buChar char="•"/>
            </a:pPr>
            <a:r>
              <a:rPr lang="en-US" sz="3806" spc="631" dirty="0">
                <a:solidFill>
                  <a:srgbClr val="22423D"/>
                </a:solidFill>
                <a:latin typeface="Glacial Indifference"/>
              </a:rPr>
              <a:t> Nurses vs. DSP or Caregivers</a:t>
            </a:r>
          </a:p>
          <a:p>
            <a:pPr marL="821730" lvl="1" indent="-410865">
              <a:lnSpc>
                <a:spcPts val="4757"/>
              </a:lnSpc>
              <a:buFont typeface="Arial"/>
              <a:buChar char="•"/>
            </a:pPr>
            <a:r>
              <a:rPr lang="en-US" sz="3806" spc="631" dirty="0">
                <a:solidFill>
                  <a:srgbClr val="22423D"/>
                </a:solidFill>
                <a:latin typeface="Glacial Indifference"/>
              </a:rPr>
              <a:t> Are there parameters able to be set</a:t>
            </a:r>
          </a:p>
          <a:p>
            <a:pPr marL="410865" lvl="1">
              <a:lnSpc>
                <a:spcPts val="4757"/>
              </a:lnSpc>
            </a:pPr>
            <a:r>
              <a:rPr lang="en-US" sz="3806" spc="631" dirty="0">
                <a:solidFill>
                  <a:srgbClr val="22423D"/>
                </a:solidFill>
                <a:latin typeface="Glacial Indifference"/>
              </a:rPr>
              <a:t>   for line staff vs. managers? </a:t>
            </a:r>
          </a:p>
          <a:p>
            <a:pPr marL="821730" lvl="1" indent="-410865">
              <a:lnSpc>
                <a:spcPts val="4757"/>
              </a:lnSpc>
              <a:buFont typeface="Arial"/>
              <a:buChar char="•"/>
            </a:pPr>
            <a:r>
              <a:rPr lang="en-US" sz="3806" spc="631" dirty="0">
                <a:solidFill>
                  <a:srgbClr val="22423D"/>
                </a:solidFill>
                <a:latin typeface="Glacial Indifference"/>
              </a:rPr>
              <a:t> What extras do they offer? </a:t>
            </a:r>
          </a:p>
          <a:p>
            <a:pPr marL="1643460" lvl="2" indent="-547820">
              <a:lnSpc>
                <a:spcPts val="4757"/>
              </a:lnSpc>
              <a:buFont typeface="Arial"/>
              <a:buChar char="⚬"/>
            </a:pPr>
            <a:r>
              <a:rPr lang="en-US" sz="3806" spc="631" dirty="0">
                <a:solidFill>
                  <a:srgbClr val="22423D"/>
                </a:solidFill>
                <a:latin typeface="Glacial Indifference"/>
              </a:rPr>
              <a:t>Is there a way to look up what a medication looks like, the reasons why it is taken, side effects?</a:t>
            </a:r>
          </a:p>
          <a:p>
            <a:pPr marL="1643460" lvl="2" indent="-547820">
              <a:lnSpc>
                <a:spcPts val="4757"/>
              </a:lnSpc>
              <a:buFont typeface="Arial"/>
              <a:buChar char="⚬"/>
            </a:pPr>
            <a:r>
              <a:rPr lang="en-US" sz="3806" spc="631" dirty="0">
                <a:solidFill>
                  <a:srgbClr val="22423D"/>
                </a:solidFill>
                <a:latin typeface="Glacial Indifference"/>
              </a:rPr>
              <a:t>Can I print a paper MAR/PO if needed?</a:t>
            </a:r>
          </a:p>
          <a:p>
            <a:pPr marL="1643460" lvl="2" indent="-547820">
              <a:lnSpc>
                <a:spcPts val="4757"/>
              </a:lnSpc>
              <a:buFont typeface="Arial"/>
              <a:buChar char="⚬"/>
            </a:pPr>
            <a:r>
              <a:rPr lang="en-US" sz="3806" spc="631" dirty="0">
                <a:solidFill>
                  <a:srgbClr val="22423D"/>
                </a:solidFill>
                <a:latin typeface="Glacial Indifference"/>
              </a:rPr>
              <a:t>Is there barcode scanning available? </a:t>
            </a:r>
          </a:p>
          <a:p>
            <a:pPr marL="982365" lvl="1" indent="-571500">
              <a:lnSpc>
                <a:spcPts val="4757"/>
              </a:lnSpc>
              <a:buFont typeface="Arial" panose="020B0604020202020204" pitchFamily="34" charset="0"/>
              <a:buChar char="•"/>
            </a:pPr>
            <a:r>
              <a:rPr lang="en-US" sz="3806" spc="631" dirty="0">
                <a:solidFill>
                  <a:srgbClr val="22423D"/>
                </a:solidFill>
                <a:latin typeface="Glacial Indifference"/>
              </a:rPr>
              <a:t>What type of reporting is there? </a:t>
            </a:r>
          </a:p>
          <a:p>
            <a:pPr>
              <a:lnSpc>
                <a:spcPts val="4757"/>
              </a:lnSpc>
            </a:pPr>
            <a:endParaRPr lang="en-US" sz="3806" spc="631" dirty="0">
              <a:solidFill>
                <a:srgbClr val="22423D"/>
              </a:solidFill>
              <a:latin typeface="Glacial Indifferenc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406751" y="7794487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793787" y="-532225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801326">
            <a:off x="15046321" y="-189361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37382" y="-2316501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91999" y="6802429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583606" y="1494685"/>
            <a:ext cx="14054614" cy="926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47"/>
              </a:lnSpc>
              <a:spcBef>
                <a:spcPct val="0"/>
              </a:spcBef>
            </a:pPr>
            <a:endParaRPr dirty="0"/>
          </a:p>
          <a:p>
            <a:pPr marL="0" lvl="0" indent="0" algn="ctr">
              <a:spcBef>
                <a:spcPct val="0"/>
              </a:spcBef>
            </a:pPr>
            <a:r>
              <a:rPr lang="en-US" sz="11000" u="none" strike="noStrike" dirty="0">
                <a:solidFill>
                  <a:srgbClr val="22423D"/>
                </a:solidFill>
                <a:latin typeface="League Gothic"/>
              </a:rPr>
              <a:t>No two eMAR’s are the same, just like no two </a:t>
            </a:r>
            <a:r>
              <a:rPr lang="en-US" sz="11000" dirty="0">
                <a:solidFill>
                  <a:srgbClr val="22423D"/>
                </a:solidFill>
                <a:latin typeface="League Gothic"/>
              </a:rPr>
              <a:t>pharmacies are</a:t>
            </a:r>
            <a:r>
              <a:rPr lang="en-US" sz="11000" u="none" strike="noStrike" dirty="0">
                <a:solidFill>
                  <a:srgbClr val="22423D"/>
                </a:solidFill>
                <a:latin typeface="League Gothic"/>
              </a:rPr>
              <a:t>. Find the one that fits your needs and ask </a:t>
            </a:r>
            <a:r>
              <a:rPr lang="en-US" sz="11000" dirty="0">
                <a:solidFill>
                  <a:srgbClr val="22423D"/>
                </a:solidFill>
                <a:latin typeface="League Gothic"/>
              </a:rPr>
              <a:t>lots</a:t>
            </a:r>
            <a:r>
              <a:rPr lang="en-US" sz="11000" u="none" strike="noStrike" dirty="0">
                <a:solidFill>
                  <a:srgbClr val="22423D"/>
                </a:solidFill>
                <a:latin typeface="League Gothic"/>
              </a:rPr>
              <a:t> of questions!</a:t>
            </a:r>
          </a:p>
          <a:p>
            <a:pPr marL="0" lvl="0" indent="0" algn="ctr">
              <a:lnSpc>
                <a:spcPts val="9447"/>
              </a:lnSpc>
              <a:spcBef>
                <a:spcPct val="0"/>
              </a:spcBef>
            </a:pPr>
            <a:endParaRPr lang="en-US" sz="11247" u="none" strike="noStrike" dirty="0">
              <a:solidFill>
                <a:srgbClr val="22423D"/>
              </a:solidFill>
              <a:latin typeface="League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682167" y="-1028700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26427" y="1566986"/>
            <a:ext cx="11115516" cy="5051932"/>
          </a:xfrm>
          <a:custGeom>
            <a:avLst/>
            <a:gdLst/>
            <a:ahLst/>
            <a:cxnLst/>
            <a:rect l="l" t="t" r="r" b="b"/>
            <a:pathLst>
              <a:path w="11115516" h="5051932">
                <a:moveTo>
                  <a:pt x="0" y="0"/>
                </a:moveTo>
                <a:lnTo>
                  <a:pt x="11115516" y="0"/>
                </a:lnTo>
                <a:lnTo>
                  <a:pt x="11115516" y="5051932"/>
                </a:lnTo>
                <a:lnTo>
                  <a:pt x="0" y="5051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8" r="-3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12477" y="6794809"/>
            <a:ext cx="4743416" cy="1665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1"/>
              </a:lnSpc>
            </a:pPr>
            <a:r>
              <a:rPr lang="en-US" sz="3158" dirty="0">
                <a:solidFill>
                  <a:srgbClr val="000000"/>
                </a:solidFill>
                <a:latin typeface="League Gothic"/>
              </a:rPr>
              <a:t>Holly Gillespie- hgillespie@homefreerx.com</a:t>
            </a:r>
          </a:p>
          <a:p>
            <a:pPr algn="ctr">
              <a:lnSpc>
                <a:spcPts val="4421"/>
              </a:lnSpc>
            </a:pPr>
            <a:r>
              <a:rPr lang="en-US" sz="3158" dirty="0">
                <a:solidFill>
                  <a:srgbClr val="000000"/>
                </a:solidFill>
                <a:latin typeface="League Gothic"/>
              </a:rPr>
              <a:t>Amanda James- ajames@homefreerx.com</a:t>
            </a:r>
          </a:p>
          <a:p>
            <a:pPr algn="ctr">
              <a:lnSpc>
                <a:spcPts val="4421"/>
              </a:lnSpc>
              <a:spcBef>
                <a:spcPct val="0"/>
              </a:spcBef>
            </a:pPr>
            <a:r>
              <a:rPr lang="en-US" sz="3158" dirty="0">
                <a:solidFill>
                  <a:srgbClr val="000000"/>
                </a:solidFill>
                <a:latin typeface="League Gothic"/>
              </a:rPr>
              <a:t>Office: 317-829-0550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3390900"/>
            <a:ext cx="16690306" cy="520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140"/>
              </a:lnSpc>
              <a:buFont typeface="Arial" panose="020B0604020202020204" pitchFamily="34" charset="0"/>
              <a:buChar char="•"/>
            </a:pPr>
            <a:r>
              <a:rPr lang="en-US" sz="4112" spc="682" dirty="0">
                <a:solidFill>
                  <a:srgbClr val="22423D"/>
                </a:solidFill>
                <a:latin typeface="Glacial Indifference"/>
              </a:rPr>
              <a:t>An eMAR is an electronic medication administration record. </a:t>
            </a:r>
          </a:p>
          <a:p>
            <a:pPr marL="571500" indent="-571500">
              <a:lnSpc>
                <a:spcPts val="5140"/>
              </a:lnSpc>
              <a:buFont typeface="Arial" panose="020B0604020202020204" pitchFamily="34" charset="0"/>
              <a:buChar char="•"/>
            </a:pPr>
            <a:endParaRPr lang="en-US" sz="4112" spc="682" dirty="0">
              <a:solidFill>
                <a:srgbClr val="22423D"/>
              </a:solidFill>
              <a:latin typeface="Glacial Indifference"/>
            </a:endParaRPr>
          </a:p>
          <a:p>
            <a:pPr marL="571500" indent="-571500">
              <a:lnSpc>
                <a:spcPts val="5140"/>
              </a:lnSpc>
              <a:buFont typeface="Arial" panose="020B0604020202020204" pitchFamily="34" charset="0"/>
              <a:buChar char="•"/>
            </a:pPr>
            <a:r>
              <a:rPr lang="en-US" sz="4112" spc="682" dirty="0">
                <a:solidFill>
                  <a:srgbClr val="22423D"/>
                </a:solidFill>
                <a:latin typeface="Glacial Indifference"/>
              </a:rPr>
              <a:t>An eHR is an electronic health record. </a:t>
            </a:r>
          </a:p>
          <a:p>
            <a:pPr>
              <a:lnSpc>
                <a:spcPts val="5140"/>
              </a:lnSpc>
            </a:pPr>
            <a:endParaRPr lang="en-US" sz="4112" spc="682" dirty="0">
              <a:solidFill>
                <a:srgbClr val="22423D"/>
              </a:solidFill>
              <a:latin typeface="Glacial Indifference"/>
            </a:endParaRPr>
          </a:p>
          <a:p>
            <a:pPr marL="571500" indent="-571500">
              <a:lnSpc>
                <a:spcPts val="5140"/>
              </a:lnSpc>
              <a:buFont typeface="Arial" panose="020B0604020202020204" pitchFamily="34" charset="0"/>
              <a:buChar char="•"/>
            </a:pPr>
            <a:endParaRPr lang="en-US" sz="4112" spc="682" dirty="0">
              <a:solidFill>
                <a:srgbClr val="22423D"/>
              </a:solidFill>
              <a:latin typeface="Glacial Indifference"/>
            </a:endParaRPr>
          </a:p>
          <a:p>
            <a:pPr marL="571500" indent="-571500">
              <a:lnSpc>
                <a:spcPts val="5140"/>
              </a:lnSpc>
              <a:buFont typeface="Arial" panose="020B0604020202020204" pitchFamily="34" charset="0"/>
              <a:buChar char="•"/>
            </a:pPr>
            <a:r>
              <a:rPr lang="en-US" sz="4112" spc="682" dirty="0">
                <a:solidFill>
                  <a:srgbClr val="22423D"/>
                </a:solidFill>
                <a:latin typeface="Glacial Indifference"/>
              </a:rPr>
              <a:t> You will need an eMAR for the passing of medications. </a:t>
            </a:r>
          </a:p>
        </p:txBody>
      </p:sp>
      <p:sp>
        <p:nvSpPr>
          <p:cNvPr id="3" name="Freeform 3"/>
          <p:cNvSpPr/>
          <p:nvPr/>
        </p:nvSpPr>
        <p:spPr>
          <a:xfrm>
            <a:off x="-1982498" y="-2439822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686378" y="1528832"/>
            <a:ext cx="14046190" cy="225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10059" dirty="0">
                <a:solidFill>
                  <a:srgbClr val="22423D"/>
                </a:solidFill>
                <a:latin typeface="League Gothic"/>
              </a:rPr>
              <a:t>What is an eMAR? What is an eHR? </a:t>
            </a:r>
          </a:p>
          <a:p>
            <a:pPr algn="ctr">
              <a:lnSpc>
                <a:spcPts val="8450"/>
              </a:lnSpc>
            </a:pPr>
            <a:endParaRPr lang="en-US" sz="10059" dirty="0">
              <a:solidFill>
                <a:srgbClr val="22423D"/>
              </a:solidFill>
              <a:latin typeface="League Gothic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3417" y="2573545"/>
            <a:ext cx="8347941" cy="733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</a:t>
            </a:r>
            <a:r>
              <a:rPr lang="en-US" sz="3282" spc="544" dirty="0">
                <a:solidFill>
                  <a:srgbClr val="22423D"/>
                </a:solidFill>
                <a:latin typeface="Glacial Indifference Bold"/>
              </a:rPr>
              <a:t>eMAR’s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•Medication passing times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•Diagnosis for the need of the medication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•Allergies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•Dietary orders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•Treatment orders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•Name of staff that passed the medication with date/time stamped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•EVV (Electronic Visit Verification)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•And much more!</a:t>
            </a:r>
          </a:p>
          <a:p>
            <a:pPr>
              <a:lnSpc>
                <a:spcPts val="4103"/>
              </a:lnSpc>
            </a:pPr>
            <a:endParaRPr lang="en-US" sz="3282" spc="544" dirty="0">
              <a:solidFill>
                <a:srgbClr val="22423D"/>
              </a:solidFill>
              <a:latin typeface="Glacial Indifference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080467" y="-2492651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191000" y="350937"/>
            <a:ext cx="8128576" cy="238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0"/>
              </a:lnSpc>
            </a:pPr>
            <a:r>
              <a:rPr lang="en-US" sz="10655" dirty="0">
                <a:solidFill>
                  <a:srgbClr val="22423D"/>
                </a:solidFill>
                <a:latin typeface="League Gothic"/>
              </a:rPr>
              <a:t>eMAR vs. eHR</a:t>
            </a:r>
          </a:p>
          <a:p>
            <a:pPr algn="ctr">
              <a:lnSpc>
                <a:spcPts val="8950"/>
              </a:lnSpc>
            </a:pPr>
            <a:r>
              <a:rPr lang="en-US" sz="10655" dirty="0">
                <a:solidFill>
                  <a:srgbClr val="22423D"/>
                </a:solidFill>
                <a:latin typeface="League Gothic"/>
              </a:rPr>
              <a:t>and their differences </a:t>
            </a:r>
          </a:p>
        </p:txBody>
      </p:sp>
      <p:sp>
        <p:nvSpPr>
          <p:cNvPr id="5" name="Freeform 5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911358" y="2476500"/>
            <a:ext cx="8347941" cy="680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</a:t>
            </a:r>
            <a:r>
              <a:rPr lang="en-US" sz="3282" spc="544" dirty="0">
                <a:solidFill>
                  <a:srgbClr val="22423D"/>
                </a:solidFill>
                <a:latin typeface="Glacial Indifference Bold"/>
              </a:rPr>
              <a:t>eHR’s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•Individual demographics/medical history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•Incident reporting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•Billing/Insurance information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•Time sheets for staff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•Doctors appointments/ schedules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•Vaccine record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•EVV(Electronic Visit Verification)</a:t>
            </a:r>
          </a:p>
          <a:p>
            <a:pPr>
              <a:lnSpc>
                <a:spcPts val="4103"/>
              </a:lnSpc>
            </a:pPr>
            <a:r>
              <a:rPr lang="en-US" sz="3282" spc="544" dirty="0">
                <a:solidFill>
                  <a:srgbClr val="22423D"/>
                </a:solidFill>
                <a:latin typeface="Glacial Indifference"/>
              </a:rPr>
              <a:t>•And much more!</a:t>
            </a:r>
          </a:p>
          <a:p>
            <a:pPr>
              <a:lnSpc>
                <a:spcPts val="4103"/>
              </a:lnSpc>
            </a:pPr>
            <a:endParaRPr lang="en-US" sz="3282" spc="544" dirty="0">
              <a:solidFill>
                <a:srgbClr val="22423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47187" y="-532225"/>
            <a:ext cx="14685381" cy="13051633"/>
          </a:xfrm>
          <a:custGeom>
            <a:avLst/>
            <a:gdLst/>
            <a:ahLst/>
            <a:cxnLst/>
            <a:rect l="l" t="t" r="r" b="b"/>
            <a:pathLst>
              <a:path w="14685381" h="13051633">
                <a:moveTo>
                  <a:pt x="0" y="0"/>
                </a:moveTo>
                <a:lnTo>
                  <a:pt x="14685381" y="0"/>
                </a:lnTo>
                <a:lnTo>
                  <a:pt x="14685381" y="13051633"/>
                </a:lnTo>
                <a:lnTo>
                  <a:pt x="0" y="1305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848066" y="1114347"/>
            <a:ext cx="11900984" cy="276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9"/>
              </a:lnSpc>
            </a:pPr>
            <a:r>
              <a:rPr lang="en-US" sz="12296">
                <a:solidFill>
                  <a:srgbClr val="22423D"/>
                </a:solidFill>
                <a:latin typeface="League Gothic"/>
              </a:rPr>
              <a:t>What are some differences between eMAR’s?</a:t>
            </a:r>
          </a:p>
        </p:txBody>
      </p:sp>
      <p:sp>
        <p:nvSpPr>
          <p:cNvPr id="4" name="Freeform 4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502624" y="4174958"/>
            <a:ext cx="12246426" cy="562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r>
              <a:rPr lang="en-US" sz="3881" spc="644" dirty="0">
                <a:solidFill>
                  <a:srgbClr val="22423D"/>
                </a:solidFill>
                <a:latin typeface="Glacial Indifference"/>
              </a:rPr>
              <a:t> </a:t>
            </a:r>
          </a:p>
          <a:p>
            <a:pPr>
              <a:lnSpc>
                <a:spcPts val="4852"/>
              </a:lnSpc>
            </a:pPr>
            <a:r>
              <a:rPr lang="en-US" sz="3881" spc="644" dirty="0">
                <a:solidFill>
                  <a:srgbClr val="22423D"/>
                </a:solidFill>
                <a:latin typeface="Glacial Indifference"/>
              </a:rPr>
              <a:t>•As there are a lot of different options, you need to look at what your company, staff, and individuals need. </a:t>
            </a:r>
          </a:p>
          <a:p>
            <a:pPr>
              <a:lnSpc>
                <a:spcPts val="4852"/>
              </a:lnSpc>
            </a:pPr>
            <a:endParaRPr lang="en-US" sz="3881" spc="644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852"/>
              </a:lnSpc>
            </a:pPr>
            <a:endParaRPr lang="en-US" sz="3881" spc="644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852"/>
              </a:lnSpc>
            </a:pPr>
            <a:r>
              <a:rPr lang="en-US" sz="3881" spc="644" dirty="0">
                <a:solidFill>
                  <a:srgbClr val="22423D"/>
                </a:solidFill>
                <a:latin typeface="Glacial Indifference"/>
              </a:rPr>
              <a:t> </a:t>
            </a:r>
          </a:p>
          <a:p>
            <a:pPr>
              <a:lnSpc>
                <a:spcPts val="4852"/>
              </a:lnSpc>
            </a:pPr>
            <a:endParaRPr lang="en-US" sz="3881" spc="644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852"/>
              </a:lnSpc>
            </a:pPr>
            <a:endParaRPr lang="en-US" sz="3881" spc="644" dirty="0">
              <a:solidFill>
                <a:srgbClr val="22423D"/>
              </a:solidFill>
              <a:latin typeface="Glacial Indifferenc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406751" y="7794487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793787" y="-532225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801326">
            <a:off x="15046321" y="-189361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37382" y="-2316501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91999" y="6802429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583606" y="2091459"/>
            <a:ext cx="14054614" cy="610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47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9447"/>
              </a:lnSpc>
              <a:spcBef>
                <a:spcPct val="0"/>
              </a:spcBef>
            </a:pPr>
            <a:r>
              <a:rPr lang="en-US" sz="11247" u="none" strike="noStrike">
                <a:solidFill>
                  <a:srgbClr val="22423D"/>
                </a:solidFill>
                <a:latin typeface="League Gothic"/>
              </a:rPr>
              <a:t>Questions you need to think about and ask, when shopping for an eMAR.</a:t>
            </a:r>
          </a:p>
          <a:p>
            <a:pPr marL="0" lvl="0" indent="0" algn="ctr">
              <a:lnSpc>
                <a:spcPts val="9447"/>
              </a:lnSpc>
              <a:spcBef>
                <a:spcPct val="0"/>
              </a:spcBef>
            </a:pPr>
            <a:endParaRPr lang="en-US" sz="11247" u="none" strike="noStrike">
              <a:solidFill>
                <a:srgbClr val="22423D"/>
              </a:solidFill>
              <a:latin typeface="League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6200" y="774868"/>
            <a:ext cx="12192000" cy="3952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57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1500" dirty="0">
                <a:solidFill>
                  <a:srgbClr val="22423D"/>
                </a:solidFill>
                <a:latin typeface="League Gothic"/>
              </a:rPr>
              <a:t>What technology do you currently use? Will it work with the eMAR?</a:t>
            </a:r>
          </a:p>
        </p:txBody>
      </p:sp>
      <p:sp>
        <p:nvSpPr>
          <p:cNvPr id="3" name="Freeform 3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682167" y="-1028700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542028" y="4762500"/>
            <a:ext cx="940851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1111" lvl="1" indent="-665555" algn="ctr">
              <a:lnSpc>
                <a:spcPts val="8631"/>
              </a:lnSpc>
              <a:buFont typeface="Arial"/>
              <a:buChar char="•"/>
            </a:pPr>
            <a:r>
              <a:rPr lang="en-US" sz="4000" dirty="0">
                <a:solidFill>
                  <a:srgbClr val="22423D"/>
                </a:solidFill>
                <a:latin typeface="Glacial Indifference" panose="020B0604020202020204" charset="0"/>
              </a:rPr>
              <a:t>Windows based products</a:t>
            </a:r>
          </a:p>
          <a:p>
            <a:pPr marL="1331111" lvl="1" indent="-665555" algn="ctr">
              <a:lnSpc>
                <a:spcPts val="8631"/>
              </a:lnSpc>
              <a:buFont typeface="Arial"/>
              <a:buChar char="•"/>
            </a:pPr>
            <a:r>
              <a:rPr lang="en-US" sz="4000" dirty="0">
                <a:solidFill>
                  <a:srgbClr val="22423D"/>
                </a:solidFill>
                <a:latin typeface="Glacial Indifference" panose="020B0604020202020204" charset="0"/>
              </a:rPr>
              <a:t>Apple/Android based products</a:t>
            </a:r>
          </a:p>
          <a:p>
            <a:pPr marL="1331111" lvl="1" indent="-665555" algn="ctr">
              <a:lnSpc>
                <a:spcPts val="8631"/>
              </a:lnSpc>
              <a:buFont typeface="Arial"/>
              <a:buChar char="•"/>
            </a:pPr>
            <a:r>
              <a:rPr lang="en-US" sz="4000" dirty="0">
                <a:solidFill>
                  <a:srgbClr val="22423D"/>
                </a:solidFill>
                <a:latin typeface="Glacial Indifference" panose="020B0604020202020204" charset="0"/>
              </a:rPr>
              <a:t>Laptops, desktops, tables, phones</a:t>
            </a:r>
          </a:p>
          <a:p>
            <a:pPr marL="1331111" lvl="1" indent="-665555" algn="ctr">
              <a:lnSpc>
                <a:spcPts val="8631"/>
              </a:lnSpc>
              <a:buFont typeface="Arial"/>
              <a:buChar char="•"/>
            </a:pPr>
            <a:r>
              <a:rPr lang="en-US" sz="4000" dirty="0">
                <a:solidFill>
                  <a:srgbClr val="22423D"/>
                </a:solidFill>
                <a:latin typeface="Glacial Indifference" panose="020B0604020202020204" charset="0"/>
              </a:rPr>
              <a:t>Combination of products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9477" y="1774023"/>
            <a:ext cx="15930323" cy="7662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89"/>
              </a:lnSpc>
            </a:pPr>
            <a:endParaRPr dirty="0"/>
          </a:p>
          <a:p>
            <a:pPr>
              <a:lnSpc>
                <a:spcPts val="4989"/>
              </a:lnSpc>
            </a:pPr>
            <a:endParaRPr dirty="0"/>
          </a:p>
          <a:p>
            <a:pPr>
              <a:lnSpc>
                <a:spcPts val="4989"/>
              </a:lnSpc>
            </a:pPr>
            <a:endParaRPr dirty="0"/>
          </a:p>
          <a:p>
            <a:pPr>
              <a:lnSpc>
                <a:spcPts val="4989"/>
              </a:lnSpc>
            </a:pPr>
            <a:r>
              <a:rPr lang="en-US" sz="3991" spc="662" dirty="0">
                <a:solidFill>
                  <a:srgbClr val="22423D"/>
                </a:solidFill>
                <a:latin typeface="Glacial Indifference"/>
              </a:rPr>
              <a:t>Pharmacy integration is a process that will save your staff time and allow for better accuracy of your medication data entry. </a:t>
            </a:r>
          </a:p>
          <a:p>
            <a:pPr>
              <a:lnSpc>
                <a:spcPts val="4989"/>
              </a:lnSpc>
            </a:pPr>
            <a:endParaRPr lang="en-US" sz="3991" spc="662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989"/>
              </a:lnSpc>
            </a:pPr>
            <a:r>
              <a:rPr lang="en-US" sz="3991" spc="662" dirty="0">
                <a:solidFill>
                  <a:srgbClr val="22423D"/>
                </a:solidFill>
                <a:latin typeface="Glacial Indifference"/>
              </a:rPr>
              <a:t>Depending on the eMAR, the pharmacy may be able to do/see different things within the eMAR.  </a:t>
            </a:r>
          </a:p>
          <a:p>
            <a:pPr>
              <a:lnSpc>
                <a:spcPts val="4989"/>
              </a:lnSpc>
            </a:pPr>
            <a:endParaRPr lang="en-US" sz="3991" spc="662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989"/>
              </a:lnSpc>
            </a:pPr>
            <a:r>
              <a:rPr lang="en-US" sz="3991" spc="662" dirty="0">
                <a:solidFill>
                  <a:srgbClr val="22423D"/>
                </a:solidFill>
                <a:latin typeface="Glacial Indifference"/>
              </a:rPr>
              <a:t>What do you need help with? What do you want </a:t>
            </a:r>
          </a:p>
          <a:p>
            <a:pPr>
              <a:lnSpc>
                <a:spcPts val="4989"/>
              </a:lnSpc>
            </a:pPr>
            <a:r>
              <a:rPr lang="en-US" sz="3991" spc="662" dirty="0">
                <a:solidFill>
                  <a:srgbClr val="22423D"/>
                </a:solidFill>
                <a:latin typeface="Glacial Indifference"/>
              </a:rPr>
              <a:t>the pharmacy to be able to do for you? </a:t>
            </a:r>
          </a:p>
        </p:txBody>
      </p:sp>
      <p:sp>
        <p:nvSpPr>
          <p:cNvPr id="3" name="Freeform 3"/>
          <p:cNvSpPr/>
          <p:nvPr/>
        </p:nvSpPr>
        <p:spPr>
          <a:xfrm>
            <a:off x="-1982498" y="-2439822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39768" y="798194"/>
            <a:ext cx="14046190" cy="225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10059" dirty="0">
                <a:solidFill>
                  <a:srgbClr val="22423D"/>
                </a:solidFill>
                <a:latin typeface="League Gothic"/>
              </a:rPr>
              <a:t>Does your current pharmacy integrate with the eMAR you are looking at?  </a:t>
            </a:r>
          </a:p>
        </p:txBody>
      </p:sp>
      <p:sp>
        <p:nvSpPr>
          <p:cNvPr id="5" name="Freeform 5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44005" y="1020755"/>
            <a:ext cx="9914345" cy="229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4"/>
              </a:lnSpc>
            </a:pPr>
            <a:r>
              <a:rPr lang="en-US" sz="10243">
                <a:solidFill>
                  <a:srgbClr val="22423D"/>
                </a:solidFill>
                <a:latin typeface="League Gothic"/>
              </a:rPr>
              <a:t>What can a Pharmacy enter into an eMAR for you? </a:t>
            </a:r>
          </a:p>
        </p:txBody>
      </p:sp>
      <p:sp>
        <p:nvSpPr>
          <p:cNvPr id="3" name="Freeform 3"/>
          <p:cNvSpPr/>
          <p:nvPr/>
        </p:nvSpPr>
        <p:spPr>
          <a:xfrm>
            <a:off x="14365267" y="7366108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682167" y="-1028700"/>
            <a:ext cx="4734603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601420" y="3440667"/>
            <a:ext cx="13277260" cy="67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60"/>
              </a:lnSpc>
            </a:pPr>
            <a:endParaRPr dirty="0"/>
          </a:p>
          <a:p>
            <a:pPr marL="908638" lvl="1" indent="-454319">
              <a:lnSpc>
                <a:spcPts val="5260"/>
              </a:lnSpc>
              <a:buFont typeface="Arial"/>
              <a:buChar char="•"/>
            </a:pPr>
            <a:r>
              <a:rPr lang="en-US" sz="4208" spc="698" dirty="0">
                <a:solidFill>
                  <a:srgbClr val="22423D"/>
                </a:solidFill>
                <a:latin typeface="Glacial Indifference"/>
              </a:rPr>
              <a:t>Medication passing times </a:t>
            </a:r>
          </a:p>
          <a:p>
            <a:pPr marL="908638" lvl="1" indent="-454319">
              <a:lnSpc>
                <a:spcPts val="5260"/>
              </a:lnSpc>
              <a:buFont typeface="Arial"/>
              <a:buChar char="•"/>
            </a:pPr>
            <a:r>
              <a:rPr lang="en-US" sz="4208" spc="698" dirty="0">
                <a:solidFill>
                  <a:srgbClr val="22423D"/>
                </a:solidFill>
                <a:latin typeface="Glacial Indifference"/>
              </a:rPr>
              <a:t>Diagnosis for the need of the medication </a:t>
            </a:r>
          </a:p>
          <a:p>
            <a:pPr marL="908638" lvl="1" indent="-454319">
              <a:lnSpc>
                <a:spcPts val="5260"/>
              </a:lnSpc>
              <a:buFont typeface="Arial"/>
              <a:buChar char="•"/>
            </a:pPr>
            <a:r>
              <a:rPr lang="en-US" sz="4208" spc="698" dirty="0">
                <a:solidFill>
                  <a:srgbClr val="22423D"/>
                </a:solidFill>
                <a:latin typeface="Glacial Indifference"/>
              </a:rPr>
              <a:t>Allergies</a:t>
            </a:r>
          </a:p>
          <a:p>
            <a:pPr marL="908638" lvl="1" indent="-454319">
              <a:lnSpc>
                <a:spcPts val="5260"/>
              </a:lnSpc>
              <a:buFont typeface="Arial"/>
              <a:buChar char="•"/>
            </a:pPr>
            <a:r>
              <a:rPr lang="en-US" sz="4208" spc="698" dirty="0">
                <a:solidFill>
                  <a:srgbClr val="22423D"/>
                </a:solidFill>
                <a:latin typeface="Glacial Indifference"/>
              </a:rPr>
              <a:t>Dietary orders </a:t>
            </a:r>
          </a:p>
          <a:p>
            <a:pPr marL="908638" lvl="1" indent="-454319">
              <a:lnSpc>
                <a:spcPts val="5260"/>
              </a:lnSpc>
              <a:buFont typeface="Arial"/>
              <a:buChar char="•"/>
            </a:pPr>
            <a:r>
              <a:rPr lang="en-US" sz="4208" spc="698" dirty="0">
                <a:solidFill>
                  <a:srgbClr val="22423D"/>
                </a:solidFill>
                <a:latin typeface="Glacial Indifference"/>
              </a:rPr>
              <a:t>Treatment orders  </a:t>
            </a:r>
          </a:p>
          <a:p>
            <a:pPr>
              <a:lnSpc>
                <a:spcPts val="5260"/>
              </a:lnSpc>
            </a:pPr>
            <a:endParaRPr lang="en-US" sz="4208" spc="698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5260"/>
              </a:lnSpc>
            </a:pPr>
            <a:endParaRPr lang="en-US" sz="4208" spc="698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5260"/>
              </a:lnSpc>
            </a:pPr>
            <a:endParaRPr lang="en-US" sz="4208" spc="698" dirty="0">
              <a:solidFill>
                <a:srgbClr val="22423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16788" y="75407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937646"/>
            <a:ext cx="3852142" cy="6479138"/>
          </a:xfrm>
          <a:custGeom>
            <a:avLst/>
            <a:gdLst/>
            <a:ahLst/>
            <a:cxnLst/>
            <a:rect l="l" t="t" r="r" b="b"/>
            <a:pathLst>
              <a:path w="3852142" h="6479138">
                <a:moveTo>
                  <a:pt x="0" y="0"/>
                </a:moveTo>
                <a:lnTo>
                  <a:pt x="3852142" y="0"/>
                </a:lnTo>
                <a:lnTo>
                  <a:pt x="3852142" y="6479138"/>
                </a:lnTo>
                <a:lnTo>
                  <a:pt x="0" y="6479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153863" y="606746"/>
            <a:ext cx="12769675" cy="25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1"/>
              </a:lnSpc>
            </a:pPr>
            <a:r>
              <a:rPr lang="en-US" sz="11406">
                <a:solidFill>
                  <a:srgbClr val="22423D"/>
                </a:solidFill>
                <a:latin typeface="League Gothic"/>
              </a:rPr>
              <a:t>Training/Cost/Customer Service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52925" y="3421373"/>
            <a:ext cx="13188136" cy="57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294" lvl="1" indent="-392647">
              <a:lnSpc>
                <a:spcPts val="4546"/>
              </a:lnSpc>
              <a:buFont typeface="Arial"/>
              <a:buChar char="•"/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What kind of training is there? </a:t>
            </a:r>
          </a:p>
          <a:p>
            <a:pPr marL="1570589" lvl="2" indent="-523530">
              <a:lnSpc>
                <a:spcPts val="4546"/>
              </a:lnSpc>
              <a:buFont typeface="Arial"/>
              <a:buChar char="⚬"/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Train-the-Trainer</a:t>
            </a:r>
          </a:p>
          <a:p>
            <a:pPr marL="1570589" lvl="2" indent="-523530">
              <a:lnSpc>
                <a:spcPts val="4546"/>
              </a:lnSpc>
              <a:buFont typeface="Arial"/>
              <a:buChar char="⚬"/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Self help videos</a:t>
            </a:r>
          </a:p>
          <a:p>
            <a:pPr marL="1570589" lvl="2" indent="-523530">
              <a:lnSpc>
                <a:spcPts val="4546"/>
              </a:lnSpc>
              <a:buFont typeface="Arial"/>
              <a:buChar char="⚬"/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Cost?</a:t>
            </a:r>
          </a:p>
          <a:p>
            <a:pPr marL="964147" lvl="1" indent="-571500">
              <a:lnSpc>
                <a:spcPts val="4546"/>
              </a:lnSpc>
              <a:buFont typeface="Arial" panose="020B0604020202020204" pitchFamily="34" charset="0"/>
              <a:buChar char="•"/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What does their Customer Service look like?</a:t>
            </a:r>
          </a:p>
          <a:p>
            <a:pPr marL="964147" lvl="1" indent="-571500">
              <a:lnSpc>
                <a:spcPts val="4546"/>
              </a:lnSpc>
              <a:buFont typeface="Arial" panose="020B0604020202020204" pitchFamily="34" charset="0"/>
              <a:buChar char="•"/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What hours can I call Customer Service? </a:t>
            </a:r>
          </a:p>
          <a:p>
            <a:pPr marL="785294" lvl="1" indent="-392647">
              <a:lnSpc>
                <a:spcPts val="4546"/>
              </a:lnSpc>
              <a:buFont typeface="Arial"/>
              <a:buChar char="•"/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 Do they offer the ability to upload your</a:t>
            </a:r>
          </a:p>
          <a:p>
            <a:pPr marL="392647" lvl="1">
              <a:lnSpc>
                <a:spcPts val="4546"/>
              </a:lnSpc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     training into their software/program? </a:t>
            </a:r>
          </a:p>
          <a:p>
            <a:pPr marL="785294" lvl="1" indent="-392647">
              <a:lnSpc>
                <a:spcPts val="4546"/>
              </a:lnSpc>
              <a:buFont typeface="Arial"/>
              <a:buChar char="•"/>
            </a:pPr>
            <a:r>
              <a:rPr lang="en-US" sz="3637" spc="603" dirty="0">
                <a:solidFill>
                  <a:srgbClr val="22423D"/>
                </a:solidFill>
                <a:latin typeface="Glacial Indifference"/>
              </a:rPr>
              <a:t> What is the monthly cost per individual? </a:t>
            </a:r>
          </a:p>
          <a:p>
            <a:pPr>
              <a:lnSpc>
                <a:spcPts val="4546"/>
              </a:lnSpc>
            </a:pPr>
            <a:endParaRPr lang="en-US" sz="3637" spc="603" dirty="0">
              <a:solidFill>
                <a:srgbClr val="22423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f3b8030-6490-4c6b-8a0f-ef1817d166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9248C7BE3BF4F9B0BED5B89CFA7C1" ma:contentTypeVersion="18" ma:contentTypeDescription="Create a new document." ma:contentTypeScope="" ma:versionID="49406ae35d5953208049db3ed1899078">
  <xsd:schema xmlns:xsd="http://www.w3.org/2001/XMLSchema" xmlns:xs="http://www.w3.org/2001/XMLSchema" xmlns:p="http://schemas.microsoft.com/office/2006/metadata/properties" xmlns:ns3="cf3b8030-6490-4c6b-8a0f-ef1817d166a1" xmlns:ns4="aefada75-3c3c-4f46-b436-f97fd6cc95a1" targetNamespace="http://schemas.microsoft.com/office/2006/metadata/properties" ma:root="true" ma:fieldsID="c3386bf3463a35dba3ba08e75b7f36b1" ns3:_="" ns4:_="">
    <xsd:import namespace="cf3b8030-6490-4c6b-8a0f-ef1817d166a1"/>
    <xsd:import namespace="aefada75-3c3c-4f46-b436-f97fd6cc95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b8030-6490-4c6b-8a0f-ef1817d166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ada75-3c3c-4f46-b436-f97fd6cc95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7B7D3B-0F95-468E-81BF-6F0552A4CDB0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f3b8030-6490-4c6b-8a0f-ef1817d166a1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aefada75-3c3c-4f46-b436-f97fd6cc95a1"/>
  </ds:schemaRefs>
</ds:datastoreItem>
</file>

<file path=customXml/itemProps2.xml><?xml version="1.0" encoding="utf-8"?>
<ds:datastoreItem xmlns:ds="http://schemas.openxmlformats.org/officeDocument/2006/customXml" ds:itemID="{CC7DAAD7-4C1D-47C0-AFD5-DAEE8B01A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b8030-6490-4c6b-8a0f-ef1817d166a1"/>
    <ds:schemaRef ds:uri="aefada75-3c3c-4f46-b436-f97fd6cc95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46DCC1-5002-44C6-A66E-60167DB357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538</Words>
  <Application>Microsoft Office PowerPoint</Application>
  <PresentationFormat>Custom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Glacial Indifference</vt:lpstr>
      <vt:lpstr>Calibri</vt:lpstr>
      <vt:lpstr>Aptos</vt:lpstr>
      <vt:lpstr>League Gothic</vt:lpstr>
      <vt:lpstr>Glacial Indifference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Minimal Organic Creative Project Presentation</dc:title>
  <cp:lastModifiedBy>Holly Gillespie</cp:lastModifiedBy>
  <cp:revision>7</cp:revision>
  <dcterms:created xsi:type="dcterms:W3CDTF">2006-08-16T00:00:00Z</dcterms:created>
  <dcterms:modified xsi:type="dcterms:W3CDTF">2024-02-15T12:42:31Z</dcterms:modified>
  <dc:identifier>DAF8Z5gRDck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0x01010059D9248C7BE3BF4F9B0BED5B89CFA7C1</vt:lpwstr>
  </property>
</Properties>
</file>