
<file path=[Content_Types].xml><?xml version="1.0" encoding="utf-8"?>
<Types xmlns="http://schemas.openxmlformats.org/package/2006/content-types">
  <Default Extension="gif" ContentType="image/gi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95" r:id="rId3"/>
    <p:sldId id="257" r:id="rId4"/>
    <p:sldId id="282" r:id="rId5"/>
    <p:sldId id="258" r:id="rId6"/>
    <p:sldId id="259" r:id="rId7"/>
    <p:sldId id="260" r:id="rId8"/>
    <p:sldId id="291" r:id="rId9"/>
    <p:sldId id="262" r:id="rId10"/>
    <p:sldId id="264" r:id="rId11"/>
    <p:sldId id="265" r:id="rId12"/>
    <p:sldId id="266" r:id="rId13"/>
    <p:sldId id="267" r:id="rId14"/>
    <p:sldId id="268" r:id="rId15"/>
    <p:sldId id="269" r:id="rId16"/>
    <p:sldId id="270" r:id="rId17"/>
    <p:sldId id="271" r:id="rId18"/>
    <p:sldId id="272" r:id="rId19"/>
    <p:sldId id="288" r:id="rId20"/>
    <p:sldId id="273" r:id="rId21"/>
    <p:sldId id="274" r:id="rId22"/>
    <p:sldId id="275" r:id="rId23"/>
    <p:sldId id="293" r:id="rId24"/>
    <p:sldId id="277" r:id="rId25"/>
    <p:sldId id="294" r:id="rId26"/>
    <p:sldId id="292" r:id="rId27"/>
    <p:sldId id="278" r:id="rId28"/>
    <p:sldId id="279" r:id="rId29"/>
    <p:sldId id="289" r:id="rId30"/>
    <p:sldId id="290" r:id="rId31"/>
    <p:sldId id="299" r:id="rId32"/>
    <p:sldId id="297" r:id="rId33"/>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49"/>
    <p:restoredTop sz="94775"/>
  </p:normalViewPr>
  <p:slideViewPr>
    <p:cSldViewPr>
      <p:cViewPr varScale="1">
        <p:scale>
          <a:sx n="173" d="100"/>
          <a:sy n="173" d="100"/>
        </p:scale>
        <p:origin x="208" y="5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EFA30E22-3D40-B44E-AA47-C9F1BCC53319}" type="datetimeFigureOut">
              <a:rPr lang="en-US" smtClean="0"/>
              <a:t>10/16/23</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65D9E5A6-88E6-A043-9905-B8177539C587}" type="slidenum">
              <a:rPr lang="en-US" smtClean="0"/>
              <a:t>‹#›</a:t>
            </a:fld>
            <a:endParaRPr lang="en-US"/>
          </a:p>
        </p:txBody>
      </p:sp>
    </p:spTree>
    <p:extLst>
      <p:ext uri="{BB962C8B-B14F-4D97-AF65-F5344CB8AC3E}">
        <p14:creationId xmlns:p14="http://schemas.microsoft.com/office/powerpoint/2010/main" val="132832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9E5A6-88E6-A043-9905-B8177539C587}" type="slidenum">
              <a:rPr lang="en-US" smtClean="0"/>
              <a:t>23</a:t>
            </a:fld>
            <a:endParaRPr lang="en-US"/>
          </a:p>
        </p:txBody>
      </p:sp>
    </p:spTree>
    <p:extLst>
      <p:ext uri="{BB962C8B-B14F-4D97-AF65-F5344CB8AC3E}">
        <p14:creationId xmlns:p14="http://schemas.microsoft.com/office/powerpoint/2010/main" val="118901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9E5A6-88E6-A043-9905-B8177539C587}" type="slidenum">
              <a:rPr lang="en-US" smtClean="0"/>
              <a:t>24</a:t>
            </a:fld>
            <a:endParaRPr lang="en-US"/>
          </a:p>
        </p:txBody>
      </p:sp>
    </p:spTree>
    <p:extLst>
      <p:ext uri="{BB962C8B-B14F-4D97-AF65-F5344CB8AC3E}">
        <p14:creationId xmlns:p14="http://schemas.microsoft.com/office/powerpoint/2010/main" val="2150686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9E5A6-88E6-A043-9905-B8177539C587}" type="slidenum">
              <a:rPr lang="en-US" smtClean="0"/>
              <a:t>25</a:t>
            </a:fld>
            <a:endParaRPr lang="en-US"/>
          </a:p>
        </p:txBody>
      </p:sp>
    </p:spTree>
    <p:extLst>
      <p:ext uri="{BB962C8B-B14F-4D97-AF65-F5344CB8AC3E}">
        <p14:creationId xmlns:p14="http://schemas.microsoft.com/office/powerpoint/2010/main" val="3989392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690663" y="1758188"/>
            <a:ext cx="1762673" cy="756919"/>
          </a:xfrm>
          <a:prstGeom prst="rect">
            <a:avLst/>
          </a:prstGeom>
        </p:spPr>
        <p:txBody>
          <a:bodyPr wrap="square" lIns="0" tIns="0" rIns="0" bIns="0">
            <a:spAutoFit/>
          </a:bodyPr>
          <a:lstStyle>
            <a:lvl1pPr>
              <a:defRPr sz="4800" b="1" i="0">
                <a:solidFill>
                  <a:schemeClr val="bg1"/>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55319" y="0"/>
            <a:ext cx="8488680" cy="5141975"/>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55319" y="0"/>
            <a:ext cx="8488680" cy="514197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18" name="bk object 18"/>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19" name="bk object 19"/>
          <p:cNvSpPr/>
          <p:nvPr/>
        </p:nvSpPr>
        <p:spPr>
          <a:xfrm>
            <a:off x="0" y="0"/>
            <a:ext cx="9144000" cy="2121408"/>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1" i="0">
                <a:solidFill>
                  <a:schemeClr val="bg1"/>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0"/>
            <a:ext cx="9144000" cy="4800600"/>
          </a:xfrm>
          <a:custGeom>
            <a:avLst/>
            <a:gdLst/>
            <a:ahLst/>
            <a:cxnLst/>
            <a:rect l="l" t="t" r="r" b="b"/>
            <a:pathLst>
              <a:path w="9144000" h="4800600">
                <a:moveTo>
                  <a:pt x="0" y="4800601"/>
                </a:moveTo>
                <a:lnTo>
                  <a:pt x="9143998" y="4800601"/>
                </a:lnTo>
                <a:lnTo>
                  <a:pt x="9143998" y="0"/>
                </a:lnTo>
                <a:lnTo>
                  <a:pt x="0" y="0"/>
                </a:lnTo>
                <a:lnTo>
                  <a:pt x="0" y="4800601"/>
                </a:lnTo>
                <a:close/>
              </a:path>
            </a:pathLst>
          </a:custGeom>
          <a:solidFill>
            <a:srgbClr val="306699"/>
          </a:solidFill>
        </p:spPr>
        <p:txBody>
          <a:bodyPr wrap="square" lIns="0" tIns="0" rIns="0" bIns="0" rtlCol="0"/>
          <a:lstStyle/>
          <a:p>
            <a:endParaRPr/>
          </a:p>
        </p:txBody>
      </p:sp>
      <p:sp>
        <p:nvSpPr>
          <p:cNvPr id="17" name="bk object 17"/>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08622" y="2023364"/>
            <a:ext cx="3326754" cy="756919"/>
          </a:xfrm>
          <a:prstGeom prst="rect">
            <a:avLst/>
          </a:prstGeom>
        </p:spPr>
        <p:txBody>
          <a:bodyPr wrap="square" lIns="0" tIns="0" rIns="0" bIns="0">
            <a:spAutoFit/>
          </a:bodyPr>
          <a:lstStyle>
            <a:lvl1pPr>
              <a:defRPr sz="4800" b="1" i="0">
                <a:solidFill>
                  <a:schemeClr val="bg1"/>
                </a:solidFill>
                <a:latin typeface="Arial"/>
                <a:cs typeface="Arial"/>
              </a:defRPr>
            </a:lvl1pPr>
          </a:lstStyle>
          <a:p>
            <a:endParaRPr/>
          </a:p>
        </p:txBody>
      </p:sp>
      <p:sp>
        <p:nvSpPr>
          <p:cNvPr id="3" name="Holder 3"/>
          <p:cNvSpPr>
            <a:spLocks noGrp="1"/>
          </p:cNvSpPr>
          <p:nvPr>
            <p:ph type="body" idx="1"/>
          </p:nvPr>
        </p:nvSpPr>
        <p:spPr>
          <a:xfrm>
            <a:off x="684682" y="1933447"/>
            <a:ext cx="7774635" cy="2566035"/>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10/16/23</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jp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hyperlink" Target="mailto:jschwartz@ncsbn.org" TargetMode="External"/><Relationship Id="rId2" Type="http://schemas.openxmlformats.org/officeDocument/2006/relationships/image" Target="../media/image41.jp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mailto:NursysENotify@ncsbn.or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www.Nursing.Ohio.gov/" TargetMode="Externa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JBRUBAKER@NURSING.OHIO.GOV"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mailto:NSiniff@Nursing.Ohio.Gov" TargetMode="External"/><Relationship Id="rId5" Type="http://schemas.openxmlformats.org/officeDocument/2006/relationships/hyperlink" Target="mailto:MAnielski@Nursing.Ohio.Gov" TargetMode="Externa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 y="1"/>
            <a:ext cx="9143998" cy="5143499"/>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p:nvPr/>
        </p:nvSpPr>
        <p:spPr>
          <a:xfrm>
            <a:off x="304800" y="3037409"/>
            <a:ext cx="4800600" cy="854016"/>
          </a:xfrm>
          <a:prstGeom prst="rect">
            <a:avLst/>
          </a:prstGeom>
        </p:spPr>
        <p:txBody>
          <a:bodyPr vert="horz" wrap="square" lIns="0" tIns="3175" rIns="0" bIns="0" rtlCol="0">
            <a:spAutoFit/>
          </a:bodyPr>
          <a:lstStyle/>
          <a:p>
            <a:pPr marL="12700" marR="5080">
              <a:lnSpc>
                <a:spcPct val="101699"/>
              </a:lnSpc>
              <a:spcBef>
                <a:spcPts val="25"/>
              </a:spcBef>
            </a:pPr>
            <a:r>
              <a:rPr lang="en-US" sz="2800" b="1" spc="35" dirty="0">
                <a:solidFill>
                  <a:srgbClr val="FFFFFF"/>
                </a:solidFill>
                <a:latin typeface="Arial"/>
                <a:cs typeface="Arial"/>
              </a:rPr>
              <a:t>OPRA Healthcare Committee</a:t>
            </a:r>
            <a:endParaRPr sz="2800" dirty="0">
              <a:latin typeface="Arial"/>
              <a:cs typeface="Arial"/>
            </a:endParaRPr>
          </a:p>
        </p:txBody>
      </p:sp>
      <p:sp>
        <p:nvSpPr>
          <p:cNvPr id="4" name="object 4"/>
          <p:cNvSpPr txBox="1"/>
          <p:nvPr/>
        </p:nvSpPr>
        <p:spPr>
          <a:xfrm>
            <a:off x="304800" y="4478188"/>
            <a:ext cx="2438400" cy="259045"/>
          </a:xfrm>
          <a:prstGeom prst="rect">
            <a:avLst/>
          </a:prstGeom>
        </p:spPr>
        <p:txBody>
          <a:bodyPr vert="horz" wrap="square" lIns="0" tIns="12700" rIns="0" bIns="0" rtlCol="0">
            <a:spAutoFit/>
          </a:bodyPr>
          <a:lstStyle/>
          <a:p>
            <a:pPr marL="12700">
              <a:lnSpc>
                <a:spcPct val="100000"/>
              </a:lnSpc>
              <a:spcBef>
                <a:spcPts val="100"/>
              </a:spcBef>
            </a:pPr>
            <a:r>
              <a:rPr lang="en-US" sz="1600" b="1" spc="130" dirty="0">
                <a:solidFill>
                  <a:srgbClr val="FFFFFF"/>
                </a:solidFill>
                <a:latin typeface="Arial"/>
                <a:cs typeface="Arial"/>
              </a:rPr>
              <a:t>October</a:t>
            </a:r>
            <a:r>
              <a:rPr sz="1600" b="1" spc="130" dirty="0">
                <a:solidFill>
                  <a:srgbClr val="FFFFFF"/>
                </a:solidFill>
                <a:latin typeface="Arial"/>
                <a:cs typeface="Arial"/>
              </a:rPr>
              <a:t> </a:t>
            </a:r>
            <a:r>
              <a:rPr lang="en-US" sz="1600" b="1" spc="5" dirty="0">
                <a:solidFill>
                  <a:srgbClr val="FFFFFF"/>
                </a:solidFill>
                <a:latin typeface="Arial"/>
                <a:cs typeface="Arial"/>
              </a:rPr>
              <a:t>19</a:t>
            </a:r>
            <a:r>
              <a:rPr sz="1600" b="1" spc="5" dirty="0">
                <a:solidFill>
                  <a:srgbClr val="FFFFFF"/>
                </a:solidFill>
                <a:latin typeface="Arial"/>
                <a:cs typeface="Arial"/>
              </a:rPr>
              <a:t>,</a:t>
            </a:r>
            <a:r>
              <a:rPr sz="1600" b="1" spc="-190" dirty="0">
                <a:solidFill>
                  <a:srgbClr val="FFFFFF"/>
                </a:solidFill>
                <a:latin typeface="Arial"/>
                <a:cs typeface="Arial"/>
              </a:rPr>
              <a:t> </a:t>
            </a:r>
            <a:r>
              <a:rPr sz="1600" b="1" spc="5" dirty="0">
                <a:solidFill>
                  <a:srgbClr val="FFFFFF"/>
                </a:solidFill>
                <a:latin typeface="Arial"/>
                <a:cs typeface="Arial"/>
              </a:rPr>
              <a:t>2023</a:t>
            </a:r>
            <a:endParaRPr sz="16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3979891" cy="139318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9143983" cy="514350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835214" y="894419"/>
            <a:ext cx="3747770" cy="925194"/>
          </a:xfrm>
          <a:prstGeom prst="rect">
            <a:avLst/>
          </a:prstGeom>
        </p:spPr>
        <p:txBody>
          <a:bodyPr vert="horz" wrap="square" lIns="0" tIns="102870" rIns="0" bIns="0" rtlCol="0">
            <a:spAutoFit/>
          </a:bodyPr>
          <a:lstStyle/>
          <a:p>
            <a:pPr marL="17145" marR="5080" indent="-5080">
              <a:lnSpc>
                <a:spcPts val="3180"/>
              </a:lnSpc>
              <a:spcBef>
                <a:spcPts val="810"/>
              </a:spcBef>
            </a:pPr>
            <a:r>
              <a:rPr sz="3250" spc="85" dirty="0">
                <a:solidFill>
                  <a:srgbClr val="316493"/>
                </a:solidFill>
              </a:rPr>
              <a:t>COST </a:t>
            </a:r>
            <a:r>
              <a:rPr sz="3250" spc="80" dirty="0">
                <a:solidFill>
                  <a:srgbClr val="316493"/>
                </a:solidFill>
              </a:rPr>
              <a:t>SAVINGS  </a:t>
            </a:r>
            <a:r>
              <a:rPr sz="3250" spc="135" dirty="0">
                <a:solidFill>
                  <a:srgbClr val="316493"/>
                </a:solidFill>
              </a:rPr>
              <a:t>FOR</a:t>
            </a:r>
            <a:r>
              <a:rPr sz="3250" spc="215" dirty="0">
                <a:solidFill>
                  <a:srgbClr val="316493"/>
                </a:solidFill>
              </a:rPr>
              <a:t> </a:t>
            </a:r>
            <a:r>
              <a:rPr sz="3250" spc="40" dirty="0">
                <a:solidFill>
                  <a:srgbClr val="316493"/>
                </a:solidFill>
              </a:rPr>
              <a:t>EMPLOYERS</a:t>
            </a:r>
            <a:endParaRPr sz="3250" dirty="0"/>
          </a:p>
        </p:txBody>
      </p:sp>
      <p:sp>
        <p:nvSpPr>
          <p:cNvPr id="5" name="object 5"/>
          <p:cNvSpPr txBox="1"/>
          <p:nvPr/>
        </p:nvSpPr>
        <p:spPr>
          <a:xfrm>
            <a:off x="835214" y="2065063"/>
            <a:ext cx="4201795" cy="2406556"/>
          </a:xfrm>
          <a:prstGeom prst="rect">
            <a:avLst/>
          </a:prstGeom>
        </p:spPr>
        <p:txBody>
          <a:bodyPr vert="horz" wrap="square" lIns="0" tIns="12065" rIns="0" bIns="0" rtlCol="0">
            <a:spAutoFit/>
          </a:bodyPr>
          <a:lstStyle/>
          <a:p>
            <a:pPr marL="183515" marR="5080" indent="-171450">
              <a:lnSpc>
                <a:spcPct val="112400"/>
              </a:lnSpc>
              <a:spcBef>
                <a:spcPts val="95"/>
              </a:spcBef>
              <a:buChar char="•"/>
              <a:tabLst>
                <a:tab pos="177800" algn="l"/>
                <a:tab pos="802640" algn="l"/>
              </a:tabLst>
            </a:pPr>
            <a:r>
              <a:rPr sz="2800" spc="130" dirty="0">
                <a:solidFill>
                  <a:srgbClr val="211C1F"/>
                </a:solidFill>
                <a:latin typeface="Arial"/>
                <a:cs typeface="Arial"/>
              </a:rPr>
              <a:t>Removes </a:t>
            </a:r>
            <a:r>
              <a:rPr sz="2800" spc="180" dirty="0">
                <a:solidFill>
                  <a:srgbClr val="211C1F"/>
                </a:solidFill>
                <a:latin typeface="Arial"/>
                <a:cs typeface="Arial"/>
              </a:rPr>
              <a:t>cost </a:t>
            </a:r>
            <a:r>
              <a:rPr sz="2800" spc="150" dirty="0">
                <a:solidFill>
                  <a:srgbClr val="211C1F"/>
                </a:solidFill>
                <a:latin typeface="Arial"/>
                <a:cs typeface="Arial"/>
              </a:rPr>
              <a:t>barriers  </a:t>
            </a:r>
            <a:r>
              <a:rPr sz="2800" spc="135" dirty="0">
                <a:solidFill>
                  <a:srgbClr val="211C1F"/>
                </a:solidFill>
                <a:latin typeface="Arial"/>
                <a:cs typeface="Arial"/>
              </a:rPr>
              <a:t>for	</a:t>
            </a:r>
            <a:r>
              <a:rPr sz="2800" spc="160" dirty="0">
                <a:solidFill>
                  <a:srgbClr val="211C1F"/>
                </a:solidFill>
                <a:latin typeface="Arial"/>
                <a:cs typeface="Arial"/>
              </a:rPr>
              <a:t>employers.</a:t>
            </a:r>
            <a:endParaRPr lang="en-US" sz="2800" spc="160" dirty="0">
              <a:solidFill>
                <a:srgbClr val="211C1F"/>
              </a:solidFill>
              <a:latin typeface="Arial"/>
              <a:cs typeface="Arial"/>
            </a:endParaRPr>
          </a:p>
          <a:p>
            <a:pPr marL="183515" marR="5080" indent="-171450">
              <a:lnSpc>
                <a:spcPct val="112400"/>
              </a:lnSpc>
              <a:spcBef>
                <a:spcPts val="95"/>
              </a:spcBef>
              <a:buChar char="•"/>
              <a:tabLst>
                <a:tab pos="177800" algn="l"/>
                <a:tab pos="802640" algn="l"/>
              </a:tabLst>
            </a:pPr>
            <a:endParaRPr sz="2800" dirty="0">
              <a:latin typeface="Arial"/>
              <a:cs typeface="Arial"/>
            </a:endParaRPr>
          </a:p>
          <a:p>
            <a:pPr marL="181610" marR="770890" indent="-166370">
              <a:lnSpc>
                <a:spcPct val="113100"/>
              </a:lnSpc>
              <a:spcBef>
                <a:spcPts val="25"/>
              </a:spcBef>
              <a:tabLst>
                <a:tab pos="2202180" algn="l"/>
              </a:tabLst>
            </a:pPr>
            <a:r>
              <a:rPr sz="2800" spc="95" dirty="0">
                <a:solidFill>
                  <a:srgbClr val="211C1F"/>
                </a:solidFill>
                <a:latin typeface="Arial"/>
                <a:cs typeface="Arial"/>
              </a:rPr>
              <a:t>•Shares</a:t>
            </a:r>
            <a:r>
              <a:rPr sz="2800" spc="390" dirty="0">
                <a:solidFill>
                  <a:srgbClr val="211C1F"/>
                </a:solidFill>
                <a:latin typeface="Arial"/>
                <a:cs typeface="Arial"/>
              </a:rPr>
              <a:t> </a:t>
            </a:r>
            <a:r>
              <a:rPr sz="2800" spc="85" dirty="0">
                <a:solidFill>
                  <a:srgbClr val="211C1F"/>
                </a:solidFill>
                <a:latin typeface="Arial"/>
                <a:cs typeface="Arial"/>
              </a:rPr>
              <a:t>the	</a:t>
            </a:r>
            <a:r>
              <a:rPr sz="2800" spc="180" dirty="0">
                <a:solidFill>
                  <a:srgbClr val="211C1F"/>
                </a:solidFill>
                <a:latin typeface="Arial"/>
                <a:cs typeface="Arial"/>
              </a:rPr>
              <a:t>cost </a:t>
            </a:r>
            <a:r>
              <a:rPr sz="2800" spc="160" dirty="0">
                <a:solidFill>
                  <a:srgbClr val="211C1F"/>
                </a:solidFill>
                <a:latin typeface="Arial"/>
                <a:cs typeface="Arial"/>
              </a:rPr>
              <a:t>of  </a:t>
            </a:r>
            <a:r>
              <a:rPr sz="2800" spc="250" dirty="0">
                <a:solidFill>
                  <a:srgbClr val="211C1F"/>
                </a:solidFill>
                <a:latin typeface="Arial"/>
                <a:cs typeface="Arial"/>
              </a:rPr>
              <a:t>multip</a:t>
            </a:r>
            <a:r>
              <a:rPr lang="en-US" sz="2800" spc="250" dirty="0">
                <a:solidFill>
                  <a:srgbClr val="211C1F"/>
                </a:solidFill>
                <a:latin typeface="Arial"/>
                <a:cs typeface="Arial"/>
              </a:rPr>
              <a:t>l</a:t>
            </a:r>
            <a:r>
              <a:rPr sz="2800" spc="250" dirty="0">
                <a:solidFill>
                  <a:srgbClr val="211C1F"/>
                </a:solidFill>
                <a:latin typeface="Arial"/>
                <a:cs typeface="Arial"/>
              </a:rPr>
              <a:t>e</a:t>
            </a:r>
            <a:r>
              <a:rPr sz="2800" spc="-45" dirty="0">
                <a:solidFill>
                  <a:srgbClr val="211C1F"/>
                </a:solidFill>
                <a:latin typeface="Arial"/>
                <a:cs typeface="Arial"/>
              </a:rPr>
              <a:t> </a:t>
            </a:r>
            <a:r>
              <a:rPr sz="2800" spc="75" dirty="0">
                <a:solidFill>
                  <a:srgbClr val="211C1F"/>
                </a:solidFill>
                <a:latin typeface="Arial"/>
                <a:cs typeface="Arial"/>
              </a:rPr>
              <a:t>Iicenses.</a:t>
            </a:r>
            <a:endParaRPr sz="280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6808" y="2023364"/>
            <a:ext cx="2855595" cy="756920"/>
          </a:xfrm>
          <a:prstGeom prst="rect">
            <a:avLst/>
          </a:prstGeom>
        </p:spPr>
        <p:txBody>
          <a:bodyPr vert="horz" wrap="square" lIns="0" tIns="12700" rIns="0" bIns="0" rtlCol="0">
            <a:spAutoFit/>
          </a:bodyPr>
          <a:lstStyle/>
          <a:p>
            <a:pPr marL="12700">
              <a:lnSpc>
                <a:spcPct val="100000"/>
              </a:lnSpc>
              <a:spcBef>
                <a:spcPts val="100"/>
              </a:spcBef>
            </a:pPr>
            <a:r>
              <a:rPr spc="-50" dirty="0"/>
              <a:t>Reporting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3870017" cy="11609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10951" y="1576496"/>
            <a:ext cx="964452" cy="7821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918850" y="0"/>
            <a:ext cx="5078634" cy="449729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4790595"/>
            <a:ext cx="9143983" cy="34218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882224" y="4051230"/>
            <a:ext cx="695960" cy="0"/>
          </a:xfrm>
          <a:custGeom>
            <a:avLst/>
            <a:gdLst/>
            <a:ahLst/>
            <a:cxnLst/>
            <a:rect l="l" t="t" r="r" b="b"/>
            <a:pathLst>
              <a:path w="695960">
                <a:moveTo>
                  <a:pt x="0" y="0"/>
                </a:moveTo>
                <a:lnTo>
                  <a:pt x="695870" y="0"/>
                </a:lnTo>
              </a:path>
            </a:pathLst>
          </a:custGeom>
          <a:ln w="18331">
            <a:solidFill>
              <a:srgbClr val="000000"/>
            </a:solidFill>
          </a:ln>
        </p:spPr>
        <p:txBody>
          <a:bodyPr wrap="square" lIns="0" tIns="0" rIns="0" bIns="0" rtlCol="0"/>
          <a:lstStyle/>
          <a:p>
            <a:endParaRPr/>
          </a:p>
        </p:txBody>
      </p:sp>
      <p:sp>
        <p:nvSpPr>
          <p:cNvPr id="7" name="object 7"/>
          <p:cNvSpPr/>
          <p:nvPr/>
        </p:nvSpPr>
        <p:spPr>
          <a:xfrm>
            <a:off x="4968758" y="4457575"/>
            <a:ext cx="915669" cy="0"/>
          </a:xfrm>
          <a:custGeom>
            <a:avLst/>
            <a:gdLst/>
            <a:ahLst/>
            <a:cxnLst/>
            <a:rect l="l" t="t" r="r" b="b"/>
            <a:pathLst>
              <a:path w="915670">
                <a:moveTo>
                  <a:pt x="0" y="0"/>
                </a:moveTo>
                <a:lnTo>
                  <a:pt x="915618" y="0"/>
                </a:lnTo>
              </a:path>
            </a:pathLst>
          </a:custGeom>
          <a:ln w="9165">
            <a:solidFill>
              <a:srgbClr val="000000"/>
            </a:solidFill>
          </a:ln>
        </p:spPr>
        <p:txBody>
          <a:bodyPr wrap="square" lIns="0" tIns="0" rIns="0" bIns="0" rtlCol="0"/>
          <a:lstStyle/>
          <a:p>
            <a:endParaRPr/>
          </a:p>
        </p:txBody>
      </p:sp>
      <p:sp>
        <p:nvSpPr>
          <p:cNvPr id="8" name="object 8"/>
          <p:cNvSpPr/>
          <p:nvPr/>
        </p:nvSpPr>
        <p:spPr>
          <a:xfrm>
            <a:off x="6995328" y="4524790"/>
            <a:ext cx="891540" cy="0"/>
          </a:xfrm>
          <a:custGeom>
            <a:avLst/>
            <a:gdLst/>
            <a:ahLst/>
            <a:cxnLst/>
            <a:rect l="l" t="t" r="r" b="b"/>
            <a:pathLst>
              <a:path w="891540">
                <a:moveTo>
                  <a:pt x="0" y="0"/>
                </a:moveTo>
                <a:lnTo>
                  <a:pt x="891202" y="0"/>
                </a:lnTo>
              </a:path>
            </a:pathLst>
          </a:custGeom>
          <a:ln w="18331">
            <a:solidFill>
              <a:srgbClr val="000000"/>
            </a:solidFill>
          </a:ln>
        </p:spPr>
        <p:txBody>
          <a:bodyPr wrap="square" lIns="0" tIns="0" rIns="0" bIns="0" rtlCol="0"/>
          <a:lstStyle/>
          <a:p>
            <a:endParaRPr/>
          </a:p>
        </p:txBody>
      </p:sp>
      <p:sp>
        <p:nvSpPr>
          <p:cNvPr id="9" name="object 9"/>
          <p:cNvSpPr/>
          <p:nvPr/>
        </p:nvSpPr>
        <p:spPr>
          <a:xfrm>
            <a:off x="4272888" y="4763098"/>
            <a:ext cx="1391920" cy="0"/>
          </a:xfrm>
          <a:custGeom>
            <a:avLst/>
            <a:gdLst/>
            <a:ahLst/>
            <a:cxnLst/>
            <a:rect l="l" t="t" r="r" b="b"/>
            <a:pathLst>
              <a:path w="1391920">
                <a:moveTo>
                  <a:pt x="0" y="0"/>
                </a:moveTo>
                <a:lnTo>
                  <a:pt x="1391740" y="0"/>
                </a:lnTo>
              </a:path>
            </a:pathLst>
          </a:custGeom>
          <a:ln w="30552">
            <a:solidFill>
              <a:srgbClr val="000000"/>
            </a:solidFill>
          </a:ln>
        </p:spPr>
        <p:txBody>
          <a:bodyPr wrap="square" lIns="0" tIns="0" rIns="0" bIns="0" rtlCol="0"/>
          <a:lstStyle/>
          <a:p>
            <a:endParaRPr/>
          </a:p>
        </p:txBody>
      </p:sp>
      <p:sp>
        <p:nvSpPr>
          <p:cNvPr id="10" name="object 10"/>
          <p:cNvSpPr txBox="1"/>
          <p:nvPr/>
        </p:nvSpPr>
        <p:spPr>
          <a:xfrm>
            <a:off x="1126260" y="2334986"/>
            <a:ext cx="4366895" cy="1026160"/>
          </a:xfrm>
          <a:prstGeom prst="rect">
            <a:avLst/>
          </a:prstGeom>
        </p:spPr>
        <p:txBody>
          <a:bodyPr vert="horz" wrap="square" lIns="0" tIns="13970" rIns="0" bIns="0" rtlCol="0">
            <a:spAutoFit/>
          </a:bodyPr>
          <a:lstStyle/>
          <a:p>
            <a:pPr marL="33020">
              <a:lnSpc>
                <a:spcPts val="5015"/>
              </a:lnSpc>
              <a:spcBef>
                <a:spcPts val="110"/>
              </a:spcBef>
            </a:pPr>
            <a:r>
              <a:rPr sz="4550" b="1" spc="155" dirty="0">
                <a:solidFill>
                  <a:srgbClr val="316493"/>
                </a:solidFill>
                <a:latin typeface="Arial"/>
                <a:cs typeface="Arial"/>
              </a:rPr>
              <a:t>VERIFICATION</a:t>
            </a:r>
            <a:endParaRPr sz="4550">
              <a:latin typeface="Arial"/>
              <a:cs typeface="Arial"/>
            </a:endParaRPr>
          </a:p>
          <a:p>
            <a:pPr marL="12700">
              <a:lnSpc>
                <a:spcPts val="2855"/>
              </a:lnSpc>
              <a:tabLst>
                <a:tab pos="984885" algn="l"/>
                <a:tab pos="1517015" algn="l"/>
                <a:tab pos="2075814" algn="l"/>
              </a:tabLst>
            </a:pPr>
            <a:r>
              <a:rPr sz="2750" spc="105" dirty="0">
                <a:solidFill>
                  <a:srgbClr val="8AA546"/>
                </a:solidFill>
                <a:latin typeface="Arial"/>
                <a:cs typeface="Arial"/>
              </a:rPr>
              <a:t>Do</a:t>
            </a:r>
            <a:r>
              <a:rPr sz="2750" spc="365" dirty="0">
                <a:solidFill>
                  <a:srgbClr val="8AA546"/>
                </a:solidFill>
                <a:latin typeface="Arial"/>
                <a:cs typeface="Arial"/>
              </a:rPr>
              <a:t> </a:t>
            </a:r>
            <a:r>
              <a:rPr sz="2750" spc="35" dirty="0">
                <a:solidFill>
                  <a:srgbClr val="8AA546"/>
                </a:solidFill>
                <a:latin typeface="Arial"/>
                <a:cs typeface="Arial"/>
              </a:rPr>
              <a:t>it	</a:t>
            </a:r>
            <a:r>
              <a:rPr sz="2750" spc="50" dirty="0">
                <a:solidFill>
                  <a:srgbClr val="8AA546"/>
                </a:solidFill>
                <a:latin typeface="Arial"/>
                <a:cs typeface="Arial"/>
              </a:rPr>
              <a:t>all	</a:t>
            </a:r>
            <a:r>
              <a:rPr sz="2750" spc="90" dirty="0">
                <a:solidFill>
                  <a:srgbClr val="8AA546"/>
                </a:solidFill>
                <a:latin typeface="Arial"/>
                <a:cs typeface="Arial"/>
              </a:rPr>
              <a:t>on	</a:t>
            </a:r>
            <a:r>
              <a:rPr sz="2750" spc="140" dirty="0">
                <a:solidFill>
                  <a:srgbClr val="8AA546"/>
                </a:solidFill>
                <a:latin typeface="Arial"/>
                <a:cs typeface="Arial"/>
              </a:rPr>
              <a:t>Nursys.com</a:t>
            </a:r>
            <a:endParaRPr sz="275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 y="-19050"/>
            <a:ext cx="9143983" cy="5132781"/>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5847752" y="1573441"/>
            <a:ext cx="3296285" cy="0"/>
          </a:xfrm>
          <a:custGeom>
            <a:avLst/>
            <a:gdLst/>
            <a:ahLst/>
            <a:cxnLst/>
            <a:rect l="l" t="t" r="r" b="b"/>
            <a:pathLst>
              <a:path w="3296284">
                <a:moveTo>
                  <a:pt x="0" y="0"/>
                </a:moveTo>
                <a:lnTo>
                  <a:pt x="3296246" y="0"/>
                </a:lnTo>
              </a:path>
            </a:pathLst>
          </a:custGeom>
          <a:ln w="18331">
            <a:solidFill>
              <a:srgbClr val="000000"/>
            </a:solidFill>
          </a:ln>
        </p:spPr>
        <p:txBody>
          <a:bodyPr wrap="square" lIns="0" tIns="0" rIns="0" bIns="0" rtlCol="0"/>
          <a:lstStyle/>
          <a:p>
            <a:endParaRPr/>
          </a:p>
        </p:txBody>
      </p:sp>
      <p:sp>
        <p:nvSpPr>
          <p:cNvPr id="4" name="object 4"/>
          <p:cNvSpPr txBox="1"/>
          <p:nvPr/>
        </p:nvSpPr>
        <p:spPr>
          <a:xfrm>
            <a:off x="5105400" y="1688947"/>
            <a:ext cx="3720191" cy="2905154"/>
          </a:xfrm>
          <a:prstGeom prst="rect">
            <a:avLst/>
          </a:prstGeom>
        </p:spPr>
        <p:txBody>
          <a:bodyPr vert="horz" wrap="square" lIns="0" tIns="50165" rIns="0" bIns="0" rtlCol="0">
            <a:spAutoFit/>
          </a:bodyPr>
          <a:lstStyle/>
          <a:p>
            <a:pPr marL="12700">
              <a:lnSpc>
                <a:spcPct val="100000"/>
              </a:lnSpc>
              <a:spcBef>
                <a:spcPts val="395"/>
              </a:spcBef>
            </a:pPr>
            <a:r>
              <a:rPr sz="2200" b="1" spc="-5" dirty="0" err="1">
                <a:solidFill>
                  <a:srgbClr val="8CA54B"/>
                </a:solidFill>
                <a:latin typeface="Arial"/>
                <a:cs typeface="Arial"/>
              </a:rPr>
              <a:t>Nursys</a:t>
            </a:r>
            <a:r>
              <a:rPr sz="2200" b="1" spc="-5" dirty="0">
                <a:solidFill>
                  <a:srgbClr val="8CA54B"/>
                </a:solidFill>
                <a:latin typeface="Arial"/>
                <a:cs typeface="Arial"/>
              </a:rPr>
              <a:t> </a:t>
            </a:r>
            <a:r>
              <a:rPr sz="2200" b="1" spc="95" dirty="0" err="1">
                <a:solidFill>
                  <a:srgbClr val="8CA54B"/>
                </a:solidFill>
                <a:latin typeface="Arial"/>
                <a:cs typeface="Arial"/>
              </a:rPr>
              <a:t>eNotify</a:t>
            </a:r>
            <a:r>
              <a:rPr sz="2200" b="1" spc="285" dirty="0">
                <a:solidFill>
                  <a:srgbClr val="8CA54B"/>
                </a:solidFill>
                <a:latin typeface="Arial"/>
                <a:cs typeface="Arial"/>
              </a:rPr>
              <a:t> </a:t>
            </a:r>
            <a:r>
              <a:rPr sz="2200" b="1" spc="45" dirty="0">
                <a:solidFill>
                  <a:srgbClr val="8CA54B"/>
                </a:solidFill>
                <a:latin typeface="Arial"/>
                <a:cs typeface="Arial"/>
              </a:rPr>
              <a:t>provides:</a:t>
            </a:r>
            <a:endParaRPr lang="en-US" sz="2200" b="1" spc="45" dirty="0">
              <a:solidFill>
                <a:srgbClr val="8CA54B"/>
              </a:solidFill>
              <a:latin typeface="Arial"/>
              <a:cs typeface="Arial"/>
            </a:endParaRPr>
          </a:p>
          <a:p>
            <a:pPr marL="12700">
              <a:lnSpc>
                <a:spcPct val="100000"/>
              </a:lnSpc>
              <a:spcBef>
                <a:spcPts val="395"/>
              </a:spcBef>
            </a:pPr>
            <a:endParaRPr sz="2200" dirty="0">
              <a:latin typeface="Arial"/>
              <a:cs typeface="Arial"/>
            </a:endParaRPr>
          </a:p>
          <a:p>
            <a:pPr marL="180975" marR="403225" indent="-131445">
              <a:lnSpc>
                <a:spcPts val="3080"/>
              </a:lnSpc>
              <a:spcBef>
                <a:spcPts val="120"/>
              </a:spcBef>
            </a:pPr>
            <a:r>
              <a:rPr sz="2250" spc="215" dirty="0">
                <a:solidFill>
                  <a:srgbClr val="1F1C1C"/>
                </a:solidFill>
                <a:latin typeface="Arial"/>
                <a:cs typeface="Arial"/>
              </a:rPr>
              <a:t>•</a:t>
            </a:r>
            <a:r>
              <a:rPr spc="215" dirty="0">
                <a:solidFill>
                  <a:srgbClr val="1F1C1C"/>
                </a:solidFill>
                <a:latin typeface="Arial"/>
                <a:cs typeface="Arial"/>
              </a:rPr>
              <a:t>Automated </a:t>
            </a:r>
            <a:r>
              <a:rPr spc="85" dirty="0">
                <a:solidFill>
                  <a:srgbClr val="1F1C1C"/>
                </a:solidFill>
                <a:latin typeface="Arial"/>
                <a:cs typeface="Arial"/>
              </a:rPr>
              <a:t>license  </a:t>
            </a:r>
            <a:r>
              <a:rPr spc="130" dirty="0">
                <a:solidFill>
                  <a:srgbClr val="1F1C1C"/>
                </a:solidFill>
                <a:latin typeface="Arial"/>
                <a:cs typeface="Arial"/>
              </a:rPr>
              <a:t>status</a:t>
            </a:r>
            <a:r>
              <a:rPr spc="229" dirty="0">
                <a:solidFill>
                  <a:srgbClr val="1F1C1C"/>
                </a:solidFill>
                <a:latin typeface="Arial"/>
                <a:cs typeface="Arial"/>
              </a:rPr>
              <a:t> </a:t>
            </a:r>
            <a:r>
              <a:rPr spc="145" dirty="0">
                <a:solidFill>
                  <a:srgbClr val="1F1C1C"/>
                </a:solidFill>
                <a:latin typeface="Arial"/>
                <a:cs typeface="Arial"/>
              </a:rPr>
              <a:t>updates.</a:t>
            </a:r>
            <a:endParaRPr lang="en-US" spc="145" dirty="0">
              <a:solidFill>
                <a:srgbClr val="1F1C1C"/>
              </a:solidFill>
              <a:latin typeface="Arial"/>
              <a:cs typeface="Arial"/>
            </a:endParaRPr>
          </a:p>
          <a:p>
            <a:pPr marL="180975" marR="403225" indent="-131445">
              <a:lnSpc>
                <a:spcPts val="3080"/>
              </a:lnSpc>
              <a:spcBef>
                <a:spcPts val="120"/>
              </a:spcBef>
            </a:pPr>
            <a:endParaRPr dirty="0">
              <a:latin typeface="Arial"/>
              <a:cs typeface="Arial"/>
            </a:endParaRPr>
          </a:p>
          <a:p>
            <a:pPr marL="49530">
              <a:lnSpc>
                <a:spcPct val="100000"/>
              </a:lnSpc>
              <a:spcBef>
                <a:spcPts val="185"/>
              </a:spcBef>
            </a:pPr>
            <a:r>
              <a:rPr spc="125" dirty="0">
                <a:solidFill>
                  <a:srgbClr val="1F1C1C"/>
                </a:solidFill>
                <a:latin typeface="Arial"/>
                <a:cs typeface="Arial"/>
              </a:rPr>
              <a:t>•License</a:t>
            </a:r>
            <a:r>
              <a:rPr spc="245" dirty="0">
                <a:solidFill>
                  <a:srgbClr val="1F1C1C"/>
                </a:solidFill>
                <a:latin typeface="Arial"/>
                <a:cs typeface="Arial"/>
              </a:rPr>
              <a:t> </a:t>
            </a:r>
            <a:r>
              <a:rPr spc="150" dirty="0">
                <a:solidFill>
                  <a:srgbClr val="1F1C1C"/>
                </a:solidFill>
                <a:latin typeface="Arial"/>
                <a:cs typeface="Arial"/>
              </a:rPr>
              <a:t>expiration</a:t>
            </a:r>
            <a:endParaRPr dirty="0">
              <a:latin typeface="Arial"/>
              <a:cs typeface="Arial"/>
            </a:endParaRPr>
          </a:p>
          <a:p>
            <a:pPr marL="180975" marR="861060" indent="-1905">
              <a:lnSpc>
                <a:spcPct val="113999"/>
              </a:lnSpc>
              <a:spcBef>
                <a:spcPts val="5"/>
              </a:spcBef>
            </a:pPr>
            <a:r>
              <a:rPr spc="195" dirty="0">
                <a:solidFill>
                  <a:srgbClr val="1F1C1C"/>
                </a:solidFill>
                <a:latin typeface="Arial"/>
                <a:cs typeface="Arial"/>
              </a:rPr>
              <a:t>and</a:t>
            </a:r>
            <a:r>
              <a:rPr spc="15" dirty="0">
                <a:solidFill>
                  <a:srgbClr val="1F1C1C"/>
                </a:solidFill>
                <a:latin typeface="Arial"/>
                <a:cs typeface="Arial"/>
              </a:rPr>
              <a:t> </a:t>
            </a:r>
            <a:r>
              <a:rPr spc="135" dirty="0">
                <a:solidFill>
                  <a:srgbClr val="1F1C1C"/>
                </a:solidFill>
                <a:latin typeface="Arial"/>
                <a:cs typeface="Arial"/>
              </a:rPr>
              <a:t>disciplinary  </a:t>
            </a:r>
            <a:r>
              <a:rPr spc="130" dirty="0">
                <a:solidFill>
                  <a:srgbClr val="1F1C1C"/>
                </a:solidFill>
                <a:latin typeface="Arial"/>
                <a:cs typeface="Arial"/>
              </a:rPr>
              <a:t>status</a:t>
            </a:r>
            <a:r>
              <a:rPr spc="195" dirty="0">
                <a:solidFill>
                  <a:srgbClr val="1F1C1C"/>
                </a:solidFill>
                <a:latin typeface="Arial"/>
                <a:cs typeface="Arial"/>
              </a:rPr>
              <a:t> </a:t>
            </a:r>
            <a:r>
              <a:rPr spc="145" dirty="0">
                <a:solidFill>
                  <a:srgbClr val="1F1C1C"/>
                </a:solidFill>
                <a:latin typeface="Arial"/>
                <a:cs typeface="Arial"/>
              </a:rPr>
              <a:t>updates.</a:t>
            </a:r>
            <a:endParaRPr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3491561" cy="122209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60681" y="2273088"/>
            <a:ext cx="610412" cy="29330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626928" y="2981900"/>
            <a:ext cx="817953" cy="48883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37880" y="0"/>
            <a:ext cx="3406103" cy="309188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3812923"/>
            <a:ext cx="9143983" cy="131985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137876" y="867684"/>
            <a:ext cx="0" cy="452755"/>
          </a:xfrm>
          <a:custGeom>
            <a:avLst/>
            <a:gdLst/>
            <a:ahLst/>
            <a:cxnLst/>
            <a:rect l="l" t="t" r="r" b="b"/>
            <a:pathLst>
              <a:path h="452755">
                <a:moveTo>
                  <a:pt x="0" y="452173"/>
                </a:moveTo>
                <a:lnTo>
                  <a:pt x="0" y="0"/>
                </a:lnTo>
              </a:path>
            </a:pathLst>
          </a:custGeom>
          <a:ln w="21364">
            <a:solidFill>
              <a:srgbClr val="000000"/>
            </a:solidFill>
          </a:ln>
        </p:spPr>
        <p:txBody>
          <a:bodyPr wrap="square" lIns="0" tIns="0" rIns="0" bIns="0" rtlCol="0"/>
          <a:lstStyle/>
          <a:p>
            <a:endParaRPr/>
          </a:p>
        </p:txBody>
      </p:sp>
      <p:sp>
        <p:nvSpPr>
          <p:cNvPr id="8" name="object 8"/>
          <p:cNvSpPr txBox="1"/>
          <p:nvPr/>
        </p:nvSpPr>
        <p:spPr>
          <a:xfrm>
            <a:off x="621671" y="1675312"/>
            <a:ext cx="3111500" cy="2250440"/>
          </a:xfrm>
          <a:prstGeom prst="rect">
            <a:avLst/>
          </a:prstGeom>
        </p:spPr>
        <p:txBody>
          <a:bodyPr vert="horz" wrap="square" lIns="0" tIns="95250" rIns="0" bIns="0" rtlCol="0">
            <a:spAutoFit/>
          </a:bodyPr>
          <a:lstStyle/>
          <a:p>
            <a:pPr marL="25400" marR="5080" indent="2540">
              <a:lnSpc>
                <a:spcPts val="3320"/>
              </a:lnSpc>
              <a:spcBef>
                <a:spcPts val="750"/>
              </a:spcBef>
            </a:pPr>
            <a:r>
              <a:rPr sz="3300" b="1" spc="90" dirty="0">
                <a:solidFill>
                  <a:srgbClr val="8CA546"/>
                </a:solidFill>
                <a:latin typeface="Arial"/>
                <a:cs typeface="Arial"/>
              </a:rPr>
              <a:t>Registration  </a:t>
            </a:r>
            <a:r>
              <a:rPr sz="3300" b="1" spc="114" dirty="0">
                <a:solidFill>
                  <a:srgbClr val="8CA546"/>
                </a:solidFill>
                <a:latin typeface="Arial"/>
                <a:cs typeface="Arial"/>
              </a:rPr>
              <a:t>and</a:t>
            </a:r>
            <a:r>
              <a:rPr sz="3300" b="1" spc="120" dirty="0">
                <a:solidFill>
                  <a:srgbClr val="8CA546"/>
                </a:solidFill>
                <a:latin typeface="Arial"/>
                <a:cs typeface="Arial"/>
              </a:rPr>
              <a:t> </a:t>
            </a:r>
            <a:r>
              <a:rPr sz="3300" b="1" spc="135" dirty="0">
                <a:solidFill>
                  <a:srgbClr val="8CA546"/>
                </a:solidFill>
                <a:latin typeface="Arial"/>
                <a:cs typeface="Arial"/>
              </a:rPr>
              <a:t>Reporting</a:t>
            </a:r>
            <a:endParaRPr sz="3300">
              <a:latin typeface="Arial"/>
              <a:cs typeface="Arial"/>
            </a:endParaRPr>
          </a:p>
          <a:p>
            <a:pPr marL="12700" marR="386715" indent="5080" algn="just">
              <a:lnSpc>
                <a:spcPct val="102600"/>
              </a:lnSpc>
              <a:spcBef>
                <a:spcPts val="625"/>
              </a:spcBef>
            </a:pPr>
            <a:r>
              <a:rPr sz="2600" spc="180" dirty="0">
                <a:solidFill>
                  <a:srgbClr val="1F1C1D"/>
                </a:solidFill>
                <a:latin typeface="Arial"/>
                <a:cs typeface="Arial"/>
              </a:rPr>
              <a:t>What's </a:t>
            </a:r>
            <a:r>
              <a:rPr sz="2600" spc="190" dirty="0">
                <a:solidFill>
                  <a:srgbClr val="1F1C1D"/>
                </a:solidFill>
                <a:latin typeface="Arial"/>
                <a:cs typeface="Arial"/>
              </a:rPr>
              <a:t>included  </a:t>
            </a:r>
            <a:r>
              <a:rPr sz="2600" spc="160" dirty="0">
                <a:solidFill>
                  <a:srgbClr val="1F1C1D"/>
                </a:solidFill>
                <a:latin typeface="Arial"/>
                <a:cs typeface="Arial"/>
              </a:rPr>
              <a:t>in </a:t>
            </a:r>
            <a:r>
              <a:rPr sz="2600" spc="-30" dirty="0">
                <a:solidFill>
                  <a:srgbClr val="1F1C1D"/>
                </a:solidFill>
                <a:latin typeface="Arial"/>
                <a:cs typeface="Arial"/>
              </a:rPr>
              <a:t>a </a:t>
            </a:r>
            <a:r>
              <a:rPr sz="2600" spc="130" dirty="0">
                <a:solidFill>
                  <a:srgbClr val="1F1C1D"/>
                </a:solidFill>
                <a:latin typeface="Arial"/>
                <a:cs typeface="Arial"/>
              </a:rPr>
              <a:t>Nursys.com  </a:t>
            </a:r>
            <a:r>
              <a:rPr sz="2600" spc="165" dirty="0">
                <a:solidFill>
                  <a:srgbClr val="1F1C1D"/>
                </a:solidFill>
                <a:latin typeface="Arial"/>
                <a:cs typeface="Arial"/>
              </a:rPr>
              <a:t>registration?</a:t>
            </a:r>
            <a:endParaRPr sz="26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4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96767" y="2228088"/>
            <a:ext cx="704087" cy="85953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282696" y="2228088"/>
            <a:ext cx="633984" cy="85953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398520" y="2228088"/>
            <a:ext cx="4626864" cy="859536"/>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3344117" y="2119514"/>
            <a:ext cx="4432935" cy="902335"/>
          </a:xfrm>
          <a:prstGeom prst="rect">
            <a:avLst/>
          </a:prstGeom>
        </p:spPr>
        <p:txBody>
          <a:bodyPr vert="horz" wrap="square" lIns="0" tIns="196850" rIns="0" bIns="0" rtlCol="0">
            <a:spAutoFit/>
          </a:bodyPr>
          <a:lstStyle/>
          <a:p>
            <a:pPr marL="12700">
              <a:lnSpc>
                <a:spcPct val="100000"/>
              </a:lnSpc>
              <a:spcBef>
                <a:spcPts val="1550"/>
              </a:spcBef>
            </a:pPr>
            <a:r>
              <a:rPr sz="3000" b="1" spc="-180" dirty="0">
                <a:solidFill>
                  <a:srgbClr val="FFFFFF"/>
                </a:solidFill>
                <a:latin typeface="Arial"/>
                <a:cs typeface="Arial"/>
              </a:rPr>
              <a:t>E-Notify </a:t>
            </a:r>
            <a:r>
              <a:rPr sz="3000" b="1" spc="-190" dirty="0">
                <a:solidFill>
                  <a:srgbClr val="FFFFFF"/>
                </a:solidFill>
                <a:latin typeface="Arial"/>
                <a:cs typeface="Arial"/>
              </a:rPr>
              <a:t>Enrollment</a:t>
            </a:r>
            <a:r>
              <a:rPr sz="3000" b="1" spc="-175" dirty="0">
                <a:solidFill>
                  <a:srgbClr val="FFFFFF"/>
                </a:solidFill>
                <a:latin typeface="Arial"/>
                <a:cs typeface="Arial"/>
              </a:rPr>
              <a:t> </a:t>
            </a:r>
            <a:r>
              <a:rPr sz="3000" b="1" spc="-325" dirty="0">
                <a:solidFill>
                  <a:srgbClr val="FFFFFF"/>
                </a:solidFill>
                <a:latin typeface="Arial"/>
                <a:cs typeface="Arial"/>
              </a:rPr>
              <a:t>Process</a:t>
            </a:r>
            <a:endParaRPr sz="3000">
              <a:latin typeface="Arial"/>
              <a:cs typeface="Arial"/>
            </a:endParaRPr>
          </a:p>
          <a:p>
            <a:pPr marL="2019935">
              <a:lnSpc>
                <a:spcPct val="100000"/>
              </a:lnSpc>
              <a:spcBef>
                <a:spcPts val="530"/>
              </a:spcBef>
            </a:pPr>
            <a:r>
              <a:rPr sz="1100" spc="-20" dirty="0">
                <a:solidFill>
                  <a:srgbClr val="FFFFFF"/>
                </a:solidFill>
                <a:latin typeface="Arial"/>
                <a:cs typeface="Arial"/>
              </a:rPr>
              <a:t>Jason A. </a:t>
            </a:r>
            <a:r>
              <a:rPr sz="1100" spc="-25" dirty="0">
                <a:solidFill>
                  <a:srgbClr val="FFFFFF"/>
                </a:solidFill>
                <a:latin typeface="Arial"/>
                <a:cs typeface="Arial"/>
              </a:rPr>
              <a:t>Schwartz, </a:t>
            </a:r>
            <a:r>
              <a:rPr sz="1100" spc="-20" dirty="0">
                <a:solidFill>
                  <a:srgbClr val="FFFFFF"/>
                </a:solidFill>
                <a:latin typeface="Arial"/>
                <a:cs typeface="Arial"/>
              </a:rPr>
              <a:t>Director </a:t>
            </a:r>
            <a:r>
              <a:rPr sz="1100" spc="-15" dirty="0">
                <a:solidFill>
                  <a:srgbClr val="FFFFFF"/>
                </a:solidFill>
                <a:latin typeface="Arial"/>
                <a:cs typeface="Arial"/>
              </a:rPr>
              <a:t>of</a:t>
            </a:r>
            <a:r>
              <a:rPr sz="1100" spc="-160" dirty="0">
                <a:solidFill>
                  <a:srgbClr val="FFFFFF"/>
                </a:solidFill>
                <a:latin typeface="Arial"/>
                <a:cs typeface="Arial"/>
              </a:rPr>
              <a:t> </a:t>
            </a:r>
            <a:r>
              <a:rPr sz="1100" spc="-30" dirty="0">
                <a:solidFill>
                  <a:srgbClr val="FFFFFF"/>
                </a:solidFill>
                <a:latin typeface="Arial"/>
                <a:cs typeface="Arial"/>
              </a:rPr>
              <a:t>Outreach</a:t>
            </a:r>
            <a:endParaRPr sz="11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5319" y="0"/>
            <a:ext cx="8488680" cy="5141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4" name="object 4"/>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5" name="object 5"/>
          <p:cNvSpPr/>
          <p:nvPr/>
        </p:nvSpPr>
        <p:spPr>
          <a:xfrm>
            <a:off x="0" y="0"/>
            <a:ext cx="9144000" cy="2121408"/>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56304" y="462788"/>
            <a:ext cx="607822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FFFF"/>
                </a:solidFill>
                <a:latin typeface="Arial"/>
                <a:cs typeface="Arial"/>
              </a:rPr>
              <a:t>How </a:t>
            </a:r>
            <a:r>
              <a:rPr sz="3600" b="1" spc="135" dirty="0">
                <a:solidFill>
                  <a:srgbClr val="FFFFFF"/>
                </a:solidFill>
                <a:latin typeface="Arial"/>
                <a:cs typeface="Arial"/>
              </a:rPr>
              <a:t>do </a:t>
            </a:r>
            <a:r>
              <a:rPr sz="3600" b="1" spc="-140" dirty="0">
                <a:solidFill>
                  <a:srgbClr val="FFFFFF"/>
                </a:solidFill>
                <a:latin typeface="Arial"/>
                <a:cs typeface="Arial"/>
              </a:rPr>
              <a:t>institutions </a:t>
            </a:r>
            <a:r>
              <a:rPr sz="3600" b="1" spc="-110" dirty="0">
                <a:solidFill>
                  <a:srgbClr val="FFFFFF"/>
                </a:solidFill>
                <a:latin typeface="Arial"/>
                <a:cs typeface="Arial"/>
              </a:rPr>
              <a:t>sign</a:t>
            </a:r>
            <a:r>
              <a:rPr sz="3600" b="1" spc="-5" dirty="0">
                <a:solidFill>
                  <a:srgbClr val="FFFFFF"/>
                </a:solidFill>
                <a:latin typeface="Arial"/>
                <a:cs typeface="Arial"/>
              </a:rPr>
              <a:t> </a:t>
            </a:r>
            <a:r>
              <a:rPr sz="3600" b="1" spc="-20" dirty="0">
                <a:solidFill>
                  <a:srgbClr val="FFFFFF"/>
                </a:solidFill>
                <a:latin typeface="Arial"/>
                <a:cs typeface="Arial"/>
              </a:rPr>
              <a:t>up?</a:t>
            </a:r>
            <a:endParaRPr sz="3600">
              <a:latin typeface="Arial"/>
              <a:cs typeface="Arial"/>
            </a:endParaRPr>
          </a:p>
        </p:txBody>
      </p:sp>
      <p:sp>
        <p:nvSpPr>
          <p:cNvPr id="7" name="object 7"/>
          <p:cNvSpPr/>
          <p:nvPr/>
        </p:nvSpPr>
        <p:spPr>
          <a:xfrm>
            <a:off x="3822191" y="1844039"/>
            <a:ext cx="2279904" cy="3188208"/>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017191" y="2037636"/>
            <a:ext cx="1693669" cy="260224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324600" y="1511808"/>
            <a:ext cx="2743200" cy="2161031"/>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6518630" y="1706731"/>
            <a:ext cx="2157018" cy="1574322"/>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475487" y="1313687"/>
            <a:ext cx="3233928" cy="2743200"/>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669072" y="1507771"/>
            <a:ext cx="2648601" cy="2157986"/>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3586482" y="1192771"/>
            <a:ext cx="0" cy="3462654"/>
          </a:xfrm>
          <a:custGeom>
            <a:avLst/>
            <a:gdLst/>
            <a:ahLst/>
            <a:cxnLst/>
            <a:rect l="l" t="t" r="r" b="b"/>
            <a:pathLst>
              <a:path h="3462654">
                <a:moveTo>
                  <a:pt x="0" y="0"/>
                </a:moveTo>
                <a:lnTo>
                  <a:pt x="1" y="3462093"/>
                </a:lnTo>
              </a:path>
            </a:pathLst>
          </a:custGeom>
          <a:ln w="9525">
            <a:solidFill>
              <a:srgbClr val="3C81F3"/>
            </a:solidFill>
          </a:ln>
        </p:spPr>
        <p:txBody>
          <a:bodyPr wrap="square" lIns="0" tIns="0" rIns="0" bIns="0" rtlCol="0"/>
          <a:lstStyle/>
          <a:p>
            <a:endParaRPr/>
          </a:p>
        </p:txBody>
      </p:sp>
      <p:sp>
        <p:nvSpPr>
          <p:cNvPr id="14" name="object 14"/>
          <p:cNvSpPr/>
          <p:nvPr/>
        </p:nvSpPr>
        <p:spPr>
          <a:xfrm>
            <a:off x="6125399" y="1192771"/>
            <a:ext cx="0" cy="3462654"/>
          </a:xfrm>
          <a:custGeom>
            <a:avLst/>
            <a:gdLst/>
            <a:ahLst/>
            <a:cxnLst/>
            <a:rect l="l" t="t" r="r" b="b"/>
            <a:pathLst>
              <a:path h="3462654">
                <a:moveTo>
                  <a:pt x="0" y="0"/>
                </a:moveTo>
                <a:lnTo>
                  <a:pt x="1" y="3462093"/>
                </a:lnTo>
              </a:path>
            </a:pathLst>
          </a:custGeom>
          <a:ln w="9525">
            <a:solidFill>
              <a:srgbClr val="3C81F3"/>
            </a:solidFill>
          </a:ln>
        </p:spPr>
        <p:txBody>
          <a:bodyPr wrap="square" lIns="0" tIns="0" rIns="0" bIns="0" rtlCol="0"/>
          <a:lstStyle/>
          <a:p>
            <a:endParaRPr/>
          </a:p>
        </p:txBody>
      </p:sp>
      <p:sp>
        <p:nvSpPr>
          <p:cNvPr id="15" name="object 15"/>
          <p:cNvSpPr/>
          <p:nvPr/>
        </p:nvSpPr>
        <p:spPr>
          <a:xfrm>
            <a:off x="1042416" y="3822191"/>
            <a:ext cx="1984248" cy="329184"/>
          </a:xfrm>
          <a:prstGeom prst="rect">
            <a:avLst/>
          </a:prstGeom>
          <a:blipFill>
            <a:blip r:embed="rId10" cstate="print"/>
            <a:stretch>
              <a:fillRect/>
            </a:stretch>
          </a:blipFill>
        </p:spPr>
        <p:txBody>
          <a:bodyPr wrap="square" lIns="0" tIns="0" rIns="0" bIns="0" rtlCol="0"/>
          <a:lstStyle/>
          <a:p>
            <a:endParaRPr/>
          </a:p>
        </p:txBody>
      </p:sp>
      <p:sp>
        <p:nvSpPr>
          <p:cNvPr id="16" name="object 16"/>
          <p:cNvSpPr txBox="1"/>
          <p:nvPr/>
        </p:nvSpPr>
        <p:spPr>
          <a:xfrm>
            <a:off x="1424931" y="3864864"/>
            <a:ext cx="1219835" cy="193040"/>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FFFF"/>
                </a:solidFill>
                <a:latin typeface="Arial"/>
                <a:cs typeface="Arial"/>
              </a:rPr>
              <a:t>1. </a:t>
            </a:r>
            <a:r>
              <a:rPr sz="1100" spc="-25" dirty="0">
                <a:solidFill>
                  <a:srgbClr val="FFFFFF"/>
                </a:solidFill>
                <a:latin typeface="Arial"/>
                <a:cs typeface="Arial"/>
              </a:rPr>
              <a:t>Go </a:t>
            </a:r>
            <a:r>
              <a:rPr sz="1100" spc="-10" dirty="0">
                <a:solidFill>
                  <a:srgbClr val="FFFFFF"/>
                </a:solidFill>
                <a:latin typeface="Arial"/>
                <a:cs typeface="Arial"/>
              </a:rPr>
              <a:t>to</a:t>
            </a:r>
            <a:r>
              <a:rPr sz="1100" spc="-135" dirty="0">
                <a:solidFill>
                  <a:srgbClr val="FFFFFF"/>
                </a:solidFill>
                <a:latin typeface="Arial"/>
                <a:cs typeface="Arial"/>
              </a:rPr>
              <a:t> </a:t>
            </a:r>
            <a:r>
              <a:rPr sz="1100" spc="-30" dirty="0">
                <a:solidFill>
                  <a:srgbClr val="FFFFFF"/>
                </a:solidFill>
                <a:latin typeface="Arial"/>
                <a:cs typeface="Arial"/>
              </a:rPr>
              <a:t>nursys.com</a:t>
            </a:r>
            <a:endParaRPr sz="1100">
              <a:latin typeface="Arial"/>
              <a:cs typeface="Arial"/>
            </a:endParaRPr>
          </a:p>
        </p:txBody>
      </p:sp>
      <p:sp>
        <p:nvSpPr>
          <p:cNvPr id="17" name="object 17"/>
          <p:cNvSpPr/>
          <p:nvPr/>
        </p:nvSpPr>
        <p:spPr>
          <a:xfrm>
            <a:off x="3870959" y="1319783"/>
            <a:ext cx="1984248" cy="515112"/>
          </a:xfrm>
          <a:prstGeom prst="rect">
            <a:avLst/>
          </a:prstGeom>
          <a:blipFill>
            <a:blip r:embed="rId11" cstate="print"/>
            <a:stretch>
              <a:fillRect/>
            </a:stretch>
          </a:blipFill>
        </p:spPr>
        <p:txBody>
          <a:bodyPr wrap="square" lIns="0" tIns="0" rIns="0" bIns="0" rtlCol="0"/>
          <a:lstStyle/>
          <a:p>
            <a:endParaRPr/>
          </a:p>
        </p:txBody>
      </p:sp>
      <p:sp>
        <p:nvSpPr>
          <p:cNvPr id="18" name="object 18"/>
          <p:cNvSpPr txBox="1"/>
          <p:nvPr/>
        </p:nvSpPr>
        <p:spPr>
          <a:xfrm>
            <a:off x="4325070" y="1362455"/>
            <a:ext cx="1078230" cy="358140"/>
          </a:xfrm>
          <a:prstGeom prst="rect">
            <a:avLst/>
          </a:prstGeom>
        </p:spPr>
        <p:txBody>
          <a:bodyPr vert="horz" wrap="square" lIns="0" tIns="20320" rIns="0" bIns="0" rtlCol="0">
            <a:spAutoFit/>
          </a:bodyPr>
          <a:lstStyle/>
          <a:p>
            <a:pPr marL="12700" marR="5080" indent="213995">
              <a:lnSpc>
                <a:spcPts val="1300"/>
              </a:lnSpc>
              <a:spcBef>
                <a:spcPts val="160"/>
              </a:spcBef>
            </a:pPr>
            <a:r>
              <a:rPr sz="1100" spc="-15" dirty="0">
                <a:solidFill>
                  <a:srgbClr val="FFFFFF"/>
                </a:solidFill>
                <a:latin typeface="Arial"/>
                <a:cs typeface="Arial"/>
              </a:rPr>
              <a:t>2. </a:t>
            </a:r>
            <a:r>
              <a:rPr sz="1100" spc="-20" dirty="0">
                <a:solidFill>
                  <a:srgbClr val="FFFFFF"/>
                </a:solidFill>
                <a:latin typeface="Arial"/>
                <a:cs typeface="Arial"/>
              </a:rPr>
              <a:t>Click </a:t>
            </a:r>
            <a:r>
              <a:rPr sz="1100" spc="-25" dirty="0">
                <a:solidFill>
                  <a:srgbClr val="FFFFFF"/>
                </a:solidFill>
                <a:latin typeface="Arial"/>
                <a:cs typeface="Arial"/>
              </a:rPr>
              <a:t>on  “Access</a:t>
            </a:r>
            <a:r>
              <a:rPr sz="1100" spc="-105" dirty="0">
                <a:solidFill>
                  <a:srgbClr val="FFFFFF"/>
                </a:solidFill>
                <a:latin typeface="Arial"/>
                <a:cs typeface="Arial"/>
              </a:rPr>
              <a:t> </a:t>
            </a:r>
            <a:r>
              <a:rPr sz="1100" spc="-25" dirty="0">
                <a:solidFill>
                  <a:srgbClr val="FFFFFF"/>
                </a:solidFill>
                <a:latin typeface="Arial"/>
                <a:cs typeface="Arial"/>
              </a:rPr>
              <a:t>e-Notify.”</a:t>
            </a:r>
            <a:endParaRPr sz="1100">
              <a:latin typeface="Arial"/>
              <a:cs typeface="Arial"/>
            </a:endParaRPr>
          </a:p>
        </p:txBody>
      </p:sp>
      <p:sp>
        <p:nvSpPr>
          <p:cNvPr id="19" name="object 19"/>
          <p:cNvSpPr/>
          <p:nvPr/>
        </p:nvSpPr>
        <p:spPr>
          <a:xfrm>
            <a:off x="6611111" y="3499103"/>
            <a:ext cx="1984248" cy="512063"/>
          </a:xfrm>
          <a:prstGeom prst="rect">
            <a:avLst/>
          </a:prstGeom>
          <a:blipFill>
            <a:blip r:embed="rId12" cstate="print"/>
            <a:stretch>
              <a:fillRect/>
            </a:stretch>
          </a:blipFill>
        </p:spPr>
        <p:txBody>
          <a:bodyPr wrap="square" lIns="0" tIns="0" rIns="0" bIns="0" rtlCol="0"/>
          <a:lstStyle/>
          <a:p>
            <a:endParaRPr/>
          </a:p>
        </p:txBody>
      </p:sp>
      <p:sp>
        <p:nvSpPr>
          <p:cNvPr id="20" name="object 20"/>
          <p:cNvSpPr txBox="1"/>
          <p:nvPr/>
        </p:nvSpPr>
        <p:spPr>
          <a:xfrm>
            <a:off x="6995836" y="3538728"/>
            <a:ext cx="1212850" cy="360680"/>
          </a:xfrm>
          <a:prstGeom prst="rect">
            <a:avLst/>
          </a:prstGeom>
        </p:spPr>
        <p:txBody>
          <a:bodyPr vert="horz" wrap="square" lIns="0" tIns="12700" rIns="0" bIns="0" rtlCol="0">
            <a:spAutoFit/>
          </a:bodyPr>
          <a:lstStyle/>
          <a:p>
            <a:pPr marL="30480" marR="5080" indent="-18415">
              <a:lnSpc>
                <a:spcPct val="100000"/>
              </a:lnSpc>
              <a:spcBef>
                <a:spcPts val="100"/>
              </a:spcBef>
            </a:pPr>
            <a:r>
              <a:rPr sz="1100" spc="-15" dirty="0">
                <a:solidFill>
                  <a:srgbClr val="FFFFFF"/>
                </a:solidFill>
                <a:latin typeface="Arial"/>
                <a:cs typeface="Arial"/>
              </a:rPr>
              <a:t>3. </a:t>
            </a:r>
            <a:r>
              <a:rPr sz="1100" spc="-25" dirty="0">
                <a:solidFill>
                  <a:srgbClr val="FFFFFF"/>
                </a:solidFill>
                <a:latin typeface="Arial"/>
                <a:cs typeface="Arial"/>
              </a:rPr>
              <a:t>Select “Create</a:t>
            </a:r>
            <a:r>
              <a:rPr sz="1100" spc="-125" dirty="0">
                <a:solidFill>
                  <a:srgbClr val="FFFFFF"/>
                </a:solidFill>
                <a:latin typeface="Arial"/>
                <a:cs typeface="Arial"/>
              </a:rPr>
              <a:t> </a:t>
            </a:r>
            <a:r>
              <a:rPr sz="1100" spc="-25" dirty="0">
                <a:solidFill>
                  <a:srgbClr val="FFFFFF"/>
                </a:solidFill>
                <a:latin typeface="Arial"/>
                <a:cs typeface="Arial"/>
              </a:rPr>
              <a:t>an  </a:t>
            </a:r>
            <a:r>
              <a:rPr sz="1100" spc="-20" dirty="0">
                <a:solidFill>
                  <a:srgbClr val="FFFFFF"/>
                </a:solidFill>
                <a:latin typeface="Arial"/>
                <a:cs typeface="Arial"/>
              </a:rPr>
              <a:t>institution</a:t>
            </a:r>
            <a:r>
              <a:rPr sz="1100" spc="-75" dirty="0">
                <a:solidFill>
                  <a:srgbClr val="FFFFFF"/>
                </a:solidFill>
                <a:latin typeface="Arial"/>
                <a:cs typeface="Arial"/>
              </a:rPr>
              <a:t> </a:t>
            </a:r>
            <a:r>
              <a:rPr sz="1100" spc="-25" dirty="0">
                <a:solidFill>
                  <a:srgbClr val="FFFFFF"/>
                </a:solidFill>
                <a:latin typeface="Arial"/>
                <a:cs typeface="Arial"/>
              </a:rPr>
              <a:t>account.”</a:t>
            </a:r>
            <a:endParaRPr sz="11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3" name="object 3"/>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4" name="object 4"/>
          <p:cNvSpPr/>
          <p:nvPr/>
        </p:nvSpPr>
        <p:spPr>
          <a:xfrm>
            <a:off x="0" y="0"/>
            <a:ext cx="9144000" cy="2121408"/>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628958" y="523747"/>
            <a:ext cx="5976620" cy="574040"/>
          </a:xfrm>
          <a:prstGeom prst="rect">
            <a:avLst/>
          </a:prstGeom>
        </p:spPr>
        <p:txBody>
          <a:bodyPr vert="horz" wrap="square" lIns="0" tIns="12700" rIns="0" bIns="0" rtlCol="0">
            <a:spAutoFit/>
          </a:bodyPr>
          <a:lstStyle/>
          <a:p>
            <a:pPr marL="12700">
              <a:lnSpc>
                <a:spcPct val="100000"/>
              </a:lnSpc>
              <a:spcBef>
                <a:spcPts val="100"/>
              </a:spcBef>
            </a:pPr>
            <a:r>
              <a:rPr sz="3600" spc="-15" dirty="0"/>
              <a:t>Flexible </a:t>
            </a:r>
            <a:r>
              <a:rPr sz="3600" spc="-70" dirty="0"/>
              <a:t>Enrollment</a:t>
            </a:r>
            <a:r>
              <a:rPr sz="3600" spc="-20" dirty="0"/>
              <a:t> </a:t>
            </a:r>
            <a:r>
              <a:rPr sz="3600" spc="-35" dirty="0"/>
              <a:t>Options</a:t>
            </a:r>
            <a:endParaRPr sz="3600"/>
          </a:p>
        </p:txBody>
      </p:sp>
      <p:sp>
        <p:nvSpPr>
          <p:cNvPr id="6" name="object 6"/>
          <p:cNvSpPr/>
          <p:nvPr/>
        </p:nvSpPr>
        <p:spPr>
          <a:xfrm>
            <a:off x="967900" y="1492200"/>
            <a:ext cx="2305685" cy="3139440"/>
          </a:xfrm>
          <a:custGeom>
            <a:avLst/>
            <a:gdLst/>
            <a:ahLst/>
            <a:cxnLst/>
            <a:rect l="l" t="t" r="r" b="b"/>
            <a:pathLst>
              <a:path w="2305685" h="3139440">
                <a:moveTo>
                  <a:pt x="0" y="0"/>
                </a:moveTo>
                <a:lnTo>
                  <a:pt x="2305455" y="0"/>
                </a:lnTo>
                <a:lnTo>
                  <a:pt x="2305455" y="3139320"/>
                </a:lnTo>
                <a:lnTo>
                  <a:pt x="0" y="3139320"/>
                </a:lnTo>
                <a:lnTo>
                  <a:pt x="0" y="0"/>
                </a:lnTo>
                <a:close/>
              </a:path>
            </a:pathLst>
          </a:custGeom>
          <a:solidFill>
            <a:srgbClr val="CCCCFF"/>
          </a:solidFill>
        </p:spPr>
        <p:txBody>
          <a:bodyPr wrap="square" lIns="0" tIns="0" rIns="0" bIns="0" rtlCol="0"/>
          <a:lstStyle/>
          <a:p>
            <a:endParaRPr/>
          </a:p>
        </p:txBody>
      </p:sp>
      <p:sp>
        <p:nvSpPr>
          <p:cNvPr id="7" name="object 7"/>
          <p:cNvSpPr txBox="1"/>
          <p:nvPr/>
        </p:nvSpPr>
        <p:spPr>
          <a:xfrm>
            <a:off x="967900" y="1676400"/>
            <a:ext cx="2305685" cy="2725420"/>
          </a:xfrm>
          <a:prstGeom prst="rect">
            <a:avLst/>
          </a:prstGeom>
        </p:spPr>
        <p:txBody>
          <a:bodyPr vert="horz" wrap="square" lIns="0" tIns="12700" rIns="0" bIns="0" rtlCol="0">
            <a:spAutoFit/>
          </a:bodyPr>
          <a:lstStyle/>
          <a:p>
            <a:pPr marL="2540" algn="ctr">
              <a:lnSpc>
                <a:spcPct val="100000"/>
              </a:lnSpc>
              <a:spcBef>
                <a:spcPts val="100"/>
              </a:spcBef>
            </a:pPr>
            <a:r>
              <a:rPr sz="1100" b="1" spc="-25" dirty="0">
                <a:latin typeface="Arial"/>
                <a:cs typeface="Arial"/>
              </a:rPr>
              <a:t>“Enroll </a:t>
            </a:r>
            <a:r>
              <a:rPr sz="1100" b="1" dirty="0">
                <a:latin typeface="Arial"/>
                <a:cs typeface="Arial"/>
              </a:rPr>
              <a:t>a</a:t>
            </a:r>
            <a:r>
              <a:rPr sz="1100" b="1" spc="-70" dirty="0">
                <a:latin typeface="Arial"/>
                <a:cs typeface="Arial"/>
              </a:rPr>
              <a:t> </a:t>
            </a:r>
            <a:r>
              <a:rPr sz="1100" b="1" spc="-25" dirty="0">
                <a:latin typeface="Arial"/>
                <a:cs typeface="Arial"/>
              </a:rPr>
              <a:t>Nurse”</a:t>
            </a:r>
            <a:endParaRPr sz="1100">
              <a:latin typeface="Arial"/>
              <a:cs typeface="Arial"/>
            </a:endParaRPr>
          </a:p>
          <a:p>
            <a:pPr>
              <a:lnSpc>
                <a:spcPct val="100000"/>
              </a:lnSpc>
              <a:spcBef>
                <a:spcPts val="45"/>
              </a:spcBef>
            </a:pPr>
            <a:endParaRPr sz="1000">
              <a:latin typeface="Arial"/>
              <a:cs typeface="Arial"/>
            </a:endParaRPr>
          </a:p>
          <a:p>
            <a:pPr marL="306070" indent="-215265">
              <a:lnSpc>
                <a:spcPct val="100000"/>
              </a:lnSpc>
              <a:buChar char="•"/>
              <a:tabLst>
                <a:tab pos="305435" algn="l"/>
                <a:tab pos="306070" algn="l"/>
              </a:tabLst>
            </a:pPr>
            <a:r>
              <a:rPr sz="1200" spc="-5" dirty="0">
                <a:latin typeface="Arial"/>
                <a:cs typeface="Arial"/>
              </a:rPr>
              <a:t>NCSBN web</a:t>
            </a:r>
            <a:r>
              <a:rPr sz="1200" spc="-10" dirty="0">
                <a:latin typeface="Arial"/>
                <a:cs typeface="Arial"/>
              </a:rPr>
              <a:t> </a:t>
            </a:r>
            <a:r>
              <a:rPr sz="1200" spc="-5" dirty="0">
                <a:latin typeface="Arial"/>
                <a:cs typeface="Arial"/>
              </a:rPr>
              <a:t>interface</a:t>
            </a:r>
            <a:endParaRPr sz="1200">
              <a:latin typeface="Arial"/>
              <a:cs typeface="Arial"/>
            </a:endParaRPr>
          </a:p>
          <a:p>
            <a:pPr marL="306070" indent="-215265">
              <a:lnSpc>
                <a:spcPts val="1430"/>
              </a:lnSpc>
              <a:spcBef>
                <a:spcPts val="50"/>
              </a:spcBef>
              <a:buChar char="•"/>
              <a:tabLst>
                <a:tab pos="305435" algn="l"/>
                <a:tab pos="306070" algn="l"/>
              </a:tabLst>
            </a:pPr>
            <a:r>
              <a:rPr sz="1200" spc="-5" dirty="0">
                <a:latin typeface="Arial"/>
                <a:cs typeface="Arial"/>
              </a:rPr>
              <a:t>Manual entry of</a:t>
            </a:r>
            <a:r>
              <a:rPr sz="1200" dirty="0">
                <a:latin typeface="Arial"/>
                <a:cs typeface="Arial"/>
              </a:rPr>
              <a:t> </a:t>
            </a:r>
            <a:r>
              <a:rPr sz="1200" spc="-5" dirty="0">
                <a:latin typeface="Arial"/>
                <a:cs typeface="Arial"/>
              </a:rPr>
              <a:t>licenses</a:t>
            </a:r>
            <a:endParaRPr sz="1200">
              <a:latin typeface="Arial"/>
              <a:cs typeface="Arial"/>
            </a:endParaRPr>
          </a:p>
          <a:p>
            <a:pPr marL="306070" indent="-215265">
              <a:lnSpc>
                <a:spcPts val="1430"/>
              </a:lnSpc>
              <a:buChar char="•"/>
              <a:tabLst>
                <a:tab pos="305435" algn="l"/>
                <a:tab pos="306070" algn="l"/>
              </a:tabLst>
            </a:pPr>
            <a:r>
              <a:rPr sz="1200" spc="-5" dirty="0">
                <a:latin typeface="Arial"/>
                <a:cs typeface="Arial"/>
              </a:rPr>
              <a:t>One license at </a:t>
            </a:r>
            <a:r>
              <a:rPr sz="1200" dirty="0">
                <a:latin typeface="Arial"/>
                <a:cs typeface="Arial"/>
              </a:rPr>
              <a:t>a</a:t>
            </a:r>
            <a:r>
              <a:rPr sz="1200" spc="-10" dirty="0">
                <a:latin typeface="Arial"/>
                <a:cs typeface="Arial"/>
              </a:rPr>
              <a:t> </a:t>
            </a:r>
            <a:r>
              <a:rPr sz="1200" spc="-5" dirty="0">
                <a:latin typeface="Arial"/>
                <a:cs typeface="Arial"/>
              </a:rPr>
              <a:t>time</a:t>
            </a:r>
            <a:endParaRPr sz="1200">
              <a:latin typeface="Arial"/>
              <a:cs typeface="Arial"/>
            </a:endParaRPr>
          </a:p>
          <a:p>
            <a:pPr marL="306070" marR="276860" indent="-214629">
              <a:lnSpc>
                <a:spcPct val="97500"/>
              </a:lnSpc>
              <a:spcBef>
                <a:spcPts val="80"/>
              </a:spcBef>
              <a:buChar char="•"/>
              <a:tabLst>
                <a:tab pos="305435" algn="l"/>
                <a:tab pos="306070" algn="l"/>
              </a:tabLst>
            </a:pPr>
            <a:r>
              <a:rPr sz="1200" spc="-5" dirty="0">
                <a:latin typeface="Arial"/>
                <a:cs typeface="Arial"/>
              </a:rPr>
              <a:t>Designed for up </a:t>
            </a:r>
            <a:r>
              <a:rPr sz="1200" dirty="0">
                <a:latin typeface="Arial"/>
                <a:cs typeface="Arial"/>
              </a:rPr>
              <a:t>to </a:t>
            </a:r>
            <a:r>
              <a:rPr sz="1200" spc="-5" dirty="0">
                <a:latin typeface="Arial"/>
                <a:cs typeface="Arial"/>
              </a:rPr>
              <a:t>100  licenses but supports</a:t>
            </a:r>
            <a:r>
              <a:rPr sz="1200" spc="-40" dirty="0">
                <a:latin typeface="Arial"/>
                <a:cs typeface="Arial"/>
              </a:rPr>
              <a:t> </a:t>
            </a:r>
            <a:r>
              <a:rPr sz="1200" spc="-5" dirty="0">
                <a:latin typeface="Arial"/>
                <a:cs typeface="Arial"/>
              </a:rPr>
              <a:t>any  number</a:t>
            </a:r>
            <a:endParaRPr sz="1200">
              <a:latin typeface="Arial"/>
              <a:cs typeface="Arial"/>
            </a:endParaRPr>
          </a:p>
          <a:p>
            <a:pPr>
              <a:lnSpc>
                <a:spcPct val="100000"/>
              </a:lnSpc>
            </a:pPr>
            <a:endParaRPr sz="1300">
              <a:latin typeface="Arial"/>
              <a:cs typeface="Arial"/>
            </a:endParaRPr>
          </a:p>
          <a:p>
            <a:pPr>
              <a:lnSpc>
                <a:spcPct val="100000"/>
              </a:lnSpc>
            </a:pPr>
            <a:endParaRPr sz="1300">
              <a:latin typeface="Arial"/>
              <a:cs typeface="Arial"/>
            </a:endParaRPr>
          </a:p>
          <a:p>
            <a:pPr>
              <a:lnSpc>
                <a:spcPct val="100000"/>
              </a:lnSpc>
            </a:pPr>
            <a:endParaRPr sz="1300">
              <a:latin typeface="Arial"/>
              <a:cs typeface="Arial"/>
            </a:endParaRPr>
          </a:p>
          <a:p>
            <a:pPr>
              <a:lnSpc>
                <a:spcPct val="100000"/>
              </a:lnSpc>
            </a:pPr>
            <a:endParaRPr sz="1300">
              <a:latin typeface="Arial"/>
              <a:cs typeface="Arial"/>
            </a:endParaRPr>
          </a:p>
          <a:p>
            <a:pPr>
              <a:lnSpc>
                <a:spcPct val="100000"/>
              </a:lnSpc>
              <a:spcBef>
                <a:spcPts val="10"/>
              </a:spcBef>
            </a:pPr>
            <a:endParaRPr sz="1150">
              <a:latin typeface="Arial"/>
              <a:cs typeface="Arial"/>
            </a:endParaRPr>
          </a:p>
          <a:p>
            <a:pPr marL="146685" marR="139065" algn="ctr">
              <a:lnSpc>
                <a:spcPts val="1420"/>
              </a:lnSpc>
            </a:pPr>
            <a:r>
              <a:rPr sz="1200" spc="-5" dirty="0">
                <a:latin typeface="Arial"/>
                <a:cs typeface="Arial"/>
              </a:rPr>
              <a:t>Typical user: Medical office or  small clinic</a:t>
            </a:r>
            <a:endParaRPr sz="1200">
              <a:latin typeface="Arial"/>
              <a:cs typeface="Arial"/>
            </a:endParaRPr>
          </a:p>
        </p:txBody>
      </p:sp>
      <p:sp>
        <p:nvSpPr>
          <p:cNvPr id="8" name="object 8"/>
          <p:cNvSpPr/>
          <p:nvPr/>
        </p:nvSpPr>
        <p:spPr>
          <a:xfrm>
            <a:off x="1776983" y="3291839"/>
            <a:ext cx="688848" cy="68884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3448452" y="1500032"/>
            <a:ext cx="2276475" cy="3139440"/>
          </a:xfrm>
          <a:custGeom>
            <a:avLst/>
            <a:gdLst/>
            <a:ahLst/>
            <a:cxnLst/>
            <a:rect l="l" t="t" r="r" b="b"/>
            <a:pathLst>
              <a:path w="2276475" h="3139440">
                <a:moveTo>
                  <a:pt x="0" y="0"/>
                </a:moveTo>
                <a:lnTo>
                  <a:pt x="2276274" y="0"/>
                </a:lnTo>
                <a:lnTo>
                  <a:pt x="2276274" y="3139321"/>
                </a:lnTo>
                <a:lnTo>
                  <a:pt x="0" y="3139321"/>
                </a:lnTo>
                <a:lnTo>
                  <a:pt x="0" y="0"/>
                </a:lnTo>
                <a:close/>
              </a:path>
            </a:pathLst>
          </a:custGeom>
          <a:solidFill>
            <a:srgbClr val="FFEED9"/>
          </a:solidFill>
        </p:spPr>
        <p:txBody>
          <a:bodyPr wrap="square" lIns="0" tIns="0" rIns="0" bIns="0" rtlCol="0"/>
          <a:lstStyle/>
          <a:p>
            <a:endParaRPr/>
          </a:p>
        </p:txBody>
      </p:sp>
      <p:sp>
        <p:nvSpPr>
          <p:cNvPr id="10" name="object 10"/>
          <p:cNvSpPr txBox="1"/>
          <p:nvPr/>
        </p:nvSpPr>
        <p:spPr>
          <a:xfrm>
            <a:off x="3448452" y="1685544"/>
            <a:ext cx="2276475" cy="2545715"/>
          </a:xfrm>
          <a:prstGeom prst="rect">
            <a:avLst/>
          </a:prstGeom>
        </p:spPr>
        <p:txBody>
          <a:bodyPr vert="horz" wrap="square" lIns="0" tIns="12700" rIns="0" bIns="0" rtlCol="0">
            <a:spAutoFit/>
          </a:bodyPr>
          <a:lstStyle/>
          <a:p>
            <a:pPr marL="635" algn="ctr">
              <a:lnSpc>
                <a:spcPct val="100000"/>
              </a:lnSpc>
              <a:spcBef>
                <a:spcPts val="100"/>
              </a:spcBef>
            </a:pPr>
            <a:r>
              <a:rPr sz="1100" b="1" spc="-30" dirty="0">
                <a:latin typeface="Arial"/>
                <a:cs typeface="Arial"/>
              </a:rPr>
              <a:t>Spreadsheet</a:t>
            </a:r>
            <a:endParaRPr sz="1100">
              <a:latin typeface="Arial"/>
              <a:cs typeface="Arial"/>
            </a:endParaRPr>
          </a:p>
          <a:p>
            <a:pPr>
              <a:lnSpc>
                <a:spcPct val="100000"/>
              </a:lnSpc>
              <a:spcBef>
                <a:spcPts val="20"/>
              </a:spcBef>
            </a:pPr>
            <a:endParaRPr sz="1000">
              <a:latin typeface="Arial"/>
              <a:cs typeface="Arial"/>
            </a:endParaRPr>
          </a:p>
          <a:p>
            <a:pPr marL="306070" indent="-215265">
              <a:lnSpc>
                <a:spcPct val="100000"/>
              </a:lnSpc>
              <a:buChar char="•"/>
              <a:tabLst>
                <a:tab pos="305435" algn="l"/>
                <a:tab pos="306070" algn="l"/>
              </a:tabLst>
            </a:pPr>
            <a:r>
              <a:rPr sz="1200" spc="-5" dirty="0">
                <a:latin typeface="Arial"/>
                <a:cs typeface="Arial"/>
              </a:rPr>
              <a:t>NCSBN web</a:t>
            </a:r>
            <a:r>
              <a:rPr sz="1200" spc="-10" dirty="0">
                <a:latin typeface="Arial"/>
                <a:cs typeface="Arial"/>
              </a:rPr>
              <a:t> </a:t>
            </a:r>
            <a:r>
              <a:rPr sz="1200" spc="-5" dirty="0">
                <a:latin typeface="Arial"/>
                <a:cs typeface="Arial"/>
              </a:rPr>
              <a:t>interface</a:t>
            </a:r>
            <a:endParaRPr sz="1200">
              <a:latin typeface="Arial"/>
              <a:cs typeface="Arial"/>
            </a:endParaRPr>
          </a:p>
          <a:p>
            <a:pPr marL="306070" marR="415925" indent="-214629">
              <a:lnSpc>
                <a:spcPts val="1390"/>
              </a:lnSpc>
              <a:spcBef>
                <a:spcPts val="160"/>
              </a:spcBef>
              <a:buChar char="•"/>
              <a:tabLst>
                <a:tab pos="305435" algn="l"/>
                <a:tab pos="306070" algn="l"/>
              </a:tabLst>
            </a:pPr>
            <a:r>
              <a:rPr sz="1200" spc="-5" dirty="0">
                <a:latin typeface="Arial"/>
                <a:cs typeface="Arial"/>
              </a:rPr>
              <a:t>Supports upload of</a:t>
            </a:r>
            <a:r>
              <a:rPr sz="1200" spc="-65" dirty="0">
                <a:latin typeface="Arial"/>
                <a:cs typeface="Arial"/>
              </a:rPr>
              <a:t> </a:t>
            </a:r>
            <a:r>
              <a:rPr sz="1200" dirty="0">
                <a:latin typeface="Arial"/>
                <a:cs typeface="Arial"/>
              </a:rPr>
              <a:t>MS  </a:t>
            </a:r>
            <a:r>
              <a:rPr sz="1200" spc="-5" dirty="0">
                <a:latin typeface="Arial"/>
                <a:cs typeface="Arial"/>
              </a:rPr>
              <a:t>Excel</a:t>
            </a:r>
            <a:endParaRPr sz="1200">
              <a:latin typeface="Arial"/>
              <a:cs typeface="Arial"/>
            </a:endParaRPr>
          </a:p>
          <a:p>
            <a:pPr marL="306070" indent="-215265">
              <a:lnSpc>
                <a:spcPts val="1415"/>
              </a:lnSpc>
              <a:spcBef>
                <a:spcPts val="35"/>
              </a:spcBef>
              <a:buChar char="•"/>
              <a:tabLst>
                <a:tab pos="305435" algn="l"/>
                <a:tab pos="306070" algn="l"/>
              </a:tabLst>
            </a:pPr>
            <a:r>
              <a:rPr sz="1200" spc="-5" dirty="0">
                <a:latin typeface="Arial"/>
                <a:cs typeface="Arial"/>
              </a:rPr>
              <a:t>Multiple licenses at </a:t>
            </a:r>
            <a:r>
              <a:rPr sz="1200" dirty="0">
                <a:latin typeface="Arial"/>
                <a:cs typeface="Arial"/>
              </a:rPr>
              <a:t>a</a:t>
            </a:r>
            <a:r>
              <a:rPr sz="1200" spc="-15" dirty="0">
                <a:latin typeface="Arial"/>
                <a:cs typeface="Arial"/>
              </a:rPr>
              <a:t> </a:t>
            </a:r>
            <a:r>
              <a:rPr sz="1200" spc="-5" dirty="0">
                <a:latin typeface="Arial"/>
                <a:cs typeface="Arial"/>
              </a:rPr>
              <a:t>time</a:t>
            </a:r>
            <a:endParaRPr sz="1200">
              <a:latin typeface="Arial"/>
              <a:cs typeface="Arial"/>
            </a:endParaRPr>
          </a:p>
          <a:p>
            <a:pPr marL="306070" marR="213995" indent="-214629">
              <a:lnSpc>
                <a:spcPts val="1390"/>
              </a:lnSpc>
              <a:spcBef>
                <a:spcPts val="65"/>
              </a:spcBef>
              <a:buChar char="•"/>
              <a:tabLst>
                <a:tab pos="305435" algn="l"/>
                <a:tab pos="306070" algn="l"/>
              </a:tabLst>
            </a:pPr>
            <a:r>
              <a:rPr sz="1200" spc="-5" dirty="0">
                <a:latin typeface="Arial"/>
                <a:cs typeface="Arial"/>
              </a:rPr>
              <a:t>Designed for up </a:t>
            </a:r>
            <a:r>
              <a:rPr sz="1200" dirty="0">
                <a:latin typeface="Arial"/>
                <a:cs typeface="Arial"/>
              </a:rPr>
              <a:t>to</a:t>
            </a:r>
            <a:r>
              <a:rPr sz="1200" spc="-65" dirty="0">
                <a:latin typeface="Arial"/>
                <a:cs typeface="Arial"/>
              </a:rPr>
              <a:t> </a:t>
            </a:r>
            <a:r>
              <a:rPr sz="1200" spc="-5" dirty="0">
                <a:latin typeface="Arial"/>
                <a:cs typeface="Arial"/>
              </a:rPr>
              <a:t>20,000  licenses but supports</a:t>
            </a:r>
            <a:r>
              <a:rPr sz="1200" spc="-30" dirty="0">
                <a:latin typeface="Arial"/>
                <a:cs typeface="Arial"/>
              </a:rPr>
              <a:t> </a:t>
            </a:r>
            <a:r>
              <a:rPr sz="1200" spc="-5" dirty="0">
                <a:latin typeface="Arial"/>
                <a:cs typeface="Arial"/>
              </a:rPr>
              <a:t>any</a:t>
            </a:r>
            <a:endParaRPr sz="1200">
              <a:latin typeface="Arial"/>
              <a:cs typeface="Arial"/>
            </a:endParaRPr>
          </a:p>
          <a:p>
            <a:pPr marL="306070">
              <a:lnSpc>
                <a:spcPct val="100000"/>
              </a:lnSpc>
              <a:spcBef>
                <a:spcPts val="35"/>
              </a:spcBef>
            </a:pPr>
            <a:r>
              <a:rPr sz="1200" spc="-5" dirty="0">
                <a:latin typeface="Arial"/>
                <a:cs typeface="Arial"/>
              </a:rPr>
              <a:t>number</a:t>
            </a:r>
            <a:endParaRPr sz="1200">
              <a:latin typeface="Arial"/>
              <a:cs typeface="Arial"/>
            </a:endParaRPr>
          </a:p>
          <a:p>
            <a:pPr>
              <a:lnSpc>
                <a:spcPct val="100000"/>
              </a:lnSpc>
            </a:pPr>
            <a:endParaRPr sz="1300">
              <a:latin typeface="Arial"/>
              <a:cs typeface="Arial"/>
            </a:endParaRPr>
          </a:p>
          <a:p>
            <a:pPr>
              <a:lnSpc>
                <a:spcPct val="100000"/>
              </a:lnSpc>
            </a:pPr>
            <a:endParaRPr sz="1300">
              <a:latin typeface="Arial"/>
              <a:cs typeface="Arial"/>
            </a:endParaRPr>
          </a:p>
          <a:p>
            <a:pPr>
              <a:lnSpc>
                <a:spcPct val="100000"/>
              </a:lnSpc>
            </a:pPr>
            <a:endParaRPr sz="1300">
              <a:latin typeface="Arial"/>
              <a:cs typeface="Arial"/>
            </a:endParaRPr>
          </a:p>
          <a:p>
            <a:pPr>
              <a:lnSpc>
                <a:spcPct val="100000"/>
              </a:lnSpc>
              <a:spcBef>
                <a:spcPts val="10"/>
              </a:spcBef>
            </a:pPr>
            <a:endParaRPr sz="1100">
              <a:latin typeface="Arial"/>
              <a:cs typeface="Arial"/>
            </a:endParaRPr>
          </a:p>
          <a:p>
            <a:pPr algn="ctr">
              <a:lnSpc>
                <a:spcPct val="100000"/>
              </a:lnSpc>
            </a:pPr>
            <a:r>
              <a:rPr sz="1200" spc="-5" dirty="0">
                <a:latin typeface="Arial"/>
                <a:cs typeface="Arial"/>
              </a:rPr>
              <a:t>Typical user:</a:t>
            </a:r>
            <a:r>
              <a:rPr sz="1200" dirty="0">
                <a:latin typeface="Arial"/>
                <a:cs typeface="Arial"/>
              </a:rPr>
              <a:t> </a:t>
            </a:r>
            <a:r>
              <a:rPr sz="1200" spc="-5" dirty="0">
                <a:latin typeface="Arial"/>
                <a:cs typeface="Arial"/>
              </a:rPr>
              <a:t>Hospital</a:t>
            </a:r>
            <a:endParaRPr sz="1200">
              <a:latin typeface="Arial"/>
              <a:cs typeface="Arial"/>
            </a:endParaRPr>
          </a:p>
        </p:txBody>
      </p:sp>
      <p:sp>
        <p:nvSpPr>
          <p:cNvPr id="11" name="object 11"/>
          <p:cNvSpPr/>
          <p:nvPr/>
        </p:nvSpPr>
        <p:spPr>
          <a:xfrm>
            <a:off x="5899825" y="1492200"/>
            <a:ext cx="2276475" cy="2978150"/>
          </a:xfrm>
          <a:custGeom>
            <a:avLst/>
            <a:gdLst/>
            <a:ahLst/>
            <a:cxnLst/>
            <a:rect l="l" t="t" r="r" b="b"/>
            <a:pathLst>
              <a:path w="2276475" h="2978150">
                <a:moveTo>
                  <a:pt x="0" y="0"/>
                </a:moveTo>
                <a:lnTo>
                  <a:pt x="2276273" y="0"/>
                </a:lnTo>
                <a:lnTo>
                  <a:pt x="2276273" y="2977737"/>
                </a:lnTo>
                <a:lnTo>
                  <a:pt x="0" y="2977737"/>
                </a:lnTo>
                <a:lnTo>
                  <a:pt x="0" y="0"/>
                </a:lnTo>
                <a:close/>
              </a:path>
            </a:pathLst>
          </a:custGeom>
          <a:solidFill>
            <a:srgbClr val="76F2FF"/>
          </a:solidFill>
        </p:spPr>
        <p:txBody>
          <a:bodyPr wrap="square" lIns="0" tIns="0" rIns="0" bIns="0" rtlCol="0"/>
          <a:lstStyle/>
          <a:p>
            <a:endParaRPr/>
          </a:p>
        </p:txBody>
      </p:sp>
      <p:sp>
        <p:nvSpPr>
          <p:cNvPr id="12" name="object 12"/>
          <p:cNvSpPr txBox="1"/>
          <p:nvPr/>
        </p:nvSpPr>
        <p:spPr>
          <a:xfrm>
            <a:off x="5899825" y="1676400"/>
            <a:ext cx="2276475" cy="2545715"/>
          </a:xfrm>
          <a:prstGeom prst="rect">
            <a:avLst/>
          </a:prstGeom>
        </p:spPr>
        <p:txBody>
          <a:bodyPr vert="horz" wrap="square" lIns="0" tIns="12700" rIns="0" bIns="0" rtlCol="0">
            <a:spAutoFit/>
          </a:bodyPr>
          <a:lstStyle/>
          <a:p>
            <a:pPr marL="635" algn="ctr">
              <a:lnSpc>
                <a:spcPct val="100000"/>
              </a:lnSpc>
              <a:spcBef>
                <a:spcPts val="100"/>
              </a:spcBef>
            </a:pPr>
            <a:r>
              <a:rPr sz="1100" b="1" spc="-25" dirty="0">
                <a:latin typeface="Arial"/>
                <a:cs typeface="Arial"/>
              </a:rPr>
              <a:t>API</a:t>
            </a:r>
            <a:endParaRPr sz="1100">
              <a:latin typeface="Arial"/>
              <a:cs typeface="Arial"/>
            </a:endParaRPr>
          </a:p>
          <a:p>
            <a:pPr>
              <a:lnSpc>
                <a:spcPct val="100000"/>
              </a:lnSpc>
              <a:spcBef>
                <a:spcPts val="45"/>
              </a:spcBef>
            </a:pPr>
            <a:endParaRPr sz="1000">
              <a:latin typeface="Arial"/>
              <a:cs typeface="Arial"/>
            </a:endParaRPr>
          </a:p>
          <a:p>
            <a:pPr marL="306070" indent="-215265">
              <a:lnSpc>
                <a:spcPct val="100000"/>
              </a:lnSpc>
              <a:buChar char="•"/>
              <a:tabLst>
                <a:tab pos="305435" algn="l"/>
                <a:tab pos="306070" algn="l"/>
              </a:tabLst>
            </a:pPr>
            <a:r>
              <a:rPr sz="1200" spc="-5" dirty="0">
                <a:latin typeface="Arial"/>
                <a:cs typeface="Arial"/>
              </a:rPr>
              <a:t>Automated</a:t>
            </a:r>
            <a:r>
              <a:rPr sz="1200" spc="-10" dirty="0">
                <a:latin typeface="Arial"/>
                <a:cs typeface="Arial"/>
              </a:rPr>
              <a:t> </a:t>
            </a:r>
            <a:r>
              <a:rPr sz="1200" spc="-5" dirty="0">
                <a:latin typeface="Arial"/>
                <a:cs typeface="Arial"/>
              </a:rPr>
              <a:t>solution</a:t>
            </a:r>
            <a:endParaRPr sz="1200">
              <a:latin typeface="Arial"/>
              <a:cs typeface="Arial"/>
            </a:endParaRPr>
          </a:p>
          <a:p>
            <a:pPr marL="305435" marR="155575" indent="-214629">
              <a:lnSpc>
                <a:spcPct val="100800"/>
              </a:lnSpc>
              <a:spcBef>
                <a:spcPts val="35"/>
              </a:spcBef>
              <a:buChar char="•"/>
              <a:tabLst>
                <a:tab pos="305435" algn="l"/>
                <a:tab pos="306070" algn="l"/>
              </a:tabLst>
            </a:pPr>
            <a:r>
              <a:rPr sz="1200" spc="-5" dirty="0">
                <a:latin typeface="Arial"/>
                <a:cs typeface="Arial"/>
              </a:rPr>
              <a:t>Designed for more than  1000 licenses but</a:t>
            </a:r>
            <a:r>
              <a:rPr sz="1200" spc="-45" dirty="0">
                <a:latin typeface="Arial"/>
                <a:cs typeface="Arial"/>
              </a:rPr>
              <a:t> </a:t>
            </a:r>
            <a:r>
              <a:rPr sz="1200" spc="-5" dirty="0">
                <a:latin typeface="Arial"/>
                <a:cs typeface="Arial"/>
              </a:rPr>
              <a:t>supports  any number</a:t>
            </a:r>
            <a:endParaRPr sz="1200">
              <a:latin typeface="Arial"/>
              <a:cs typeface="Arial"/>
            </a:endParaRPr>
          </a:p>
          <a:p>
            <a:pPr marL="306070" indent="-215265">
              <a:lnSpc>
                <a:spcPts val="1390"/>
              </a:lnSpc>
              <a:buChar char="•"/>
              <a:tabLst>
                <a:tab pos="305435" algn="l"/>
                <a:tab pos="306070" algn="l"/>
              </a:tabLst>
            </a:pPr>
            <a:r>
              <a:rPr sz="1200" spc="-5" dirty="0">
                <a:latin typeface="Arial"/>
                <a:cs typeface="Arial"/>
              </a:rPr>
              <a:t>Technical setup</a:t>
            </a:r>
            <a:r>
              <a:rPr sz="1200" spc="-15" dirty="0">
                <a:latin typeface="Arial"/>
                <a:cs typeface="Arial"/>
              </a:rPr>
              <a:t> </a:t>
            </a:r>
            <a:r>
              <a:rPr sz="1200" spc="-5" dirty="0">
                <a:latin typeface="Arial"/>
                <a:cs typeface="Arial"/>
              </a:rPr>
              <a:t>required</a:t>
            </a:r>
            <a:endParaRPr sz="1200">
              <a:latin typeface="Arial"/>
              <a:cs typeface="Arial"/>
            </a:endParaRPr>
          </a:p>
          <a:p>
            <a:pPr>
              <a:lnSpc>
                <a:spcPct val="100000"/>
              </a:lnSpc>
            </a:pPr>
            <a:endParaRPr sz="1300">
              <a:latin typeface="Arial"/>
              <a:cs typeface="Arial"/>
            </a:endParaRPr>
          </a:p>
          <a:p>
            <a:pPr>
              <a:lnSpc>
                <a:spcPct val="100000"/>
              </a:lnSpc>
            </a:pPr>
            <a:endParaRPr sz="1300">
              <a:latin typeface="Arial"/>
              <a:cs typeface="Arial"/>
            </a:endParaRPr>
          </a:p>
          <a:p>
            <a:pPr>
              <a:lnSpc>
                <a:spcPct val="100000"/>
              </a:lnSpc>
            </a:pPr>
            <a:endParaRPr sz="1300">
              <a:latin typeface="Arial"/>
              <a:cs typeface="Arial"/>
            </a:endParaRPr>
          </a:p>
          <a:p>
            <a:pPr>
              <a:lnSpc>
                <a:spcPct val="100000"/>
              </a:lnSpc>
            </a:pPr>
            <a:endParaRPr sz="1300">
              <a:latin typeface="Arial"/>
              <a:cs typeface="Arial"/>
            </a:endParaRPr>
          </a:p>
          <a:p>
            <a:pPr marL="119380" marR="113030" algn="ctr">
              <a:lnSpc>
                <a:spcPct val="103299"/>
              </a:lnSpc>
              <a:spcBef>
                <a:spcPts val="1150"/>
              </a:spcBef>
            </a:pPr>
            <a:r>
              <a:rPr sz="1200" spc="-5" dirty="0">
                <a:latin typeface="Arial"/>
                <a:cs typeface="Arial"/>
              </a:rPr>
              <a:t>Typical user: Large hospital</a:t>
            </a:r>
            <a:r>
              <a:rPr sz="1200" spc="-20" dirty="0">
                <a:latin typeface="Arial"/>
                <a:cs typeface="Arial"/>
              </a:rPr>
              <a:t> </a:t>
            </a:r>
            <a:r>
              <a:rPr sz="1200" spc="-5" dirty="0">
                <a:latin typeface="Arial"/>
                <a:cs typeface="Arial"/>
              </a:rPr>
              <a:t>or  hospital</a:t>
            </a:r>
            <a:r>
              <a:rPr sz="1200" spc="-10" dirty="0">
                <a:latin typeface="Arial"/>
                <a:cs typeface="Arial"/>
              </a:rPr>
              <a:t> </a:t>
            </a:r>
            <a:r>
              <a:rPr sz="1200" spc="-5" dirty="0">
                <a:latin typeface="Arial"/>
                <a:cs typeface="Arial"/>
              </a:rPr>
              <a:t>network</a:t>
            </a:r>
            <a:endParaRPr sz="1200">
              <a:latin typeface="Arial"/>
              <a:cs typeface="Arial"/>
            </a:endParaRPr>
          </a:p>
        </p:txBody>
      </p:sp>
      <p:sp>
        <p:nvSpPr>
          <p:cNvPr id="13" name="object 13"/>
          <p:cNvSpPr/>
          <p:nvPr/>
        </p:nvSpPr>
        <p:spPr>
          <a:xfrm>
            <a:off x="4160520" y="3148583"/>
            <a:ext cx="853439" cy="850391"/>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6589776" y="3099815"/>
            <a:ext cx="880872" cy="880871"/>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958" y="523747"/>
            <a:ext cx="3983354" cy="574040"/>
          </a:xfrm>
          <a:prstGeom prst="rect">
            <a:avLst/>
          </a:prstGeom>
        </p:spPr>
        <p:txBody>
          <a:bodyPr vert="horz" wrap="square" lIns="0" tIns="12700" rIns="0" bIns="0" rtlCol="0">
            <a:spAutoFit/>
          </a:bodyPr>
          <a:lstStyle/>
          <a:p>
            <a:pPr marL="12700">
              <a:lnSpc>
                <a:spcPct val="100000"/>
              </a:lnSpc>
              <a:spcBef>
                <a:spcPts val="100"/>
              </a:spcBef>
            </a:pPr>
            <a:r>
              <a:rPr sz="3600" spc="204" dirty="0"/>
              <a:t>Need</a:t>
            </a:r>
            <a:r>
              <a:rPr sz="3600" spc="-40" dirty="0"/>
              <a:t> </a:t>
            </a:r>
            <a:r>
              <a:rPr sz="3600" spc="-70" dirty="0"/>
              <a:t>Assistance?</a:t>
            </a:r>
            <a:endParaRPr sz="3600"/>
          </a:p>
        </p:txBody>
      </p:sp>
      <p:sp>
        <p:nvSpPr>
          <p:cNvPr id="3" name="object 3"/>
          <p:cNvSpPr/>
          <p:nvPr/>
        </p:nvSpPr>
        <p:spPr>
          <a:xfrm>
            <a:off x="1122487" y="1481121"/>
            <a:ext cx="3171825" cy="2862580"/>
          </a:xfrm>
          <a:custGeom>
            <a:avLst/>
            <a:gdLst/>
            <a:ahLst/>
            <a:cxnLst/>
            <a:rect l="l" t="t" r="r" b="b"/>
            <a:pathLst>
              <a:path w="3171825" h="2862579">
                <a:moveTo>
                  <a:pt x="0" y="0"/>
                </a:moveTo>
                <a:lnTo>
                  <a:pt x="3171595" y="0"/>
                </a:lnTo>
                <a:lnTo>
                  <a:pt x="3171595" y="2862321"/>
                </a:lnTo>
                <a:lnTo>
                  <a:pt x="0" y="2862321"/>
                </a:lnTo>
                <a:lnTo>
                  <a:pt x="0" y="0"/>
                </a:lnTo>
                <a:close/>
              </a:path>
            </a:pathLst>
          </a:custGeom>
          <a:solidFill>
            <a:srgbClr val="D9E7FD"/>
          </a:solidFill>
        </p:spPr>
        <p:txBody>
          <a:bodyPr wrap="square" lIns="0" tIns="0" rIns="0" bIns="0" rtlCol="0"/>
          <a:lstStyle/>
          <a:p>
            <a:endParaRPr/>
          </a:p>
        </p:txBody>
      </p:sp>
      <p:sp>
        <p:nvSpPr>
          <p:cNvPr id="4" name="object 4"/>
          <p:cNvSpPr/>
          <p:nvPr/>
        </p:nvSpPr>
        <p:spPr>
          <a:xfrm>
            <a:off x="1422571" y="3086349"/>
            <a:ext cx="1049071" cy="1078821"/>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122487" y="1512823"/>
            <a:ext cx="3171825" cy="2386294"/>
          </a:xfrm>
          <a:prstGeom prst="rect">
            <a:avLst/>
          </a:prstGeom>
        </p:spPr>
        <p:txBody>
          <a:bodyPr vert="horz" wrap="square" lIns="0" tIns="12700" rIns="0" bIns="0" rtlCol="0">
            <a:spAutoFit/>
          </a:bodyPr>
          <a:lstStyle/>
          <a:p>
            <a:pPr marL="901065">
              <a:lnSpc>
                <a:spcPct val="100000"/>
              </a:lnSpc>
              <a:spcBef>
                <a:spcPts val="100"/>
              </a:spcBef>
            </a:pPr>
            <a:r>
              <a:rPr sz="1500" spc="-5" dirty="0">
                <a:latin typeface="Arial"/>
                <a:cs typeface="Arial"/>
              </a:rPr>
              <a:t>General </a:t>
            </a:r>
            <a:r>
              <a:rPr sz="1500" dirty="0">
                <a:latin typeface="Arial"/>
                <a:cs typeface="Arial"/>
              </a:rPr>
              <a:t>support</a:t>
            </a:r>
          </a:p>
          <a:p>
            <a:pPr>
              <a:lnSpc>
                <a:spcPct val="100000"/>
              </a:lnSpc>
              <a:spcBef>
                <a:spcPts val="15"/>
              </a:spcBef>
            </a:pPr>
            <a:endParaRPr sz="1550" dirty="0">
              <a:latin typeface="Arial"/>
              <a:cs typeface="Arial"/>
            </a:endParaRPr>
          </a:p>
          <a:p>
            <a:pPr marL="306070" indent="-214629">
              <a:lnSpc>
                <a:spcPct val="100000"/>
              </a:lnSpc>
              <a:buChar char="•"/>
              <a:tabLst>
                <a:tab pos="305435" algn="l"/>
                <a:tab pos="306070" algn="l"/>
              </a:tabLst>
            </a:pPr>
            <a:r>
              <a:rPr sz="1500" spc="-5" dirty="0">
                <a:latin typeface="Arial"/>
                <a:cs typeface="Arial"/>
              </a:rPr>
              <a:t>Getting</a:t>
            </a:r>
            <a:r>
              <a:rPr sz="1500" spc="-10" dirty="0">
                <a:latin typeface="Arial"/>
                <a:cs typeface="Arial"/>
              </a:rPr>
              <a:t> </a:t>
            </a:r>
            <a:r>
              <a:rPr sz="1500" spc="-5" dirty="0">
                <a:latin typeface="Arial"/>
                <a:cs typeface="Arial"/>
              </a:rPr>
              <a:t>started?</a:t>
            </a:r>
            <a:endParaRPr sz="1500" dirty="0">
              <a:latin typeface="Arial"/>
              <a:cs typeface="Arial"/>
            </a:endParaRPr>
          </a:p>
          <a:p>
            <a:pPr marL="306070" marR="194945" indent="-214629">
              <a:lnSpc>
                <a:spcPct val="100000"/>
              </a:lnSpc>
              <a:buChar char="•"/>
              <a:tabLst>
                <a:tab pos="305435" algn="l"/>
                <a:tab pos="306070" algn="l"/>
              </a:tabLst>
            </a:pPr>
            <a:r>
              <a:rPr sz="1500" spc="-5" dirty="0">
                <a:latin typeface="Arial"/>
                <a:cs typeface="Arial"/>
              </a:rPr>
              <a:t>Which </a:t>
            </a:r>
            <a:r>
              <a:rPr sz="1500" dirty="0">
                <a:latin typeface="Arial"/>
                <a:cs typeface="Arial"/>
              </a:rPr>
              <a:t>enrollment </a:t>
            </a:r>
            <a:r>
              <a:rPr sz="1500" spc="-5" dirty="0">
                <a:latin typeface="Arial"/>
                <a:cs typeface="Arial"/>
              </a:rPr>
              <a:t>option </a:t>
            </a:r>
            <a:r>
              <a:rPr sz="1500" dirty="0">
                <a:latin typeface="Arial"/>
                <a:cs typeface="Arial"/>
              </a:rPr>
              <a:t>is right  </a:t>
            </a:r>
            <a:r>
              <a:rPr sz="1500" spc="-5" dirty="0">
                <a:latin typeface="Arial"/>
                <a:cs typeface="Arial"/>
              </a:rPr>
              <a:t>for</a:t>
            </a:r>
            <a:r>
              <a:rPr sz="1500" spc="-10" dirty="0">
                <a:latin typeface="Arial"/>
                <a:cs typeface="Arial"/>
              </a:rPr>
              <a:t> </a:t>
            </a:r>
            <a:r>
              <a:rPr sz="1500" dirty="0">
                <a:latin typeface="Arial"/>
                <a:cs typeface="Arial"/>
              </a:rPr>
              <a:t>you?</a:t>
            </a:r>
          </a:p>
          <a:p>
            <a:pPr marL="306070" indent="-214629">
              <a:lnSpc>
                <a:spcPct val="100000"/>
              </a:lnSpc>
              <a:buChar char="•"/>
              <a:tabLst>
                <a:tab pos="305435" algn="l"/>
                <a:tab pos="306070" algn="l"/>
              </a:tabLst>
            </a:pPr>
            <a:r>
              <a:rPr sz="1500" spc="-5" dirty="0">
                <a:latin typeface="Arial"/>
                <a:cs typeface="Arial"/>
              </a:rPr>
              <a:t>General questions</a:t>
            </a:r>
            <a:r>
              <a:rPr lang="en-US" sz="1500" spc="-5" dirty="0">
                <a:latin typeface="Arial"/>
                <a:cs typeface="Arial"/>
              </a:rPr>
              <a:t>:</a:t>
            </a:r>
            <a:endParaRPr sz="1500" dirty="0">
              <a:latin typeface="Arial"/>
              <a:cs typeface="Arial"/>
            </a:endParaRPr>
          </a:p>
          <a:p>
            <a:pPr>
              <a:lnSpc>
                <a:spcPct val="100000"/>
              </a:lnSpc>
              <a:spcBef>
                <a:spcPts val="45"/>
              </a:spcBef>
            </a:pPr>
            <a:endParaRPr sz="2150" dirty="0">
              <a:latin typeface="Arial"/>
              <a:cs typeface="Arial"/>
            </a:endParaRPr>
          </a:p>
          <a:p>
            <a:pPr marL="1534795" marR="346710">
              <a:lnSpc>
                <a:spcPct val="95800"/>
              </a:lnSpc>
              <a:spcBef>
                <a:spcPts val="5"/>
              </a:spcBef>
            </a:pPr>
            <a:r>
              <a:rPr sz="1100" spc="-20" dirty="0">
                <a:latin typeface="Arial"/>
                <a:cs typeface="Arial"/>
              </a:rPr>
              <a:t>Jason A. </a:t>
            </a:r>
            <a:r>
              <a:rPr sz="1100" spc="-25" dirty="0">
                <a:latin typeface="Arial"/>
                <a:cs typeface="Arial"/>
              </a:rPr>
              <a:t>Schwartz  Director </a:t>
            </a:r>
            <a:r>
              <a:rPr sz="1100" spc="-15" dirty="0">
                <a:latin typeface="Arial"/>
                <a:cs typeface="Arial"/>
              </a:rPr>
              <a:t>of </a:t>
            </a:r>
            <a:r>
              <a:rPr sz="1100" spc="-25" dirty="0">
                <a:latin typeface="Arial"/>
                <a:cs typeface="Arial"/>
              </a:rPr>
              <a:t>Outreach  Email:  </a:t>
            </a:r>
            <a:r>
              <a:rPr sz="1100" spc="-30" dirty="0">
                <a:latin typeface="Arial"/>
                <a:cs typeface="Arial"/>
                <a:hlinkClick r:id="rId3"/>
              </a:rPr>
              <a:t>jschwartz@ncsbn.org</a:t>
            </a:r>
            <a:endParaRPr sz="1100" dirty="0">
              <a:latin typeface="Arial"/>
              <a:cs typeface="Arial"/>
            </a:endParaRPr>
          </a:p>
        </p:txBody>
      </p:sp>
      <p:sp>
        <p:nvSpPr>
          <p:cNvPr id="6" name="object 6"/>
          <p:cNvSpPr/>
          <p:nvPr/>
        </p:nvSpPr>
        <p:spPr>
          <a:xfrm>
            <a:off x="4572000" y="1680258"/>
            <a:ext cx="0" cy="3064510"/>
          </a:xfrm>
          <a:custGeom>
            <a:avLst/>
            <a:gdLst/>
            <a:ahLst/>
            <a:cxnLst/>
            <a:rect l="l" t="t" r="r" b="b"/>
            <a:pathLst>
              <a:path h="3064510">
                <a:moveTo>
                  <a:pt x="0" y="0"/>
                </a:moveTo>
                <a:lnTo>
                  <a:pt x="1" y="3064213"/>
                </a:lnTo>
              </a:path>
            </a:pathLst>
          </a:custGeom>
          <a:ln w="9525">
            <a:solidFill>
              <a:srgbClr val="3C81F3"/>
            </a:solidFill>
          </a:ln>
        </p:spPr>
        <p:txBody>
          <a:bodyPr wrap="square" lIns="0" tIns="0" rIns="0" bIns="0" rtlCol="0"/>
          <a:lstStyle/>
          <a:p>
            <a:endParaRPr/>
          </a:p>
        </p:txBody>
      </p:sp>
      <p:sp>
        <p:nvSpPr>
          <p:cNvPr id="7" name="object 7"/>
          <p:cNvSpPr/>
          <p:nvPr/>
        </p:nvSpPr>
        <p:spPr>
          <a:xfrm>
            <a:off x="4849915" y="1475145"/>
            <a:ext cx="3171825" cy="3232150"/>
          </a:xfrm>
          <a:custGeom>
            <a:avLst/>
            <a:gdLst/>
            <a:ahLst/>
            <a:cxnLst/>
            <a:rect l="l" t="t" r="r" b="b"/>
            <a:pathLst>
              <a:path w="3171825" h="3232150">
                <a:moveTo>
                  <a:pt x="0" y="0"/>
                </a:moveTo>
                <a:lnTo>
                  <a:pt x="3171596" y="0"/>
                </a:lnTo>
                <a:lnTo>
                  <a:pt x="3171596" y="3231654"/>
                </a:lnTo>
                <a:lnTo>
                  <a:pt x="0" y="3231654"/>
                </a:lnTo>
                <a:lnTo>
                  <a:pt x="0" y="0"/>
                </a:lnTo>
                <a:close/>
              </a:path>
            </a:pathLst>
          </a:custGeom>
          <a:solidFill>
            <a:srgbClr val="D9E7FD"/>
          </a:solidFill>
        </p:spPr>
        <p:txBody>
          <a:bodyPr wrap="square" lIns="0" tIns="0" rIns="0" bIns="0" rtlCol="0"/>
          <a:lstStyle/>
          <a:p>
            <a:endParaRPr/>
          </a:p>
        </p:txBody>
      </p:sp>
      <p:sp>
        <p:nvSpPr>
          <p:cNvPr id="8" name="object 8"/>
          <p:cNvSpPr txBox="1"/>
          <p:nvPr/>
        </p:nvSpPr>
        <p:spPr>
          <a:xfrm>
            <a:off x="4849915" y="1508252"/>
            <a:ext cx="3379683" cy="1497846"/>
          </a:xfrm>
          <a:prstGeom prst="rect">
            <a:avLst/>
          </a:prstGeom>
        </p:spPr>
        <p:txBody>
          <a:bodyPr vert="horz" wrap="square" lIns="0" tIns="12700" rIns="0" bIns="0" rtlCol="0">
            <a:spAutoFit/>
          </a:bodyPr>
          <a:lstStyle/>
          <a:p>
            <a:pPr marL="683260">
              <a:lnSpc>
                <a:spcPct val="100000"/>
              </a:lnSpc>
              <a:spcBef>
                <a:spcPts val="100"/>
              </a:spcBef>
            </a:pPr>
            <a:r>
              <a:rPr sz="1800" spc="-5" dirty="0">
                <a:latin typeface="Arial"/>
                <a:cs typeface="Arial"/>
              </a:rPr>
              <a:t>Technical</a:t>
            </a:r>
            <a:r>
              <a:rPr sz="1800" spc="-10" dirty="0">
                <a:latin typeface="Arial"/>
                <a:cs typeface="Arial"/>
              </a:rPr>
              <a:t> </a:t>
            </a:r>
            <a:r>
              <a:rPr sz="1800" spc="-5" dirty="0">
                <a:latin typeface="Arial"/>
                <a:cs typeface="Arial"/>
              </a:rPr>
              <a:t>support</a:t>
            </a:r>
            <a:endParaRPr sz="1800" dirty="0">
              <a:latin typeface="Arial"/>
              <a:cs typeface="Arial"/>
            </a:endParaRPr>
          </a:p>
          <a:p>
            <a:pPr>
              <a:lnSpc>
                <a:spcPct val="100000"/>
              </a:lnSpc>
              <a:spcBef>
                <a:spcPts val="20"/>
              </a:spcBef>
            </a:pPr>
            <a:endParaRPr sz="1850" dirty="0">
              <a:latin typeface="Arial"/>
              <a:cs typeface="Arial"/>
            </a:endParaRPr>
          </a:p>
          <a:p>
            <a:pPr marL="305435" marR="356235" indent="-214629">
              <a:lnSpc>
                <a:spcPct val="100000"/>
              </a:lnSpc>
              <a:buChar char="•"/>
              <a:tabLst>
                <a:tab pos="305435" algn="l"/>
                <a:tab pos="306070" algn="l"/>
              </a:tabLst>
            </a:pPr>
            <a:r>
              <a:rPr sz="1500" spc="-5" dirty="0">
                <a:latin typeface="Arial"/>
                <a:cs typeface="Arial"/>
              </a:rPr>
              <a:t>Contact the NCSBN technical  team</a:t>
            </a:r>
            <a:endParaRPr lang="en-US" sz="1500" spc="-5" dirty="0">
              <a:latin typeface="Arial"/>
              <a:cs typeface="Arial"/>
            </a:endParaRPr>
          </a:p>
          <a:p>
            <a:pPr marL="305435" marR="356235" indent="-214629">
              <a:lnSpc>
                <a:spcPct val="100000"/>
              </a:lnSpc>
              <a:buChar char="•"/>
              <a:tabLst>
                <a:tab pos="305435" algn="l"/>
                <a:tab pos="306070" algn="l"/>
              </a:tabLst>
            </a:pPr>
            <a:endParaRPr sz="1500" dirty="0">
              <a:latin typeface="Arial"/>
              <a:cs typeface="Arial"/>
            </a:endParaRPr>
          </a:p>
          <a:p>
            <a:pPr marL="90806" marR="617855">
              <a:lnSpc>
                <a:spcPct val="100000"/>
              </a:lnSpc>
              <a:tabLst>
                <a:tab pos="305435" algn="l"/>
                <a:tab pos="306070" algn="l"/>
              </a:tabLst>
            </a:pPr>
            <a:r>
              <a:rPr lang="en-US" sz="1500" spc="-5" dirty="0">
                <a:latin typeface="Arial"/>
                <a:cs typeface="Arial"/>
              </a:rPr>
              <a:t>	</a:t>
            </a:r>
            <a:r>
              <a:rPr sz="1500" spc="-5" dirty="0">
                <a:latin typeface="Arial"/>
                <a:cs typeface="Arial"/>
              </a:rPr>
              <a:t>Email:</a:t>
            </a:r>
            <a:r>
              <a:rPr lang="en-US" sz="1500" spc="-5" dirty="0">
                <a:latin typeface="Arial"/>
                <a:cs typeface="Arial"/>
              </a:rPr>
              <a:t> </a:t>
            </a:r>
            <a:r>
              <a:rPr lang="en-US" sz="1200" spc="-5" dirty="0">
                <a:latin typeface="Arial"/>
                <a:cs typeface="Arial"/>
                <a:hlinkClick r:id="rId4"/>
              </a:rPr>
              <a:t>NursysENotify@ncsbn.org</a:t>
            </a:r>
            <a:endParaRPr sz="1200" dirty="0">
              <a:latin typeface="Arial"/>
              <a:cs typeface="Arial"/>
            </a:endParaRPr>
          </a:p>
        </p:txBody>
      </p:sp>
      <p:sp>
        <p:nvSpPr>
          <p:cNvPr id="9" name="object 9"/>
          <p:cNvSpPr/>
          <p:nvPr/>
        </p:nvSpPr>
        <p:spPr>
          <a:xfrm>
            <a:off x="5638800" y="3084575"/>
            <a:ext cx="1594103" cy="159715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F73C5F-5860-A14A-277A-BFF06069672D}"/>
              </a:ext>
            </a:extLst>
          </p:cNvPr>
          <p:cNvSpPr>
            <a:spLocks noGrp="1"/>
          </p:cNvSpPr>
          <p:nvPr>
            <p:ph sz="half" idx="2"/>
          </p:nvPr>
        </p:nvSpPr>
        <p:spPr>
          <a:xfrm>
            <a:off x="304800" y="2266950"/>
            <a:ext cx="4734560" cy="830997"/>
          </a:xfrm>
        </p:spPr>
        <p:txBody>
          <a:bodyPr/>
          <a:lstStyle/>
          <a:p>
            <a:pPr marL="285750" indent="-285750">
              <a:buFont typeface="Arial" panose="020B0604020202020204" pitchFamily="34" charset="0"/>
              <a:buChar char="•"/>
            </a:pPr>
            <a:r>
              <a:rPr lang="en-US" dirty="0"/>
              <a:t>Register with </a:t>
            </a:r>
            <a:r>
              <a:rPr lang="en-US" dirty="0" err="1"/>
              <a:t>eNotify</a:t>
            </a:r>
            <a:r>
              <a:rPr lang="en-US" dirty="0"/>
              <a:t> by </a:t>
            </a:r>
            <a:r>
              <a:rPr lang="en-US" b="1" u="sng" dirty="0">
                <a:highlight>
                  <a:srgbClr val="FFFF00"/>
                </a:highlight>
              </a:rPr>
              <a:t>October 31, 2023</a:t>
            </a:r>
            <a:r>
              <a:rPr lang="en-US" dirty="0"/>
              <a:t>, to receive license updates for RN and APRN renewal.</a:t>
            </a:r>
          </a:p>
        </p:txBody>
      </p:sp>
      <p:sp>
        <p:nvSpPr>
          <p:cNvPr id="6" name="TextBox 5">
            <a:extLst>
              <a:ext uri="{FF2B5EF4-FFF2-40B4-BE49-F238E27FC236}">
                <a16:creationId xmlns:a16="http://schemas.microsoft.com/office/drawing/2014/main" id="{AE07F4FA-4541-A839-125D-0C77C015DC1A}"/>
              </a:ext>
            </a:extLst>
          </p:cNvPr>
          <p:cNvSpPr txBox="1"/>
          <p:nvPr/>
        </p:nvSpPr>
        <p:spPr>
          <a:xfrm>
            <a:off x="447040" y="393494"/>
            <a:ext cx="5115560" cy="1200329"/>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2023 RN / APRN Renewal</a:t>
            </a:r>
          </a:p>
        </p:txBody>
      </p:sp>
      <p:pic>
        <p:nvPicPr>
          <p:cNvPr id="4" name="Picture 3" descr="Fireworks in the sky&#10;&#10;Description automatically generated">
            <a:extLst>
              <a:ext uri="{FF2B5EF4-FFF2-40B4-BE49-F238E27FC236}">
                <a16:creationId xmlns:a16="http://schemas.microsoft.com/office/drawing/2014/main" id="{F9F9A617-8CEE-AE04-91C9-F0168AB16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962150"/>
            <a:ext cx="3048000" cy="2032000"/>
          </a:xfrm>
          <a:prstGeom prst="rect">
            <a:avLst/>
          </a:prstGeom>
        </p:spPr>
      </p:pic>
    </p:spTree>
    <p:extLst>
      <p:ext uri="{BB962C8B-B14F-4D97-AF65-F5344CB8AC3E}">
        <p14:creationId xmlns:p14="http://schemas.microsoft.com/office/powerpoint/2010/main" val="3881820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57310022-F07C-E18E-FE9F-56D79351E357}"/>
              </a:ext>
            </a:extLst>
          </p:cNvPr>
          <p:cNvSpPr/>
          <p:nvPr/>
        </p:nvSpPr>
        <p:spPr>
          <a:xfrm>
            <a:off x="0" y="-32167"/>
            <a:ext cx="9155243" cy="5207833"/>
          </a:xfrm>
          <a:prstGeom prst="rect">
            <a:avLst/>
          </a:prstGeom>
          <a:blipFill>
            <a:blip r:embed="rId2" cstate="print"/>
            <a:stretch>
              <a:fillRect/>
            </a:stretch>
          </a:blip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C55133-65A2-62C0-5653-AAFDE3B0D06B}"/>
              </a:ext>
            </a:extLst>
          </p:cNvPr>
          <p:cNvSpPr txBox="1"/>
          <p:nvPr/>
        </p:nvSpPr>
        <p:spPr>
          <a:xfrm>
            <a:off x="381000" y="2266950"/>
            <a:ext cx="6096000"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Marlene </a:t>
            </a:r>
            <a:r>
              <a:rPr lang="en-US" sz="2000" dirty="0" err="1">
                <a:latin typeface="Arial" panose="020B0604020202020204" pitchFamily="34" charset="0"/>
                <a:cs typeface="Arial" panose="020B0604020202020204" pitchFamily="34" charset="0"/>
              </a:rPr>
              <a:t>Anielski</a:t>
            </a:r>
            <a:r>
              <a:rPr lang="en-US" sz="2000" dirty="0">
                <a:latin typeface="Arial" panose="020B0604020202020204" pitchFamily="34" charset="0"/>
                <a:cs typeface="Arial" panose="020B0604020202020204" pitchFamily="34" charset="0"/>
              </a:rPr>
              <a:t>, Director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Nick </a:t>
            </a:r>
            <a:r>
              <a:rPr lang="en-US" sz="2000" dirty="0" err="1">
                <a:latin typeface="Arial" panose="020B0604020202020204" pitchFamily="34" charset="0"/>
                <a:cs typeface="Arial" panose="020B0604020202020204" pitchFamily="34" charset="0"/>
              </a:rPr>
              <a:t>Siniff</a:t>
            </a:r>
            <a:r>
              <a:rPr lang="en-US" sz="2000" dirty="0">
                <a:latin typeface="Arial" panose="020B0604020202020204" pitchFamily="34" charset="0"/>
                <a:cs typeface="Arial" panose="020B0604020202020204" pitchFamily="34" charset="0"/>
              </a:rPr>
              <a:t>, Supervising Attorney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Tracy Williams-Johnson, Licensure Manager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Jack Brubaker, Legislative Liaison</a:t>
            </a:r>
          </a:p>
          <a:p>
            <a:endParaRPr lang="en-US" sz="2000" dirty="0">
              <a:latin typeface="Arial" panose="020B0604020202020204" pitchFamily="34" charset="0"/>
              <a:cs typeface="Arial" panose="020B0604020202020204" pitchFamily="34" charset="0"/>
            </a:endParaRPr>
          </a:p>
        </p:txBody>
      </p:sp>
      <p:pic>
        <p:nvPicPr>
          <p:cNvPr id="5" name="Picture 4" descr="A logo of a nursing home&#10;&#10;Description automatically generated">
            <a:extLst>
              <a:ext uri="{FF2B5EF4-FFF2-40B4-BE49-F238E27FC236}">
                <a16:creationId xmlns:a16="http://schemas.microsoft.com/office/drawing/2014/main" id="{8A0E9328-5D45-7A7F-F2AF-AA1A4444D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3350"/>
            <a:ext cx="2133600" cy="1739900"/>
          </a:xfrm>
          <a:prstGeom prst="rect">
            <a:avLst/>
          </a:prstGeom>
        </p:spPr>
      </p:pic>
    </p:spTree>
    <p:extLst>
      <p:ext uri="{BB962C8B-B14F-4D97-AF65-F5344CB8AC3E}">
        <p14:creationId xmlns:p14="http://schemas.microsoft.com/office/powerpoint/2010/main" val="2887608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71599"/>
            <a:ext cx="4087367" cy="34320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4" name="object 4"/>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5" name="object 5"/>
          <p:cNvSpPr/>
          <p:nvPr/>
        </p:nvSpPr>
        <p:spPr>
          <a:xfrm>
            <a:off x="0" y="0"/>
            <a:ext cx="9144000" cy="2121408"/>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628958" y="523747"/>
            <a:ext cx="3124835" cy="574040"/>
          </a:xfrm>
          <a:prstGeom prst="rect">
            <a:avLst/>
          </a:prstGeom>
        </p:spPr>
        <p:txBody>
          <a:bodyPr vert="horz" wrap="square" lIns="0" tIns="12700" rIns="0" bIns="0" rtlCol="0">
            <a:spAutoFit/>
          </a:bodyPr>
          <a:lstStyle/>
          <a:p>
            <a:pPr marL="12700">
              <a:lnSpc>
                <a:spcPct val="100000"/>
              </a:lnSpc>
              <a:spcBef>
                <a:spcPts val="100"/>
              </a:spcBef>
            </a:pPr>
            <a:r>
              <a:rPr sz="3600" spc="-305" dirty="0"/>
              <a:t>MSL</a:t>
            </a:r>
            <a:r>
              <a:rPr sz="3600" spc="-40" dirty="0"/>
              <a:t> Reporting</a:t>
            </a:r>
            <a:endParaRPr sz="3600"/>
          </a:p>
        </p:txBody>
      </p:sp>
      <p:sp>
        <p:nvSpPr>
          <p:cNvPr id="7" name="object 7"/>
          <p:cNvSpPr txBox="1"/>
          <p:nvPr/>
        </p:nvSpPr>
        <p:spPr>
          <a:xfrm>
            <a:off x="4650740" y="1638300"/>
            <a:ext cx="4073525" cy="1939925"/>
          </a:xfrm>
          <a:prstGeom prst="rect">
            <a:avLst/>
          </a:prstGeom>
        </p:spPr>
        <p:txBody>
          <a:bodyPr vert="horz" wrap="square" lIns="0" tIns="13335" rIns="0" bIns="0" rtlCol="0">
            <a:spAutoFit/>
          </a:bodyPr>
          <a:lstStyle/>
          <a:p>
            <a:pPr marL="298450" marR="5080" indent="-285750">
              <a:lnSpc>
                <a:spcPct val="99600"/>
              </a:lnSpc>
              <a:spcBef>
                <a:spcPts val="105"/>
              </a:spcBef>
              <a:buChar char="•"/>
              <a:tabLst>
                <a:tab pos="297815" algn="l"/>
                <a:tab pos="298450" algn="l"/>
              </a:tabLst>
            </a:pPr>
            <a:r>
              <a:rPr sz="1400" spc="60" dirty="0">
                <a:latin typeface="Arial"/>
                <a:cs typeface="Arial"/>
              </a:rPr>
              <a:t>Board </a:t>
            </a:r>
            <a:r>
              <a:rPr sz="1400" spc="120" dirty="0">
                <a:latin typeface="Arial"/>
                <a:cs typeface="Arial"/>
              </a:rPr>
              <a:t>approved </a:t>
            </a:r>
            <a:r>
              <a:rPr lang="en-US" sz="1400" spc="120" dirty="0">
                <a:latin typeface="Arial"/>
                <a:cs typeface="Arial"/>
              </a:rPr>
              <a:t>an </a:t>
            </a:r>
            <a:r>
              <a:rPr sz="1400" spc="125" dirty="0">
                <a:latin typeface="Arial"/>
                <a:cs typeface="Arial"/>
              </a:rPr>
              <a:t>amendment </a:t>
            </a:r>
            <a:r>
              <a:rPr sz="1400" spc="110" dirty="0">
                <a:latin typeface="Arial"/>
                <a:cs typeface="Arial"/>
              </a:rPr>
              <a:t>to </a:t>
            </a:r>
            <a:r>
              <a:rPr sz="1400" spc="20" dirty="0">
                <a:solidFill>
                  <a:srgbClr val="242424"/>
                </a:solidFill>
                <a:latin typeface="Arial"/>
                <a:cs typeface="Arial"/>
              </a:rPr>
              <a:t>Revised  </a:t>
            </a:r>
            <a:r>
              <a:rPr sz="1400" spc="140" dirty="0">
                <a:solidFill>
                  <a:srgbClr val="242424"/>
                </a:solidFill>
                <a:latin typeface="Arial"/>
                <a:cs typeface="Arial"/>
              </a:rPr>
              <a:t>Code</a:t>
            </a:r>
            <a:r>
              <a:rPr sz="1400" spc="-5" dirty="0">
                <a:solidFill>
                  <a:srgbClr val="242424"/>
                </a:solidFill>
                <a:latin typeface="Arial"/>
                <a:cs typeface="Arial"/>
              </a:rPr>
              <a:t> </a:t>
            </a:r>
            <a:r>
              <a:rPr sz="1400" spc="-10" dirty="0">
                <a:solidFill>
                  <a:srgbClr val="242424"/>
                </a:solidFill>
                <a:latin typeface="Arial"/>
                <a:cs typeface="Arial"/>
              </a:rPr>
              <a:t>4723.114</a:t>
            </a:r>
            <a:r>
              <a:rPr sz="1400" spc="-5" dirty="0">
                <a:solidFill>
                  <a:srgbClr val="242424"/>
                </a:solidFill>
                <a:latin typeface="Arial"/>
                <a:cs typeface="Arial"/>
              </a:rPr>
              <a:t> </a:t>
            </a:r>
            <a:r>
              <a:rPr sz="1400" spc="110" dirty="0">
                <a:solidFill>
                  <a:srgbClr val="242424"/>
                </a:solidFill>
                <a:latin typeface="Arial"/>
                <a:cs typeface="Arial"/>
              </a:rPr>
              <a:t>to</a:t>
            </a:r>
            <a:r>
              <a:rPr sz="1400" spc="-10" dirty="0">
                <a:solidFill>
                  <a:srgbClr val="242424"/>
                </a:solidFill>
                <a:latin typeface="Arial"/>
                <a:cs typeface="Arial"/>
              </a:rPr>
              <a:t> </a:t>
            </a:r>
            <a:r>
              <a:rPr sz="1400" spc="45" dirty="0">
                <a:solidFill>
                  <a:srgbClr val="242424"/>
                </a:solidFill>
                <a:latin typeface="Arial"/>
                <a:cs typeface="Arial"/>
              </a:rPr>
              <a:t>clarify</a:t>
            </a:r>
            <a:r>
              <a:rPr sz="1400" spc="-5" dirty="0">
                <a:solidFill>
                  <a:srgbClr val="242424"/>
                </a:solidFill>
                <a:latin typeface="Arial"/>
                <a:cs typeface="Arial"/>
              </a:rPr>
              <a:t> </a:t>
            </a:r>
            <a:r>
              <a:rPr sz="1400" spc="114" dirty="0">
                <a:solidFill>
                  <a:srgbClr val="242424"/>
                </a:solidFill>
                <a:latin typeface="Arial"/>
                <a:cs typeface="Arial"/>
              </a:rPr>
              <a:t>who</a:t>
            </a:r>
            <a:r>
              <a:rPr sz="1400" spc="-10" dirty="0">
                <a:solidFill>
                  <a:srgbClr val="242424"/>
                </a:solidFill>
                <a:latin typeface="Arial"/>
                <a:cs typeface="Arial"/>
              </a:rPr>
              <a:t> </a:t>
            </a:r>
            <a:r>
              <a:rPr sz="1400" spc="95" dirty="0">
                <a:solidFill>
                  <a:srgbClr val="242424"/>
                </a:solidFill>
                <a:latin typeface="Arial"/>
                <a:cs typeface="Arial"/>
              </a:rPr>
              <a:t>the</a:t>
            </a:r>
            <a:r>
              <a:rPr sz="1400" dirty="0">
                <a:solidFill>
                  <a:srgbClr val="242424"/>
                </a:solidFill>
                <a:latin typeface="Arial"/>
                <a:cs typeface="Arial"/>
              </a:rPr>
              <a:t> </a:t>
            </a:r>
            <a:r>
              <a:rPr sz="1400" spc="55" dirty="0">
                <a:solidFill>
                  <a:srgbClr val="242424"/>
                </a:solidFill>
                <a:latin typeface="Arial"/>
                <a:cs typeface="Arial"/>
              </a:rPr>
              <a:t>employers  </a:t>
            </a:r>
            <a:r>
              <a:rPr sz="1400" spc="85" dirty="0">
                <a:solidFill>
                  <a:srgbClr val="242424"/>
                </a:solidFill>
                <a:latin typeface="Arial"/>
                <a:cs typeface="Arial"/>
              </a:rPr>
              <a:t>are</a:t>
            </a:r>
            <a:r>
              <a:rPr sz="1400" spc="-5" dirty="0">
                <a:solidFill>
                  <a:srgbClr val="242424"/>
                </a:solidFill>
                <a:latin typeface="Arial"/>
                <a:cs typeface="Arial"/>
              </a:rPr>
              <a:t> </a:t>
            </a:r>
            <a:r>
              <a:rPr sz="1400" spc="105" dirty="0">
                <a:solidFill>
                  <a:srgbClr val="242424"/>
                </a:solidFill>
                <a:latin typeface="Arial"/>
                <a:cs typeface="Arial"/>
              </a:rPr>
              <a:t>that</a:t>
            </a:r>
            <a:r>
              <a:rPr sz="1400" spc="-5" dirty="0">
                <a:solidFill>
                  <a:srgbClr val="242424"/>
                </a:solidFill>
                <a:latin typeface="Arial"/>
                <a:cs typeface="Arial"/>
              </a:rPr>
              <a:t> </a:t>
            </a:r>
            <a:r>
              <a:rPr sz="1400" spc="85" dirty="0">
                <a:solidFill>
                  <a:srgbClr val="242424"/>
                </a:solidFill>
                <a:latin typeface="Arial"/>
                <a:cs typeface="Arial"/>
              </a:rPr>
              <a:t>are</a:t>
            </a:r>
            <a:r>
              <a:rPr sz="1400" dirty="0">
                <a:solidFill>
                  <a:srgbClr val="242424"/>
                </a:solidFill>
                <a:latin typeface="Arial"/>
                <a:cs typeface="Arial"/>
              </a:rPr>
              <a:t> </a:t>
            </a:r>
            <a:r>
              <a:rPr sz="1400" spc="65" dirty="0">
                <a:solidFill>
                  <a:srgbClr val="242424"/>
                </a:solidFill>
                <a:latin typeface="Arial"/>
                <a:cs typeface="Arial"/>
              </a:rPr>
              <a:t>required</a:t>
            </a:r>
            <a:r>
              <a:rPr sz="1400" dirty="0">
                <a:solidFill>
                  <a:srgbClr val="242424"/>
                </a:solidFill>
                <a:latin typeface="Arial"/>
                <a:cs typeface="Arial"/>
              </a:rPr>
              <a:t> </a:t>
            </a:r>
            <a:r>
              <a:rPr sz="1400" spc="110" dirty="0">
                <a:solidFill>
                  <a:srgbClr val="242424"/>
                </a:solidFill>
                <a:latin typeface="Arial"/>
                <a:cs typeface="Arial"/>
              </a:rPr>
              <a:t>to</a:t>
            </a:r>
            <a:r>
              <a:rPr sz="1400" spc="-10" dirty="0">
                <a:solidFill>
                  <a:srgbClr val="242424"/>
                </a:solidFill>
                <a:latin typeface="Arial"/>
                <a:cs typeface="Arial"/>
              </a:rPr>
              <a:t> </a:t>
            </a:r>
            <a:r>
              <a:rPr sz="1400" spc="70" dirty="0">
                <a:solidFill>
                  <a:srgbClr val="242424"/>
                </a:solidFill>
                <a:latin typeface="Arial"/>
                <a:cs typeface="Arial"/>
              </a:rPr>
              <a:t>report</a:t>
            </a:r>
            <a:r>
              <a:rPr sz="1400" spc="-5" dirty="0">
                <a:solidFill>
                  <a:srgbClr val="242424"/>
                </a:solidFill>
                <a:latin typeface="Arial"/>
                <a:cs typeface="Arial"/>
              </a:rPr>
              <a:t> </a:t>
            </a:r>
            <a:r>
              <a:rPr sz="1400" spc="95" dirty="0">
                <a:solidFill>
                  <a:srgbClr val="242424"/>
                </a:solidFill>
                <a:latin typeface="Arial"/>
                <a:cs typeface="Arial"/>
              </a:rPr>
              <a:t>the</a:t>
            </a:r>
            <a:r>
              <a:rPr sz="1400" dirty="0">
                <a:solidFill>
                  <a:srgbClr val="242424"/>
                </a:solidFill>
                <a:latin typeface="Arial"/>
                <a:cs typeface="Arial"/>
              </a:rPr>
              <a:t> </a:t>
            </a:r>
            <a:r>
              <a:rPr sz="1400" spc="50" dirty="0">
                <a:solidFill>
                  <a:srgbClr val="242424"/>
                </a:solidFill>
                <a:latin typeface="Arial"/>
                <a:cs typeface="Arial"/>
              </a:rPr>
              <a:t>numbers  </a:t>
            </a:r>
            <a:r>
              <a:rPr sz="1400" spc="90" dirty="0">
                <a:solidFill>
                  <a:srgbClr val="242424"/>
                </a:solidFill>
                <a:latin typeface="Arial"/>
                <a:cs typeface="Arial"/>
              </a:rPr>
              <a:t>of </a:t>
            </a:r>
            <a:r>
              <a:rPr sz="1400" spc="-20" dirty="0">
                <a:solidFill>
                  <a:srgbClr val="242424"/>
                </a:solidFill>
                <a:latin typeface="Arial"/>
                <a:cs typeface="Arial"/>
              </a:rPr>
              <a:t>nurses </a:t>
            </a:r>
            <a:r>
              <a:rPr sz="1400" spc="75" dirty="0">
                <a:solidFill>
                  <a:srgbClr val="242424"/>
                </a:solidFill>
                <a:latin typeface="Arial"/>
                <a:cs typeface="Arial"/>
              </a:rPr>
              <a:t>holding </a:t>
            </a:r>
            <a:r>
              <a:rPr sz="1400" spc="125" dirty="0">
                <a:solidFill>
                  <a:srgbClr val="242424"/>
                </a:solidFill>
                <a:latin typeface="Arial"/>
                <a:cs typeface="Arial"/>
              </a:rPr>
              <a:t>an </a:t>
            </a:r>
            <a:r>
              <a:rPr sz="1400" spc="95" dirty="0">
                <a:solidFill>
                  <a:srgbClr val="242424"/>
                </a:solidFill>
                <a:latin typeface="Arial"/>
                <a:cs typeface="Arial"/>
              </a:rPr>
              <a:t>out </a:t>
            </a:r>
            <a:r>
              <a:rPr sz="1400" spc="90" dirty="0">
                <a:solidFill>
                  <a:srgbClr val="242424"/>
                </a:solidFill>
                <a:latin typeface="Arial"/>
                <a:cs typeface="Arial"/>
              </a:rPr>
              <a:t>of </a:t>
            </a:r>
            <a:r>
              <a:rPr sz="1400" spc="60" dirty="0">
                <a:solidFill>
                  <a:srgbClr val="242424"/>
                </a:solidFill>
                <a:latin typeface="Arial"/>
                <a:cs typeface="Arial"/>
              </a:rPr>
              <a:t>state </a:t>
            </a:r>
            <a:r>
              <a:rPr sz="1400" spc="-85" dirty="0">
                <a:solidFill>
                  <a:srgbClr val="242424"/>
                </a:solidFill>
                <a:latin typeface="Arial"/>
                <a:cs typeface="Arial"/>
              </a:rPr>
              <a:t>MSL </a:t>
            </a:r>
            <a:r>
              <a:rPr sz="1400" spc="110" dirty="0">
                <a:solidFill>
                  <a:srgbClr val="242424"/>
                </a:solidFill>
                <a:latin typeface="Arial"/>
                <a:cs typeface="Arial"/>
              </a:rPr>
              <a:t>to </a:t>
            </a:r>
            <a:r>
              <a:rPr sz="1400" spc="90" dirty="0">
                <a:solidFill>
                  <a:srgbClr val="242424"/>
                </a:solidFill>
                <a:latin typeface="Arial"/>
                <a:cs typeface="Arial"/>
              </a:rPr>
              <a:t>the  </a:t>
            </a:r>
            <a:r>
              <a:rPr sz="1400" spc="70" dirty="0">
                <a:solidFill>
                  <a:srgbClr val="242424"/>
                </a:solidFill>
                <a:latin typeface="Arial"/>
                <a:cs typeface="Arial"/>
              </a:rPr>
              <a:t>Ohio </a:t>
            </a:r>
            <a:r>
              <a:rPr sz="1400" spc="60" dirty="0">
                <a:solidFill>
                  <a:srgbClr val="242424"/>
                </a:solidFill>
                <a:latin typeface="Arial"/>
                <a:cs typeface="Arial"/>
              </a:rPr>
              <a:t>Board </a:t>
            </a:r>
            <a:r>
              <a:rPr sz="1400" spc="90" dirty="0">
                <a:solidFill>
                  <a:srgbClr val="242424"/>
                </a:solidFill>
                <a:latin typeface="Arial"/>
                <a:cs typeface="Arial"/>
              </a:rPr>
              <a:t>of</a:t>
            </a:r>
            <a:r>
              <a:rPr sz="1400" spc="-145" dirty="0">
                <a:solidFill>
                  <a:srgbClr val="242424"/>
                </a:solidFill>
                <a:latin typeface="Arial"/>
                <a:cs typeface="Arial"/>
              </a:rPr>
              <a:t> </a:t>
            </a:r>
            <a:r>
              <a:rPr sz="1400" spc="5" dirty="0">
                <a:solidFill>
                  <a:srgbClr val="242424"/>
                </a:solidFill>
                <a:latin typeface="Arial"/>
                <a:cs typeface="Arial"/>
              </a:rPr>
              <a:t>Nursing.</a:t>
            </a:r>
            <a:endParaRPr sz="1400" dirty="0">
              <a:latin typeface="Arial"/>
              <a:cs typeface="Arial"/>
            </a:endParaRPr>
          </a:p>
          <a:p>
            <a:pPr>
              <a:lnSpc>
                <a:spcPct val="100000"/>
              </a:lnSpc>
              <a:spcBef>
                <a:spcPts val="30"/>
              </a:spcBef>
              <a:buFont typeface="Arial"/>
              <a:buChar char="•"/>
            </a:pPr>
            <a:endParaRPr sz="1350" dirty="0">
              <a:latin typeface="Arial"/>
              <a:cs typeface="Arial"/>
            </a:endParaRPr>
          </a:p>
          <a:p>
            <a:pPr marL="298450" marR="96520" indent="-285750">
              <a:lnSpc>
                <a:spcPct val="101400"/>
              </a:lnSpc>
              <a:buClr>
                <a:srgbClr val="000000"/>
              </a:buClr>
              <a:buChar char="•"/>
              <a:tabLst>
                <a:tab pos="297815" algn="l"/>
                <a:tab pos="298450" algn="l"/>
              </a:tabLst>
            </a:pPr>
            <a:r>
              <a:rPr sz="1400" spc="60" dirty="0">
                <a:solidFill>
                  <a:srgbClr val="242424"/>
                </a:solidFill>
                <a:latin typeface="Arial"/>
                <a:cs typeface="Arial"/>
              </a:rPr>
              <a:t>Requirement</a:t>
            </a:r>
            <a:r>
              <a:rPr sz="1400" spc="-10" dirty="0">
                <a:solidFill>
                  <a:srgbClr val="242424"/>
                </a:solidFill>
                <a:latin typeface="Arial"/>
                <a:cs typeface="Arial"/>
              </a:rPr>
              <a:t> </a:t>
            </a:r>
            <a:r>
              <a:rPr sz="1400" spc="5" dirty="0">
                <a:solidFill>
                  <a:srgbClr val="242424"/>
                </a:solidFill>
                <a:latin typeface="Arial"/>
                <a:cs typeface="Arial"/>
              </a:rPr>
              <a:t>will</a:t>
            </a:r>
            <a:r>
              <a:rPr sz="1400" spc="-10" dirty="0">
                <a:solidFill>
                  <a:srgbClr val="242424"/>
                </a:solidFill>
                <a:latin typeface="Arial"/>
                <a:cs typeface="Arial"/>
              </a:rPr>
              <a:t> </a:t>
            </a:r>
            <a:r>
              <a:rPr sz="1400" spc="145" dirty="0">
                <a:solidFill>
                  <a:srgbClr val="242424"/>
                </a:solidFill>
                <a:latin typeface="Arial"/>
                <a:cs typeface="Arial"/>
              </a:rPr>
              <a:t>be</a:t>
            </a:r>
            <a:r>
              <a:rPr sz="1400" spc="-5" dirty="0">
                <a:solidFill>
                  <a:srgbClr val="242424"/>
                </a:solidFill>
                <a:latin typeface="Arial"/>
                <a:cs typeface="Arial"/>
              </a:rPr>
              <a:t> </a:t>
            </a:r>
            <a:r>
              <a:rPr sz="1400" spc="114" dirty="0">
                <a:solidFill>
                  <a:srgbClr val="242424"/>
                </a:solidFill>
                <a:latin typeface="Arial"/>
                <a:cs typeface="Arial"/>
              </a:rPr>
              <a:t>met</a:t>
            </a:r>
            <a:r>
              <a:rPr sz="1400" spc="-5" dirty="0">
                <a:solidFill>
                  <a:srgbClr val="242424"/>
                </a:solidFill>
                <a:latin typeface="Arial"/>
                <a:cs typeface="Arial"/>
              </a:rPr>
              <a:t> </a:t>
            </a:r>
            <a:r>
              <a:rPr sz="1400" spc="105" dirty="0">
                <a:solidFill>
                  <a:srgbClr val="242424"/>
                </a:solidFill>
                <a:latin typeface="Arial"/>
                <a:cs typeface="Arial"/>
              </a:rPr>
              <a:t>when</a:t>
            </a:r>
            <a:r>
              <a:rPr sz="1400" spc="-10" dirty="0">
                <a:solidFill>
                  <a:srgbClr val="242424"/>
                </a:solidFill>
                <a:latin typeface="Arial"/>
                <a:cs typeface="Arial"/>
              </a:rPr>
              <a:t> </a:t>
            </a:r>
            <a:r>
              <a:rPr sz="1400" spc="80" dirty="0">
                <a:solidFill>
                  <a:srgbClr val="242424"/>
                </a:solidFill>
                <a:latin typeface="Arial"/>
                <a:cs typeface="Arial"/>
              </a:rPr>
              <a:t>health</a:t>
            </a:r>
            <a:r>
              <a:rPr sz="1400" spc="-5" dirty="0">
                <a:solidFill>
                  <a:srgbClr val="242424"/>
                </a:solidFill>
                <a:latin typeface="Arial"/>
                <a:cs typeface="Arial"/>
              </a:rPr>
              <a:t> </a:t>
            </a:r>
            <a:r>
              <a:rPr sz="1400" spc="114" dirty="0">
                <a:solidFill>
                  <a:srgbClr val="242424"/>
                </a:solidFill>
                <a:latin typeface="Arial"/>
                <a:cs typeface="Arial"/>
              </a:rPr>
              <a:t>care  </a:t>
            </a:r>
            <a:r>
              <a:rPr sz="1400" spc="40" dirty="0">
                <a:solidFill>
                  <a:srgbClr val="242424"/>
                </a:solidFill>
                <a:latin typeface="Arial"/>
                <a:cs typeface="Arial"/>
              </a:rPr>
              <a:t>providers </a:t>
            </a:r>
            <a:r>
              <a:rPr sz="1400" spc="114" dirty="0">
                <a:solidFill>
                  <a:srgbClr val="242424"/>
                </a:solidFill>
                <a:latin typeface="Arial"/>
                <a:cs typeface="Arial"/>
              </a:rPr>
              <a:t>upload </a:t>
            </a:r>
            <a:r>
              <a:rPr sz="1400" spc="40" dirty="0">
                <a:solidFill>
                  <a:srgbClr val="242424"/>
                </a:solidFill>
                <a:latin typeface="Arial"/>
                <a:cs typeface="Arial"/>
              </a:rPr>
              <a:t>their </a:t>
            </a:r>
            <a:r>
              <a:rPr sz="1400" spc="75" dirty="0">
                <a:solidFill>
                  <a:srgbClr val="242424"/>
                </a:solidFill>
                <a:latin typeface="Arial"/>
                <a:cs typeface="Arial"/>
              </a:rPr>
              <a:t>workforce </a:t>
            </a:r>
            <a:r>
              <a:rPr sz="1400" spc="50" dirty="0">
                <a:solidFill>
                  <a:srgbClr val="242424"/>
                </a:solidFill>
                <a:latin typeface="Arial"/>
                <a:cs typeface="Arial"/>
              </a:rPr>
              <a:t>numbers  </a:t>
            </a:r>
            <a:r>
              <a:rPr sz="1400" spc="60" dirty="0">
                <a:solidFill>
                  <a:srgbClr val="242424"/>
                </a:solidFill>
                <a:latin typeface="Arial"/>
                <a:cs typeface="Arial"/>
              </a:rPr>
              <a:t>into </a:t>
            </a:r>
            <a:r>
              <a:rPr sz="1400" spc="-40" dirty="0" err="1">
                <a:solidFill>
                  <a:srgbClr val="242424"/>
                </a:solidFill>
                <a:latin typeface="Arial"/>
                <a:cs typeface="Arial"/>
              </a:rPr>
              <a:t>Nursys</a:t>
            </a:r>
            <a:r>
              <a:rPr sz="1400" spc="-85" dirty="0">
                <a:solidFill>
                  <a:srgbClr val="242424"/>
                </a:solidFill>
                <a:latin typeface="Arial"/>
                <a:cs typeface="Arial"/>
              </a:rPr>
              <a:t> </a:t>
            </a:r>
            <a:r>
              <a:rPr sz="1400" spc="50" dirty="0" err="1">
                <a:solidFill>
                  <a:srgbClr val="242424"/>
                </a:solidFill>
                <a:latin typeface="Arial"/>
                <a:cs typeface="Arial"/>
              </a:rPr>
              <a:t>eNotify</a:t>
            </a:r>
            <a:r>
              <a:rPr sz="1400" spc="50" dirty="0">
                <a:solidFill>
                  <a:srgbClr val="242424"/>
                </a:solidFill>
                <a:latin typeface="Arial"/>
                <a:cs typeface="Arial"/>
              </a:rPr>
              <a:t>.</a:t>
            </a:r>
            <a:endParaRPr sz="1400"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3" name="object 3"/>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4" name="object 4"/>
          <p:cNvSpPr/>
          <p:nvPr/>
        </p:nvSpPr>
        <p:spPr>
          <a:xfrm>
            <a:off x="0" y="0"/>
            <a:ext cx="9144000" cy="2121408"/>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628958" y="523747"/>
            <a:ext cx="2604135" cy="1135380"/>
          </a:xfrm>
          <a:prstGeom prst="rect">
            <a:avLst/>
          </a:prstGeom>
        </p:spPr>
        <p:txBody>
          <a:bodyPr vert="horz" wrap="square" lIns="0" tIns="635" rIns="0" bIns="0" rtlCol="0">
            <a:spAutoFit/>
          </a:bodyPr>
          <a:lstStyle/>
          <a:p>
            <a:pPr marL="12700" marR="5080">
              <a:lnSpc>
                <a:spcPct val="102200"/>
              </a:lnSpc>
              <a:spcBef>
                <a:spcPts val="5"/>
              </a:spcBef>
            </a:pPr>
            <a:r>
              <a:rPr sz="3600" spc="20" dirty="0"/>
              <a:t>Out </a:t>
            </a:r>
            <a:r>
              <a:rPr sz="3600" spc="-50" dirty="0"/>
              <a:t>of </a:t>
            </a:r>
            <a:r>
              <a:rPr sz="3600" spc="-25" dirty="0"/>
              <a:t>State  </a:t>
            </a:r>
            <a:r>
              <a:rPr sz="3600" spc="-335" dirty="0"/>
              <a:t>MSLs</a:t>
            </a:r>
            <a:endParaRPr sz="3600" dirty="0"/>
          </a:p>
        </p:txBody>
      </p:sp>
      <p:graphicFrame>
        <p:nvGraphicFramePr>
          <p:cNvPr id="6" name="object 6"/>
          <p:cNvGraphicFramePr>
            <a:graphicFrameLocks noGrp="1"/>
          </p:cNvGraphicFramePr>
          <p:nvPr>
            <p:extLst>
              <p:ext uri="{D42A27DB-BD31-4B8C-83A1-F6EECF244321}">
                <p14:modId xmlns:p14="http://schemas.microsoft.com/office/powerpoint/2010/main" val="2490758542"/>
              </p:ext>
            </p:extLst>
          </p:nvPr>
        </p:nvGraphicFramePr>
        <p:xfrm>
          <a:off x="1671374" y="2361757"/>
          <a:ext cx="5676899" cy="1864467"/>
        </p:xfrm>
        <a:graphic>
          <a:graphicData uri="http://schemas.openxmlformats.org/drawingml/2006/table">
            <a:tbl>
              <a:tblPr firstRow="1" bandRow="1">
                <a:tableStyleId>{2D5ABB26-0587-4C30-8999-92F81FD0307C}</a:tableStyleId>
              </a:tblPr>
              <a:tblGrid>
                <a:gridCol w="1674495">
                  <a:extLst>
                    <a:ext uri="{9D8B030D-6E8A-4147-A177-3AD203B41FA5}">
                      <a16:colId xmlns:a16="http://schemas.microsoft.com/office/drawing/2014/main" val="20000"/>
                    </a:ext>
                  </a:extLst>
                </a:gridCol>
                <a:gridCol w="4002404">
                  <a:extLst>
                    <a:ext uri="{9D8B030D-6E8A-4147-A177-3AD203B41FA5}">
                      <a16:colId xmlns:a16="http://schemas.microsoft.com/office/drawing/2014/main" val="20001"/>
                    </a:ext>
                  </a:extLst>
                </a:gridCol>
              </a:tblGrid>
              <a:tr h="640080">
                <a:tc>
                  <a:txBody>
                    <a:bodyPr/>
                    <a:lstStyle/>
                    <a:p>
                      <a:pPr marL="127635">
                        <a:lnSpc>
                          <a:spcPct val="100000"/>
                        </a:lnSpc>
                        <a:spcBef>
                          <a:spcPts val="360"/>
                        </a:spcBef>
                      </a:pPr>
                      <a:r>
                        <a:rPr sz="1800" b="1" spc="-25" dirty="0">
                          <a:latin typeface="Arial"/>
                          <a:cs typeface="Arial"/>
                        </a:rPr>
                        <a:t>License</a:t>
                      </a:r>
                      <a:r>
                        <a:rPr sz="1800" b="1" spc="-35" dirty="0">
                          <a:latin typeface="Arial"/>
                          <a:cs typeface="Arial"/>
                        </a:rPr>
                        <a:t> </a:t>
                      </a:r>
                      <a:r>
                        <a:rPr sz="1800" b="1" spc="-20" dirty="0">
                          <a:latin typeface="Arial"/>
                          <a:cs typeface="Arial"/>
                        </a:rPr>
                        <a:t>Type</a:t>
                      </a:r>
                      <a:endParaRPr sz="1800">
                        <a:latin typeface="Arial"/>
                        <a:cs typeface="Arial"/>
                      </a:endParaRPr>
                    </a:p>
                  </a:txBody>
                  <a:tcPr marL="0" marR="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8CAA43"/>
                    </a:solidFill>
                  </a:tcPr>
                </a:tc>
                <a:tc>
                  <a:txBody>
                    <a:bodyPr/>
                    <a:lstStyle/>
                    <a:p>
                      <a:pPr marL="1140460" marR="515620" indent="-618490">
                        <a:lnSpc>
                          <a:spcPts val="2090"/>
                        </a:lnSpc>
                        <a:spcBef>
                          <a:spcPts val="489"/>
                        </a:spcBef>
                      </a:pPr>
                      <a:r>
                        <a:rPr sz="1800" b="1" spc="30" dirty="0">
                          <a:latin typeface="Arial"/>
                          <a:cs typeface="Arial"/>
                        </a:rPr>
                        <a:t>Non-Ohio </a:t>
                      </a:r>
                      <a:r>
                        <a:rPr sz="1800" b="1" spc="-40" dirty="0">
                          <a:latin typeface="Arial"/>
                          <a:cs typeface="Arial"/>
                        </a:rPr>
                        <a:t>Issued </a:t>
                      </a:r>
                      <a:r>
                        <a:rPr sz="1800" b="1" spc="-15" dirty="0">
                          <a:latin typeface="Arial"/>
                          <a:cs typeface="Arial"/>
                        </a:rPr>
                        <a:t>Multistate  </a:t>
                      </a:r>
                      <a:r>
                        <a:rPr sz="1800" b="1" spc="-25" dirty="0">
                          <a:latin typeface="Arial"/>
                          <a:cs typeface="Arial"/>
                        </a:rPr>
                        <a:t>License</a:t>
                      </a:r>
                      <a:r>
                        <a:rPr sz="1800" b="1" spc="-15" dirty="0">
                          <a:latin typeface="Arial"/>
                          <a:cs typeface="Arial"/>
                        </a:rPr>
                        <a:t> </a:t>
                      </a:r>
                      <a:r>
                        <a:rPr sz="1800" b="1" spc="-30" dirty="0">
                          <a:latin typeface="Arial"/>
                          <a:cs typeface="Arial"/>
                        </a:rPr>
                        <a:t>Holders</a:t>
                      </a:r>
                      <a:endParaRPr sz="1800">
                        <a:latin typeface="Arial"/>
                        <a:cs typeface="Arial"/>
                      </a:endParaRPr>
                    </a:p>
                  </a:txBody>
                  <a:tcPr marL="0" marR="0" marT="6222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8CAA43"/>
                    </a:solidFill>
                  </a:tcPr>
                </a:tc>
                <a:extLst>
                  <a:ext uri="{0D108BD9-81ED-4DB2-BD59-A6C34878D82A}">
                    <a16:rowId xmlns:a16="http://schemas.microsoft.com/office/drawing/2014/main" val="10000"/>
                  </a:ext>
                </a:extLst>
              </a:tr>
              <a:tr h="408129">
                <a:tc>
                  <a:txBody>
                    <a:bodyPr/>
                    <a:lstStyle/>
                    <a:p>
                      <a:pPr marL="91440">
                        <a:lnSpc>
                          <a:spcPct val="100000"/>
                        </a:lnSpc>
                        <a:spcBef>
                          <a:spcPts val="360"/>
                        </a:spcBef>
                      </a:pPr>
                      <a:r>
                        <a:rPr sz="1800" b="1" spc="-110" dirty="0">
                          <a:latin typeface="Arial"/>
                          <a:cs typeface="Arial"/>
                        </a:rPr>
                        <a:t>RN</a:t>
                      </a:r>
                      <a:endParaRPr sz="1800">
                        <a:latin typeface="Arial"/>
                        <a:cs typeface="Arial"/>
                      </a:endParaRPr>
                    </a:p>
                  </a:txBody>
                  <a:tcPr marL="0" marR="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3820" algn="r">
                        <a:lnSpc>
                          <a:spcPct val="100000"/>
                        </a:lnSpc>
                        <a:spcBef>
                          <a:spcPts val="360"/>
                        </a:spcBef>
                      </a:pPr>
                      <a:r>
                        <a:rPr lang="en-US" sz="1800" dirty="0">
                          <a:latin typeface="Arial"/>
                          <a:cs typeface="Arial"/>
                        </a:rPr>
                        <a:t>1,373</a:t>
                      </a:r>
                      <a:endParaRPr sz="1800" dirty="0">
                        <a:latin typeface="Arial"/>
                        <a:cs typeface="Arial"/>
                      </a:endParaRPr>
                    </a:p>
                  </a:txBody>
                  <a:tcPr marL="0" marR="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408129">
                <a:tc>
                  <a:txBody>
                    <a:bodyPr/>
                    <a:lstStyle/>
                    <a:p>
                      <a:pPr marL="91440">
                        <a:lnSpc>
                          <a:spcPct val="100000"/>
                        </a:lnSpc>
                        <a:spcBef>
                          <a:spcPts val="360"/>
                        </a:spcBef>
                      </a:pPr>
                      <a:r>
                        <a:rPr sz="1800" b="1" spc="-160" dirty="0">
                          <a:latin typeface="Arial"/>
                          <a:cs typeface="Arial"/>
                        </a:rPr>
                        <a:t>LPN</a:t>
                      </a:r>
                      <a:endParaRPr sz="1800">
                        <a:latin typeface="Arial"/>
                        <a:cs typeface="Arial"/>
                      </a:endParaRPr>
                    </a:p>
                  </a:txBody>
                  <a:tcPr marL="0" marR="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3820" algn="r">
                        <a:lnSpc>
                          <a:spcPct val="100000"/>
                        </a:lnSpc>
                        <a:spcBef>
                          <a:spcPts val="360"/>
                        </a:spcBef>
                      </a:pPr>
                      <a:r>
                        <a:rPr lang="en-US" sz="1800" dirty="0">
                          <a:latin typeface="Arial"/>
                          <a:cs typeface="Arial"/>
                        </a:rPr>
                        <a:t>97</a:t>
                      </a:r>
                      <a:endParaRPr sz="1800" dirty="0">
                        <a:latin typeface="Arial"/>
                        <a:cs typeface="Arial"/>
                      </a:endParaRPr>
                    </a:p>
                  </a:txBody>
                  <a:tcPr marL="0" marR="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408129">
                <a:tc>
                  <a:txBody>
                    <a:bodyPr/>
                    <a:lstStyle/>
                    <a:p>
                      <a:pPr marL="91440">
                        <a:lnSpc>
                          <a:spcPct val="100000"/>
                        </a:lnSpc>
                        <a:spcBef>
                          <a:spcPts val="365"/>
                        </a:spcBef>
                      </a:pPr>
                      <a:r>
                        <a:rPr sz="1800" b="1" spc="-30" dirty="0">
                          <a:latin typeface="Arial"/>
                          <a:cs typeface="Arial"/>
                        </a:rPr>
                        <a:t>Total*</a:t>
                      </a:r>
                      <a:endParaRPr sz="1800">
                        <a:latin typeface="Arial"/>
                        <a:cs typeface="Arial"/>
                      </a:endParaRPr>
                    </a:p>
                  </a:txBody>
                  <a:tcPr marL="0" marR="0" marT="463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83820" algn="r">
                        <a:lnSpc>
                          <a:spcPct val="100000"/>
                        </a:lnSpc>
                        <a:spcBef>
                          <a:spcPts val="365"/>
                        </a:spcBef>
                      </a:pPr>
                      <a:r>
                        <a:rPr lang="en-US" sz="1800" dirty="0">
                          <a:latin typeface="Arial"/>
                          <a:cs typeface="Arial"/>
                        </a:rPr>
                        <a:t>1,470</a:t>
                      </a:r>
                      <a:endParaRPr sz="1800" dirty="0">
                        <a:latin typeface="Arial"/>
                        <a:cs typeface="Arial"/>
                      </a:endParaRPr>
                    </a:p>
                  </a:txBody>
                  <a:tcPr marL="0" marR="0" marT="463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B4EB43E3-75AD-B100-334D-216FB94F6164}"/>
              </a:ext>
            </a:extLst>
          </p:cNvPr>
          <p:cNvSpPr txBox="1"/>
          <p:nvPr/>
        </p:nvSpPr>
        <p:spPr>
          <a:xfrm>
            <a:off x="1600200" y="4342754"/>
            <a:ext cx="190263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 As of October 16, 2023.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3" name="object 3"/>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4" name="object 4"/>
          <p:cNvSpPr/>
          <p:nvPr/>
        </p:nvSpPr>
        <p:spPr>
          <a:xfrm>
            <a:off x="0" y="0"/>
            <a:ext cx="9144000" cy="2121408"/>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628957" y="523747"/>
            <a:ext cx="6336030" cy="574040"/>
          </a:xfrm>
          <a:prstGeom prst="rect">
            <a:avLst/>
          </a:prstGeom>
        </p:spPr>
        <p:txBody>
          <a:bodyPr vert="horz" wrap="square" lIns="0" tIns="12700" rIns="0" bIns="0" rtlCol="0">
            <a:spAutoFit/>
          </a:bodyPr>
          <a:lstStyle/>
          <a:p>
            <a:pPr marL="12700">
              <a:lnSpc>
                <a:spcPct val="100000"/>
              </a:lnSpc>
              <a:spcBef>
                <a:spcPts val="100"/>
              </a:spcBef>
            </a:pPr>
            <a:r>
              <a:rPr sz="3600" spc="35" dirty="0"/>
              <a:t>Ohio </a:t>
            </a:r>
            <a:r>
              <a:rPr sz="3600" spc="-95" dirty="0"/>
              <a:t>Nursing </a:t>
            </a:r>
            <a:r>
              <a:rPr sz="3600" spc="-150" dirty="0"/>
              <a:t>Laws </a:t>
            </a:r>
            <a:r>
              <a:rPr sz="3600" spc="165" dirty="0"/>
              <a:t>and</a:t>
            </a:r>
            <a:r>
              <a:rPr sz="3600" spc="185" dirty="0"/>
              <a:t> </a:t>
            </a:r>
            <a:r>
              <a:rPr sz="3600" spc="-165" dirty="0"/>
              <a:t>Rules</a:t>
            </a:r>
            <a:endParaRPr sz="3600"/>
          </a:p>
        </p:txBody>
      </p:sp>
      <p:sp>
        <p:nvSpPr>
          <p:cNvPr id="6" name="object 6"/>
          <p:cNvSpPr txBox="1"/>
          <p:nvPr/>
        </p:nvSpPr>
        <p:spPr>
          <a:xfrm>
            <a:off x="340957" y="2235707"/>
            <a:ext cx="8399145" cy="1549400"/>
          </a:xfrm>
          <a:prstGeom prst="rect">
            <a:avLst/>
          </a:prstGeom>
        </p:spPr>
        <p:txBody>
          <a:bodyPr vert="horz" wrap="square" lIns="0" tIns="12700" rIns="0" bIns="0" rtlCol="0">
            <a:spAutoFit/>
          </a:bodyPr>
          <a:lstStyle/>
          <a:p>
            <a:pPr marL="12700" marR="5080">
              <a:lnSpc>
                <a:spcPct val="100000"/>
              </a:lnSpc>
              <a:spcBef>
                <a:spcPts val="100"/>
              </a:spcBef>
            </a:pPr>
            <a:r>
              <a:rPr sz="2000" spc="-30" dirty="0">
                <a:latin typeface="Arial"/>
                <a:cs typeface="Arial"/>
              </a:rPr>
              <a:t>The </a:t>
            </a:r>
            <a:r>
              <a:rPr sz="2000" spc="105" dirty="0">
                <a:latin typeface="Arial"/>
                <a:cs typeface="Arial"/>
              </a:rPr>
              <a:t>Ohio </a:t>
            </a:r>
            <a:r>
              <a:rPr sz="2000" dirty="0">
                <a:latin typeface="Arial"/>
                <a:cs typeface="Arial"/>
              </a:rPr>
              <a:t>Nurse </a:t>
            </a:r>
            <a:r>
              <a:rPr sz="2000" spc="110" dirty="0">
                <a:latin typeface="Arial"/>
                <a:cs typeface="Arial"/>
              </a:rPr>
              <a:t>Practice </a:t>
            </a:r>
            <a:r>
              <a:rPr sz="2000" spc="185" dirty="0">
                <a:latin typeface="Arial"/>
                <a:cs typeface="Arial"/>
              </a:rPr>
              <a:t>Act </a:t>
            </a:r>
            <a:r>
              <a:rPr sz="2000" spc="-140" dirty="0">
                <a:latin typeface="Arial"/>
                <a:cs typeface="Arial"/>
              </a:rPr>
              <a:t>is </a:t>
            </a:r>
            <a:r>
              <a:rPr sz="2000" spc="145" dirty="0">
                <a:latin typeface="Arial"/>
                <a:cs typeface="Arial"/>
              </a:rPr>
              <a:t>codified </a:t>
            </a:r>
            <a:r>
              <a:rPr sz="2000" spc="25" dirty="0">
                <a:latin typeface="Arial"/>
                <a:cs typeface="Arial"/>
              </a:rPr>
              <a:t>in </a:t>
            </a:r>
            <a:r>
              <a:rPr sz="2000" spc="145" dirty="0">
                <a:latin typeface="Arial"/>
                <a:cs typeface="Arial"/>
              </a:rPr>
              <a:t>Chapter </a:t>
            </a:r>
            <a:r>
              <a:rPr sz="2000" b="1" spc="5" dirty="0">
                <a:latin typeface="Arial"/>
                <a:cs typeface="Arial"/>
              </a:rPr>
              <a:t>4723 </a:t>
            </a:r>
            <a:r>
              <a:rPr sz="2000" b="1" spc="-30" dirty="0">
                <a:latin typeface="Arial"/>
                <a:cs typeface="Arial"/>
              </a:rPr>
              <a:t>of </a:t>
            </a:r>
            <a:r>
              <a:rPr sz="2000" b="1" spc="25" dirty="0">
                <a:latin typeface="Arial"/>
                <a:cs typeface="Arial"/>
              </a:rPr>
              <a:t>the </a:t>
            </a:r>
            <a:r>
              <a:rPr sz="2000" b="1" spc="15" dirty="0">
                <a:latin typeface="Arial"/>
                <a:cs typeface="Arial"/>
              </a:rPr>
              <a:t>Ohio  </a:t>
            </a:r>
            <a:r>
              <a:rPr sz="2000" b="1" spc="-30" dirty="0">
                <a:latin typeface="Arial"/>
                <a:cs typeface="Arial"/>
              </a:rPr>
              <a:t>Revised</a:t>
            </a:r>
            <a:r>
              <a:rPr sz="2000" b="1" spc="15" dirty="0">
                <a:latin typeface="Arial"/>
                <a:cs typeface="Arial"/>
              </a:rPr>
              <a:t> </a:t>
            </a:r>
            <a:r>
              <a:rPr sz="2000" b="1" spc="105" dirty="0">
                <a:latin typeface="Arial"/>
                <a:cs typeface="Arial"/>
              </a:rPr>
              <a:t>Code</a:t>
            </a:r>
            <a:r>
              <a:rPr sz="2000" b="1" spc="5" dirty="0">
                <a:latin typeface="Arial"/>
                <a:cs typeface="Arial"/>
              </a:rPr>
              <a:t> </a:t>
            </a:r>
            <a:r>
              <a:rPr sz="2000" b="1" spc="25" dirty="0">
                <a:latin typeface="Arial"/>
                <a:cs typeface="Arial"/>
              </a:rPr>
              <a:t>(ORC)</a:t>
            </a:r>
            <a:r>
              <a:rPr sz="2000" b="1" spc="5" dirty="0">
                <a:latin typeface="Arial"/>
                <a:cs typeface="Arial"/>
              </a:rPr>
              <a:t> </a:t>
            </a:r>
            <a:r>
              <a:rPr sz="2000" spc="5" dirty="0">
                <a:latin typeface="Arial"/>
                <a:cs typeface="Arial"/>
              </a:rPr>
              <a:t>(</a:t>
            </a:r>
            <a:r>
              <a:rPr sz="2000" u="sng" spc="5" dirty="0">
                <a:solidFill>
                  <a:srgbClr val="0097A7"/>
                </a:solidFill>
                <a:uFill>
                  <a:solidFill>
                    <a:srgbClr val="0097A7"/>
                  </a:solidFill>
                </a:uFill>
                <a:latin typeface="Arial"/>
                <a:cs typeface="Arial"/>
              </a:rPr>
              <a:t>4723,</a:t>
            </a:r>
            <a:r>
              <a:rPr sz="2000" u="sng" spc="-5" dirty="0">
                <a:solidFill>
                  <a:srgbClr val="0097A7"/>
                </a:solidFill>
                <a:uFill>
                  <a:solidFill>
                    <a:srgbClr val="0097A7"/>
                  </a:solidFill>
                </a:uFill>
                <a:latin typeface="Arial"/>
                <a:cs typeface="Arial"/>
              </a:rPr>
              <a:t> </a:t>
            </a:r>
            <a:r>
              <a:rPr sz="2000" u="sng" spc="45" dirty="0">
                <a:solidFill>
                  <a:srgbClr val="0097A7"/>
                </a:solidFill>
                <a:uFill>
                  <a:solidFill>
                    <a:srgbClr val="0097A7"/>
                  </a:solidFill>
                </a:uFill>
                <a:latin typeface="Arial"/>
                <a:cs typeface="Arial"/>
              </a:rPr>
              <a:t>ORC</a:t>
            </a:r>
            <a:r>
              <a:rPr sz="2000" spc="45" dirty="0">
                <a:latin typeface="Arial"/>
                <a:cs typeface="Arial"/>
              </a:rPr>
              <a:t>)</a:t>
            </a:r>
            <a:r>
              <a:rPr sz="2000" spc="-5" dirty="0">
                <a:latin typeface="Arial"/>
                <a:cs typeface="Arial"/>
              </a:rPr>
              <a:t> </a:t>
            </a:r>
            <a:r>
              <a:rPr sz="2000" spc="204" dirty="0">
                <a:latin typeface="Arial"/>
                <a:cs typeface="Arial"/>
              </a:rPr>
              <a:t>and</a:t>
            </a:r>
            <a:r>
              <a:rPr sz="2000" dirty="0">
                <a:latin typeface="Arial"/>
                <a:cs typeface="Arial"/>
              </a:rPr>
              <a:t> </a:t>
            </a:r>
            <a:r>
              <a:rPr sz="2000" spc="25" dirty="0">
                <a:latin typeface="Arial"/>
                <a:cs typeface="Arial"/>
              </a:rPr>
              <a:t>in</a:t>
            </a:r>
            <a:r>
              <a:rPr sz="2000" spc="5" dirty="0">
                <a:latin typeface="Arial"/>
                <a:cs typeface="Arial"/>
              </a:rPr>
              <a:t> </a:t>
            </a:r>
            <a:r>
              <a:rPr sz="2000" spc="-50" dirty="0">
                <a:latin typeface="Arial"/>
                <a:cs typeface="Arial"/>
              </a:rPr>
              <a:t>Rules</a:t>
            </a:r>
            <a:r>
              <a:rPr sz="2000" spc="-5" dirty="0">
                <a:latin typeface="Arial"/>
                <a:cs typeface="Arial"/>
              </a:rPr>
              <a:t> </a:t>
            </a:r>
            <a:r>
              <a:rPr sz="2000" spc="5" dirty="0">
                <a:latin typeface="Arial"/>
                <a:cs typeface="Arial"/>
              </a:rPr>
              <a:t>issued</a:t>
            </a:r>
            <a:r>
              <a:rPr sz="2000" dirty="0">
                <a:latin typeface="Arial"/>
                <a:cs typeface="Arial"/>
              </a:rPr>
              <a:t> </a:t>
            </a:r>
            <a:r>
              <a:rPr sz="2000" spc="155" dirty="0">
                <a:latin typeface="Arial"/>
                <a:cs typeface="Arial"/>
              </a:rPr>
              <a:t>by</a:t>
            </a:r>
            <a:r>
              <a:rPr sz="2000" dirty="0">
                <a:latin typeface="Arial"/>
                <a:cs typeface="Arial"/>
              </a:rPr>
              <a:t> </a:t>
            </a:r>
            <a:r>
              <a:rPr sz="2000" spc="135" dirty="0">
                <a:latin typeface="Arial"/>
                <a:cs typeface="Arial"/>
              </a:rPr>
              <a:t>the</a:t>
            </a:r>
            <a:r>
              <a:rPr sz="2000" spc="-5" dirty="0">
                <a:latin typeface="Arial"/>
                <a:cs typeface="Arial"/>
              </a:rPr>
              <a:t> </a:t>
            </a:r>
            <a:r>
              <a:rPr sz="2000" spc="85" dirty="0">
                <a:latin typeface="Arial"/>
                <a:cs typeface="Arial"/>
              </a:rPr>
              <a:t>Board</a:t>
            </a:r>
            <a:r>
              <a:rPr sz="2000" dirty="0">
                <a:latin typeface="Arial"/>
                <a:cs typeface="Arial"/>
              </a:rPr>
              <a:t> </a:t>
            </a:r>
            <a:r>
              <a:rPr sz="2000" spc="25" dirty="0">
                <a:latin typeface="Arial"/>
                <a:cs typeface="Arial"/>
              </a:rPr>
              <a:t>in  </a:t>
            </a:r>
            <a:r>
              <a:rPr sz="2000" spc="145" dirty="0">
                <a:latin typeface="Arial"/>
                <a:cs typeface="Arial"/>
              </a:rPr>
              <a:t>Chapter </a:t>
            </a:r>
            <a:r>
              <a:rPr sz="2000" b="1" u="sng" spc="5" dirty="0">
                <a:uFill>
                  <a:solidFill>
                    <a:srgbClr val="000000"/>
                  </a:solidFill>
                </a:uFill>
                <a:latin typeface="Arial"/>
                <a:cs typeface="Arial"/>
              </a:rPr>
              <a:t>4723 </a:t>
            </a:r>
            <a:r>
              <a:rPr sz="2000" b="1" u="sng" spc="-30" dirty="0">
                <a:uFill>
                  <a:solidFill>
                    <a:srgbClr val="000000"/>
                  </a:solidFill>
                </a:uFill>
                <a:latin typeface="Arial"/>
                <a:cs typeface="Arial"/>
              </a:rPr>
              <a:t>of </a:t>
            </a:r>
            <a:r>
              <a:rPr sz="2000" b="1" u="sng" spc="25" dirty="0">
                <a:uFill>
                  <a:solidFill>
                    <a:srgbClr val="000000"/>
                  </a:solidFill>
                </a:uFill>
                <a:latin typeface="Arial"/>
                <a:cs typeface="Arial"/>
              </a:rPr>
              <a:t>the </a:t>
            </a:r>
            <a:r>
              <a:rPr sz="2000" b="1" u="sng" spc="15" dirty="0">
                <a:uFill>
                  <a:solidFill>
                    <a:srgbClr val="000000"/>
                  </a:solidFill>
                </a:uFill>
                <a:latin typeface="Arial"/>
                <a:cs typeface="Arial"/>
              </a:rPr>
              <a:t>Ohio </a:t>
            </a:r>
            <a:r>
              <a:rPr sz="2000" b="1" u="sng" spc="-15" dirty="0">
                <a:uFill>
                  <a:solidFill>
                    <a:srgbClr val="000000"/>
                  </a:solidFill>
                </a:uFill>
                <a:latin typeface="Arial"/>
                <a:cs typeface="Arial"/>
              </a:rPr>
              <a:t>Administrative </a:t>
            </a:r>
            <a:r>
              <a:rPr sz="2000" b="1" u="sng" spc="105" dirty="0">
                <a:uFill>
                  <a:solidFill>
                    <a:srgbClr val="000000"/>
                  </a:solidFill>
                </a:uFill>
                <a:latin typeface="Arial"/>
                <a:cs typeface="Arial"/>
              </a:rPr>
              <a:t>Code </a:t>
            </a:r>
            <a:r>
              <a:rPr sz="2000" b="1" u="sng" spc="90" dirty="0">
                <a:uFill>
                  <a:solidFill>
                    <a:srgbClr val="000000"/>
                  </a:solidFill>
                </a:uFill>
                <a:latin typeface="Arial"/>
                <a:cs typeface="Arial"/>
              </a:rPr>
              <a:t>(OAC)</a:t>
            </a:r>
            <a:r>
              <a:rPr sz="2000" b="1" spc="90" dirty="0">
                <a:latin typeface="Arial"/>
                <a:cs typeface="Arial"/>
              </a:rPr>
              <a:t> </a:t>
            </a:r>
            <a:r>
              <a:rPr sz="2000" spc="5" dirty="0">
                <a:latin typeface="Arial"/>
                <a:cs typeface="Arial"/>
              </a:rPr>
              <a:t>(</a:t>
            </a:r>
            <a:r>
              <a:rPr sz="2000" u="sng" spc="5" dirty="0">
                <a:solidFill>
                  <a:srgbClr val="0097A7"/>
                </a:solidFill>
                <a:uFill>
                  <a:solidFill>
                    <a:srgbClr val="0097A7"/>
                  </a:solidFill>
                </a:uFill>
                <a:latin typeface="Arial"/>
                <a:cs typeface="Arial"/>
              </a:rPr>
              <a:t>4723,</a:t>
            </a:r>
            <a:r>
              <a:rPr sz="2000" u="sng" spc="-345" dirty="0">
                <a:solidFill>
                  <a:srgbClr val="0097A7"/>
                </a:solidFill>
                <a:uFill>
                  <a:solidFill>
                    <a:srgbClr val="0097A7"/>
                  </a:solidFill>
                </a:uFill>
                <a:latin typeface="Arial"/>
                <a:cs typeface="Arial"/>
              </a:rPr>
              <a:t> </a:t>
            </a:r>
            <a:r>
              <a:rPr sz="2000" u="sng" spc="110" dirty="0">
                <a:solidFill>
                  <a:srgbClr val="0097A7"/>
                </a:solidFill>
                <a:uFill>
                  <a:solidFill>
                    <a:srgbClr val="0097A7"/>
                  </a:solidFill>
                </a:uFill>
                <a:latin typeface="Arial"/>
                <a:cs typeface="Arial"/>
              </a:rPr>
              <a:t>OAC</a:t>
            </a:r>
            <a:r>
              <a:rPr sz="2000" spc="110" dirty="0">
                <a:latin typeface="Arial"/>
                <a:cs typeface="Arial"/>
              </a:rPr>
              <a:t>).</a:t>
            </a:r>
            <a:endParaRPr sz="2000" dirty="0">
              <a:latin typeface="Arial"/>
              <a:cs typeface="Arial"/>
            </a:endParaRPr>
          </a:p>
          <a:p>
            <a:pPr>
              <a:lnSpc>
                <a:spcPct val="100000"/>
              </a:lnSpc>
              <a:spcBef>
                <a:spcPts val="40"/>
              </a:spcBef>
            </a:pPr>
            <a:endParaRPr sz="2050" dirty="0">
              <a:latin typeface="Arial"/>
              <a:cs typeface="Arial"/>
            </a:endParaRPr>
          </a:p>
          <a:p>
            <a:pPr marL="62865" algn="ctr">
              <a:lnSpc>
                <a:spcPct val="100000"/>
              </a:lnSpc>
            </a:pPr>
            <a:r>
              <a:rPr lang="en-US" sz="2000" u="sng" spc="40" dirty="0">
                <a:solidFill>
                  <a:srgbClr val="0097A7"/>
                </a:solidFill>
                <a:uFill>
                  <a:solidFill>
                    <a:srgbClr val="0097A7"/>
                  </a:solidFill>
                </a:uFill>
                <a:latin typeface="Arial"/>
                <a:cs typeface="Arial"/>
              </a:rPr>
              <a:t>FAQs:  </a:t>
            </a:r>
            <a:r>
              <a:rPr sz="2000" u="sng" spc="40" dirty="0" err="1">
                <a:solidFill>
                  <a:srgbClr val="0097A7"/>
                </a:solidFill>
                <a:uFill>
                  <a:solidFill>
                    <a:srgbClr val="0097A7"/>
                  </a:solidFill>
                </a:uFill>
                <a:latin typeface="Arial"/>
                <a:cs typeface="Arial"/>
              </a:rPr>
              <a:t>Nursing.Ohio.gov</a:t>
            </a:r>
            <a:r>
              <a:rPr sz="2000" u="sng" spc="40" dirty="0">
                <a:solidFill>
                  <a:srgbClr val="0097A7"/>
                </a:solidFill>
                <a:uFill>
                  <a:solidFill>
                    <a:srgbClr val="0097A7"/>
                  </a:solidFill>
                </a:uFill>
                <a:latin typeface="Arial"/>
                <a:cs typeface="Arial"/>
              </a:rPr>
              <a:t>/MSLToolkit</a:t>
            </a:r>
            <a:endParaRPr sz="200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object 4"/>
          <p:cNvSpPr/>
          <p:nvPr/>
        </p:nvSpPr>
        <p:spPr>
          <a:xfrm>
            <a:off x="0" y="0"/>
            <a:ext cx="9144000" cy="2121408"/>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5"/>
          <p:cNvSpPr txBox="1">
            <a:spLocks noGrp="1"/>
          </p:cNvSpPr>
          <p:nvPr>
            <p:ph type="title"/>
          </p:nvPr>
        </p:nvSpPr>
        <p:spPr>
          <a:xfrm>
            <a:off x="628958" y="523747"/>
            <a:ext cx="5280025" cy="529504"/>
          </a:xfrm>
          <a:prstGeom prst="rect">
            <a:avLst/>
          </a:prstGeom>
        </p:spPr>
        <p:txBody>
          <a:bodyPr vert="horz" wrap="square" lIns="0" tIns="635" rIns="0" bIns="0" rtlCol="0">
            <a:spAutoFit/>
          </a:bodyPr>
          <a:lstStyle/>
          <a:p>
            <a:pPr marL="12700" marR="5080">
              <a:lnSpc>
                <a:spcPct val="102200"/>
              </a:lnSpc>
              <a:spcBef>
                <a:spcPts val="5"/>
              </a:spcBef>
            </a:pPr>
            <a:r>
              <a:rPr sz="3600" spc="30" dirty="0">
                <a:latin typeface="Arial" panose="020B0604020202020204" pitchFamily="34" charset="0"/>
                <a:cs typeface="Arial" panose="020B0604020202020204" pitchFamily="34" charset="0"/>
              </a:rPr>
              <a:t>Prepare </a:t>
            </a:r>
            <a:r>
              <a:rPr sz="3600" spc="-90" dirty="0">
                <a:latin typeface="Arial" panose="020B0604020202020204" pitchFamily="34" charset="0"/>
                <a:cs typeface="Arial" panose="020B0604020202020204" pitchFamily="34" charset="0"/>
              </a:rPr>
              <a:t>Your </a:t>
            </a:r>
            <a:r>
              <a:rPr sz="3600" dirty="0">
                <a:latin typeface="Arial" panose="020B0604020202020204" pitchFamily="34" charset="0"/>
                <a:cs typeface="Arial" panose="020B0604020202020204" pitchFamily="34" charset="0"/>
              </a:rPr>
              <a:t>Workforce</a:t>
            </a:r>
          </a:p>
        </p:txBody>
      </p:sp>
      <p:sp>
        <p:nvSpPr>
          <p:cNvPr id="6" name="object 6"/>
          <p:cNvSpPr txBox="1"/>
          <p:nvPr/>
        </p:nvSpPr>
        <p:spPr>
          <a:xfrm>
            <a:off x="376677" y="2029301"/>
            <a:ext cx="7771130" cy="1146468"/>
          </a:xfrm>
          <a:prstGeom prst="rect">
            <a:avLst/>
          </a:prstGeom>
        </p:spPr>
        <p:txBody>
          <a:bodyPr vert="horz" wrap="square" lIns="0" tIns="12700" rIns="0" bIns="0" rtlCol="0">
            <a:spAutoFit/>
          </a:bodyPr>
          <a:lstStyle/>
          <a:p>
            <a:pPr marL="355600" marR="5080" indent="-342900">
              <a:lnSpc>
                <a:spcPct val="100000"/>
              </a:lnSpc>
              <a:spcBef>
                <a:spcPts val="100"/>
              </a:spcBef>
              <a:buChar char="•"/>
              <a:tabLst>
                <a:tab pos="354965" algn="l"/>
                <a:tab pos="355600" algn="l"/>
              </a:tabLst>
            </a:pPr>
            <a:r>
              <a:rPr lang="en-US" dirty="0">
                <a:latin typeface="Arial" panose="020B0604020202020204" pitchFamily="34" charset="0"/>
                <a:cs typeface="Arial" panose="020B0604020202020204" pitchFamily="34" charset="0"/>
              </a:rPr>
              <a:t>What happens if nurses do something that is legal in another state, but not in Ohio?</a:t>
            </a:r>
          </a:p>
          <a:p>
            <a:pPr marL="355600" marR="5080" indent="-342900">
              <a:lnSpc>
                <a:spcPct val="100000"/>
              </a:lnSpc>
              <a:spcBef>
                <a:spcPts val="100"/>
              </a:spcBef>
              <a:buChar char="•"/>
              <a:tabLst>
                <a:tab pos="354965" algn="l"/>
                <a:tab pos="355600" algn="l"/>
              </a:tabLst>
            </a:pPr>
            <a:endParaRPr lang="en-US" dirty="0">
              <a:latin typeface="Arial" panose="020B0604020202020204" pitchFamily="34" charset="0"/>
              <a:cs typeface="Arial" panose="020B0604020202020204" pitchFamily="34" charset="0"/>
            </a:endParaRPr>
          </a:p>
          <a:p>
            <a:pPr marL="355600" marR="5080" indent="-342900">
              <a:lnSpc>
                <a:spcPct val="100000"/>
              </a:lnSpc>
              <a:spcBef>
                <a:spcPts val="100"/>
              </a:spcBef>
              <a:buChar char="•"/>
              <a:tabLst>
                <a:tab pos="354965" algn="l"/>
                <a:tab pos="355600" algn="l"/>
              </a:tabLst>
            </a:pPr>
            <a:endParaRPr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A81AE7-4C0C-EE13-CBE8-009471D2CAFC}"/>
              </a:ext>
            </a:extLst>
          </p:cNvPr>
          <p:cNvSpPr txBox="1"/>
          <p:nvPr/>
        </p:nvSpPr>
        <p:spPr>
          <a:xfrm>
            <a:off x="205163" y="2800350"/>
            <a:ext cx="8733673" cy="1633781"/>
          </a:xfrm>
          <a:prstGeom prst="rect">
            <a:avLst/>
          </a:prstGeom>
          <a:noFill/>
        </p:spPr>
        <p:txBody>
          <a:bodyPr wrap="none" rtlCol="0">
            <a:spAutoFit/>
          </a:bodyPr>
          <a:lstStyle/>
          <a:p>
            <a:pPr marL="12700" marR="5080">
              <a:lnSpc>
                <a:spcPct val="100000"/>
              </a:lnSpc>
              <a:spcBef>
                <a:spcPts val="100"/>
              </a:spcBef>
              <a:tabLst>
                <a:tab pos="354965" algn="l"/>
                <a:tab pos="355600" algn="l"/>
              </a:tabLst>
            </a:pPr>
            <a:r>
              <a:rPr lang="en-US" sz="1600" dirty="0">
                <a:latin typeface="Arial" panose="020B0604020202020204" pitchFamily="34" charset="0"/>
                <a:cs typeface="Arial" panose="020B0604020202020204" pitchFamily="34" charset="0"/>
              </a:rPr>
              <a:t>The nurses home state will be responsible for conducting any investigations and assigning </a:t>
            </a:r>
          </a:p>
          <a:p>
            <a:pPr marL="12700" marR="5080">
              <a:lnSpc>
                <a:spcPct val="100000"/>
              </a:lnSpc>
              <a:spcBef>
                <a:spcPts val="100"/>
              </a:spcBef>
              <a:tabLst>
                <a:tab pos="354965" algn="l"/>
                <a:tab pos="355600" algn="l"/>
              </a:tabLst>
            </a:pPr>
            <a:r>
              <a:rPr lang="en-US" sz="1600" dirty="0">
                <a:latin typeface="Arial" panose="020B0604020202020204" pitchFamily="34" charset="0"/>
                <a:cs typeface="Arial" panose="020B0604020202020204" pitchFamily="34" charset="0"/>
              </a:rPr>
              <a:t>disciplinary actions. However, employers and contractors are required by Section 4723.34(A), </a:t>
            </a:r>
          </a:p>
          <a:p>
            <a:pPr marL="12700" marR="5080">
              <a:lnSpc>
                <a:spcPct val="100000"/>
              </a:lnSpc>
              <a:spcBef>
                <a:spcPts val="100"/>
              </a:spcBef>
              <a:tabLst>
                <a:tab pos="354965" algn="l"/>
                <a:tab pos="355600" algn="l"/>
              </a:tabLst>
            </a:pPr>
            <a:r>
              <a:rPr lang="en-US" sz="1600" dirty="0">
                <a:latin typeface="Arial" panose="020B0604020202020204" pitchFamily="34" charset="0"/>
                <a:cs typeface="Arial" panose="020B0604020202020204" pitchFamily="34" charset="0"/>
              </a:rPr>
              <a:t>Ohio Revised Code, to report the name of a current or former employee or person providing </a:t>
            </a:r>
          </a:p>
          <a:p>
            <a:pPr marL="12700" marR="5080">
              <a:lnSpc>
                <a:spcPct val="100000"/>
              </a:lnSpc>
              <a:spcBef>
                <a:spcPts val="100"/>
              </a:spcBef>
              <a:tabLst>
                <a:tab pos="354965" algn="l"/>
                <a:tab pos="355600" algn="l"/>
              </a:tabLst>
            </a:pPr>
            <a:r>
              <a:rPr lang="en-US" sz="1600" dirty="0">
                <a:latin typeface="Arial" panose="020B0604020202020204" pitchFamily="34" charset="0"/>
                <a:cs typeface="Arial" panose="020B0604020202020204" pitchFamily="34" charset="0"/>
              </a:rPr>
              <a:t>nursing services under a contract to the Ohio Board of Nursing (OBN), when the employer or </a:t>
            </a:r>
          </a:p>
          <a:p>
            <a:pPr marL="12700" marR="5080">
              <a:lnSpc>
                <a:spcPct val="100000"/>
              </a:lnSpc>
              <a:spcBef>
                <a:spcPts val="100"/>
              </a:spcBef>
              <a:tabLst>
                <a:tab pos="354965" algn="l"/>
                <a:tab pos="355600" algn="l"/>
              </a:tabLst>
            </a:pPr>
            <a:r>
              <a:rPr lang="en-US" sz="1600" dirty="0">
                <a:latin typeface="Arial" panose="020B0604020202020204" pitchFamily="34" charset="0"/>
                <a:cs typeface="Arial" panose="020B0604020202020204" pitchFamily="34" charset="0"/>
              </a:rPr>
              <a:t>contractor knows or has reason to believe there is conduct in Ohio that would be grounds for </a:t>
            </a:r>
          </a:p>
          <a:p>
            <a:pPr marL="12700" marR="5080">
              <a:lnSpc>
                <a:spcPct val="100000"/>
              </a:lnSpc>
              <a:spcBef>
                <a:spcPts val="100"/>
              </a:spcBef>
              <a:tabLst>
                <a:tab pos="354965" algn="l"/>
                <a:tab pos="355600" algn="l"/>
              </a:tabLst>
            </a:pPr>
            <a:r>
              <a:rPr lang="en-US" sz="1600" dirty="0">
                <a:latin typeface="Arial" panose="020B0604020202020204" pitchFamily="34" charset="0"/>
                <a:cs typeface="Arial" panose="020B0604020202020204" pitchFamily="34" charset="0"/>
              </a:rPr>
              <a:t>disciplinary action by OBN, under the law.</a:t>
            </a:r>
          </a:p>
        </p:txBody>
      </p:sp>
    </p:spTree>
    <p:extLst>
      <p:ext uri="{BB962C8B-B14F-4D97-AF65-F5344CB8AC3E}">
        <p14:creationId xmlns:p14="http://schemas.microsoft.com/office/powerpoint/2010/main" val="260444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3" name="object 3"/>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4" name="object 4"/>
          <p:cNvSpPr/>
          <p:nvPr/>
        </p:nvSpPr>
        <p:spPr>
          <a:xfrm>
            <a:off x="0" y="0"/>
            <a:ext cx="9144000" cy="2121408"/>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628958" y="523747"/>
            <a:ext cx="5280025" cy="529504"/>
          </a:xfrm>
          <a:prstGeom prst="rect">
            <a:avLst/>
          </a:prstGeom>
        </p:spPr>
        <p:txBody>
          <a:bodyPr vert="horz" wrap="square" lIns="0" tIns="635" rIns="0" bIns="0" rtlCol="0">
            <a:spAutoFit/>
          </a:bodyPr>
          <a:lstStyle/>
          <a:p>
            <a:pPr marL="12700" marR="5080">
              <a:lnSpc>
                <a:spcPct val="102200"/>
              </a:lnSpc>
              <a:spcBef>
                <a:spcPts val="5"/>
              </a:spcBef>
            </a:pPr>
            <a:r>
              <a:rPr sz="3600" spc="30" dirty="0"/>
              <a:t>Prepare </a:t>
            </a:r>
            <a:r>
              <a:rPr sz="3600" spc="-90" dirty="0"/>
              <a:t>Your </a:t>
            </a:r>
            <a:r>
              <a:rPr sz="3600" dirty="0"/>
              <a:t>Workforce</a:t>
            </a:r>
          </a:p>
        </p:txBody>
      </p:sp>
      <p:sp>
        <p:nvSpPr>
          <p:cNvPr id="6" name="object 6"/>
          <p:cNvSpPr txBox="1"/>
          <p:nvPr/>
        </p:nvSpPr>
        <p:spPr>
          <a:xfrm>
            <a:off x="228600" y="2204750"/>
            <a:ext cx="7771130" cy="869469"/>
          </a:xfrm>
          <a:prstGeom prst="rect">
            <a:avLst/>
          </a:prstGeom>
        </p:spPr>
        <p:txBody>
          <a:bodyPr vert="horz" wrap="square" lIns="0" tIns="12700" rIns="0" bIns="0" rtlCol="0">
            <a:spAutoFit/>
          </a:bodyPr>
          <a:lstStyle/>
          <a:p>
            <a:pPr marL="355600" indent="-342900">
              <a:lnSpc>
                <a:spcPct val="100000"/>
              </a:lnSpc>
              <a:buChar char="•"/>
              <a:tabLst>
                <a:tab pos="354965" algn="l"/>
                <a:tab pos="355600" algn="l"/>
              </a:tabLst>
            </a:pPr>
            <a:r>
              <a:rPr lang="en-US" spc="110" dirty="0">
                <a:latin typeface="Arial"/>
                <a:cs typeface="Arial"/>
              </a:rPr>
              <a:t>When </a:t>
            </a:r>
            <a:r>
              <a:rPr lang="en-US" spc="15" dirty="0">
                <a:latin typeface="Arial"/>
                <a:cs typeface="Arial"/>
              </a:rPr>
              <a:t>will </a:t>
            </a:r>
            <a:r>
              <a:rPr lang="en-US" spc="5" dirty="0">
                <a:latin typeface="Arial"/>
                <a:cs typeface="Arial"/>
              </a:rPr>
              <a:t>OBN</a:t>
            </a:r>
            <a:r>
              <a:rPr lang="en-US" spc="-160" dirty="0">
                <a:latin typeface="Arial"/>
                <a:cs typeface="Arial"/>
              </a:rPr>
              <a:t> </a:t>
            </a:r>
            <a:r>
              <a:rPr lang="en-US" spc="85" dirty="0">
                <a:latin typeface="Arial"/>
                <a:cs typeface="Arial"/>
              </a:rPr>
              <a:t>investigate?</a:t>
            </a:r>
            <a:endParaRPr lang="en-US" dirty="0">
              <a:latin typeface="Arial"/>
              <a:cs typeface="Arial"/>
            </a:endParaRPr>
          </a:p>
          <a:p>
            <a:pPr marL="355600" marR="5080" indent="-342900">
              <a:lnSpc>
                <a:spcPct val="100000"/>
              </a:lnSpc>
              <a:spcBef>
                <a:spcPts val="100"/>
              </a:spcBef>
              <a:buChar char="•"/>
              <a:tabLst>
                <a:tab pos="354965" algn="l"/>
                <a:tab pos="355600" algn="l"/>
              </a:tabLst>
            </a:pPr>
            <a:endParaRPr lang="en-US" dirty="0">
              <a:latin typeface="Arial"/>
              <a:cs typeface="Arial"/>
            </a:endParaRPr>
          </a:p>
          <a:p>
            <a:pPr marL="355600" marR="5080" indent="-342900">
              <a:lnSpc>
                <a:spcPct val="100000"/>
              </a:lnSpc>
              <a:spcBef>
                <a:spcPts val="100"/>
              </a:spcBef>
              <a:buChar char="•"/>
              <a:tabLst>
                <a:tab pos="354965" algn="l"/>
                <a:tab pos="355600" algn="l"/>
              </a:tabLst>
            </a:pPr>
            <a:endParaRPr dirty="0">
              <a:latin typeface="Arial"/>
              <a:cs typeface="Arial"/>
            </a:endParaRPr>
          </a:p>
        </p:txBody>
      </p:sp>
      <p:sp>
        <p:nvSpPr>
          <p:cNvPr id="7" name="TextBox 6">
            <a:extLst>
              <a:ext uri="{FF2B5EF4-FFF2-40B4-BE49-F238E27FC236}">
                <a16:creationId xmlns:a16="http://schemas.microsoft.com/office/drawing/2014/main" id="{C8A81AE7-4C0C-EE13-CBE8-009471D2CAFC}"/>
              </a:ext>
            </a:extLst>
          </p:cNvPr>
          <p:cNvSpPr txBox="1"/>
          <p:nvPr/>
        </p:nvSpPr>
        <p:spPr>
          <a:xfrm>
            <a:off x="533400" y="2678910"/>
            <a:ext cx="9609016" cy="856645"/>
          </a:xfrm>
          <a:prstGeom prst="rect">
            <a:avLst/>
          </a:prstGeom>
          <a:noFill/>
        </p:spPr>
        <p:txBody>
          <a:bodyPr wrap="square" rtlCol="0">
            <a:spAutoFit/>
          </a:bodyPr>
          <a:lstStyle/>
          <a:p>
            <a:pPr marL="12700" marR="5080" algn="just">
              <a:lnSpc>
                <a:spcPct val="100000"/>
              </a:lnSpc>
              <a:spcBef>
                <a:spcPts val="100"/>
              </a:spcBef>
              <a:tabLst>
                <a:tab pos="354965" algn="l"/>
                <a:tab pos="355600" algn="l"/>
              </a:tabLst>
            </a:pPr>
            <a:r>
              <a:rPr lang="en-US" sz="1600" dirty="0"/>
              <a:t>If a complaint is submitted about the practice or behavior of an MSL nurse,  </a:t>
            </a:r>
          </a:p>
          <a:p>
            <a:pPr marL="12700" marR="5080" algn="just">
              <a:lnSpc>
                <a:spcPct val="100000"/>
              </a:lnSpc>
              <a:spcBef>
                <a:spcPts val="100"/>
              </a:spcBef>
              <a:tabLst>
                <a:tab pos="354965" algn="l"/>
                <a:tab pos="355600" algn="l"/>
              </a:tabLst>
            </a:pPr>
            <a:r>
              <a:rPr lang="en-US" sz="1600" dirty="0"/>
              <a:t>Section 4723.28(H), Ohio Revised Code requires OBN to investigate evidence that appears</a:t>
            </a:r>
          </a:p>
          <a:p>
            <a:pPr marL="12700" marR="5080" algn="just">
              <a:lnSpc>
                <a:spcPct val="100000"/>
              </a:lnSpc>
              <a:spcBef>
                <a:spcPts val="100"/>
              </a:spcBef>
              <a:tabLst>
                <a:tab pos="354965" algn="l"/>
                <a:tab pos="355600" algn="l"/>
              </a:tabLst>
            </a:pPr>
            <a:r>
              <a:rPr lang="en-US" sz="1600" dirty="0"/>
              <a:t>to show that a person has violated any provision of law or rules regulating the practice of nursing.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3" name="object 3"/>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4" name="object 4"/>
          <p:cNvSpPr/>
          <p:nvPr/>
        </p:nvSpPr>
        <p:spPr>
          <a:xfrm>
            <a:off x="0" y="0"/>
            <a:ext cx="9144000" cy="2121408"/>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628958" y="523747"/>
            <a:ext cx="5280025" cy="529504"/>
          </a:xfrm>
          <a:prstGeom prst="rect">
            <a:avLst/>
          </a:prstGeom>
        </p:spPr>
        <p:txBody>
          <a:bodyPr vert="horz" wrap="square" lIns="0" tIns="635" rIns="0" bIns="0" rtlCol="0">
            <a:spAutoFit/>
          </a:bodyPr>
          <a:lstStyle/>
          <a:p>
            <a:pPr marL="12700" marR="5080">
              <a:lnSpc>
                <a:spcPct val="102200"/>
              </a:lnSpc>
              <a:spcBef>
                <a:spcPts val="5"/>
              </a:spcBef>
            </a:pPr>
            <a:r>
              <a:rPr sz="3600" spc="30" dirty="0"/>
              <a:t>Prepare </a:t>
            </a:r>
            <a:r>
              <a:rPr sz="3600" spc="-90" dirty="0"/>
              <a:t>Your </a:t>
            </a:r>
            <a:r>
              <a:rPr sz="3600" dirty="0"/>
              <a:t>Workforce</a:t>
            </a:r>
          </a:p>
        </p:txBody>
      </p:sp>
      <p:sp>
        <p:nvSpPr>
          <p:cNvPr id="6" name="object 6"/>
          <p:cNvSpPr txBox="1"/>
          <p:nvPr/>
        </p:nvSpPr>
        <p:spPr>
          <a:xfrm>
            <a:off x="228600" y="2100002"/>
            <a:ext cx="7771130" cy="869469"/>
          </a:xfrm>
          <a:prstGeom prst="rect">
            <a:avLst/>
          </a:prstGeom>
        </p:spPr>
        <p:txBody>
          <a:bodyPr vert="horz" wrap="square" lIns="0" tIns="12700" rIns="0" bIns="0" rtlCol="0">
            <a:spAutoFit/>
          </a:bodyPr>
          <a:lstStyle/>
          <a:p>
            <a:pPr marL="355600" indent="-342900">
              <a:lnSpc>
                <a:spcPct val="100000"/>
              </a:lnSpc>
              <a:buChar char="•"/>
              <a:tabLst>
                <a:tab pos="354965" algn="l"/>
                <a:tab pos="355600" algn="l"/>
              </a:tabLst>
            </a:pPr>
            <a:r>
              <a:rPr lang="en-US" spc="130" dirty="0">
                <a:latin typeface="Arial"/>
                <a:cs typeface="Arial"/>
              </a:rPr>
              <a:t>What</a:t>
            </a:r>
            <a:r>
              <a:rPr lang="en-US" spc="-15" dirty="0">
                <a:latin typeface="Arial"/>
                <a:cs typeface="Arial"/>
              </a:rPr>
              <a:t> </a:t>
            </a:r>
            <a:r>
              <a:rPr lang="en-US" spc="120" dirty="0">
                <a:latin typeface="Arial"/>
                <a:cs typeface="Arial"/>
              </a:rPr>
              <a:t>are</a:t>
            </a:r>
            <a:r>
              <a:rPr lang="en-US" spc="-10" dirty="0">
                <a:latin typeface="Arial"/>
                <a:cs typeface="Arial"/>
              </a:rPr>
              <a:t> </a:t>
            </a:r>
            <a:r>
              <a:rPr lang="en-US" spc="135" dirty="0">
                <a:latin typeface="Arial"/>
                <a:cs typeface="Arial"/>
              </a:rPr>
              <a:t>my</a:t>
            </a:r>
            <a:r>
              <a:rPr lang="en-US" spc="-5" dirty="0">
                <a:latin typeface="Arial"/>
                <a:cs typeface="Arial"/>
              </a:rPr>
              <a:t> </a:t>
            </a:r>
            <a:r>
              <a:rPr lang="en-US" spc="60" dirty="0">
                <a:latin typeface="Arial"/>
                <a:cs typeface="Arial"/>
              </a:rPr>
              <a:t>duties</a:t>
            </a:r>
            <a:r>
              <a:rPr lang="en-US" spc="-10" dirty="0">
                <a:latin typeface="Arial"/>
                <a:cs typeface="Arial"/>
              </a:rPr>
              <a:t> </a:t>
            </a:r>
            <a:r>
              <a:rPr lang="en-US" spc="10" dirty="0">
                <a:latin typeface="Arial"/>
                <a:cs typeface="Arial"/>
              </a:rPr>
              <a:t>as</a:t>
            </a:r>
            <a:r>
              <a:rPr lang="en-US" spc="-10" dirty="0">
                <a:latin typeface="Arial"/>
                <a:cs typeface="Arial"/>
              </a:rPr>
              <a:t> </a:t>
            </a:r>
            <a:r>
              <a:rPr lang="en-US" spc="175" dirty="0">
                <a:latin typeface="Arial"/>
                <a:cs typeface="Arial"/>
              </a:rPr>
              <a:t>an</a:t>
            </a:r>
            <a:r>
              <a:rPr lang="en-US" spc="-5" dirty="0">
                <a:latin typeface="Arial"/>
                <a:cs typeface="Arial"/>
              </a:rPr>
              <a:t> </a:t>
            </a:r>
            <a:r>
              <a:rPr lang="en-US" spc="114" dirty="0">
                <a:latin typeface="Arial"/>
                <a:cs typeface="Arial"/>
              </a:rPr>
              <a:t>employer?</a:t>
            </a:r>
            <a:endParaRPr lang="en-US" dirty="0">
              <a:latin typeface="Arial"/>
              <a:cs typeface="Arial"/>
            </a:endParaRPr>
          </a:p>
          <a:p>
            <a:pPr marL="355600" marR="5080" indent="-342900">
              <a:lnSpc>
                <a:spcPct val="100000"/>
              </a:lnSpc>
              <a:spcBef>
                <a:spcPts val="100"/>
              </a:spcBef>
              <a:buChar char="•"/>
              <a:tabLst>
                <a:tab pos="354965" algn="l"/>
                <a:tab pos="355600" algn="l"/>
              </a:tabLst>
            </a:pPr>
            <a:endParaRPr lang="en-US" dirty="0">
              <a:latin typeface="Arial"/>
              <a:cs typeface="Arial"/>
            </a:endParaRPr>
          </a:p>
          <a:p>
            <a:pPr marL="355600" marR="5080" indent="-342900">
              <a:lnSpc>
                <a:spcPct val="100000"/>
              </a:lnSpc>
              <a:spcBef>
                <a:spcPts val="100"/>
              </a:spcBef>
              <a:buChar char="•"/>
              <a:tabLst>
                <a:tab pos="354965" algn="l"/>
                <a:tab pos="355600" algn="l"/>
              </a:tabLst>
            </a:pPr>
            <a:endParaRPr dirty="0">
              <a:latin typeface="Arial"/>
              <a:cs typeface="Arial"/>
            </a:endParaRPr>
          </a:p>
        </p:txBody>
      </p:sp>
      <p:sp>
        <p:nvSpPr>
          <p:cNvPr id="7" name="TextBox 6">
            <a:extLst>
              <a:ext uri="{FF2B5EF4-FFF2-40B4-BE49-F238E27FC236}">
                <a16:creationId xmlns:a16="http://schemas.microsoft.com/office/drawing/2014/main" id="{C8A81AE7-4C0C-EE13-CBE8-009471D2CAFC}"/>
              </a:ext>
            </a:extLst>
          </p:cNvPr>
          <p:cNvSpPr txBox="1"/>
          <p:nvPr/>
        </p:nvSpPr>
        <p:spPr>
          <a:xfrm>
            <a:off x="537117" y="2602535"/>
            <a:ext cx="9609016" cy="307777"/>
          </a:xfrm>
          <a:prstGeom prst="rect">
            <a:avLst/>
          </a:prstGeom>
          <a:noFill/>
        </p:spPr>
        <p:txBody>
          <a:bodyPr wrap="square" rtlCol="0">
            <a:spAutoFit/>
          </a:bodyPr>
          <a:lstStyle/>
          <a:p>
            <a:pPr marL="12700" marR="5080">
              <a:lnSpc>
                <a:spcPct val="100000"/>
              </a:lnSpc>
              <a:spcBef>
                <a:spcPts val="100"/>
              </a:spcBef>
              <a:tabLst>
                <a:tab pos="354965" algn="l"/>
                <a:tab pos="355600" algn="l"/>
              </a:tabLst>
            </a:pPr>
            <a:r>
              <a:rPr lang="en-US" sz="1400" dirty="0"/>
              <a:t>A. Adhere to all reporting requirements as mandated by the Ohio legislature; </a:t>
            </a:r>
          </a:p>
        </p:txBody>
      </p:sp>
      <p:sp>
        <p:nvSpPr>
          <p:cNvPr id="8" name="TextBox 7">
            <a:extLst>
              <a:ext uri="{FF2B5EF4-FFF2-40B4-BE49-F238E27FC236}">
                <a16:creationId xmlns:a16="http://schemas.microsoft.com/office/drawing/2014/main" id="{E9CF1E3F-30BB-F9FE-5A47-60EE8C5F461E}"/>
              </a:ext>
            </a:extLst>
          </p:cNvPr>
          <p:cNvSpPr txBox="1"/>
          <p:nvPr/>
        </p:nvSpPr>
        <p:spPr>
          <a:xfrm>
            <a:off x="533400" y="2998430"/>
            <a:ext cx="8153400" cy="954107"/>
          </a:xfrm>
          <a:prstGeom prst="rect">
            <a:avLst/>
          </a:prstGeom>
          <a:noFill/>
        </p:spPr>
        <p:txBody>
          <a:bodyPr wrap="square" rtlCol="0">
            <a:spAutoFit/>
          </a:bodyPr>
          <a:lstStyle/>
          <a:p>
            <a:r>
              <a:rPr lang="en-US" sz="1400" dirty="0"/>
              <a:t>B. Provide each nurse holding a multistate license (MSL) a copy of board-developed information concerning laws and rules specific to the practice of nursing in Ohio.  The OBN shall develop information concerning laws and rules specific to the practice of  nursing in Ohio and make that information available on its internet website; and</a:t>
            </a:r>
          </a:p>
        </p:txBody>
      </p:sp>
      <p:sp>
        <p:nvSpPr>
          <p:cNvPr id="9" name="TextBox 8">
            <a:extLst>
              <a:ext uri="{FF2B5EF4-FFF2-40B4-BE49-F238E27FC236}">
                <a16:creationId xmlns:a16="http://schemas.microsoft.com/office/drawing/2014/main" id="{A5BB1486-3055-8F42-CA80-35419E79EC01}"/>
              </a:ext>
            </a:extLst>
          </p:cNvPr>
          <p:cNvSpPr txBox="1"/>
          <p:nvPr/>
        </p:nvSpPr>
        <p:spPr>
          <a:xfrm>
            <a:off x="533400" y="4040655"/>
            <a:ext cx="7883440" cy="523220"/>
          </a:xfrm>
          <a:prstGeom prst="rect">
            <a:avLst/>
          </a:prstGeom>
          <a:noFill/>
        </p:spPr>
        <p:txBody>
          <a:bodyPr wrap="none" rtlCol="0">
            <a:spAutoFit/>
          </a:bodyPr>
          <a:lstStyle/>
          <a:p>
            <a:r>
              <a:rPr lang="en-US" sz="1400" dirty="0"/>
              <a:t>C. Nurses with an MSL from another Compact State will not be registered or licensed by the OBN, it is the </a:t>
            </a:r>
          </a:p>
          <a:p>
            <a:r>
              <a:rPr lang="en-US" sz="1400" dirty="0"/>
              <a:t>employers’ responsibility to ensure that the nurses’ multistate licenses are current and unencumbered.</a:t>
            </a:r>
          </a:p>
        </p:txBody>
      </p:sp>
    </p:spTree>
    <p:extLst>
      <p:ext uri="{BB962C8B-B14F-4D97-AF65-F5344CB8AC3E}">
        <p14:creationId xmlns:p14="http://schemas.microsoft.com/office/powerpoint/2010/main" val="4845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3" name="object 3"/>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4" name="object 4"/>
          <p:cNvSpPr/>
          <p:nvPr/>
        </p:nvSpPr>
        <p:spPr>
          <a:xfrm>
            <a:off x="0" y="0"/>
            <a:ext cx="9144000" cy="2121408"/>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628958" y="523747"/>
            <a:ext cx="5280025" cy="529504"/>
          </a:xfrm>
          <a:prstGeom prst="rect">
            <a:avLst/>
          </a:prstGeom>
        </p:spPr>
        <p:txBody>
          <a:bodyPr vert="horz" wrap="square" lIns="0" tIns="635" rIns="0" bIns="0" rtlCol="0">
            <a:spAutoFit/>
          </a:bodyPr>
          <a:lstStyle/>
          <a:p>
            <a:pPr marL="12700" marR="5080">
              <a:lnSpc>
                <a:spcPct val="102200"/>
              </a:lnSpc>
              <a:spcBef>
                <a:spcPts val="5"/>
              </a:spcBef>
            </a:pPr>
            <a:r>
              <a:rPr sz="3600" spc="30" dirty="0"/>
              <a:t>Prepare </a:t>
            </a:r>
            <a:r>
              <a:rPr sz="3600" spc="-90" dirty="0"/>
              <a:t>Your </a:t>
            </a:r>
            <a:r>
              <a:rPr sz="3600" dirty="0"/>
              <a:t>Workforce</a:t>
            </a:r>
          </a:p>
        </p:txBody>
      </p:sp>
      <p:sp>
        <p:nvSpPr>
          <p:cNvPr id="6" name="object 6"/>
          <p:cNvSpPr txBox="1"/>
          <p:nvPr/>
        </p:nvSpPr>
        <p:spPr>
          <a:xfrm>
            <a:off x="628958" y="2058125"/>
            <a:ext cx="7771130" cy="289823"/>
          </a:xfrm>
          <a:prstGeom prst="rect">
            <a:avLst/>
          </a:prstGeom>
        </p:spPr>
        <p:txBody>
          <a:bodyPr vert="horz" wrap="square" lIns="0" tIns="12700" rIns="0" bIns="0" rtlCol="0">
            <a:spAutoFit/>
          </a:bodyPr>
          <a:lstStyle/>
          <a:p>
            <a:pPr marL="355600" indent="-342900">
              <a:lnSpc>
                <a:spcPct val="100000"/>
              </a:lnSpc>
              <a:buChar char="•"/>
              <a:tabLst>
                <a:tab pos="354965" algn="l"/>
                <a:tab pos="355600" algn="l"/>
              </a:tabLst>
            </a:pPr>
            <a:r>
              <a:rPr spc="110" dirty="0">
                <a:latin typeface="Arial"/>
                <a:cs typeface="Arial"/>
              </a:rPr>
              <a:t>How</a:t>
            </a:r>
            <a:r>
              <a:rPr spc="-10" dirty="0">
                <a:latin typeface="Arial"/>
                <a:cs typeface="Arial"/>
              </a:rPr>
              <a:t> </a:t>
            </a:r>
            <a:r>
              <a:rPr spc="215" dirty="0">
                <a:latin typeface="Arial"/>
                <a:cs typeface="Arial"/>
              </a:rPr>
              <a:t>can</a:t>
            </a:r>
            <a:r>
              <a:rPr spc="-5" dirty="0">
                <a:latin typeface="Arial"/>
                <a:cs typeface="Arial"/>
              </a:rPr>
              <a:t> </a:t>
            </a:r>
            <a:r>
              <a:rPr spc="-105" dirty="0">
                <a:latin typeface="Arial"/>
                <a:cs typeface="Arial"/>
              </a:rPr>
              <a:t>I</a:t>
            </a:r>
            <a:r>
              <a:rPr spc="-10" dirty="0">
                <a:latin typeface="Arial"/>
                <a:cs typeface="Arial"/>
              </a:rPr>
              <a:t> </a:t>
            </a:r>
            <a:r>
              <a:rPr spc="155" dirty="0">
                <a:latin typeface="Arial"/>
                <a:cs typeface="Arial"/>
              </a:rPr>
              <a:t>keep</a:t>
            </a:r>
            <a:r>
              <a:rPr spc="-10" dirty="0">
                <a:latin typeface="Arial"/>
                <a:cs typeface="Arial"/>
              </a:rPr>
              <a:t> </a:t>
            </a:r>
            <a:r>
              <a:rPr spc="114" dirty="0">
                <a:latin typeface="Arial"/>
                <a:cs typeface="Arial"/>
              </a:rPr>
              <a:t>track</a:t>
            </a:r>
            <a:r>
              <a:rPr spc="-10" dirty="0">
                <a:latin typeface="Arial"/>
                <a:cs typeface="Arial"/>
              </a:rPr>
              <a:t> </a:t>
            </a:r>
            <a:r>
              <a:rPr spc="130" dirty="0">
                <a:latin typeface="Arial"/>
                <a:cs typeface="Arial"/>
              </a:rPr>
              <a:t>of</a:t>
            </a:r>
            <a:r>
              <a:rPr spc="-10" dirty="0">
                <a:latin typeface="Arial"/>
                <a:cs typeface="Arial"/>
              </a:rPr>
              <a:t> </a:t>
            </a:r>
            <a:r>
              <a:rPr spc="135" dirty="0">
                <a:latin typeface="Arial"/>
                <a:cs typeface="Arial"/>
              </a:rPr>
              <a:t>my</a:t>
            </a:r>
            <a:r>
              <a:rPr spc="-5" dirty="0">
                <a:latin typeface="Arial"/>
                <a:cs typeface="Arial"/>
              </a:rPr>
              <a:t> </a:t>
            </a:r>
            <a:r>
              <a:rPr spc="25" dirty="0">
                <a:latin typeface="Arial"/>
                <a:cs typeface="Arial"/>
              </a:rPr>
              <a:t>nursing</a:t>
            </a:r>
            <a:r>
              <a:rPr spc="-5" dirty="0">
                <a:latin typeface="Arial"/>
                <a:cs typeface="Arial"/>
              </a:rPr>
              <a:t> </a:t>
            </a:r>
            <a:r>
              <a:rPr spc="55" dirty="0">
                <a:latin typeface="Arial"/>
                <a:cs typeface="Arial"/>
              </a:rPr>
              <a:t>staff?</a:t>
            </a:r>
            <a:endParaRPr dirty="0">
              <a:latin typeface="Arial"/>
              <a:cs typeface="Arial"/>
            </a:endParaRPr>
          </a:p>
        </p:txBody>
      </p:sp>
      <p:sp>
        <p:nvSpPr>
          <p:cNvPr id="7" name="TextBox 6">
            <a:extLst>
              <a:ext uri="{FF2B5EF4-FFF2-40B4-BE49-F238E27FC236}">
                <a16:creationId xmlns:a16="http://schemas.microsoft.com/office/drawing/2014/main" id="{63A3B893-2DFC-C603-0738-9E6FC935AE8C}"/>
              </a:ext>
            </a:extLst>
          </p:cNvPr>
          <p:cNvSpPr txBox="1"/>
          <p:nvPr/>
        </p:nvSpPr>
        <p:spPr>
          <a:xfrm>
            <a:off x="2286000" y="2777365"/>
            <a:ext cx="4343400" cy="1107996"/>
          </a:xfrm>
          <a:prstGeom prst="rect">
            <a:avLst/>
          </a:prstGeom>
          <a:noFill/>
        </p:spPr>
        <p:txBody>
          <a:bodyPr wrap="square" rtlCol="0">
            <a:spAutoFit/>
          </a:bodyPr>
          <a:lstStyle/>
          <a:p>
            <a:r>
              <a:rPr lang="en-US" sz="6600" b="1" u="sng" dirty="0" err="1">
                <a:highlight>
                  <a:srgbClr val="FFFF00"/>
                </a:highlight>
              </a:rPr>
              <a:t>eNotify</a:t>
            </a:r>
            <a:endParaRPr lang="en-US" sz="6600" b="1" u="sng" dirty="0">
              <a:highlight>
                <a:srgbClr val="FFFF00"/>
              </a:highlight>
            </a:endParaRPr>
          </a:p>
        </p:txBody>
      </p:sp>
    </p:spTree>
    <p:extLst>
      <p:ext uri="{BB962C8B-B14F-4D97-AF65-F5344CB8AC3E}">
        <p14:creationId xmlns:p14="http://schemas.microsoft.com/office/powerpoint/2010/main" val="153444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99085">
              <a:lnSpc>
                <a:spcPct val="100000"/>
              </a:lnSpc>
              <a:spcBef>
                <a:spcPts val="100"/>
              </a:spcBef>
            </a:pPr>
            <a:r>
              <a:rPr spc="-295" dirty="0"/>
              <a:t>Re</a:t>
            </a:r>
            <a:r>
              <a:rPr spc="-260" dirty="0"/>
              <a:t>s</a:t>
            </a:r>
            <a:r>
              <a:rPr spc="40" dirty="0"/>
              <a:t>o</a:t>
            </a:r>
            <a:r>
              <a:rPr spc="30" dirty="0"/>
              <a:t>u</a:t>
            </a:r>
            <a:r>
              <a:rPr spc="-25" dirty="0"/>
              <a:t>rces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71599"/>
            <a:ext cx="4087367" cy="34320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4" name="object 4"/>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5" name="object 5"/>
          <p:cNvSpPr/>
          <p:nvPr/>
        </p:nvSpPr>
        <p:spPr>
          <a:xfrm>
            <a:off x="0" y="0"/>
            <a:ext cx="9144000" cy="212140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654552" y="2852927"/>
            <a:ext cx="5489448" cy="2289048"/>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606103" y="511555"/>
            <a:ext cx="2282825" cy="574040"/>
          </a:xfrm>
          <a:prstGeom prst="rect">
            <a:avLst/>
          </a:prstGeom>
        </p:spPr>
        <p:txBody>
          <a:bodyPr vert="horz" wrap="square" lIns="0" tIns="12700" rIns="0" bIns="0" rtlCol="0">
            <a:spAutoFit/>
          </a:bodyPr>
          <a:lstStyle/>
          <a:p>
            <a:pPr marL="12700">
              <a:lnSpc>
                <a:spcPct val="100000"/>
              </a:lnSpc>
              <a:spcBef>
                <a:spcPts val="100"/>
              </a:spcBef>
            </a:pPr>
            <a:r>
              <a:rPr sz="3600" spc="-75" dirty="0"/>
              <a:t>Resources</a:t>
            </a:r>
            <a:endParaRPr sz="3600"/>
          </a:p>
        </p:txBody>
      </p:sp>
      <p:sp>
        <p:nvSpPr>
          <p:cNvPr id="8" name="object 8"/>
          <p:cNvSpPr txBox="1">
            <a:spLocks noGrp="1"/>
          </p:cNvSpPr>
          <p:nvPr>
            <p:ph type="body" idx="1"/>
          </p:nvPr>
        </p:nvSpPr>
        <p:spPr>
          <a:xfrm>
            <a:off x="684682" y="1933447"/>
            <a:ext cx="8002118" cy="1926168"/>
          </a:xfrm>
          <a:prstGeom prst="rect">
            <a:avLst/>
          </a:prstGeom>
        </p:spPr>
        <p:txBody>
          <a:bodyPr vert="horz" wrap="square" lIns="0" tIns="53340" rIns="0" bIns="0" rtlCol="0">
            <a:spAutoFit/>
          </a:bodyPr>
          <a:lstStyle/>
          <a:p>
            <a:pPr marL="4027170" indent="-167005">
              <a:lnSpc>
                <a:spcPct val="100000"/>
              </a:lnSpc>
              <a:spcBef>
                <a:spcPts val="420"/>
              </a:spcBef>
              <a:buSzPct val="133333"/>
              <a:buChar char="•"/>
              <a:tabLst>
                <a:tab pos="4027804" algn="l"/>
              </a:tabLst>
            </a:pPr>
            <a:r>
              <a:rPr lang="en-US" spc="5" dirty="0"/>
              <a:t>National Council of State Boards of Nursing (</a:t>
            </a:r>
            <a:r>
              <a:rPr spc="5" dirty="0"/>
              <a:t>Nurse </a:t>
            </a:r>
            <a:r>
              <a:rPr spc="35" dirty="0"/>
              <a:t>Licensure</a:t>
            </a:r>
            <a:r>
              <a:rPr spc="-5" dirty="0"/>
              <a:t> </a:t>
            </a:r>
            <a:r>
              <a:rPr spc="185" dirty="0"/>
              <a:t>Compact</a:t>
            </a:r>
            <a:r>
              <a:rPr lang="en-US" spc="185" dirty="0"/>
              <a:t>)</a:t>
            </a:r>
            <a:endParaRPr spc="185" dirty="0"/>
          </a:p>
          <a:p>
            <a:pPr marL="4248150" lvl="1" indent="-218440">
              <a:lnSpc>
                <a:spcPct val="100000"/>
              </a:lnSpc>
              <a:spcBef>
                <a:spcPts val="1035"/>
              </a:spcBef>
              <a:buSzPct val="133333"/>
              <a:buChar char="•"/>
              <a:tabLst>
                <a:tab pos="4248785" algn="l"/>
              </a:tabLst>
            </a:pPr>
            <a:r>
              <a:rPr sz="1800" spc="-25" dirty="0">
                <a:latin typeface="Arial"/>
                <a:cs typeface="Arial"/>
              </a:rPr>
              <a:t>Visit</a:t>
            </a:r>
            <a:r>
              <a:rPr sz="1800" spc="-25" dirty="0">
                <a:solidFill>
                  <a:srgbClr val="0097A7"/>
                </a:solidFill>
                <a:latin typeface="Arial"/>
                <a:cs typeface="Arial"/>
              </a:rPr>
              <a:t> </a:t>
            </a:r>
            <a:r>
              <a:rPr lang="en-US" sz="1800" u="sng" spc="-25" dirty="0" err="1">
                <a:solidFill>
                  <a:srgbClr val="0070C0"/>
                </a:solidFill>
                <a:latin typeface="Arial"/>
                <a:cs typeface="Arial"/>
              </a:rPr>
              <a:t>www.NCBSN.org</a:t>
            </a:r>
            <a:endParaRPr lang="en-US" sz="1800" u="sng" dirty="0">
              <a:solidFill>
                <a:srgbClr val="0070C0"/>
              </a:solidFill>
              <a:latin typeface="Arial"/>
              <a:cs typeface="Arial"/>
            </a:endParaRPr>
          </a:p>
          <a:p>
            <a:pPr marL="4027170" indent="-167005">
              <a:lnSpc>
                <a:spcPct val="100000"/>
              </a:lnSpc>
              <a:spcBef>
                <a:spcPts val="1750"/>
              </a:spcBef>
              <a:buSzPct val="133333"/>
              <a:buChar char="•"/>
              <a:tabLst>
                <a:tab pos="4027804" algn="l"/>
              </a:tabLst>
            </a:pPr>
            <a:r>
              <a:rPr lang="en-US" spc="-25" dirty="0"/>
              <a:t>The </a:t>
            </a:r>
            <a:r>
              <a:rPr lang="en-US" spc="95" dirty="0"/>
              <a:t>Ohio </a:t>
            </a:r>
            <a:r>
              <a:rPr lang="en-US" spc="75" dirty="0"/>
              <a:t>Board </a:t>
            </a:r>
            <a:r>
              <a:rPr lang="en-US" spc="114" dirty="0"/>
              <a:t>of</a:t>
            </a:r>
            <a:r>
              <a:rPr lang="en-US" spc="-160" dirty="0"/>
              <a:t> </a:t>
            </a:r>
            <a:r>
              <a:rPr lang="en-US" spc="15" dirty="0"/>
              <a:t>Nursing</a:t>
            </a:r>
          </a:p>
          <a:p>
            <a:pPr marL="4248150" lvl="1" indent="-218440">
              <a:lnSpc>
                <a:spcPct val="100000"/>
              </a:lnSpc>
              <a:spcBef>
                <a:spcPts val="1035"/>
              </a:spcBef>
              <a:buSzPct val="133333"/>
              <a:buChar char="•"/>
              <a:tabLst>
                <a:tab pos="4248785" algn="l"/>
              </a:tabLst>
            </a:pPr>
            <a:r>
              <a:rPr sz="1800" spc="-25" dirty="0">
                <a:latin typeface="Arial"/>
                <a:cs typeface="Arial"/>
              </a:rPr>
              <a:t>Visit</a:t>
            </a:r>
            <a:r>
              <a:rPr sz="1800" dirty="0">
                <a:solidFill>
                  <a:srgbClr val="0097A7"/>
                </a:solidFill>
                <a:latin typeface="Arial"/>
                <a:cs typeface="Arial"/>
              </a:rPr>
              <a:t> </a:t>
            </a:r>
            <a:r>
              <a:rPr sz="1800" u="sng" spc="75" dirty="0">
                <a:solidFill>
                  <a:srgbClr val="0070C0"/>
                </a:solidFill>
                <a:uFill>
                  <a:solidFill>
                    <a:srgbClr val="0097A7"/>
                  </a:solidFill>
                </a:uFill>
                <a:latin typeface="Arial"/>
                <a:cs typeface="Arial"/>
                <a:hlinkClick r:id="rId5">
                  <a:extLst>
                    <a:ext uri="{A12FA001-AC4F-418D-AE19-62706E023703}">
                      <ahyp:hlinkClr xmlns:ahyp="http://schemas.microsoft.com/office/drawing/2018/hyperlinkcolor" val="tx"/>
                    </a:ext>
                  </a:extLst>
                </a:hlinkClick>
              </a:rPr>
              <a:t>www.Nursing.Ohio.gov</a:t>
            </a:r>
            <a:endParaRPr sz="1800" dirty="0">
              <a:solidFill>
                <a:srgbClr val="0070C0"/>
              </a:solidFill>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71599"/>
            <a:ext cx="4087367" cy="34320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4" name="object 4"/>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5" name="object 5"/>
          <p:cNvSpPr/>
          <p:nvPr/>
        </p:nvSpPr>
        <p:spPr>
          <a:xfrm>
            <a:off x="0" y="0"/>
            <a:ext cx="9144000" cy="212140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076700" y="2083963"/>
            <a:ext cx="4343400" cy="1876259"/>
          </a:xfrm>
          <a:prstGeom prst="rect">
            <a:avLst/>
          </a:prstGeom>
          <a:blipFill>
            <a:blip r:embed="rId4" cstate="print"/>
            <a:stretch>
              <a:fillRect/>
            </a:stretch>
          </a:blipFill>
        </p:spPr>
        <p:txBody>
          <a:bodyPr wrap="square" lIns="0" tIns="0" rIns="0" bIns="0" rtlCol="0"/>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Pamphlet for employers to provide to out of state MSL holders and employees.</a:t>
            </a:r>
          </a:p>
          <a:p>
            <a:pPr marL="285750" indent="-285750">
              <a:buFont typeface="Arial" panose="020B0604020202020204" pitchFamily="34" charset="0"/>
              <a:buChar char="•"/>
            </a:pPr>
            <a:endParaRPr lang="en-US" sz="1600" spc="105"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spc="105" dirty="0">
                <a:latin typeface="Arial" panose="020B0604020202020204" pitchFamily="34" charset="0"/>
                <a:cs typeface="Arial" panose="020B0604020202020204" pitchFamily="34" charset="0"/>
              </a:rPr>
              <a:t>Additional</a:t>
            </a:r>
            <a:r>
              <a:rPr lang="en-US" sz="1600" spc="-5" dirty="0">
                <a:latin typeface="Arial" panose="020B0604020202020204" pitchFamily="34" charset="0"/>
                <a:cs typeface="Arial" panose="020B0604020202020204" pitchFamily="34" charset="0"/>
              </a:rPr>
              <a:t> </a:t>
            </a:r>
            <a:r>
              <a:rPr lang="en-US" sz="1600" spc="40" dirty="0">
                <a:latin typeface="Arial" panose="020B0604020202020204" pitchFamily="34" charset="0"/>
                <a:cs typeface="Arial" panose="020B0604020202020204" pitchFamily="34" charset="0"/>
              </a:rPr>
              <a:t>Questions?</a:t>
            </a:r>
          </a:p>
          <a:p>
            <a:pPr marL="742950" lvl="1" indent="-285750">
              <a:buFont typeface="Arial" panose="020B0604020202020204" pitchFamily="34" charset="0"/>
              <a:buChar char="•"/>
            </a:pPr>
            <a:r>
              <a:rPr lang="en-US" sz="1600" spc="75" dirty="0">
                <a:latin typeface="Arial" panose="020B0604020202020204" pitchFamily="34" charset="0"/>
                <a:cs typeface="Arial" panose="020B0604020202020204" pitchFamily="34" charset="0"/>
              </a:rPr>
              <a:t>Customer </a:t>
            </a:r>
            <a:r>
              <a:rPr lang="en-US" sz="1600" spc="20" dirty="0">
                <a:latin typeface="Arial" panose="020B0604020202020204" pitchFamily="34" charset="0"/>
                <a:cs typeface="Arial" panose="020B0604020202020204" pitchFamily="34" charset="0"/>
              </a:rPr>
              <a:t>Service–</a:t>
            </a:r>
            <a:r>
              <a:rPr lang="en-US" sz="1600" spc="-100" dirty="0">
                <a:latin typeface="Arial" panose="020B0604020202020204" pitchFamily="34" charset="0"/>
                <a:cs typeface="Arial" panose="020B0604020202020204" pitchFamily="34" charset="0"/>
              </a:rPr>
              <a:t> </a:t>
            </a:r>
            <a:r>
              <a:rPr lang="en-US" sz="1600" spc="-5" dirty="0">
                <a:latin typeface="Arial" panose="020B0604020202020204" pitchFamily="34" charset="0"/>
                <a:cs typeface="Arial" panose="020B0604020202020204" pitchFamily="34" charset="0"/>
              </a:rPr>
              <a:t>614.466.3947</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7" name="object 7"/>
          <p:cNvSpPr txBox="1">
            <a:spLocks noGrp="1"/>
          </p:cNvSpPr>
          <p:nvPr>
            <p:ph type="title"/>
          </p:nvPr>
        </p:nvSpPr>
        <p:spPr>
          <a:xfrm>
            <a:off x="353940" y="111760"/>
            <a:ext cx="2282825" cy="574040"/>
          </a:xfrm>
          <a:prstGeom prst="rect">
            <a:avLst/>
          </a:prstGeom>
        </p:spPr>
        <p:txBody>
          <a:bodyPr vert="horz" wrap="square" lIns="0" tIns="12700" rIns="0" bIns="0" rtlCol="0">
            <a:spAutoFit/>
          </a:bodyPr>
          <a:lstStyle/>
          <a:p>
            <a:pPr marL="12700">
              <a:lnSpc>
                <a:spcPct val="100000"/>
              </a:lnSpc>
              <a:spcBef>
                <a:spcPts val="100"/>
              </a:spcBef>
            </a:pPr>
            <a:r>
              <a:rPr sz="3600" spc="-75" dirty="0"/>
              <a:t>Resources</a:t>
            </a:r>
            <a:endParaRPr sz="3600" dirty="0"/>
          </a:p>
        </p:txBody>
      </p:sp>
      <p:pic>
        <p:nvPicPr>
          <p:cNvPr id="12" name="Picture 11" descr="A document with text on it&#10;&#10;Description automatically generated">
            <a:extLst>
              <a:ext uri="{FF2B5EF4-FFF2-40B4-BE49-F238E27FC236}">
                <a16:creationId xmlns:a16="http://schemas.microsoft.com/office/drawing/2014/main" id="{43A9B31B-B2CA-6BB1-8F25-7D3B20C33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56" y="685800"/>
            <a:ext cx="3313653" cy="4265164"/>
          </a:xfrm>
          <a:prstGeom prst="rect">
            <a:avLst/>
          </a:prstGeom>
        </p:spPr>
      </p:pic>
    </p:spTree>
    <p:extLst>
      <p:ext uri="{BB962C8B-B14F-4D97-AF65-F5344CB8AC3E}">
        <p14:creationId xmlns:p14="http://schemas.microsoft.com/office/powerpoint/2010/main" val="358728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800600"/>
            <a:ext cx="9144000" cy="342900"/>
          </a:xfrm>
          <a:custGeom>
            <a:avLst/>
            <a:gdLst/>
            <a:ahLst/>
            <a:cxnLst/>
            <a:rect l="l" t="t" r="r" b="b"/>
            <a:pathLst>
              <a:path w="9144000" h="342900">
                <a:moveTo>
                  <a:pt x="0" y="342900"/>
                </a:moveTo>
                <a:lnTo>
                  <a:pt x="9143771" y="342900"/>
                </a:lnTo>
                <a:lnTo>
                  <a:pt x="9143771" y="0"/>
                </a:lnTo>
                <a:lnTo>
                  <a:pt x="0" y="0"/>
                </a:lnTo>
                <a:lnTo>
                  <a:pt x="0" y="342900"/>
                </a:lnTo>
                <a:close/>
              </a:path>
            </a:pathLst>
          </a:custGeom>
          <a:solidFill>
            <a:srgbClr val="001B46"/>
          </a:solidFill>
        </p:spPr>
        <p:txBody>
          <a:bodyPr wrap="square" lIns="0" tIns="0" rIns="0" bIns="0" rtlCol="0"/>
          <a:lstStyle/>
          <a:p>
            <a:endParaRPr/>
          </a:p>
        </p:txBody>
      </p:sp>
      <p:sp>
        <p:nvSpPr>
          <p:cNvPr id="3" name="object 3"/>
          <p:cNvSpPr/>
          <p:nvPr/>
        </p:nvSpPr>
        <p:spPr>
          <a:xfrm>
            <a:off x="5570698" y="1004874"/>
            <a:ext cx="3573145" cy="469265"/>
          </a:xfrm>
          <a:custGeom>
            <a:avLst/>
            <a:gdLst/>
            <a:ahLst/>
            <a:cxnLst/>
            <a:rect l="l" t="t" r="r" b="b"/>
            <a:pathLst>
              <a:path w="3573145" h="469265">
                <a:moveTo>
                  <a:pt x="3573068" y="0"/>
                </a:moveTo>
                <a:lnTo>
                  <a:pt x="0" y="436283"/>
                </a:lnTo>
                <a:lnTo>
                  <a:pt x="3573068" y="468807"/>
                </a:lnTo>
                <a:lnTo>
                  <a:pt x="3573068" y="0"/>
                </a:lnTo>
                <a:close/>
              </a:path>
            </a:pathLst>
          </a:custGeom>
          <a:solidFill>
            <a:srgbClr val="87A83E"/>
          </a:solidFill>
        </p:spPr>
        <p:txBody>
          <a:bodyPr wrap="square" lIns="0" tIns="0" rIns="0" bIns="0" rtlCol="0"/>
          <a:lstStyle/>
          <a:p>
            <a:endParaRPr/>
          </a:p>
        </p:txBody>
      </p:sp>
      <p:sp>
        <p:nvSpPr>
          <p:cNvPr id="4" name="object 4"/>
          <p:cNvSpPr/>
          <p:nvPr/>
        </p:nvSpPr>
        <p:spPr>
          <a:xfrm>
            <a:off x="19130" y="0"/>
            <a:ext cx="9124869" cy="210227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505741" y="435355"/>
            <a:ext cx="4379595" cy="1132205"/>
          </a:xfrm>
          <a:prstGeom prst="rect">
            <a:avLst/>
          </a:prstGeom>
        </p:spPr>
        <p:txBody>
          <a:bodyPr vert="horz" wrap="square" lIns="0" tIns="3175" rIns="0" bIns="0" rtlCol="0">
            <a:spAutoFit/>
          </a:bodyPr>
          <a:lstStyle/>
          <a:p>
            <a:pPr marL="12700" marR="5080">
              <a:lnSpc>
                <a:spcPct val="101699"/>
              </a:lnSpc>
              <a:spcBef>
                <a:spcPts val="25"/>
              </a:spcBef>
            </a:pPr>
            <a:r>
              <a:rPr sz="3600" spc="-145" dirty="0"/>
              <a:t>The </a:t>
            </a:r>
            <a:r>
              <a:rPr sz="3600" spc="-75" dirty="0"/>
              <a:t>Nurse </a:t>
            </a:r>
            <a:r>
              <a:rPr sz="3600" spc="-70" dirty="0"/>
              <a:t>Licensure  </a:t>
            </a:r>
            <a:r>
              <a:rPr sz="3600" spc="170" dirty="0"/>
              <a:t>Compact</a:t>
            </a:r>
            <a:r>
              <a:rPr sz="3600" spc="-5" dirty="0"/>
              <a:t> (NLC)</a:t>
            </a:r>
            <a:endParaRPr sz="3600"/>
          </a:p>
        </p:txBody>
      </p:sp>
      <p:sp>
        <p:nvSpPr>
          <p:cNvPr id="6" name="object 6"/>
          <p:cNvSpPr txBox="1"/>
          <p:nvPr/>
        </p:nvSpPr>
        <p:spPr>
          <a:xfrm>
            <a:off x="121202" y="2113279"/>
            <a:ext cx="4276090" cy="2567369"/>
          </a:xfrm>
          <a:prstGeom prst="rect">
            <a:avLst/>
          </a:prstGeom>
        </p:spPr>
        <p:txBody>
          <a:bodyPr vert="horz" wrap="square" lIns="0" tIns="12700" rIns="0" bIns="0" rtlCol="0">
            <a:spAutoFit/>
          </a:bodyPr>
          <a:lstStyle/>
          <a:p>
            <a:pPr marL="349250" marR="138430" indent="-285750">
              <a:lnSpc>
                <a:spcPct val="100000"/>
              </a:lnSpc>
              <a:spcBef>
                <a:spcPts val="100"/>
              </a:spcBef>
              <a:buChar char="•"/>
              <a:tabLst>
                <a:tab pos="348615" algn="l"/>
                <a:tab pos="349250" algn="l"/>
              </a:tabLst>
            </a:pPr>
            <a:r>
              <a:rPr lang="en-US" sz="1500" spc="-5" dirty="0">
                <a:latin typeface="Arial"/>
                <a:cs typeface="Arial"/>
              </a:rPr>
              <a:t>41</a:t>
            </a:r>
            <a:r>
              <a:rPr sz="1500" spc="-5" dirty="0">
                <a:latin typeface="Arial"/>
                <a:cs typeface="Arial"/>
              </a:rPr>
              <a:t> </a:t>
            </a:r>
            <a:r>
              <a:rPr sz="1500" spc="95" dirty="0">
                <a:latin typeface="Arial"/>
                <a:cs typeface="Arial"/>
              </a:rPr>
              <a:t>participating </a:t>
            </a:r>
            <a:r>
              <a:rPr sz="1500" spc="25" dirty="0">
                <a:latin typeface="Arial"/>
                <a:cs typeface="Arial"/>
              </a:rPr>
              <a:t>states </a:t>
            </a:r>
            <a:r>
              <a:rPr sz="1500" spc="20" dirty="0">
                <a:latin typeface="Arial"/>
                <a:cs typeface="Arial"/>
              </a:rPr>
              <a:t>in </a:t>
            </a:r>
            <a:r>
              <a:rPr sz="1500" spc="100" dirty="0">
                <a:latin typeface="Arial"/>
                <a:cs typeface="Arial"/>
              </a:rPr>
              <a:t>the </a:t>
            </a:r>
            <a:r>
              <a:rPr sz="1500" dirty="0">
                <a:latin typeface="Arial"/>
                <a:cs typeface="Arial"/>
              </a:rPr>
              <a:t>NLC </a:t>
            </a:r>
            <a:r>
              <a:rPr sz="1500" spc="70" dirty="0">
                <a:latin typeface="Arial"/>
                <a:cs typeface="Arial"/>
              </a:rPr>
              <a:t>with  </a:t>
            </a:r>
            <a:r>
              <a:rPr sz="1500" spc="40" dirty="0">
                <a:latin typeface="Arial"/>
                <a:cs typeface="Arial"/>
              </a:rPr>
              <a:t>several </a:t>
            </a:r>
            <a:r>
              <a:rPr sz="1500" spc="80" dirty="0">
                <a:latin typeface="Arial"/>
                <a:cs typeface="Arial"/>
              </a:rPr>
              <a:t>other </a:t>
            </a:r>
            <a:r>
              <a:rPr sz="1500" spc="25" dirty="0">
                <a:latin typeface="Arial"/>
                <a:cs typeface="Arial"/>
              </a:rPr>
              <a:t>states </a:t>
            </a:r>
            <a:r>
              <a:rPr sz="1500" spc="65" dirty="0">
                <a:latin typeface="Arial"/>
                <a:cs typeface="Arial"/>
              </a:rPr>
              <a:t>working </a:t>
            </a:r>
            <a:r>
              <a:rPr sz="1500" spc="80" dirty="0">
                <a:latin typeface="Arial"/>
                <a:cs typeface="Arial"/>
              </a:rPr>
              <a:t>towards</a:t>
            </a:r>
            <a:r>
              <a:rPr sz="1500" spc="-235" dirty="0">
                <a:latin typeface="Arial"/>
                <a:cs typeface="Arial"/>
              </a:rPr>
              <a:t> </a:t>
            </a:r>
            <a:r>
              <a:rPr sz="1500" dirty="0">
                <a:latin typeface="Arial"/>
                <a:cs typeface="Arial"/>
              </a:rPr>
              <a:t>NLC  </a:t>
            </a:r>
            <a:r>
              <a:rPr sz="1500" spc="85" dirty="0">
                <a:latin typeface="Arial"/>
                <a:cs typeface="Arial"/>
              </a:rPr>
              <a:t>implementation.</a:t>
            </a:r>
            <a:endParaRPr sz="1500" dirty="0">
              <a:latin typeface="Arial"/>
              <a:cs typeface="Arial"/>
            </a:endParaRPr>
          </a:p>
          <a:p>
            <a:pPr>
              <a:lnSpc>
                <a:spcPct val="100000"/>
              </a:lnSpc>
              <a:spcBef>
                <a:spcPts val="15"/>
              </a:spcBef>
              <a:buFont typeface="Arial"/>
              <a:buChar char="•"/>
            </a:pPr>
            <a:endParaRPr sz="1550" dirty="0">
              <a:latin typeface="Arial"/>
              <a:cs typeface="Arial"/>
            </a:endParaRPr>
          </a:p>
          <a:p>
            <a:pPr marL="348615" marR="68580" indent="-285750">
              <a:lnSpc>
                <a:spcPct val="100000"/>
              </a:lnSpc>
              <a:buChar char="•"/>
              <a:tabLst>
                <a:tab pos="348615" algn="l"/>
                <a:tab pos="349250" algn="l"/>
              </a:tabLst>
            </a:pPr>
            <a:r>
              <a:rPr sz="1500" spc="75" dirty="0">
                <a:latin typeface="Arial"/>
                <a:cs typeface="Arial"/>
              </a:rPr>
              <a:t>Ohio </a:t>
            </a:r>
            <a:r>
              <a:rPr sz="1500" spc="170" dirty="0">
                <a:latin typeface="Arial"/>
                <a:cs typeface="Arial"/>
              </a:rPr>
              <a:t>became</a:t>
            </a:r>
            <a:r>
              <a:rPr sz="1500" spc="-250" dirty="0">
                <a:latin typeface="Arial"/>
                <a:cs typeface="Arial"/>
              </a:rPr>
              <a:t> </a:t>
            </a:r>
            <a:r>
              <a:rPr sz="1500" spc="100" dirty="0">
                <a:latin typeface="Arial"/>
                <a:cs typeface="Arial"/>
              </a:rPr>
              <a:t>the </a:t>
            </a:r>
            <a:r>
              <a:rPr sz="1500" spc="25" dirty="0">
                <a:latin typeface="Arial"/>
                <a:cs typeface="Arial"/>
              </a:rPr>
              <a:t>39</a:t>
            </a:r>
            <a:r>
              <a:rPr sz="1500" spc="37" baseline="22222" dirty="0">
                <a:latin typeface="Arial"/>
                <a:cs typeface="Arial"/>
              </a:rPr>
              <a:t>th </a:t>
            </a:r>
            <a:r>
              <a:rPr sz="1500" spc="65" dirty="0">
                <a:latin typeface="Arial"/>
                <a:cs typeface="Arial"/>
              </a:rPr>
              <a:t>state </a:t>
            </a:r>
            <a:r>
              <a:rPr sz="1500" spc="114" dirty="0">
                <a:latin typeface="Arial"/>
                <a:cs typeface="Arial"/>
              </a:rPr>
              <a:t>to </a:t>
            </a:r>
            <a:r>
              <a:rPr sz="1500" spc="95" dirty="0">
                <a:latin typeface="Arial"/>
                <a:cs typeface="Arial"/>
              </a:rPr>
              <a:t>implement  </a:t>
            </a:r>
            <a:r>
              <a:rPr sz="1500" spc="100" dirty="0">
                <a:latin typeface="Arial"/>
                <a:cs typeface="Arial"/>
              </a:rPr>
              <a:t>the </a:t>
            </a:r>
            <a:r>
              <a:rPr sz="1500" dirty="0">
                <a:latin typeface="Arial"/>
                <a:cs typeface="Arial"/>
              </a:rPr>
              <a:t>NLC </a:t>
            </a:r>
            <a:r>
              <a:rPr sz="1500" spc="114" dirty="0">
                <a:latin typeface="Arial"/>
                <a:cs typeface="Arial"/>
              </a:rPr>
              <a:t>on </a:t>
            </a:r>
            <a:r>
              <a:rPr sz="1500" spc="75" dirty="0">
                <a:latin typeface="Arial"/>
                <a:cs typeface="Arial"/>
              </a:rPr>
              <a:t>Jan</a:t>
            </a:r>
            <a:r>
              <a:rPr sz="1500" spc="-260" dirty="0">
                <a:latin typeface="Arial"/>
                <a:cs typeface="Arial"/>
              </a:rPr>
              <a:t> </a:t>
            </a:r>
            <a:r>
              <a:rPr sz="1500" dirty="0">
                <a:latin typeface="Arial"/>
                <a:cs typeface="Arial"/>
              </a:rPr>
              <a:t>3, </a:t>
            </a:r>
            <a:r>
              <a:rPr sz="1500" spc="5" dirty="0">
                <a:latin typeface="Arial"/>
                <a:cs typeface="Arial"/>
              </a:rPr>
              <a:t>2023.</a:t>
            </a:r>
            <a:endParaRPr sz="1500" dirty="0">
              <a:latin typeface="Arial"/>
              <a:cs typeface="Arial"/>
            </a:endParaRPr>
          </a:p>
          <a:p>
            <a:pPr>
              <a:lnSpc>
                <a:spcPct val="100000"/>
              </a:lnSpc>
              <a:spcBef>
                <a:spcPts val="20"/>
              </a:spcBef>
              <a:buFont typeface="Arial"/>
              <a:buChar char="•"/>
            </a:pPr>
            <a:endParaRPr sz="1550" dirty="0">
              <a:latin typeface="Arial"/>
              <a:cs typeface="Arial"/>
            </a:endParaRPr>
          </a:p>
          <a:p>
            <a:pPr marL="348615" marR="69850" indent="-285750">
              <a:lnSpc>
                <a:spcPct val="100000"/>
              </a:lnSpc>
              <a:buChar char="•"/>
              <a:tabLst>
                <a:tab pos="348615" algn="l"/>
                <a:tab pos="349250" algn="l"/>
              </a:tabLst>
            </a:pPr>
            <a:r>
              <a:rPr sz="1500" spc="-15" dirty="0">
                <a:latin typeface="Arial"/>
                <a:cs typeface="Arial"/>
              </a:rPr>
              <a:t>If </a:t>
            </a:r>
            <a:r>
              <a:rPr sz="1500" spc="190" dirty="0">
                <a:latin typeface="Arial"/>
                <a:cs typeface="Arial"/>
              </a:rPr>
              <a:t>a </a:t>
            </a:r>
            <a:r>
              <a:rPr sz="1500" spc="10" dirty="0">
                <a:latin typeface="Arial"/>
                <a:cs typeface="Arial"/>
              </a:rPr>
              <a:t>nurse’s </a:t>
            </a:r>
            <a:r>
              <a:rPr sz="1500" spc="60" dirty="0">
                <a:latin typeface="Arial"/>
                <a:cs typeface="Arial"/>
              </a:rPr>
              <a:t>primary </a:t>
            </a:r>
            <a:r>
              <a:rPr sz="1500" spc="65" dirty="0">
                <a:latin typeface="Arial"/>
                <a:cs typeface="Arial"/>
              </a:rPr>
              <a:t>state </a:t>
            </a:r>
            <a:r>
              <a:rPr sz="1500" spc="100" dirty="0">
                <a:latin typeface="Arial"/>
                <a:cs typeface="Arial"/>
              </a:rPr>
              <a:t>of </a:t>
            </a:r>
            <a:r>
              <a:rPr sz="1500" spc="70" dirty="0">
                <a:latin typeface="Arial"/>
                <a:cs typeface="Arial"/>
              </a:rPr>
              <a:t>residence  </a:t>
            </a:r>
            <a:r>
              <a:rPr sz="1500" spc="-55" dirty="0">
                <a:latin typeface="Arial"/>
                <a:cs typeface="Arial"/>
              </a:rPr>
              <a:t>(PSOR)</a:t>
            </a:r>
            <a:r>
              <a:rPr sz="1500" spc="-10" dirty="0">
                <a:latin typeface="Arial"/>
                <a:cs typeface="Arial"/>
              </a:rPr>
              <a:t> </a:t>
            </a:r>
            <a:r>
              <a:rPr sz="1500" spc="-105" dirty="0">
                <a:latin typeface="Arial"/>
                <a:cs typeface="Arial"/>
              </a:rPr>
              <a:t>is</a:t>
            </a:r>
            <a:r>
              <a:rPr sz="1500" dirty="0">
                <a:latin typeface="Arial"/>
                <a:cs typeface="Arial"/>
              </a:rPr>
              <a:t> </a:t>
            </a:r>
            <a:r>
              <a:rPr sz="1500" spc="190" dirty="0">
                <a:latin typeface="Arial"/>
                <a:cs typeface="Arial"/>
              </a:rPr>
              <a:t>a</a:t>
            </a:r>
            <a:r>
              <a:rPr sz="1500" spc="-5" dirty="0">
                <a:latin typeface="Arial"/>
                <a:cs typeface="Arial"/>
              </a:rPr>
              <a:t> </a:t>
            </a:r>
            <a:r>
              <a:rPr sz="1500" spc="170" dirty="0">
                <a:latin typeface="Arial"/>
                <a:cs typeface="Arial"/>
              </a:rPr>
              <a:t>compact</a:t>
            </a:r>
            <a:r>
              <a:rPr sz="1500" dirty="0">
                <a:latin typeface="Arial"/>
                <a:cs typeface="Arial"/>
              </a:rPr>
              <a:t> </a:t>
            </a:r>
            <a:r>
              <a:rPr sz="1500" spc="65" dirty="0">
                <a:latin typeface="Arial"/>
                <a:cs typeface="Arial"/>
              </a:rPr>
              <a:t>state</a:t>
            </a:r>
            <a:r>
              <a:rPr sz="1500" spc="-5" dirty="0">
                <a:latin typeface="Arial"/>
                <a:cs typeface="Arial"/>
              </a:rPr>
              <a:t> </a:t>
            </a:r>
            <a:r>
              <a:rPr sz="1500" spc="150" dirty="0">
                <a:latin typeface="Arial"/>
                <a:cs typeface="Arial"/>
              </a:rPr>
              <a:t>and</a:t>
            </a:r>
            <a:r>
              <a:rPr sz="1500" spc="-5" dirty="0">
                <a:latin typeface="Arial"/>
                <a:cs typeface="Arial"/>
              </a:rPr>
              <a:t> </a:t>
            </a:r>
            <a:r>
              <a:rPr sz="1500" spc="90" dirty="0">
                <a:latin typeface="Arial"/>
                <a:cs typeface="Arial"/>
              </a:rPr>
              <a:t>they</a:t>
            </a:r>
            <a:r>
              <a:rPr sz="1500" spc="-10" dirty="0">
                <a:latin typeface="Arial"/>
                <a:cs typeface="Arial"/>
              </a:rPr>
              <a:t> </a:t>
            </a:r>
            <a:r>
              <a:rPr sz="1500" spc="130" dirty="0">
                <a:latin typeface="Arial"/>
                <a:cs typeface="Arial"/>
              </a:rPr>
              <a:t>meet  </a:t>
            </a:r>
            <a:r>
              <a:rPr sz="1500" spc="100" dirty="0">
                <a:latin typeface="Arial"/>
                <a:cs typeface="Arial"/>
              </a:rPr>
              <a:t>the </a:t>
            </a:r>
            <a:r>
              <a:rPr sz="1500" spc="60" dirty="0">
                <a:latin typeface="Arial"/>
                <a:cs typeface="Arial"/>
              </a:rPr>
              <a:t>qualifications, </a:t>
            </a:r>
            <a:r>
              <a:rPr sz="1500" spc="90" dirty="0">
                <a:latin typeface="Arial"/>
                <a:cs typeface="Arial"/>
              </a:rPr>
              <a:t>they </a:t>
            </a:r>
            <a:r>
              <a:rPr sz="1500" spc="160" dirty="0">
                <a:latin typeface="Arial"/>
                <a:cs typeface="Arial"/>
              </a:rPr>
              <a:t>can </a:t>
            </a:r>
            <a:r>
              <a:rPr sz="1500" spc="95" dirty="0">
                <a:latin typeface="Arial"/>
                <a:cs typeface="Arial"/>
              </a:rPr>
              <a:t>choose </a:t>
            </a:r>
            <a:r>
              <a:rPr sz="1500" spc="114" dirty="0">
                <a:latin typeface="Arial"/>
                <a:cs typeface="Arial"/>
              </a:rPr>
              <a:t>to  </a:t>
            </a:r>
            <a:r>
              <a:rPr sz="1500" spc="105" dirty="0">
                <a:latin typeface="Arial"/>
                <a:cs typeface="Arial"/>
              </a:rPr>
              <a:t>co</a:t>
            </a:r>
            <a:r>
              <a:rPr lang="en-US" sz="1500" spc="105" dirty="0">
                <a:latin typeface="Arial"/>
                <a:cs typeface="Arial"/>
              </a:rPr>
              <a:t>n</a:t>
            </a:r>
            <a:r>
              <a:rPr sz="1500" spc="105" dirty="0">
                <a:latin typeface="Arial"/>
                <a:cs typeface="Arial"/>
              </a:rPr>
              <a:t>vert</a:t>
            </a:r>
            <a:r>
              <a:rPr sz="1500" spc="-5" dirty="0">
                <a:latin typeface="Arial"/>
                <a:cs typeface="Arial"/>
              </a:rPr>
              <a:t> </a:t>
            </a:r>
            <a:r>
              <a:rPr sz="1500" spc="114" dirty="0">
                <a:latin typeface="Arial"/>
                <a:cs typeface="Arial"/>
              </a:rPr>
              <a:t>to</a:t>
            </a:r>
            <a:r>
              <a:rPr sz="1500" dirty="0">
                <a:latin typeface="Arial"/>
                <a:cs typeface="Arial"/>
              </a:rPr>
              <a:t> </a:t>
            </a:r>
            <a:r>
              <a:rPr sz="1500" spc="190" dirty="0">
                <a:latin typeface="Arial"/>
                <a:cs typeface="Arial"/>
              </a:rPr>
              <a:t>a</a:t>
            </a:r>
            <a:r>
              <a:rPr sz="1500" spc="-10" dirty="0">
                <a:latin typeface="Arial"/>
                <a:cs typeface="Arial"/>
              </a:rPr>
              <a:t> </a:t>
            </a:r>
            <a:r>
              <a:rPr sz="1500" spc="60" dirty="0">
                <a:latin typeface="Arial"/>
                <a:cs typeface="Arial"/>
              </a:rPr>
              <a:t>multistate</a:t>
            </a:r>
            <a:r>
              <a:rPr sz="1500" spc="-5" dirty="0">
                <a:latin typeface="Arial"/>
                <a:cs typeface="Arial"/>
              </a:rPr>
              <a:t> </a:t>
            </a:r>
            <a:r>
              <a:rPr sz="1500" spc="40" dirty="0">
                <a:latin typeface="Arial"/>
                <a:cs typeface="Arial"/>
              </a:rPr>
              <a:t>license.</a:t>
            </a:r>
            <a:endParaRPr sz="1500" dirty="0">
              <a:latin typeface="Arial"/>
              <a:cs typeface="Arial"/>
            </a:endParaRPr>
          </a:p>
        </p:txBody>
      </p:sp>
      <p:pic>
        <p:nvPicPr>
          <p:cNvPr id="10" name="Picture 9" descr="A map of the united states&#10;&#10;Description automatically generated">
            <a:extLst>
              <a:ext uri="{FF2B5EF4-FFF2-40B4-BE49-F238E27FC236}">
                <a16:creationId xmlns:a16="http://schemas.microsoft.com/office/drawing/2014/main" id="{04ECB575-AA96-FF7F-87D7-62BB8D545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002915"/>
            <a:ext cx="4401195" cy="244414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4" name="object 4"/>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5" name="object 5"/>
          <p:cNvSpPr/>
          <p:nvPr/>
        </p:nvSpPr>
        <p:spPr>
          <a:xfrm>
            <a:off x="0" y="0"/>
            <a:ext cx="9144000" cy="2121408"/>
          </a:xfrm>
          <a:prstGeom prst="rect">
            <a:avLst/>
          </a:prstGeom>
          <a:blipFill>
            <a:blip r:embed="rId2" cstate="print"/>
            <a:stretch>
              <a:fillRect/>
            </a:stretch>
          </a:blipFill>
        </p:spPr>
        <p:txBody>
          <a:bodyPr wrap="square" lIns="0" tIns="0" rIns="0" bIns="0" rtlCol="0"/>
          <a:lstStyle/>
          <a:p>
            <a:endParaRPr dirty="0"/>
          </a:p>
        </p:txBody>
      </p:sp>
      <p:sp>
        <p:nvSpPr>
          <p:cNvPr id="7" name="object 7"/>
          <p:cNvSpPr txBox="1">
            <a:spLocks noGrp="1"/>
          </p:cNvSpPr>
          <p:nvPr>
            <p:ph type="title"/>
          </p:nvPr>
        </p:nvSpPr>
        <p:spPr>
          <a:xfrm>
            <a:off x="762000" y="590550"/>
            <a:ext cx="5334000" cy="574040"/>
          </a:xfrm>
          <a:prstGeom prst="rect">
            <a:avLst/>
          </a:prstGeom>
        </p:spPr>
        <p:txBody>
          <a:bodyPr vert="horz" wrap="square" lIns="0" tIns="12700" rIns="0" bIns="0" rtlCol="0">
            <a:spAutoFit/>
          </a:bodyPr>
          <a:lstStyle/>
          <a:p>
            <a:pPr marL="12700">
              <a:lnSpc>
                <a:spcPct val="100000"/>
              </a:lnSpc>
              <a:spcBef>
                <a:spcPts val="100"/>
              </a:spcBef>
            </a:pPr>
            <a:r>
              <a:rPr sz="3600" spc="-75" dirty="0"/>
              <a:t>Resources</a:t>
            </a:r>
            <a:r>
              <a:rPr lang="en-US" sz="3600" spc="-75" dirty="0"/>
              <a:t> for Educators</a:t>
            </a:r>
            <a:endParaRPr sz="3600" dirty="0"/>
          </a:p>
        </p:txBody>
      </p:sp>
      <p:sp>
        <p:nvSpPr>
          <p:cNvPr id="8" name="TextBox 7">
            <a:extLst>
              <a:ext uri="{FF2B5EF4-FFF2-40B4-BE49-F238E27FC236}">
                <a16:creationId xmlns:a16="http://schemas.microsoft.com/office/drawing/2014/main" id="{2E92A4FD-B1CD-B195-EB8C-AC73CCE9E1AE}"/>
              </a:ext>
            </a:extLst>
          </p:cNvPr>
          <p:cNvSpPr txBox="1"/>
          <p:nvPr/>
        </p:nvSpPr>
        <p:spPr>
          <a:xfrm>
            <a:off x="712440" y="2202418"/>
            <a:ext cx="774576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National Council of State Boards of Nursing (NCSBN) is presenting on the next-generation of NCLEX Examinations on November 1, 2023.</a:t>
            </a:r>
          </a:p>
          <a:p>
            <a:endParaRPr lang="en-US" dirty="0"/>
          </a:p>
          <a:p>
            <a:pPr marL="285750" indent="-285750">
              <a:buFont typeface="Arial" panose="020B0604020202020204" pitchFamily="34" charset="0"/>
              <a:buChar char="•"/>
            </a:pPr>
            <a:r>
              <a:rPr lang="en-US" dirty="0"/>
              <a:t>Please join us for our Education Workshop on November 2, 2023.   The latest Education Workshop is available via our YouTube channel.  </a:t>
            </a:r>
          </a:p>
        </p:txBody>
      </p:sp>
    </p:spTree>
    <p:extLst>
      <p:ext uri="{BB962C8B-B14F-4D97-AF65-F5344CB8AC3E}">
        <p14:creationId xmlns:p14="http://schemas.microsoft.com/office/powerpoint/2010/main" val="3083446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9806" y="2038350"/>
            <a:ext cx="3384388" cy="751488"/>
          </a:xfrm>
          <a:prstGeom prst="rect">
            <a:avLst/>
          </a:prstGeom>
        </p:spPr>
        <p:txBody>
          <a:bodyPr vert="horz" wrap="square" lIns="0" tIns="12700" rIns="0" bIns="0" rtlCol="0">
            <a:spAutoFit/>
          </a:bodyPr>
          <a:lstStyle/>
          <a:p>
            <a:pPr marL="299085">
              <a:lnSpc>
                <a:spcPct val="100000"/>
              </a:lnSpc>
              <a:spcBef>
                <a:spcPts val="100"/>
              </a:spcBef>
            </a:pPr>
            <a:r>
              <a:rPr lang="en-US" spc="-295" dirty="0"/>
              <a:t>Questions?</a:t>
            </a:r>
            <a:endParaRPr spc="-25" dirty="0"/>
          </a:p>
        </p:txBody>
      </p:sp>
    </p:spTree>
    <p:extLst>
      <p:ext uri="{BB962C8B-B14F-4D97-AF65-F5344CB8AC3E}">
        <p14:creationId xmlns:p14="http://schemas.microsoft.com/office/powerpoint/2010/main" val="570193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71599"/>
            <a:ext cx="4087367" cy="34320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4" name="object 4"/>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5" name="object 5"/>
          <p:cNvSpPr/>
          <p:nvPr/>
        </p:nvSpPr>
        <p:spPr>
          <a:xfrm>
            <a:off x="-154" y="-9282"/>
            <a:ext cx="9144000" cy="212140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654552" y="2852927"/>
            <a:ext cx="5489448" cy="2289048"/>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38844" y="428057"/>
            <a:ext cx="4346897" cy="689932"/>
          </a:xfrm>
          <a:prstGeom prst="rect">
            <a:avLst/>
          </a:prstGeom>
        </p:spPr>
        <p:txBody>
          <a:bodyPr vert="horz" wrap="square" lIns="0" tIns="12700" rIns="0" bIns="0" rtlCol="0">
            <a:spAutoFit/>
          </a:bodyPr>
          <a:lstStyle/>
          <a:p>
            <a:pPr marL="12700">
              <a:lnSpc>
                <a:spcPct val="100000"/>
              </a:lnSpc>
              <a:spcBef>
                <a:spcPts val="100"/>
              </a:spcBef>
            </a:pPr>
            <a:r>
              <a:rPr lang="en-US" sz="4400" spc="-75" dirty="0"/>
              <a:t>THANK YOU!</a:t>
            </a:r>
            <a:endParaRPr sz="4400" dirty="0"/>
          </a:p>
        </p:txBody>
      </p:sp>
      <p:sp>
        <p:nvSpPr>
          <p:cNvPr id="8" name="object 8"/>
          <p:cNvSpPr txBox="1">
            <a:spLocks noGrp="1"/>
          </p:cNvSpPr>
          <p:nvPr>
            <p:ph type="body" idx="1"/>
          </p:nvPr>
        </p:nvSpPr>
        <p:spPr>
          <a:xfrm>
            <a:off x="684682" y="1609013"/>
            <a:ext cx="8002118" cy="2957220"/>
          </a:xfrm>
          <a:prstGeom prst="rect">
            <a:avLst/>
          </a:prstGeom>
        </p:spPr>
        <p:txBody>
          <a:bodyPr vert="horz" wrap="square" lIns="0" tIns="53340" rIns="0" bIns="0" rtlCol="0">
            <a:spAutoFit/>
          </a:bodyPr>
          <a:lstStyle/>
          <a:p>
            <a:pPr marL="3860165">
              <a:lnSpc>
                <a:spcPct val="100000"/>
              </a:lnSpc>
              <a:spcBef>
                <a:spcPts val="420"/>
              </a:spcBef>
              <a:buSzPct val="133333"/>
              <a:tabLst>
                <a:tab pos="4027804" algn="l"/>
              </a:tabLst>
            </a:pPr>
            <a:r>
              <a:rPr lang="en-US" spc="5" dirty="0"/>
              <a:t>CONTACT INFO:</a:t>
            </a:r>
          </a:p>
          <a:p>
            <a:pPr marL="4027170" indent="-167005">
              <a:lnSpc>
                <a:spcPct val="100000"/>
              </a:lnSpc>
              <a:spcBef>
                <a:spcPts val="420"/>
              </a:spcBef>
              <a:buSzPct val="133333"/>
              <a:buChar char="•"/>
              <a:tabLst>
                <a:tab pos="4027804" algn="l"/>
              </a:tabLst>
            </a:pPr>
            <a:endParaRPr lang="en-US" sz="1800" spc="5" dirty="0">
              <a:solidFill>
                <a:srgbClr val="0070C0"/>
              </a:solidFill>
              <a:latin typeface="Arial"/>
              <a:cs typeface="Arial"/>
            </a:endParaRPr>
          </a:p>
          <a:p>
            <a:pPr marL="4027170" indent="-167005">
              <a:lnSpc>
                <a:spcPct val="100000"/>
              </a:lnSpc>
              <a:spcBef>
                <a:spcPts val="420"/>
              </a:spcBef>
              <a:buSzPct val="133333"/>
              <a:buChar char="•"/>
              <a:tabLst>
                <a:tab pos="4027804" algn="l"/>
              </a:tabLst>
            </a:pPr>
            <a:r>
              <a:rPr lang="en-US" spc="5" dirty="0">
                <a:solidFill>
                  <a:srgbClr val="0070C0"/>
                </a:solidFill>
                <a:hlinkClick r:id="rId5"/>
              </a:rPr>
              <a:t>MAnielski@Nursing.Ohio.Gov</a:t>
            </a:r>
            <a:endParaRPr lang="en-US" spc="5" dirty="0">
              <a:solidFill>
                <a:srgbClr val="0070C0"/>
              </a:solidFill>
            </a:endParaRPr>
          </a:p>
          <a:p>
            <a:pPr marL="4027170" indent="-167005">
              <a:lnSpc>
                <a:spcPct val="100000"/>
              </a:lnSpc>
              <a:spcBef>
                <a:spcPts val="420"/>
              </a:spcBef>
              <a:buSzPct val="133333"/>
              <a:buChar char="•"/>
              <a:tabLst>
                <a:tab pos="4027804" algn="l"/>
              </a:tabLst>
            </a:pPr>
            <a:endParaRPr lang="en-US" spc="5" dirty="0">
              <a:solidFill>
                <a:srgbClr val="0070C0"/>
              </a:solidFill>
            </a:endParaRPr>
          </a:p>
          <a:p>
            <a:pPr marL="4027170" indent="-167005">
              <a:lnSpc>
                <a:spcPct val="100000"/>
              </a:lnSpc>
              <a:spcBef>
                <a:spcPts val="420"/>
              </a:spcBef>
              <a:buSzPct val="133333"/>
              <a:buChar char="•"/>
              <a:tabLst>
                <a:tab pos="4027804" algn="l"/>
              </a:tabLst>
            </a:pPr>
            <a:r>
              <a:rPr lang="en-US" spc="5" dirty="0">
                <a:solidFill>
                  <a:srgbClr val="0070C0"/>
                </a:solidFill>
                <a:hlinkClick r:id="rId6"/>
              </a:rPr>
              <a:t>NSiniff@Nursing.Ohio.Gov</a:t>
            </a:r>
            <a:endParaRPr lang="en-US" spc="5" dirty="0">
              <a:solidFill>
                <a:srgbClr val="0070C0"/>
              </a:solidFill>
            </a:endParaRPr>
          </a:p>
          <a:p>
            <a:pPr marL="4027170" indent="-167005">
              <a:lnSpc>
                <a:spcPct val="100000"/>
              </a:lnSpc>
              <a:spcBef>
                <a:spcPts val="420"/>
              </a:spcBef>
              <a:buSzPct val="133333"/>
              <a:buChar char="•"/>
              <a:tabLst>
                <a:tab pos="4027804" algn="l"/>
              </a:tabLst>
            </a:pPr>
            <a:endParaRPr lang="en-US" spc="5" dirty="0">
              <a:solidFill>
                <a:srgbClr val="0070C0"/>
              </a:solidFill>
            </a:endParaRPr>
          </a:p>
          <a:p>
            <a:pPr marL="4027170" indent="-167005">
              <a:lnSpc>
                <a:spcPct val="100000"/>
              </a:lnSpc>
              <a:spcBef>
                <a:spcPts val="420"/>
              </a:spcBef>
              <a:buSzPct val="133333"/>
              <a:buChar char="•"/>
              <a:tabLst>
                <a:tab pos="4027804" algn="l"/>
              </a:tabLst>
            </a:pPr>
            <a:r>
              <a:rPr lang="en-US" spc="5" dirty="0">
                <a:solidFill>
                  <a:srgbClr val="0070C0"/>
                </a:solidFill>
                <a:hlinkClick r:id="rId7"/>
              </a:rPr>
              <a:t>JBrubaker@Nursing.Ohio.Gov</a:t>
            </a:r>
            <a:endParaRPr lang="en-US" spc="5" dirty="0">
              <a:solidFill>
                <a:srgbClr val="0070C0"/>
              </a:solidFill>
            </a:endParaRPr>
          </a:p>
          <a:p>
            <a:pPr marL="4027170" indent="-167005">
              <a:lnSpc>
                <a:spcPct val="100000"/>
              </a:lnSpc>
              <a:spcBef>
                <a:spcPts val="420"/>
              </a:spcBef>
              <a:buSzPct val="133333"/>
              <a:buChar char="•"/>
              <a:tabLst>
                <a:tab pos="4027804" algn="l"/>
              </a:tabLst>
            </a:pPr>
            <a:endParaRPr lang="en-US" spc="5" dirty="0">
              <a:solidFill>
                <a:srgbClr val="0070C0"/>
              </a:solidFill>
            </a:endParaRPr>
          </a:p>
          <a:p>
            <a:pPr marL="4027170" indent="-167005">
              <a:lnSpc>
                <a:spcPct val="100000"/>
              </a:lnSpc>
              <a:spcBef>
                <a:spcPts val="420"/>
              </a:spcBef>
              <a:buSzPct val="133333"/>
              <a:buChar char="•"/>
              <a:tabLst>
                <a:tab pos="4027804" algn="l"/>
              </a:tabLst>
            </a:pPr>
            <a:endParaRPr sz="1800" dirty="0">
              <a:solidFill>
                <a:srgbClr val="0070C0"/>
              </a:solidFill>
              <a:latin typeface="Arial"/>
              <a:cs typeface="Arial"/>
            </a:endParaRPr>
          </a:p>
        </p:txBody>
      </p:sp>
    </p:spTree>
    <p:extLst>
      <p:ext uri="{BB962C8B-B14F-4D97-AF65-F5344CB8AC3E}">
        <p14:creationId xmlns:p14="http://schemas.microsoft.com/office/powerpoint/2010/main" val="3616988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800600"/>
            <a:ext cx="9144000" cy="342900"/>
          </a:xfrm>
          <a:custGeom>
            <a:avLst/>
            <a:gdLst/>
            <a:ahLst/>
            <a:cxnLst/>
            <a:rect l="l" t="t" r="r" b="b"/>
            <a:pathLst>
              <a:path w="9144000" h="342900">
                <a:moveTo>
                  <a:pt x="0" y="342900"/>
                </a:moveTo>
                <a:lnTo>
                  <a:pt x="9143771" y="342900"/>
                </a:lnTo>
                <a:lnTo>
                  <a:pt x="9143771" y="0"/>
                </a:lnTo>
                <a:lnTo>
                  <a:pt x="0" y="0"/>
                </a:lnTo>
                <a:lnTo>
                  <a:pt x="0" y="342900"/>
                </a:lnTo>
                <a:close/>
              </a:path>
            </a:pathLst>
          </a:custGeom>
          <a:solidFill>
            <a:srgbClr val="001B46"/>
          </a:solidFill>
        </p:spPr>
        <p:txBody>
          <a:bodyPr wrap="square" lIns="0" tIns="0" rIns="0" bIns="0" rtlCol="0"/>
          <a:lstStyle/>
          <a:p>
            <a:endParaRPr/>
          </a:p>
        </p:txBody>
      </p:sp>
      <p:sp>
        <p:nvSpPr>
          <p:cNvPr id="3" name="object 3"/>
          <p:cNvSpPr/>
          <p:nvPr/>
        </p:nvSpPr>
        <p:spPr>
          <a:xfrm>
            <a:off x="5570698" y="1004874"/>
            <a:ext cx="3573145" cy="469265"/>
          </a:xfrm>
          <a:custGeom>
            <a:avLst/>
            <a:gdLst/>
            <a:ahLst/>
            <a:cxnLst/>
            <a:rect l="l" t="t" r="r" b="b"/>
            <a:pathLst>
              <a:path w="3573145" h="469265">
                <a:moveTo>
                  <a:pt x="3573068" y="0"/>
                </a:moveTo>
                <a:lnTo>
                  <a:pt x="0" y="436283"/>
                </a:lnTo>
                <a:lnTo>
                  <a:pt x="3573068" y="468807"/>
                </a:lnTo>
                <a:lnTo>
                  <a:pt x="3573068" y="0"/>
                </a:lnTo>
                <a:close/>
              </a:path>
            </a:pathLst>
          </a:custGeom>
          <a:solidFill>
            <a:srgbClr val="87A83E"/>
          </a:solidFill>
        </p:spPr>
        <p:txBody>
          <a:bodyPr wrap="square" lIns="0" tIns="0" rIns="0" bIns="0" rtlCol="0"/>
          <a:lstStyle/>
          <a:p>
            <a:endParaRPr/>
          </a:p>
        </p:txBody>
      </p:sp>
      <p:sp>
        <p:nvSpPr>
          <p:cNvPr id="4" name="object 4"/>
          <p:cNvSpPr/>
          <p:nvPr/>
        </p:nvSpPr>
        <p:spPr>
          <a:xfrm>
            <a:off x="19130" y="0"/>
            <a:ext cx="9124869" cy="2102277"/>
          </a:xfrm>
          <a:prstGeom prst="rect">
            <a:avLst/>
          </a:prstGeom>
          <a:blipFill>
            <a:blip r:embed="rId2" cstate="print"/>
            <a:stretch>
              <a:fillRect/>
            </a:stretch>
          </a:blipFill>
        </p:spPr>
        <p:txBody>
          <a:bodyPr wrap="square" lIns="0" tIns="0" rIns="0" bIns="0" rtlCol="0"/>
          <a:lstStyle/>
          <a:p>
            <a:endParaRPr/>
          </a:p>
        </p:txBody>
      </p:sp>
      <p:pic>
        <p:nvPicPr>
          <p:cNvPr id="10" name="Picture 9" descr="A map of the united states&#10;&#10;Description automatically generated">
            <a:extLst>
              <a:ext uri="{FF2B5EF4-FFF2-40B4-BE49-F238E27FC236}">
                <a16:creationId xmlns:a16="http://schemas.microsoft.com/office/drawing/2014/main" id="{04ECB575-AA96-FF7F-87D7-62BB8D545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44" y="209550"/>
            <a:ext cx="8308912" cy="4591050"/>
          </a:xfrm>
          <a:prstGeom prst="rect">
            <a:avLst/>
          </a:prstGeom>
        </p:spPr>
      </p:pic>
      <p:sp>
        <p:nvSpPr>
          <p:cNvPr id="8" name="Title 7">
            <a:extLst>
              <a:ext uri="{FF2B5EF4-FFF2-40B4-BE49-F238E27FC236}">
                <a16:creationId xmlns:a16="http://schemas.microsoft.com/office/drawing/2014/main" id="{D21D17AE-B314-10A9-89D5-D10A47E071BD}"/>
              </a:ext>
            </a:extLst>
          </p:cNvPr>
          <p:cNvSpPr>
            <a:spLocks noGrp="1"/>
          </p:cNvSpPr>
          <p:nvPr>
            <p:ph type="title"/>
          </p:nvPr>
        </p:nvSpPr>
        <p:spPr>
          <a:xfrm>
            <a:off x="212466" y="150744"/>
            <a:ext cx="3326754" cy="553998"/>
          </a:xfrm>
        </p:spPr>
        <p:txBody>
          <a:bodyPr/>
          <a:lstStyle/>
          <a:p>
            <a:r>
              <a:rPr lang="en-US" sz="3600" dirty="0"/>
              <a:t> </a:t>
            </a:r>
          </a:p>
        </p:txBody>
      </p:sp>
    </p:spTree>
    <p:extLst>
      <p:ext uri="{BB962C8B-B14F-4D97-AF65-F5344CB8AC3E}">
        <p14:creationId xmlns:p14="http://schemas.microsoft.com/office/powerpoint/2010/main" val="2906075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1450"/>
            <a:ext cx="9144000" cy="514349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396987" y="496315"/>
            <a:ext cx="4349115" cy="1132205"/>
          </a:xfrm>
          <a:prstGeom prst="rect">
            <a:avLst/>
          </a:prstGeom>
        </p:spPr>
        <p:txBody>
          <a:bodyPr vert="horz" wrap="square" lIns="0" tIns="3175" rIns="0" bIns="0" rtlCol="0">
            <a:spAutoFit/>
          </a:bodyPr>
          <a:lstStyle/>
          <a:p>
            <a:pPr marL="12700" marR="5080">
              <a:lnSpc>
                <a:spcPct val="101699"/>
              </a:lnSpc>
              <a:spcBef>
                <a:spcPts val="25"/>
              </a:spcBef>
            </a:pPr>
            <a:r>
              <a:rPr sz="3600" spc="-25" dirty="0">
                <a:solidFill>
                  <a:srgbClr val="8CAA43"/>
                </a:solidFill>
              </a:rPr>
              <a:t>Multistate </a:t>
            </a:r>
            <a:r>
              <a:rPr sz="3600" spc="-70" dirty="0">
                <a:solidFill>
                  <a:srgbClr val="8CAA43"/>
                </a:solidFill>
              </a:rPr>
              <a:t>Licensure  </a:t>
            </a:r>
            <a:r>
              <a:rPr sz="3600" spc="-114" dirty="0">
                <a:solidFill>
                  <a:srgbClr val="8CAA43"/>
                </a:solidFill>
              </a:rPr>
              <a:t>(MSL)</a:t>
            </a:r>
            <a:r>
              <a:rPr sz="3600" spc="-5" dirty="0">
                <a:solidFill>
                  <a:srgbClr val="8CAA43"/>
                </a:solidFill>
              </a:rPr>
              <a:t> </a:t>
            </a:r>
            <a:r>
              <a:rPr sz="3600" spc="10" dirty="0">
                <a:solidFill>
                  <a:srgbClr val="8CAA43"/>
                </a:solidFill>
              </a:rPr>
              <a:t>101</a:t>
            </a:r>
            <a:endParaRPr sz="3600"/>
          </a:p>
        </p:txBody>
      </p:sp>
      <p:sp>
        <p:nvSpPr>
          <p:cNvPr id="4" name="object 4"/>
          <p:cNvSpPr txBox="1"/>
          <p:nvPr/>
        </p:nvSpPr>
        <p:spPr>
          <a:xfrm>
            <a:off x="3782072" y="1909572"/>
            <a:ext cx="4657090" cy="1650364"/>
          </a:xfrm>
          <a:prstGeom prst="rect">
            <a:avLst/>
          </a:prstGeom>
        </p:spPr>
        <p:txBody>
          <a:bodyPr vert="horz" wrap="square" lIns="0" tIns="33019" rIns="0" bIns="0" rtlCol="0">
            <a:spAutoFit/>
          </a:bodyPr>
          <a:lstStyle/>
          <a:p>
            <a:pPr marL="227329" marR="5080" indent="-214629">
              <a:lnSpc>
                <a:spcPts val="2300"/>
              </a:lnSpc>
              <a:spcBef>
                <a:spcPts val="259"/>
              </a:spcBef>
              <a:buSzPct val="120000"/>
              <a:buChar char="•"/>
              <a:tabLst>
                <a:tab pos="227329" algn="l"/>
              </a:tabLst>
            </a:pPr>
            <a:r>
              <a:rPr sz="2000" spc="-145" dirty="0">
                <a:latin typeface="Arial"/>
                <a:cs typeface="Arial"/>
              </a:rPr>
              <a:t>RNs </a:t>
            </a:r>
            <a:r>
              <a:rPr sz="2000" spc="204" dirty="0">
                <a:latin typeface="Arial"/>
                <a:cs typeface="Arial"/>
              </a:rPr>
              <a:t>and </a:t>
            </a:r>
            <a:r>
              <a:rPr sz="2000" spc="-135" dirty="0">
                <a:latin typeface="Arial"/>
                <a:cs typeface="Arial"/>
              </a:rPr>
              <a:t>LPNs </a:t>
            </a:r>
            <a:r>
              <a:rPr sz="2000" spc="120" dirty="0">
                <a:latin typeface="Arial"/>
                <a:cs typeface="Arial"/>
              </a:rPr>
              <a:t>are </a:t>
            </a:r>
            <a:r>
              <a:rPr sz="2000" spc="80" dirty="0">
                <a:latin typeface="Arial"/>
                <a:cs typeface="Arial"/>
              </a:rPr>
              <a:t>eligible </a:t>
            </a:r>
            <a:r>
              <a:rPr sz="2000" spc="155" dirty="0">
                <a:latin typeface="Arial"/>
                <a:cs typeface="Arial"/>
              </a:rPr>
              <a:t>to</a:t>
            </a:r>
            <a:r>
              <a:rPr sz="2000" spc="-204" dirty="0">
                <a:latin typeface="Arial"/>
                <a:cs typeface="Arial"/>
              </a:rPr>
              <a:t> </a:t>
            </a:r>
            <a:r>
              <a:rPr sz="2000" spc="135" dirty="0">
                <a:latin typeface="Arial"/>
                <a:cs typeface="Arial"/>
              </a:rPr>
              <a:t>convert  </a:t>
            </a:r>
            <a:r>
              <a:rPr sz="2000" spc="155" dirty="0">
                <a:latin typeface="Arial"/>
                <a:cs typeface="Arial"/>
              </a:rPr>
              <a:t>to </a:t>
            </a:r>
            <a:r>
              <a:rPr sz="2000" spc="175" dirty="0">
                <a:latin typeface="Arial"/>
                <a:cs typeface="Arial"/>
              </a:rPr>
              <a:t>an</a:t>
            </a:r>
            <a:r>
              <a:rPr sz="2000" spc="-170" dirty="0">
                <a:latin typeface="Arial"/>
                <a:cs typeface="Arial"/>
              </a:rPr>
              <a:t> </a:t>
            </a:r>
            <a:r>
              <a:rPr sz="2000" spc="-95" dirty="0">
                <a:latin typeface="Arial"/>
                <a:cs typeface="Arial"/>
              </a:rPr>
              <a:t>MSL.</a:t>
            </a:r>
            <a:endParaRPr sz="2000" dirty="0">
              <a:latin typeface="Arial"/>
              <a:cs typeface="Arial"/>
            </a:endParaRPr>
          </a:p>
          <a:p>
            <a:pPr marL="227329" marR="165735" indent="-214629" algn="just">
              <a:lnSpc>
                <a:spcPct val="98000"/>
              </a:lnSpc>
              <a:spcBef>
                <a:spcPts val="975"/>
              </a:spcBef>
              <a:buSzPct val="120000"/>
              <a:buChar char="•"/>
              <a:tabLst>
                <a:tab pos="227329" algn="l"/>
              </a:tabLst>
            </a:pPr>
            <a:r>
              <a:rPr sz="2000" spc="120" dirty="0">
                <a:latin typeface="Arial"/>
                <a:cs typeface="Arial"/>
              </a:rPr>
              <a:t>An </a:t>
            </a:r>
            <a:r>
              <a:rPr sz="2000" spc="-120" dirty="0">
                <a:latin typeface="Arial"/>
                <a:cs typeface="Arial"/>
              </a:rPr>
              <a:t>MSL </a:t>
            </a:r>
            <a:r>
              <a:rPr sz="2000" spc="55" dirty="0">
                <a:latin typeface="Arial"/>
                <a:cs typeface="Arial"/>
              </a:rPr>
              <a:t>permits </a:t>
            </a:r>
            <a:r>
              <a:rPr sz="2000" spc="250" dirty="0">
                <a:latin typeface="Arial"/>
                <a:cs typeface="Arial"/>
              </a:rPr>
              <a:t>a</a:t>
            </a:r>
            <a:r>
              <a:rPr sz="2000" spc="-330" dirty="0">
                <a:latin typeface="Arial"/>
                <a:cs typeface="Arial"/>
              </a:rPr>
              <a:t> </a:t>
            </a:r>
            <a:r>
              <a:rPr sz="2000" spc="20" dirty="0">
                <a:latin typeface="Arial"/>
                <a:cs typeface="Arial"/>
              </a:rPr>
              <a:t>nurse </a:t>
            </a:r>
            <a:r>
              <a:rPr sz="2000" spc="155" dirty="0">
                <a:latin typeface="Arial"/>
                <a:cs typeface="Arial"/>
              </a:rPr>
              <a:t>to </a:t>
            </a:r>
            <a:r>
              <a:rPr sz="2000" spc="160" dirty="0">
                <a:latin typeface="Arial"/>
                <a:cs typeface="Arial"/>
              </a:rPr>
              <a:t>practice  </a:t>
            </a:r>
            <a:r>
              <a:rPr sz="2000" spc="25" dirty="0">
                <a:latin typeface="Arial"/>
                <a:cs typeface="Arial"/>
              </a:rPr>
              <a:t>in</a:t>
            </a:r>
            <a:r>
              <a:rPr sz="2000" spc="-15" dirty="0">
                <a:latin typeface="Arial"/>
                <a:cs typeface="Arial"/>
              </a:rPr>
              <a:t> </a:t>
            </a:r>
            <a:r>
              <a:rPr sz="2000" spc="165" dirty="0">
                <a:latin typeface="Arial"/>
                <a:cs typeface="Arial"/>
              </a:rPr>
              <a:t>both</a:t>
            </a:r>
            <a:r>
              <a:rPr sz="2000" spc="-15" dirty="0">
                <a:latin typeface="Arial"/>
                <a:cs typeface="Arial"/>
              </a:rPr>
              <a:t> </a:t>
            </a:r>
            <a:r>
              <a:rPr sz="2000" spc="60" dirty="0">
                <a:latin typeface="Arial"/>
                <a:cs typeface="Arial"/>
              </a:rPr>
              <a:t>their</a:t>
            </a:r>
            <a:r>
              <a:rPr sz="2000" spc="-15" dirty="0">
                <a:latin typeface="Arial"/>
                <a:cs typeface="Arial"/>
              </a:rPr>
              <a:t> </a:t>
            </a:r>
            <a:r>
              <a:rPr sz="2000" spc="175" dirty="0">
                <a:latin typeface="Arial"/>
                <a:cs typeface="Arial"/>
              </a:rPr>
              <a:t>home</a:t>
            </a:r>
            <a:r>
              <a:rPr sz="2000" spc="-20" dirty="0">
                <a:latin typeface="Arial"/>
                <a:cs typeface="Arial"/>
              </a:rPr>
              <a:t> </a:t>
            </a:r>
            <a:r>
              <a:rPr sz="2000" spc="85" dirty="0">
                <a:latin typeface="Arial"/>
                <a:cs typeface="Arial"/>
              </a:rPr>
              <a:t>state</a:t>
            </a:r>
            <a:r>
              <a:rPr sz="2000" spc="-15" dirty="0">
                <a:latin typeface="Arial"/>
                <a:cs typeface="Arial"/>
              </a:rPr>
              <a:t> </a:t>
            </a:r>
            <a:r>
              <a:rPr sz="2000" spc="204" dirty="0">
                <a:latin typeface="Arial"/>
                <a:cs typeface="Arial"/>
              </a:rPr>
              <a:t>and</a:t>
            </a:r>
            <a:r>
              <a:rPr sz="2000" spc="-15" dirty="0">
                <a:latin typeface="Arial"/>
                <a:cs typeface="Arial"/>
              </a:rPr>
              <a:t> </a:t>
            </a:r>
            <a:r>
              <a:rPr sz="2000" spc="110" dirty="0">
                <a:latin typeface="Arial"/>
                <a:cs typeface="Arial"/>
              </a:rPr>
              <a:t>other  </a:t>
            </a:r>
            <a:r>
              <a:rPr sz="2000" spc="229" dirty="0">
                <a:latin typeface="Arial"/>
                <a:cs typeface="Arial"/>
              </a:rPr>
              <a:t>compact</a:t>
            </a:r>
            <a:r>
              <a:rPr sz="2000" spc="-15" dirty="0">
                <a:latin typeface="Arial"/>
                <a:cs typeface="Arial"/>
              </a:rPr>
              <a:t> </a:t>
            </a:r>
            <a:r>
              <a:rPr sz="2000" spc="30" dirty="0">
                <a:latin typeface="Arial"/>
                <a:cs typeface="Arial"/>
              </a:rPr>
              <a:t>states.*</a:t>
            </a:r>
            <a:endParaRPr sz="2000" dirty="0">
              <a:latin typeface="Arial"/>
              <a:cs typeface="Arial"/>
            </a:endParaRPr>
          </a:p>
        </p:txBody>
      </p:sp>
      <p:sp>
        <p:nvSpPr>
          <p:cNvPr id="5" name="object 5"/>
          <p:cNvSpPr txBox="1"/>
          <p:nvPr/>
        </p:nvSpPr>
        <p:spPr>
          <a:xfrm>
            <a:off x="3984275" y="3840988"/>
            <a:ext cx="3174538" cy="151323"/>
          </a:xfrm>
          <a:prstGeom prst="rect">
            <a:avLst/>
          </a:prstGeom>
        </p:spPr>
        <p:txBody>
          <a:bodyPr vert="horz" wrap="square" lIns="0" tIns="12700" rIns="0" bIns="0" rtlCol="0">
            <a:spAutoFit/>
          </a:bodyPr>
          <a:lstStyle/>
          <a:p>
            <a:pPr marL="12700">
              <a:lnSpc>
                <a:spcPct val="100000"/>
              </a:lnSpc>
              <a:spcBef>
                <a:spcPts val="100"/>
              </a:spcBef>
            </a:pPr>
            <a:r>
              <a:rPr sz="900" spc="30" dirty="0">
                <a:latin typeface="Arial"/>
                <a:cs typeface="Arial"/>
              </a:rPr>
              <a:t>* </a:t>
            </a:r>
            <a:r>
              <a:rPr lang="en-US" sz="900" spc="-30" dirty="0">
                <a:latin typeface="Arial"/>
                <a:cs typeface="Arial"/>
              </a:rPr>
              <a:t>U</a:t>
            </a:r>
            <a:r>
              <a:rPr sz="900" spc="-30" dirty="0">
                <a:latin typeface="Arial"/>
                <a:cs typeface="Arial"/>
              </a:rPr>
              <a:t>nless </a:t>
            </a:r>
            <a:r>
              <a:rPr sz="900" spc="60" dirty="0">
                <a:latin typeface="Arial"/>
                <a:cs typeface="Arial"/>
              </a:rPr>
              <a:t>the </a:t>
            </a:r>
            <a:r>
              <a:rPr sz="900" spc="5" dirty="0">
                <a:latin typeface="Arial"/>
                <a:cs typeface="Arial"/>
              </a:rPr>
              <a:t>nurse </a:t>
            </a:r>
            <a:r>
              <a:rPr sz="900" spc="-65" dirty="0">
                <a:latin typeface="Arial"/>
                <a:cs typeface="Arial"/>
              </a:rPr>
              <a:t>is </a:t>
            </a:r>
            <a:r>
              <a:rPr sz="900" spc="50" dirty="0">
                <a:latin typeface="Arial"/>
                <a:cs typeface="Arial"/>
              </a:rPr>
              <a:t>under </a:t>
            </a:r>
            <a:r>
              <a:rPr sz="900" spc="25" dirty="0">
                <a:latin typeface="Arial"/>
                <a:cs typeface="Arial"/>
              </a:rPr>
              <a:t>discipline or</a:t>
            </a:r>
            <a:r>
              <a:rPr sz="900" spc="-40" dirty="0">
                <a:latin typeface="Arial"/>
                <a:cs typeface="Arial"/>
              </a:rPr>
              <a:t> </a:t>
            </a:r>
            <a:r>
              <a:rPr lang="en-US" sz="900" spc="-40" dirty="0">
                <a:latin typeface="Arial"/>
                <a:cs typeface="Arial"/>
              </a:rPr>
              <a:t>has a </a:t>
            </a:r>
            <a:r>
              <a:rPr sz="900" spc="20" dirty="0">
                <a:latin typeface="Arial"/>
                <a:cs typeface="Arial"/>
              </a:rPr>
              <a:t>restriction</a:t>
            </a:r>
            <a:r>
              <a:rPr lang="en-US" sz="900" spc="20" dirty="0">
                <a:latin typeface="Arial"/>
                <a:cs typeface="Arial"/>
              </a:rPr>
              <a:t>.</a:t>
            </a:r>
            <a:endParaRPr sz="90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71599"/>
            <a:ext cx="4087367" cy="34320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800600"/>
            <a:ext cx="9144000" cy="342900"/>
          </a:xfrm>
          <a:custGeom>
            <a:avLst/>
            <a:gdLst/>
            <a:ahLst/>
            <a:cxnLst/>
            <a:rect l="l" t="t" r="r" b="b"/>
            <a:pathLst>
              <a:path w="9144000" h="342900">
                <a:moveTo>
                  <a:pt x="0" y="342899"/>
                </a:moveTo>
                <a:lnTo>
                  <a:pt x="9143770" y="342899"/>
                </a:lnTo>
                <a:lnTo>
                  <a:pt x="9143770" y="0"/>
                </a:lnTo>
                <a:lnTo>
                  <a:pt x="0" y="0"/>
                </a:lnTo>
                <a:lnTo>
                  <a:pt x="0" y="342899"/>
                </a:lnTo>
                <a:close/>
              </a:path>
            </a:pathLst>
          </a:custGeom>
          <a:solidFill>
            <a:srgbClr val="001B46"/>
          </a:solidFill>
        </p:spPr>
        <p:txBody>
          <a:bodyPr wrap="square" lIns="0" tIns="0" rIns="0" bIns="0" rtlCol="0"/>
          <a:lstStyle/>
          <a:p>
            <a:endParaRPr/>
          </a:p>
        </p:txBody>
      </p:sp>
      <p:sp>
        <p:nvSpPr>
          <p:cNvPr id="4" name="object 4"/>
          <p:cNvSpPr/>
          <p:nvPr/>
        </p:nvSpPr>
        <p:spPr>
          <a:xfrm>
            <a:off x="5570701" y="1004874"/>
            <a:ext cx="3573145" cy="469265"/>
          </a:xfrm>
          <a:custGeom>
            <a:avLst/>
            <a:gdLst/>
            <a:ahLst/>
            <a:cxnLst/>
            <a:rect l="l" t="t" r="r" b="b"/>
            <a:pathLst>
              <a:path w="3573145" h="469265">
                <a:moveTo>
                  <a:pt x="3573066" y="0"/>
                </a:moveTo>
                <a:lnTo>
                  <a:pt x="0" y="436283"/>
                </a:lnTo>
                <a:lnTo>
                  <a:pt x="3573066" y="468810"/>
                </a:lnTo>
                <a:lnTo>
                  <a:pt x="3573066" y="0"/>
                </a:lnTo>
                <a:close/>
              </a:path>
            </a:pathLst>
          </a:custGeom>
          <a:solidFill>
            <a:srgbClr val="87A83E"/>
          </a:solidFill>
        </p:spPr>
        <p:txBody>
          <a:bodyPr wrap="square" lIns="0" tIns="0" rIns="0" bIns="0" rtlCol="0"/>
          <a:lstStyle/>
          <a:p>
            <a:endParaRPr/>
          </a:p>
        </p:txBody>
      </p:sp>
      <p:sp>
        <p:nvSpPr>
          <p:cNvPr id="5" name="object 5"/>
          <p:cNvSpPr/>
          <p:nvPr/>
        </p:nvSpPr>
        <p:spPr>
          <a:xfrm>
            <a:off x="0" y="0"/>
            <a:ext cx="9144000" cy="2121408"/>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628958" y="523747"/>
            <a:ext cx="4857442" cy="566822"/>
          </a:xfrm>
          <a:prstGeom prst="rect">
            <a:avLst/>
          </a:prstGeom>
        </p:spPr>
        <p:txBody>
          <a:bodyPr vert="horz" wrap="square" lIns="0" tIns="12700" rIns="0" bIns="0" rtlCol="0">
            <a:spAutoFit/>
          </a:bodyPr>
          <a:lstStyle/>
          <a:p>
            <a:pPr marL="12700">
              <a:lnSpc>
                <a:spcPct val="100000"/>
              </a:lnSpc>
              <a:spcBef>
                <a:spcPts val="100"/>
              </a:spcBef>
            </a:pPr>
            <a:r>
              <a:rPr sz="3600" spc="-145" dirty="0"/>
              <a:t>The</a:t>
            </a:r>
            <a:r>
              <a:rPr sz="3600" spc="-65" dirty="0"/>
              <a:t> </a:t>
            </a:r>
            <a:r>
              <a:rPr sz="3600" spc="-90" dirty="0"/>
              <a:t>NLC</a:t>
            </a:r>
            <a:r>
              <a:rPr lang="en-US" sz="3600" spc="-90" dirty="0"/>
              <a:t> </a:t>
            </a:r>
            <a:r>
              <a:rPr lang="en-US" sz="2800" spc="-90" dirty="0"/>
              <a:t>(and NURSYS)</a:t>
            </a:r>
            <a:r>
              <a:rPr sz="3600" spc="-90" dirty="0"/>
              <a:t>…</a:t>
            </a:r>
            <a:endParaRPr sz="3600" dirty="0"/>
          </a:p>
        </p:txBody>
      </p:sp>
      <p:sp>
        <p:nvSpPr>
          <p:cNvPr id="7" name="object 7"/>
          <p:cNvSpPr txBox="1"/>
          <p:nvPr/>
        </p:nvSpPr>
        <p:spPr>
          <a:xfrm>
            <a:off x="4489375" y="1982723"/>
            <a:ext cx="4493260" cy="2505814"/>
          </a:xfrm>
          <a:prstGeom prst="rect">
            <a:avLst/>
          </a:prstGeom>
        </p:spPr>
        <p:txBody>
          <a:bodyPr vert="horz" wrap="square" lIns="0" tIns="12700" rIns="0" bIns="0" rtlCol="0">
            <a:spAutoFit/>
          </a:bodyPr>
          <a:lstStyle/>
          <a:p>
            <a:pPr marL="298450" indent="-285750">
              <a:lnSpc>
                <a:spcPct val="100000"/>
              </a:lnSpc>
              <a:spcBef>
                <a:spcPts val="100"/>
              </a:spcBef>
              <a:buClr>
                <a:srgbClr val="000000"/>
              </a:buClr>
              <a:buChar char="•"/>
              <a:tabLst>
                <a:tab pos="297815" algn="l"/>
                <a:tab pos="298450" algn="l"/>
              </a:tabLst>
            </a:pPr>
            <a:r>
              <a:rPr spc="45" dirty="0">
                <a:solidFill>
                  <a:srgbClr val="222222"/>
                </a:solidFill>
                <a:latin typeface="Arial"/>
                <a:cs typeface="Arial"/>
              </a:rPr>
              <a:t>Increases </a:t>
            </a:r>
            <a:r>
              <a:rPr spc="95" dirty="0">
                <a:solidFill>
                  <a:srgbClr val="222222"/>
                </a:solidFill>
                <a:latin typeface="Arial"/>
                <a:cs typeface="Arial"/>
              </a:rPr>
              <a:t>information</a:t>
            </a:r>
            <a:r>
              <a:rPr spc="-70" dirty="0">
                <a:solidFill>
                  <a:srgbClr val="222222"/>
                </a:solidFill>
                <a:latin typeface="Arial"/>
                <a:cs typeface="Arial"/>
              </a:rPr>
              <a:t> </a:t>
            </a:r>
            <a:r>
              <a:rPr spc="40" dirty="0">
                <a:solidFill>
                  <a:srgbClr val="222222"/>
                </a:solidFill>
                <a:latin typeface="Arial"/>
                <a:cs typeface="Arial"/>
              </a:rPr>
              <a:t>sharing</a:t>
            </a:r>
            <a:r>
              <a:rPr lang="en-US" spc="40" dirty="0">
                <a:solidFill>
                  <a:srgbClr val="222222"/>
                </a:solidFill>
                <a:latin typeface="Arial"/>
                <a:cs typeface="Arial"/>
              </a:rPr>
              <a:t> between states</a:t>
            </a:r>
            <a:r>
              <a:rPr spc="40" dirty="0">
                <a:solidFill>
                  <a:srgbClr val="222222"/>
                </a:solidFill>
                <a:latin typeface="Arial"/>
                <a:cs typeface="Arial"/>
              </a:rPr>
              <a:t>.</a:t>
            </a:r>
            <a:endParaRPr dirty="0">
              <a:latin typeface="Arial"/>
              <a:cs typeface="Arial"/>
            </a:endParaRPr>
          </a:p>
          <a:p>
            <a:pPr>
              <a:lnSpc>
                <a:spcPct val="100000"/>
              </a:lnSpc>
              <a:spcBef>
                <a:spcPts val="40"/>
              </a:spcBef>
              <a:buFont typeface="Arial"/>
              <a:buChar char="•"/>
            </a:pPr>
            <a:endParaRPr dirty="0">
              <a:latin typeface="Arial"/>
              <a:cs typeface="Arial"/>
            </a:endParaRPr>
          </a:p>
          <a:p>
            <a:pPr marL="298450" marR="20320" indent="-285750">
              <a:lnSpc>
                <a:spcPct val="100000"/>
              </a:lnSpc>
              <a:buChar char="•"/>
              <a:tabLst>
                <a:tab pos="297815" algn="l"/>
                <a:tab pos="298450" algn="l"/>
              </a:tabLst>
            </a:pPr>
            <a:r>
              <a:rPr spc="80" dirty="0">
                <a:latin typeface="Arial"/>
                <a:cs typeface="Arial"/>
              </a:rPr>
              <a:t>Reduces</a:t>
            </a:r>
            <a:r>
              <a:rPr spc="-20" dirty="0">
                <a:latin typeface="Arial"/>
                <a:cs typeface="Arial"/>
              </a:rPr>
              <a:t> </a:t>
            </a:r>
            <a:r>
              <a:rPr spc="135" dirty="0">
                <a:latin typeface="Arial"/>
                <a:cs typeface="Arial"/>
              </a:rPr>
              <a:t>the</a:t>
            </a:r>
            <a:r>
              <a:rPr spc="-15" dirty="0">
                <a:latin typeface="Arial"/>
                <a:cs typeface="Arial"/>
              </a:rPr>
              <a:t> </a:t>
            </a:r>
            <a:r>
              <a:rPr spc="114" dirty="0">
                <a:latin typeface="Arial"/>
                <a:cs typeface="Arial"/>
              </a:rPr>
              <a:t>time</a:t>
            </a:r>
            <a:r>
              <a:rPr spc="-20" dirty="0">
                <a:latin typeface="Arial"/>
                <a:cs typeface="Arial"/>
              </a:rPr>
              <a:t> </a:t>
            </a:r>
            <a:r>
              <a:rPr spc="204" dirty="0">
                <a:latin typeface="Arial"/>
                <a:cs typeface="Arial"/>
              </a:rPr>
              <a:t>and</a:t>
            </a:r>
            <a:r>
              <a:rPr spc="-10" dirty="0">
                <a:latin typeface="Arial"/>
                <a:cs typeface="Arial"/>
              </a:rPr>
              <a:t> </a:t>
            </a:r>
            <a:r>
              <a:rPr spc="90" dirty="0">
                <a:latin typeface="Arial"/>
                <a:cs typeface="Arial"/>
              </a:rPr>
              <a:t>expense</a:t>
            </a:r>
            <a:r>
              <a:rPr spc="-15" dirty="0">
                <a:latin typeface="Arial"/>
                <a:cs typeface="Arial"/>
              </a:rPr>
              <a:t> </a:t>
            </a:r>
            <a:r>
              <a:rPr spc="130" dirty="0">
                <a:latin typeface="Arial"/>
                <a:cs typeface="Arial"/>
              </a:rPr>
              <a:t>of  </a:t>
            </a:r>
            <a:r>
              <a:rPr spc="85" dirty="0">
                <a:latin typeface="Arial"/>
                <a:cs typeface="Arial"/>
              </a:rPr>
              <a:t>multiple </a:t>
            </a:r>
            <a:r>
              <a:rPr spc="30" dirty="0">
                <a:latin typeface="Arial"/>
                <a:cs typeface="Arial"/>
              </a:rPr>
              <a:t>single </a:t>
            </a:r>
            <a:r>
              <a:rPr spc="85" dirty="0">
                <a:latin typeface="Arial"/>
                <a:cs typeface="Arial"/>
              </a:rPr>
              <a:t>state </a:t>
            </a:r>
            <a:r>
              <a:rPr spc="25" dirty="0">
                <a:latin typeface="Arial"/>
                <a:cs typeface="Arial"/>
              </a:rPr>
              <a:t>licenses</a:t>
            </a:r>
            <a:r>
              <a:rPr lang="en-US" spc="25" dirty="0">
                <a:latin typeface="Arial"/>
                <a:cs typeface="Arial"/>
              </a:rPr>
              <a:t>.</a:t>
            </a:r>
            <a:endParaRPr dirty="0">
              <a:latin typeface="Arial"/>
              <a:cs typeface="Arial"/>
            </a:endParaRPr>
          </a:p>
          <a:p>
            <a:pPr>
              <a:lnSpc>
                <a:spcPct val="100000"/>
              </a:lnSpc>
              <a:spcBef>
                <a:spcPts val="45"/>
              </a:spcBef>
              <a:buFont typeface="Arial"/>
              <a:buChar char="•"/>
            </a:pPr>
            <a:endParaRPr dirty="0">
              <a:latin typeface="Arial"/>
              <a:cs typeface="Arial"/>
            </a:endParaRPr>
          </a:p>
          <a:p>
            <a:pPr marL="298450" marR="5080" indent="-285750">
              <a:lnSpc>
                <a:spcPct val="100000"/>
              </a:lnSpc>
              <a:buChar char="•"/>
              <a:tabLst>
                <a:tab pos="297815" algn="l"/>
                <a:tab pos="298450" algn="l"/>
              </a:tabLst>
            </a:pPr>
            <a:r>
              <a:rPr spc="-60" dirty="0">
                <a:latin typeface="Arial"/>
                <a:cs typeface="Arial"/>
              </a:rPr>
              <a:t>Eases </a:t>
            </a:r>
            <a:r>
              <a:rPr spc="135" dirty="0">
                <a:latin typeface="Arial"/>
                <a:cs typeface="Arial"/>
              </a:rPr>
              <a:t>the burden </a:t>
            </a:r>
            <a:r>
              <a:rPr spc="130" dirty="0">
                <a:latin typeface="Arial"/>
                <a:cs typeface="Arial"/>
              </a:rPr>
              <a:t>of </a:t>
            </a:r>
            <a:r>
              <a:rPr spc="110" dirty="0">
                <a:latin typeface="Arial"/>
                <a:cs typeface="Arial"/>
              </a:rPr>
              <a:t>maintaining  </a:t>
            </a:r>
            <a:r>
              <a:rPr spc="114" dirty="0">
                <a:latin typeface="Arial"/>
                <a:cs typeface="Arial"/>
              </a:rPr>
              <a:t>continuing </a:t>
            </a:r>
            <a:r>
              <a:rPr spc="160" dirty="0">
                <a:latin typeface="Arial"/>
                <a:cs typeface="Arial"/>
              </a:rPr>
              <a:t>education  </a:t>
            </a:r>
            <a:r>
              <a:rPr spc="75" dirty="0">
                <a:latin typeface="Arial"/>
                <a:cs typeface="Arial"/>
              </a:rPr>
              <a:t>requirements </a:t>
            </a:r>
            <a:r>
              <a:rPr spc="100" dirty="0">
                <a:latin typeface="Arial"/>
                <a:cs typeface="Arial"/>
              </a:rPr>
              <a:t>from </a:t>
            </a:r>
            <a:r>
              <a:rPr spc="95" dirty="0">
                <a:latin typeface="Arial"/>
                <a:cs typeface="Arial"/>
              </a:rPr>
              <a:t>different</a:t>
            </a:r>
            <a:r>
              <a:rPr spc="-240" dirty="0">
                <a:latin typeface="Arial"/>
                <a:cs typeface="Arial"/>
              </a:rPr>
              <a:t> </a:t>
            </a:r>
            <a:r>
              <a:rPr spc="30" dirty="0">
                <a:latin typeface="Arial"/>
                <a:cs typeface="Arial"/>
              </a:rPr>
              <a:t>states.</a:t>
            </a:r>
            <a:endParaRPr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4670978" y="985595"/>
            <a:ext cx="3422650" cy="1044575"/>
          </a:xfrm>
          <a:prstGeom prst="rect">
            <a:avLst/>
          </a:prstGeom>
        </p:spPr>
        <p:txBody>
          <a:bodyPr vert="horz" wrap="square" lIns="0" tIns="139065" rIns="0" bIns="0" rtlCol="0">
            <a:spAutoFit/>
          </a:bodyPr>
          <a:lstStyle/>
          <a:p>
            <a:pPr marL="12700" marR="5080">
              <a:lnSpc>
                <a:spcPct val="78100"/>
              </a:lnSpc>
              <a:spcBef>
                <a:spcPts val="1095"/>
              </a:spcBef>
            </a:pPr>
            <a:r>
              <a:rPr sz="3750" spc="130" dirty="0">
                <a:solidFill>
                  <a:srgbClr val="8CA546"/>
                </a:solidFill>
              </a:rPr>
              <a:t>Eligibility </a:t>
            </a:r>
            <a:r>
              <a:rPr sz="3750" spc="150" dirty="0">
                <a:solidFill>
                  <a:srgbClr val="8CA546"/>
                </a:solidFill>
              </a:rPr>
              <a:t>and  </a:t>
            </a:r>
            <a:r>
              <a:rPr sz="3750" spc="120" dirty="0">
                <a:solidFill>
                  <a:srgbClr val="8CA546"/>
                </a:solidFill>
              </a:rPr>
              <a:t>Requirements</a:t>
            </a:r>
            <a:endParaRPr sz="3750"/>
          </a:p>
        </p:txBody>
      </p:sp>
      <p:sp>
        <p:nvSpPr>
          <p:cNvPr id="4" name="object 4"/>
          <p:cNvSpPr txBox="1"/>
          <p:nvPr/>
        </p:nvSpPr>
        <p:spPr>
          <a:xfrm>
            <a:off x="4670978" y="2114550"/>
            <a:ext cx="3569851" cy="2247282"/>
          </a:xfrm>
          <a:prstGeom prst="rect">
            <a:avLst/>
          </a:prstGeom>
        </p:spPr>
        <p:txBody>
          <a:bodyPr vert="horz" wrap="square" lIns="0" tIns="12065" rIns="0" bIns="0" rtlCol="0">
            <a:spAutoFit/>
          </a:bodyPr>
          <a:lstStyle/>
          <a:p>
            <a:pPr marL="119380" marR="5080" indent="-104139">
              <a:lnSpc>
                <a:spcPct val="113799"/>
              </a:lnSpc>
              <a:spcBef>
                <a:spcPts val="95"/>
              </a:spcBef>
            </a:pPr>
            <a:r>
              <a:rPr sz="1600" spc="70" dirty="0">
                <a:solidFill>
                  <a:srgbClr val="1F1D1D"/>
                </a:solidFill>
                <a:latin typeface="Arial"/>
                <a:cs typeface="Arial"/>
              </a:rPr>
              <a:t>•NLC's </a:t>
            </a:r>
            <a:r>
              <a:rPr sz="1600" spc="145" dirty="0">
                <a:solidFill>
                  <a:srgbClr val="1F1D1D"/>
                </a:solidFill>
                <a:latin typeface="Arial"/>
                <a:cs typeface="Arial"/>
              </a:rPr>
              <a:t>uniform </a:t>
            </a:r>
            <a:r>
              <a:rPr sz="1600" spc="75" dirty="0">
                <a:solidFill>
                  <a:srgbClr val="1F1D1D"/>
                </a:solidFill>
                <a:latin typeface="Arial"/>
                <a:cs typeface="Arial"/>
              </a:rPr>
              <a:t>licensure  </a:t>
            </a:r>
            <a:r>
              <a:rPr sz="1600" spc="110" dirty="0">
                <a:solidFill>
                  <a:srgbClr val="1F1D1D"/>
                </a:solidFill>
                <a:latin typeface="Arial"/>
                <a:cs typeface="Arial"/>
              </a:rPr>
              <a:t>requirements.</a:t>
            </a:r>
            <a:endParaRPr lang="en-US" sz="1600" spc="110" dirty="0">
              <a:solidFill>
                <a:srgbClr val="1F1D1D"/>
              </a:solidFill>
              <a:latin typeface="Arial"/>
              <a:cs typeface="Arial"/>
            </a:endParaRPr>
          </a:p>
          <a:p>
            <a:pPr marL="119380" marR="5080" indent="-104139">
              <a:lnSpc>
                <a:spcPct val="113799"/>
              </a:lnSpc>
              <a:spcBef>
                <a:spcPts val="95"/>
              </a:spcBef>
            </a:pPr>
            <a:endParaRPr sz="1600" dirty="0">
              <a:latin typeface="Arial"/>
              <a:cs typeface="Arial"/>
            </a:endParaRPr>
          </a:p>
          <a:p>
            <a:pPr marL="119380" marR="284480" indent="-107314">
              <a:lnSpc>
                <a:spcPct val="113799"/>
              </a:lnSpc>
            </a:pPr>
            <a:r>
              <a:rPr sz="1600" spc="120" dirty="0">
                <a:solidFill>
                  <a:srgbClr val="1F1D1D"/>
                </a:solidFill>
                <a:latin typeface="Arial"/>
                <a:cs typeface="Arial"/>
              </a:rPr>
              <a:t>•A </a:t>
            </a:r>
            <a:r>
              <a:rPr sz="1600" spc="80" dirty="0">
                <a:solidFill>
                  <a:srgbClr val="1F1D1D"/>
                </a:solidFill>
                <a:latin typeface="Arial"/>
                <a:cs typeface="Arial"/>
              </a:rPr>
              <a:t>nurses' </a:t>
            </a:r>
            <a:r>
              <a:rPr sz="1600" spc="10" dirty="0">
                <a:solidFill>
                  <a:srgbClr val="1F1D1D"/>
                </a:solidFill>
                <a:latin typeface="Arial"/>
                <a:cs typeface="Arial"/>
              </a:rPr>
              <a:t>PSOR </a:t>
            </a:r>
            <a:r>
              <a:rPr sz="1600" spc="130" dirty="0">
                <a:solidFill>
                  <a:srgbClr val="1F1D1D"/>
                </a:solidFill>
                <a:latin typeface="Arial"/>
                <a:cs typeface="Arial"/>
              </a:rPr>
              <a:t>must  be </a:t>
            </a:r>
            <a:r>
              <a:rPr sz="1600" spc="-20" dirty="0">
                <a:solidFill>
                  <a:srgbClr val="1F1D1D"/>
                </a:solidFill>
                <a:latin typeface="Arial"/>
                <a:cs typeface="Arial"/>
              </a:rPr>
              <a:t>a </a:t>
            </a:r>
            <a:r>
              <a:rPr sz="1600" spc="140" dirty="0">
                <a:solidFill>
                  <a:srgbClr val="1F1D1D"/>
                </a:solidFill>
                <a:latin typeface="Arial"/>
                <a:cs typeface="Arial"/>
              </a:rPr>
              <a:t>part </a:t>
            </a:r>
            <a:r>
              <a:rPr sz="1600" spc="135" dirty="0">
                <a:solidFill>
                  <a:srgbClr val="1F1D1D"/>
                </a:solidFill>
                <a:latin typeface="Arial"/>
                <a:cs typeface="Arial"/>
              </a:rPr>
              <a:t>of </a:t>
            </a:r>
            <a:r>
              <a:rPr sz="1600" spc="150" dirty="0">
                <a:solidFill>
                  <a:srgbClr val="1F1D1D"/>
                </a:solidFill>
                <a:latin typeface="Arial"/>
                <a:cs typeface="Arial"/>
              </a:rPr>
              <a:t>the</a:t>
            </a:r>
            <a:r>
              <a:rPr sz="1600" spc="-190" dirty="0">
                <a:solidFill>
                  <a:srgbClr val="1F1D1D"/>
                </a:solidFill>
                <a:latin typeface="Arial"/>
                <a:cs typeface="Arial"/>
              </a:rPr>
              <a:t> </a:t>
            </a:r>
            <a:r>
              <a:rPr sz="1600" spc="35" dirty="0">
                <a:solidFill>
                  <a:srgbClr val="1F1D1D"/>
                </a:solidFill>
                <a:latin typeface="Arial"/>
                <a:cs typeface="Arial"/>
              </a:rPr>
              <a:t>NLC.</a:t>
            </a:r>
            <a:endParaRPr lang="en-US" sz="1600" spc="35" dirty="0">
              <a:solidFill>
                <a:srgbClr val="1F1D1D"/>
              </a:solidFill>
              <a:latin typeface="Arial"/>
              <a:cs typeface="Arial"/>
            </a:endParaRPr>
          </a:p>
          <a:p>
            <a:pPr marL="119380" marR="284480" indent="-107314">
              <a:lnSpc>
                <a:spcPct val="113799"/>
              </a:lnSpc>
            </a:pPr>
            <a:endParaRPr sz="1600" dirty="0">
              <a:latin typeface="Arial"/>
              <a:cs typeface="Arial"/>
            </a:endParaRPr>
          </a:p>
          <a:p>
            <a:pPr marL="116205" marR="775970" indent="-104139">
              <a:lnSpc>
                <a:spcPct val="113799"/>
              </a:lnSpc>
            </a:pPr>
            <a:r>
              <a:rPr sz="1600" spc="-165" dirty="0">
                <a:solidFill>
                  <a:srgbClr val="1F1D1D"/>
                </a:solidFill>
                <a:latin typeface="Arial"/>
                <a:cs typeface="Arial"/>
              </a:rPr>
              <a:t>•11 </a:t>
            </a:r>
            <a:r>
              <a:rPr sz="1600" spc="130" dirty="0">
                <a:solidFill>
                  <a:srgbClr val="1F1D1D"/>
                </a:solidFill>
                <a:latin typeface="Arial"/>
                <a:cs typeface="Arial"/>
              </a:rPr>
              <a:t>other </a:t>
            </a:r>
            <a:r>
              <a:rPr sz="1600" spc="120" dirty="0">
                <a:solidFill>
                  <a:srgbClr val="1F1D1D"/>
                </a:solidFill>
                <a:latin typeface="Arial"/>
                <a:cs typeface="Arial"/>
              </a:rPr>
              <a:t>eligibility  </a:t>
            </a:r>
            <a:r>
              <a:rPr sz="1600" spc="110" dirty="0">
                <a:solidFill>
                  <a:srgbClr val="1F1D1D"/>
                </a:solidFill>
                <a:latin typeface="Arial"/>
                <a:cs typeface="Arial"/>
              </a:rPr>
              <a:t>requirements.</a:t>
            </a:r>
            <a:endParaRPr sz="16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800600"/>
            <a:ext cx="9144000" cy="342900"/>
          </a:xfrm>
          <a:custGeom>
            <a:avLst/>
            <a:gdLst/>
            <a:ahLst/>
            <a:cxnLst/>
            <a:rect l="l" t="t" r="r" b="b"/>
            <a:pathLst>
              <a:path w="9144000" h="342900">
                <a:moveTo>
                  <a:pt x="0" y="342900"/>
                </a:moveTo>
                <a:lnTo>
                  <a:pt x="9143771" y="342900"/>
                </a:lnTo>
                <a:lnTo>
                  <a:pt x="9143771" y="0"/>
                </a:lnTo>
                <a:lnTo>
                  <a:pt x="0" y="0"/>
                </a:lnTo>
                <a:lnTo>
                  <a:pt x="0" y="342900"/>
                </a:lnTo>
                <a:close/>
              </a:path>
            </a:pathLst>
          </a:custGeom>
          <a:solidFill>
            <a:srgbClr val="001B46"/>
          </a:solidFill>
        </p:spPr>
        <p:txBody>
          <a:bodyPr wrap="square" lIns="0" tIns="0" rIns="0" bIns="0" rtlCol="0"/>
          <a:lstStyle/>
          <a:p>
            <a:endParaRPr/>
          </a:p>
        </p:txBody>
      </p:sp>
      <p:sp>
        <p:nvSpPr>
          <p:cNvPr id="3" name="object 3"/>
          <p:cNvSpPr/>
          <p:nvPr/>
        </p:nvSpPr>
        <p:spPr>
          <a:xfrm>
            <a:off x="5570698" y="1004874"/>
            <a:ext cx="3573145" cy="469265"/>
          </a:xfrm>
          <a:custGeom>
            <a:avLst/>
            <a:gdLst/>
            <a:ahLst/>
            <a:cxnLst/>
            <a:rect l="l" t="t" r="r" b="b"/>
            <a:pathLst>
              <a:path w="3573145" h="469265">
                <a:moveTo>
                  <a:pt x="3573068" y="0"/>
                </a:moveTo>
                <a:lnTo>
                  <a:pt x="0" y="436283"/>
                </a:lnTo>
                <a:lnTo>
                  <a:pt x="3573068" y="468807"/>
                </a:lnTo>
                <a:lnTo>
                  <a:pt x="3573068" y="0"/>
                </a:lnTo>
                <a:close/>
              </a:path>
            </a:pathLst>
          </a:custGeom>
          <a:solidFill>
            <a:srgbClr val="87A83E"/>
          </a:solidFill>
        </p:spPr>
        <p:txBody>
          <a:bodyPr wrap="square" lIns="0" tIns="0" rIns="0" bIns="0" rtlCol="0"/>
          <a:lstStyle/>
          <a:p>
            <a:endParaRPr/>
          </a:p>
        </p:txBody>
      </p:sp>
      <p:sp>
        <p:nvSpPr>
          <p:cNvPr id="4" name="object 4"/>
          <p:cNvSpPr/>
          <p:nvPr/>
        </p:nvSpPr>
        <p:spPr>
          <a:xfrm>
            <a:off x="19130" y="0"/>
            <a:ext cx="9124869" cy="210227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505741" y="435355"/>
            <a:ext cx="8257259" cy="532069"/>
          </a:xfrm>
          <a:prstGeom prst="rect">
            <a:avLst/>
          </a:prstGeom>
        </p:spPr>
        <p:txBody>
          <a:bodyPr vert="horz" wrap="square" lIns="0" tIns="3175" rIns="0" bIns="0" rtlCol="0">
            <a:spAutoFit/>
          </a:bodyPr>
          <a:lstStyle/>
          <a:p>
            <a:pPr marL="12700" marR="5080" algn="ctr">
              <a:lnSpc>
                <a:spcPct val="101699"/>
              </a:lnSpc>
              <a:spcBef>
                <a:spcPts val="25"/>
              </a:spcBef>
            </a:pPr>
            <a:r>
              <a:rPr lang="en-US" sz="3600" dirty="0"/>
              <a:t>Prepare for a Multistate License</a:t>
            </a:r>
            <a:endParaRPr sz="3600" dirty="0"/>
          </a:p>
        </p:txBody>
      </p:sp>
      <p:pic>
        <p:nvPicPr>
          <p:cNvPr id="8" name="Picture 7" descr="A diagram of a medical procedure&#10;&#10;Description automatically generated with medium confidence">
            <a:extLst>
              <a:ext uri="{FF2B5EF4-FFF2-40B4-BE49-F238E27FC236}">
                <a16:creationId xmlns:a16="http://schemas.microsoft.com/office/drawing/2014/main" id="{284B0F66-F68B-9587-87CB-0CF30E79D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004874"/>
            <a:ext cx="6273583" cy="3548435"/>
          </a:xfrm>
          <a:prstGeom prst="rect">
            <a:avLst/>
          </a:prstGeom>
        </p:spPr>
      </p:pic>
    </p:spTree>
    <p:extLst>
      <p:ext uri="{BB962C8B-B14F-4D97-AF65-F5344CB8AC3E}">
        <p14:creationId xmlns:p14="http://schemas.microsoft.com/office/powerpoint/2010/main" val="39713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6719" y="0"/>
            <a:ext cx="8717280" cy="5141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219455"/>
            <a:ext cx="9144000" cy="4924043"/>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18309" y="584707"/>
            <a:ext cx="4919980" cy="574040"/>
          </a:xfrm>
          <a:prstGeom prst="rect">
            <a:avLst/>
          </a:prstGeom>
        </p:spPr>
        <p:txBody>
          <a:bodyPr vert="horz" wrap="square" lIns="0" tIns="12700" rIns="0" bIns="0" rtlCol="0">
            <a:spAutoFit/>
          </a:bodyPr>
          <a:lstStyle/>
          <a:p>
            <a:pPr marL="12700">
              <a:lnSpc>
                <a:spcPct val="100000"/>
              </a:lnSpc>
              <a:spcBef>
                <a:spcPts val="100"/>
              </a:spcBef>
            </a:pPr>
            <a:r>
              <a:rPr sz="3600" spc="-335" dirty="0">
                <a:solidFill>
                  <a:srgbClr val="8CAA43"/>
                </a:solidFill>
              </a:rPr>
              <a:t>MSLs </a:t>
            </a:r>
            <a:r>
              <a:rPr sz="3600" spc="125" dirty="0">
                <a:solidFill>
                  <a:srgbClr val="8CAA43"/>
                </a:solidFill>
              </a:rPr>
              <a:t>by </a:t>
            </a:r>
            <a:r>
              <a:rPr sz="3600" spc="40" dirty="0">
                <a:solidFill>
                  <a:srgbClr val="8CAA43"/>
                </a:solidFill>
              </a:rPr>
              <a:t>the</a:t>
            </a:r>
            <a:r>
              <a:rPr sz="3600" spc="-465" dirty="0">
                <a:solidFill>
                  <a:srgbClr val="8CAA43"/>
                </a:solidFill>
              </a:rPr>
              <a:t> </a:t>
            </a:r>
            <a:r>
              <a:rPr sz="3600" spc="20" dirty="0">
                <a:solidFill>
                  <a:srgbClr val="8CAA43"/>
                </a:solidFill>
              </a:rPr>
              <a:t>Numbers*</a:t>
            </a:r>
            <a:endParaRPr sz="3600" dirty="0"/>
          </a:p>
        </p:txBody>
      </p:sp>
      <p:sp>
        <p:nvSpPr>
          <p:cNvPr id="5" name="object 5"/>
          <p:cNvSpPr txBox="1"/>
          <p:nvPr/>
        </p:nvSpPr>
        <p:spPr>
          <a:xfrm>
            <a:off x="618324" y="1482852"/>
            <a:ext cx="3357879" cy="2413481"/>
          </a:xfrm>
          <a:prstGeom prst="rect">
            <a:avLst/>
          </a:prstGeom>
        </p:spPr>
        <p:txBody>
          <a:bodyPr vert="horz" wrap="square" lIns="0" tIns="12700" rIns="0" bIns="0" rtlCol="0">
            <a:spAutoFit/>
          </a:bodyPr>
          <a:lstStyle/>
          <a:p>
            <a:pPr marL="298450" marR="504825" indent="-285750">
              <a:lnSpc>
                <a:spcPct val="100000"/>
              </a:lnSpc>
              <a:spcBef>
                <a:spcPts val="100"/>
              </a:spcBef>
              <a:buChar char="•"/>
              <a:tabLst>
                <a:tab pos="297815" algn="l"/>
                <a:tab pos="298450" algn="l"/>
              </a:tabLst>
            </a:pPr>
            <a:r>
              <a:rPr spc="120" dirty="0">
                <a:latin typeface="Arial" panose="020B0604020202020204" pitchFamily="34" charset="0"/>
                <a:cs typeface="Arial" panose="020B0604020202020204" pitchFamily="34" charset="0"/>
              </a:rPr>
              <a:t>More </a:t>
            </a:r>
            <a:r>
              <a:rPr spc="145" dirty="0">
                <a:latin typeface="Arial" panose="020B0604020202020204" pitchFamily="34" charset="0"/>
                <a:cs typeface="Arial" panose="020B0604020202020204" pitchFamily="34" charset="0"/>
              </a:rPr>
              <a:t>than </a:t>
            </a:r>
            <a:r>
              <a:rPr lang="en-US" u="none" strike="noStrike" dirty="0">
                <a:solidFill>
                  <a:srgbClr val="1D1D1D"/>
                </a:solidFill>
                <a:effectLst/>
                <a:latin typeface="Arial" panose="020B0604020202020204" pitchFamily="34" charset="0"/>
                <a:cs typeface="Arial" panose="020B0604020202020204" pitchFamily="34" charset="0"/>
              </a:rPr>
              <a:t>23,740</a:t>
            </a:r>
            <a:r>
              <a:rPr spc="-5" dirty="0">
                <a:latin typeface="Arial" panose="020B0604020202020204" pitchFamily="34" charset="0"/>
                <a:cs typeface="Arial" panose="020B0604020202020204" pitchFamily="34" charset="0"/>
              </a:rPr>
              <a:t>  </a:t>
            </a:r>
            <a:r>
              <a:rPr lang="en-US" spc="-5" dirty="0">
                <a:latin typeface="Arial" panose="020B0604020202020204" pitchFamily="34" charset="0"/>
                <a:cs typeface="Arial" panose="020B0604020202020204" pitchFamily="34" charset="0"/>
              </a:rPr>
              <a:t>MSL </a:t>
            </a:r>
            <a:r>
              <a:rPr spc="70" dirty="0">
                <a:latin typeface="Arial" panose="020B0604020202020204" pitchFamily="34" charset="0"/>
                <a:cs typeface="Arial" panose="020B0604020202020204" pitchFamily="34" charset="0"/>
              </a:rPr>
              <a:t>Conversion</a:t>
            </a:r>
            <a:r>
              <a:rPr spc="-35"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Requests  </a:t>
            </a:r>
            <a:r>
              <a:rPr spc="105" dirty="0">
                <a:latin typeface="Arial" panose="020B0604020202020204" pitchFamily="34" charset="0"/>
                <a:cs typeface="Arial" panose="020B0604020202020204" pitchFamily="34" charset="0"/>
              </a:rPr>
              <a:t>submitted</a:t>
            </a:r>
            <a:r>
              <a:rPr lang="en-US" spc="105"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a:lnSpc>
                <a:spcPct val="100000"/>
              </a:lnSpc>
              <a:spcBef>
                <a:spcPts val="40"/>
              </a:spcBef>
              <a:buFont typeface="Arial"/>
              <a:buChar char="•"/>
            </a:pPr>
            <a:endParaRPr dirty="0">
              <a:latin typeface="Arial" panose="020B0604020202020204" pitchFamily="34" charset="0"/>
              <a:cs typeface="Arial" panose="020B0604020202020204" pitchFamily="34" charset="0"/>
            </a:endParaRPr>
          </a:p>
          <a:p>
            <a:pPr marL="298450" marR="406400" indent="-285750">
              <a:lnSpc>
                <a:spcPct val="100000"/>
              </a:lnSpc>
              <a:buChar char="•"/>
              <a:tabLst>
                <a:tab pos="297815" algn="l"/>
                <a:tab pos="298450" algn="l"/>
              </a:tabLst>
            </a:pPr>
            <a:r>
              <a:rPr spc="110" dirty="0">
                <a:latin typeface="Arial" panose="020B0604020202020204" pitchFamily="34" charset="0"/>
                <a:cs typeface="Arial" panose="020B0604020202020204" pitchFamily="34" charset="0"/>
              </a:rPr>
              <a:t>Approximately</a:t>
            </a:r>
            <a:r>
              <a:rPr spc="-65" dirty="0">
                <a:latin typeface="Arial" panose="020B0604020202020204" pitchFamily="34" charset="0"/>
                <a:cs typeface="Arial" panose="020B0604020202020204" pitchFamily="34" charset="0"/>
              </a:rPr>
              <a:t> </a:t>
            </a:r>
            <a:r>
              <a:rPr lang="en-US" u="none" strike="noStrike" dirty="0">
                <a:solidFill>
                  <a:srgbClr val="1D1D1D"/>
                </a:solidFill>
                <a:effectLst/>
                <a:latin typeface="Arial" panose="020B0604020202020204" pitchFamily="34" charset="0"/>
                <a:cs typeface="Arial" panose="020B0604020202020204" pitchFamily="34" charset="0"/>
              </a:rPr>
              <a:t>20,874</a:t>
            </a:r>
            <a:r>
              <a:rPr spc="-5" dirty="0">
                <a:latin typeface="Arial" panose="020B0604020202020204" pitchFamily="34" charset="0"/>
                <a:cs typeface="Arial" panose="020B0604020202020204" pitchFamily="34" charset="0"/>
              </a:rPr>
              <a:t>  </a:t>
            </a:r>
            <a:r>
              <a:rPr spc="-150" dirty="0">
                <a:latin typeface="Arial" panose="020B0604020202020204" pitchFamily="34" charset="0"/>
                <a:cs typeface="Arial" panose="020B0604020202020204" pitchFamily="34" charset="0"/>
              </a:rPr>
              <a:t>MSLs</a:t>
            </a:r>
            <a:r>
              <a:rPr spc="-1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issued</a:t>
            </a:r>
            <a:r>
              <a:rPr lang="en-US" spc="5"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a:lnSpc>
                <a:spcPct val="100000"/>
              </a:lnSpc>
              <a:spcBef>
                <a:spcPts val="45"/>
              </a:spcBef>
              <a:buFont typeface="Arial"/>
              <a:buChar char="•"/>
            </a:pPr>
            <a:endParaRPr sz="2050" dirty="0">
              <a:latin typeface="Arial"/>
              <a:cs typeface="Arial"/>
            </a:endParaRPr>
          </a:p>
          <a:p>
            <a:pPr marL="12700">
              <a:lnSpc>
                <a:spcPct val="100000"/>
              </a:lnSpc>
              <a:spcBef>
                <a:spcPts val="2055"/>
              </a:spcBef>
            </a:pPr>
            <a:r>
              <a:rPr sz="1000" spc="-5" dirty="0">
                <a:latin typeface="Arial"/>
                <a:cs typeface="Arial"/>
              </a:rPr>
              <a:t>*</a:t>
            </a:r>
            <a:r>
              <a:rPr lang="en-US" sz="1000" spc="-5" dirty="0">
                <a:latin typeface="Arial"/>
                <a:cs typeface="Arial"/>
              </a:rPr>
              <a:t>A</a:t>
            </a:r>
            <a:r>
              <a:rPr sz="1000" spc="-5" dirty="0">
                <a:latin typeface="Arial"/>
                <a:cs typeface="Arial"/>
              </a:rPr>
              <a:t>s </a:t>
            </a:r>
            <a:r>
              <a:rPr sz="1000" spc="60">
                <a:latin typeface="Arial"/>
                <a:cs typeface="Arial"/>
              </a:rPr>
              <a:t>of </a:t>
            </a:r>
            <a:r>
              <a:rPr lang="en-US" sz="1000" spc="80">
                <a:latin typeface="Arial"/>
                <a:cs typeface="Arial"/>
              </a:rPr>
              <a:t>October</a:t>
            </a:r>
            <a:r>
              <a:rPr sz="1000" spc="-130">
                <a:latin typeface="Arial"/>
                <a:cs typeface="Arial"/>
              </a:rPr>
              <a:t> </a:t>
            </a:r>
            <a:r>
              <a:rPr lang="en-US" sz="1000" spc="-130">
                <a:latin typeface="Arial"/>
                <a:cs typeface="Arial"/>
              </a:rPr>
              <a:t>16 </a:t>
            </a:r>
            <a:r>
              <a:rPr sz="1000" spc="-5" dirty="0">
                <a:latin typeface="Arial"/>
                <a:cs typeface="Arial"/>
              </a:rPr>
              <a:t>, </a:t>
            </a:r>
            <a:r>
              <a:rPr sz="1000" spc="-10" dirty="0">
                <a:latin typeface="Arial"/>
                <a:cs typeface="Arial"/>
              </a:rPr>
              <a:t>2023</a:t>
            </a:r>
            <a:r>
              <a:rPr lang="en-US" sz="1000" spc="-10" dirty="0">
                <a:latin typeface="Arial"/>
                <a:cs typeface="Arial"/>
              </a:rPr>
              <a:t>.</a:t>
            </a:r>
            <a:endParaRPr sz="100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1562</TotalTime>
  <Words>1088</Words>
  <Application>Microsoft Macintosh PowerPoint</Application>
  <PresentationFormat>On-screen Show (16:9)</PresentationFormat>
  <Paragraphs>177</Paragraphs>
  <Slides>32</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PowerPoint Presentation</vt:lpstr>
      <vt:lpstr>PowerPoint Presentation</vt:lpstr>
      <vt:lpstr>The Nurse Licensure  Compact (NLC)</vt:lpstr>
      <vt:lpstr> </vt:lpstr>
      <vt:lpstr>Multistate Licensure  (MSL) 101</vt:lpstr>
      <vt:lpstr>The NLC (and NURSYS)…</vt:lpstr>
      <vt:lpstr>Eligibility and  Requirements</vt:lpstr>
      <vt:lpstr>Prepare for a Multistate License</vt:lpstr>
      <vt:lpstr>MSLs by the Numbers*</vt:lpstr>
      <vt:lpstr>COST SAVINGS  FOR EMPLOYERS</vt:lpstr>
      <vt:lpstr>Reporting</vt:lpstr>
      <vt:lpstr>PowerPoint Presentation</vt:lpstr>
      <vt:lpstr>PowerPoint Presentation</vt:lpstr>
      <vt:lpstr>PowerPoint Presentation</vt:lpstr>
      <vt:lpstr>PowerPoint Presentation</vt:lpstr>
      <vt:lpstr>PowerPoint Presentation</vt:lpstr>
      <vt:lpstr>Flexible Enrollment Options</vt:lpstr>
      <vt:lpstr>Need Assistance?</vt:lpstr>
      <vt:lpstr>PowerPoint Presentation</vt:lpstr>
      <vt:lpstr>MSL Reporting</vt:lpstr>
      <vt:lpstr>Out of State  MSLs</vt:lpstr>
      <vt:lpstr>Ohio Nursing Laws and Rules</vt:lpstr>
      <vt:lpstr>Prepare Your Workforce</vt:lpstr>
      <vt:lpstr>Prepare Your Workforce</vt:lpstr>
      <vt:lpstr>Prepare Your Workforce</vt:lpstr>
      <vt:lpstr>Prepare Your Workforce</vt:lpstr>
      <vt:lpstr>Resources</vt:lpstr>
      <vt:lpstr>Resources</vt:lpstr>
      <vt:lpstr>Resources</vt:lpstr>
      <vt:lpstr>Resources for Educators</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Siniff, Paul</cp:lastModifiedBy>
  <cp:revision>22</cp:revision>
  <dcterms:created xsi:type="dcterms:W3CDTF">2023-09-15T16:21:05Z</dcterms:created>
  <dcterms:modified xsi:type="dcterms:W3CDTF">2023-10-16T15:58:06Z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2023-05-23T00:00:00Z</vt:filetime>
  </property>
  <property fmtid="{D5CDD505-2E9C-101B-9397-08002B2CF9AE}" pid="3" name="LastSaved">
    <vt:filetime>2023-09-15T00:00:00Z</vt:filetime>
  </property>
</Properties>
</file>