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24"/>
  </p:notesMasterIdLst>
  <p:sldIdLst>
    <p:sldId id="266" r:id="rId2"/>
    <p:sldId id="260" r:id="rId3"/>
    <p:sldId id="261" r:id="rId4"/>
    <p:sldId id="272" r:id="rId5"/>
    <p:sldId id="285" r:id="rId6"/>
    <p:sldId id="274" r:id="rId7"/>
    <p:sldId id="275" r:id="rId8"/>
    <p:sldId id="287" r:id="rId9"/>
    <p:sldId id="288" r:id="rId10"/>
    <p:sldId id="289" r:id="rId11"/>
    <p:sldId id="290" r:id="rId12"/>
    <p:sldId id="276" r:id="rId13"/>
    <p:sldId id="277" r:id="rId14"/>
    <p:sldId id="278" r:id="rId15"/>
    <p:sldId id="279" r:id="rId16"/>
    <p:sldId id="280" r:id="rId17"/>
    <p:sldId id="281" r:id="rId18"/>
    <p:sldId id="282" r:id="rId19"/>
    <p:sldId id="286" r:id="rId20"/>
    <p:sldId id="283" r:id="rId21"/>
    <p:sldId id="284" r:id="rId22"/>
    <p:sldId id="269" r:id="rId2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4C40"/>
    <a:srgbClr val="1B3C5C"/>
    <a:srgbClr val="7E99AA"/>
    <a:srgbClr val="BF62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3800" autoAdjust="0"/>
  </p:normalViewPr>
  <p:slideViewPr>
    <p:cSldViewPr>
      <p:cViewPr varScale="1">
        <p:scale>
          <a:sx n="91" d="100"/>
          <a:sy n="91" d="100"/>
        </p:scale>
        <p:origin x="580"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81627-EA10-4524-8A40-6D9FD9141D19}" type="datetimeFigureOut">
              <a:rPr lang="en-US" smtClean="0"/>
              <a:t>8/9/2023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54EB5-F2FC-4D7D-96EC-D50EA02ED748}" type="slidenum">
              <a:rPr lang="en-US" smtClean="0"/>
              <a:t>‹#›</a:t>
            </a:fld>
            <a:endParaRPr lang="en-US" dirty="0"/>
          </a:p>
        </p:txBody>
      </p:sp>
    </p:spTree>
    <p:extLst>
      <p:ext uri="{BB962C8B-B14F-4D97-AF65-F5344CB8AC3E}">
        <p14:creationId xmlns:p14="http://schemas.microsoft.com/office/powerpoint/2010/main" val="244578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Authorized health</a:t>
            </a:r>
            <a:r>
              <a:rPr lang="en-US" baseline="0" dirty="0" smtClean="0"/>
              <a:t> care provided defined in next slide</a:t>
            </a:r>
            <a:endParaRPr lang="en-US" dirty="0" smtClean="0"/>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3</a:t>
            </a:fld>
            <a:endParaRPr lang="en-US" dirty="0"/>
          </a:p>
        </p:txBody>
      </p:sp>
    </p:spTree>
    <p:extLst>
      <p:ext uri="{BB962C8B-B14F-4D97-AF65-F5344CB8AC3E}">
        <p14:creationId xmlns:p14="http://schemas.microsoft.com/office/powerpoint/2010/main" val="2353529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Locate</a:t>
            </a:r>
            <a:r>
              <a:rPr lang="en-US" baseline="0" dirty="0" smtClean="0"/>
              <a:t>d in Appendix to OAC 3701-62-05.</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13</a:t>
            </a:fld>
            <a:endParaRPr lang="en-US" dirty="0"/>
          </a:p>
        </p:txBody>
      </p:sp>
    </p:spTree>
    <p:extLst>
      <p:ext uri="{BB962C8B-B14F-4D97-AF65-F5344CB8AC3E}">
        <p14:creationId xmlns:p14="http://schemas.microsoft.com/office/powerpoint/2010/main" val="3045492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Locate</a:t>
            </a:r>
            <a:r>
              <a:rPr lang="en-US" baseline="0" dirty="0" smtClean="0"/>
              <a:t>d in Appendix to OAC 3701-62-05.</a:t>
            </a:r>
            <a:endParaRPr lang="en-US" dirty="0" smtClean="0"/>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14</a:t>
            </a:fld>
            <a:endParaRPr lang="en-US" dirty="0"/>
          </a:p>
        </p:txBody>
      </p:sp>
    </p:spTree>
    <p:extLst>
      <p:ext uri="{BB962C8B-B14F-4D97-AF65-F5344CB8AC3E}">
        <p14:creationId xmlns:p14="http://schemas.microsoft.com/office/powerpoint/2010/main" val="2624001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Nothing in law that addresses DNR responsibilities for any entities outside of those settings.  According to ODH, no requirement for a provider outside of the above definitions to follow the DNR law in Ohio, as law is primarily meant to provide immunity from criminal prosecution, liability etc. to health care providers that follow DNR orders and do not initiate resuscitation measures.  So, basically for a licensed residential facility/non ICF, non-licensed group home, and day habilitation setting – the decision regarding advance directives and following DNR protocol is left entirely up to that entity. </a:t>
            </a:r>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15</a:t>
            </a:fld>
            <a:endParaRPr lang="en-US" dirty="0"/>
          </a:p>
        </p:txBody>
      </p:sp>
    </p:spTree>
    <p:extLst>
      <p:ext uri="{BB962C8B-B14F-4D97-AF65-F5344CB8AC3E}">
        <p14:creationId xmlns:p14="http://schemas.microsoft.com/office/powerpoint/2010/main" val="2251429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authorized health care provider of a person with a DNR order may revoke the DNR order by issuing an order discontinuing the DNR order. </a:t>
            </a:r>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17</a:t>
            </a:fld>
            <a:endParaRPr lang="en-US" dirty="0"/>
          </a:p>
        </p:txBody>
      </p:sp>
    </p:spTree>
    <p:extLst>
      <p:ext uri="{BB962C8B-B14F-4D97-AF65-F5344CB8AC3E}">
        <p14:creationId xmlns:p14="http://schemas.microsoft.com/office/powerpoint/2010/main" val="410067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These are in the appendixes of OAC 3701-62-04. Still need</a:t>
            </a:r>
            <a:r>
              <a:rPr lang="en-US" b="1" baseline="0" dirty="0" smtClean="0"/>
              <a:t> to obtain copy of DNR order from physician, CNP, CNS, or health care facility if using other types of identification (wallet card, bracelet, necklace).  </a:t>
            </a:r>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5</a:t>
            </a:fld>
            <a:endParaRPr lang="en-US" dirty="0"/>
          </a:p>
        </p:txBody>
      </p:sp>
    </p:spTree>
    <p:extLst>
      <p:ext uri="{BB962C8B-B14F-4D97-AF65-F5344CB8AC3E}">
        <p14:creationId xmlns:p14="http://schemas.microsoft.com/office/powerpoint/2010/main" val="1093734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are in the appendixes of OAC 3701-62-04.</a:t>
            </a:r>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6</a:t>
            </a:fld>
            <a:endParaRPr lang="en-US" dirty="0"/>
          </a:p>
        </p:txBody>
      </p:sp>
    </p:spTree>
    <p:extLst>
      <p:ext uri="{BB962C8B-B14F-4D97-AF65-F5344CB8AC3E}">
        <p14:creationId xmlns:p14="http://schemas.microsoft.com/office/powerpoint/2010/main" val="3342327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are in the appendixes of OAC 3701-62-04.</a:t>
            </a:r>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7</a:t>
            </a:fld>
            <a:endParaRPr lang="en-US" dirty="0"/>
          </a:p>
        </p:txBody>
      </p:sp>
    </p:spTree>
    <p:extLst>
      <p:ext uri="{BB962C8B-B14F-4D97-AF65-F5344CB8AC3E}">
        <p14:creationId xmlns:p14="http://schemas.microsoft.com/office/powerpoint/2010/main" val="2026680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EXAMPLE</a:t>
            </a:r>
            <a:r>
              <a:rPr lang="en-US" b="1" baseline="0" dirty="0" smtClean="0"/>
              <a:t> OF FORMS.  </a:t>
            </a:r>
            <a:r>
              <a:rPr lang="en-US" b="1" dirty="0" smtClean="0"/>
              <a:t>Different than a DNR or Last Will and Testament.</a:t>
            </a:r>
            <a:r>
              <a:rPr lang="en-US" b="1" baseline="0" dirty="0" smtClean="0"/>
              <a:t> </a:t>
            </a:r>
            <a:r>
              <a:rPr lang="en-US" b="1" dirty="0" smtClean="0"/>
              <a:t>Sets forth your desire that artificial life-sustaining treatment be withheld or withdrawn ONLY if you are in a permanently unconscious state or terminal condition AND unable to express your desire for treatment</a:t>
            </a:r>
          </a:p>
          <a:p>
            <a:endParaRPr lang="en-US" b="1" dirty="0"/>
          </a:p>
        </p:txBody>
      </p:sp>
      <p:sp>
        <p:nvSpPr>
          <p:cNvPr id="4" name="Slide Number Placeholder 3"/>
          <p:cNvSpPr>
            <a:spLocks noGrp="1"/>
          </p:cNvSpPr>
          <p:nvPr>
            <p:ph type="sldNum" sz="quarter" idx="10"/>
          </p:nvPr>
        </p:nvSpPr>
        <p:spPr/>
        <p:txBody>
          <a:bodyPr/>
          <a:lstStyle/>
          <a:p>
            <a:fld id="{86154EB5-F2FC-4D7D-96EC-D50EA02ED748}" type="slidenum">
              <a:rPr lang="en-US" smtClean="0"/>
              <a:t>8</a:t>
            </a:fld>
            <a:endParaRPr lang="en-US" dirty="0"/>
          </a:p>
        </p:txBody>
      </p:sp>
    </p:spTree>
    <p:extLst>
      <p:ext uri="{BB962C8B-B14F-4D97-AF65-F5344CB8AC3E}">
        <p14:creationId xmlns:p14="http://schemas.microsoft.com/office/powerpoint/2010/main" val="3334682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6154EB5-F2FC-4D7D-96EC-D50EA02ED748}" type="slidenum">
              <a:rPr lang="en-US" smtClean="0"/>
              <a:t>9</a:t>
            </a:fld>
            <a:endParaRPr lang="en-US" dirty="0"/>
          </a:p>
        </p:txBody>
      </p:sp>
    </p:spTree>
    <p:extLst>
      <p:ext uri="{BB962C8B-B14F-4D97-AF65-F5344CB8AC3E}">
        <p14:creationId xmlns:p14="http://schemas.microsoft.com/office/powerpoint/2010/main" val="4237180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6154EB5-F2FC-4D7D-96EC-D50EA02ED748}" type="slidenum">
              <a:rPr lang="en-US" smtClean="0"/>
              <a:t>10</a:t>
            </a:fld>
            <a:endParaRPr lang="en-US" dirty="0"/>
          </a:p>
        </p:txBody>
      </p:sp>
    </p:spTree>
    <p:extLst>
      <p:ext uri="{BB962C8B-B14F-4D97-AF65-F5344CB8AC3E}">
        <p14:creationId xmlns:p14="http://schemas.microsoft.com/office/powerpoint/2010/main" val="1934732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6154EB5-F2FC-4D7D-96EC-D50EA02ED748}" type="slidenum">
              <a:rPr lang="en-US" smtClean="0"/>
              <a:t>11</a:t>
            </a:fld>
            <a:endParaRPr lang="en-US" dirty="0"/>
          </a:p>
        </p:txBody>
      </p:sp>
    </p:spTree>
    <p:extLst>
      <p:ext uri="{BB962C8B-B14F-4D97-AF65-F5344CB8AC3E}">
        <p14:creationId xmlns:p14="http://schemas.microsoft.com/office/powerpoint/2010/main" val="2808658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Locate</a:t>
            </a:r>
            <a:r>
              <a:rPr lang="en-US" baseline="0" dirty="0" smtClean="0"/>
              <a:t>d in Appendix to OAC 3701-62-05. </a:t>
            </a:r>
            <a:r>
              <a:rPr lang="en-US" b="1" baseline="0" dirty="0" smtClean="0"/>
              <a:t>Patients can be either DNR Comfort Care patients or DNR Comfort Care – Arrest patients. </a:t>
            </a:r>
            <a:r>
              <a:rPr lang="en-US" baseline="0" dirty="0" smtClean="0"/>
              <a:t>The</a:t>
            </a:r>
          </a:p>
          <a:p>
            <a:r>
              <a:rPr lang="en-US" baseline="0" dirty="0" smtClean="0"/>
              <a:t>difference is that for a DNR Comfort Care patient, the State of Ohio DNR Protocol is activated</a:t>
            </a:r>
          </a:p>
          <a:p>
            <a:r>
              <a:rPr lang="en-US" baseline="0" dirty="0" smtClean="0"/>
              <a:t>immediately when a DNR order is issued or when a living will requesting no CPR becomes</a:t>
            </a:r>
          </a:p>
          <a:p>
            <a:r>
              <a:rPr lang="en-US" baseline="0" dirty="0" smtClean="0"/>
              <a:t>effective, but for a DNR Comfort Care – Arrest patient, the protocol is activated only when the</a:t>
            </a:r>
          </a:p>
          <a:p>
            <a:r>
              <a:rPr lang="en-US" baseline="0" dirty="0" smtClean="0"/>
              <a:t>patient experiences a cardiac arrest or a respiratory arrest. Be careful to check the patient’s DNR</a:t>
            </a:r>
          </a:p>
          <a:p>
            <a:r>
              <a:rPr lang="en-US" baseline="0" dirty="0" smtClean="0"/>
              <a:t>order or DNR identification to determine which applies. </a:t>
            </a:r>
          </a:p>
          <a:p>
            <a:endParaRPr lang="en-US" sz="1200" b="1" kern="1200" baseline="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Agonal</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respiration</a:t>
            </a:r>
            <a:r>
              <a:rPr lang="en-US" sz="1200" kern="1200" dirty="0" smtClean="0">
                <a:solidFill>
                  <a:schemeClr val="tx1"/>
                </a:solidFill>
                <a:effectLst/>
                <a:latin typeface="+mn-lt"/>
                <a:ea typeface="+mn-ea"/>
                <a:cs typeface="+mn-cs"/>
              </a:rPr>
              <a:t>, gasping respiration or </a:t>
            </a:r>
            <a:r>
              <a:rPr lang="en-US" sz="1200" b="1" kern="1200" dirty="0" smtClean="0">
                <a:solidFill>
                  <a:schemeClr val="tx1"/>
                </a:solidFill>
                <a:effectLst/>
                <a:latin typeface="+mn-lt"/>
                <a:ea typeface="+mn-ea"/>
                <a:cs typeface="+mn-cs"/>
              </a:rPr>
              <a:t>agonal</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breathing</a:t>
            </a:r>
            <a:r>
              <a:rPr lang="en-US" sz="1200" kern="1200" dirty="0" smtClean="0">
                <a:solidFill>
                  <a:schemeClr val="tx1"/>
                </a:solidFill>
                <a:effectLst/>
                <a:latin typeface="+mn-lt"/>
                <a:ea typeface="+mn-ea"/>
                <a:cs typeface="+mn-cs"/>
              </a:rPr>
              <a:t> is an abnormal pattern of breathing and brainstem reflex characterized by gasping, labored breathing, accompanied by strange vocalizations and myoclonus. Possible causes include cerebral ischemia, extreme hypoxia or even anoxia.</a:t>
            </a:r>
            <a:endParaRPr lang="en-US" dirty="0" smtClean="0"/>
          </a:p>
          <a:p>
            <a:endParaRPr lang="en-US" dirty="0"/>
          </a:p>
        </p:txBody>
      </p:sp>
      <p:sp>
        <p:nvSpPr>
          <p:cNvPr id="4" name="Slide Number Placeholder 3"/>
          <p:cNvSpPr>
            <a:spLocks noGrp="1"/>
          </p:cNvSpPr>
          <p:nvPr>
            <p:ph type="sldNum" sz="quarter" idx="10"/>
          </p:nvPr>
        </p:nvSpPr>
        <p:spPr/>
        <p:txBody>
          <a:bodyPr/>
          <a:lstStyle/>
          <a:p>
            <a:fld id="{86154EB5-F2FC-4D7D-96EC-D50EA02ED748}" type="slidenum">
              <a:rPr lang="en-US" smtClean="0"/>
              <a:t>12</a:t>
            </a:fld>
            <a:endParaRPr lang="en-US" dirty="0"/>
          </a:p>
        </p:txBody>
      </p:sp>
    </p:spTree>
    <p:extLst>
      <p:ext uri="{BB962C8B-B14F-4D97-AF65-F5344CB8AC3E}">
        <p14:creationId xmlns:p14="http://schemas.microsoft.com/office/powerpoint/2010/main" val="24265011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1588" y="0"/>
            <a:ext cx="9142412" cy="5143500"/>
          </a:xfrm>
          <a:prstGeom prst="rect">
            <a:avLst/>
          </a:prstGeom>
          <a:solidFill>
            <a:srgbClr val="1B3C5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40732" y="1995677"/>
            <a:ext cx="3462535" cy="1152146"/>
          </a:xfrm>
          <a:prstGeom prst="rect">
            <a:avLst/>
          </a:prstGeom>
        </p:spPr>
      </p:pic>
    </p:spTree>
    <p:extLst>
      <p:ext uri="{BB962C8B-B14F-4D97-AF65-F5344CB8AC3E}">
        <p14:creationId xmlns:p14="http://schemas.microsoft.com/office/powerpoint/2010/main" val="43726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8" name="Text Placeholder 7"/>
          <p:cNvSpPr>
            <a:spLocks noGrp="1"/>
          </p:cNvSpPr>
          <p:nvPr>
            <p:ph type="body" sz="quarter" idx="10"/>
          </p:nvPr>
        </p:nvSpPr>
        <p:spPr>
          <a:xfrm>
            <a:off x="457200" y="1200150"/>
            <a:ext cx="8229600" cy="34861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21394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820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44115"/>
            <a:ext cx="3008313" cy="871538"/>
          </a:xfrm>
        </p:spPr>
        <p:txBody>
          <a:bodyPr anchor="b"/>
          <a:lstStyle>
            <a:lvl1pPr algn="l">
              <a:defRPr sz="24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457201" y="1415653"/>
            <a:ext cx="3008313" cy="3365897"/>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Text Placeholder 5"/>
          <p:cNvSpPr>
            <a:spLocks noGrp="1"/>
          </p:cNvSpPr>
          <p:nvPr>
            <p:ph type="body" sz="quarter" idx="10"/>
          </p:nvPr>
        </p:nvSpPr>
        <p:spPr>
          <a:xfrm>
            <a:off x="3581400" y="555458"/>
            <a:ext cx="5410200" cy="4226092"/>
          </a:xfrm>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18414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457450"/>
            <a:ext cx="5486400" cy="425054"/>
          </a:xfrm>
        </p:spPr>
        <p:txBody>
          <a:bodyPr anchor="b"/>
          <a:lstStyle>
            <a:lvl1pPr algn="l">
              <a:defRPr sz="2400" b="1"/>
            </a:lvl1pPr>
          </a:lstStyle>
          <a:p>
            <a:r>
              <a:rPr lang="en-US" smtClean="0"/>
              <a:t>Click to edit Master title style</a:t>
            </a:r>
            <a:endParaRPr lang="en-US" dirty="0"/>
          </a:p>
        </p:txBody>
      </p:sp>
      <p:sp>
        <p:nvSpPr>
          <p:cNvPr id="3" name="Picture Placeholder 2"/>
          <p:cNvSpPr>
            <a:spLocks noGrp="1"/>
          </p:cNvSpPr>
          <p:nvPr>
            <p:ph type="pic" idx="1"/>
          </p:nvPr>
        </p:nvSpPr>
        <p:spPr>
          <a:xfrm>
            <a:off x="685800" y="514350"/>
            <a:ext cx="1752600" cy="1905000"/>
          </a:xfrm>
        </p:spPr>
        <p:txBody>
          <a:bodyPr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85800" y="2882503"/>
            <a:ext cx="8001000" cy="603647"/>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67565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57250"/>
          </a:xfrm>
          <a:prstGeom prst="rect">
            <a:avLst/>
          </a:prstGeom>
        </p:spPr>
        <p:txBody>
          <a:bodyPr/>
          <a:lstStyle>
            <a:lvl1pPr>
              <a:defRPr>
                <a:solidFill>
                  <a:srgbClr val="C24C4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07487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697832"/>
            <a:ext cx="7772400" cy="1102519"/>
          </a:xfrm>
        </p:spPr>
        <p:txBody>
          <a:bodyPr/>
          <a:lstStyle>
            <a:lvl1pPr algn="l">
              <a:defRPr sz="3600">
                <a:solidFill>
                  <a:srgbClr val="C24C40"/>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762000" y="2857500"/>
            <a:ext cx="6400800" cy="1314450"/>
          </a:xfrm>
        </p:spPr>
        <p:txBody>
          <a:bodyPr/>
          <a:lstStyle>
            <a:lvl1pPr marL="0" indent="0" algn="l">
              <a:buFontTx/>
              <a:buNone/>
              <a:defRPr sz="2400"/>
            </a:lvl1pPr>
          </a:lstStyle>
          <a:p>
            <a:r>
              <a:rPr lang="en-US" smtClean="0"/>
              <a:t>Click to edit Master subtitle style</a:t>
            </a:r>
            <a:endParaRPr lang="en-US" dirty="0"/>
          </a:p>
        </p:txBody>
      </p:sp>
    </p:spTree>
    <p:extLst>
      <p:ext uri="{BB962C8B-B14F-4D97-AF65-F5344CB8AC3E}">
        <p14:creationId xmlns:p14="http://schemas.microsoft.com/office/powerpoint/2010/main" val="36986424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57250"/>
          </a:xfrm>
        </p:spPr>
        <p:txBody>
          <a:bodyPr/>
          <a:lstStyle/>
          <a:p>
            <a:r>
              <a:rPr lang="en-US" smtClean="0"/>
              <a:t>Click to edit Master title style</a:t>
            </a:r>
            <a:endParaRPr lang="en-US" dirty="0"/>
          </a:p>
        </p:txBody>
      </p:sp>
      <p:sp>
        <p:nvSpPr>
          <p:cNvPr id="4" name="ClipArt Placeholder 3"/>
          <p:cNvSpPr>
            <a:spLocks noGrp="1"/>
          </p:cNvSpPr>
          <p:nvPr>
            <p:ph type="clipArt" sz="half" idx="2"/>
          </p:nvPr>
        </p:nvSpPr>
        <p:spPr>
          <a:xfrm>
            <a:off x="4648200" y="1485900"/>
            <a:ext cx="3810000" cy="3086100"/>
          </a:xfrm>
        </p:spPr>
        <p:txBody>
          <a:bodyPr rtlCol="0">
            <a:normAutofit/>
          </a:bodyPr>
          <a:lstStyle/>
          <a:p>
            <a:pPr lvl="0"/>
            <a:r>
              <a:rPr lang="en-US" noProof="0" dirty="0" smtClean="0"/>
              <a:t>Click icon to add online image</a:t>
            </a:r>
            <a:endParaRPr lang="en-US" noProof="0" dirty="0"/>
          </a:p>
        </p:txBody>
      </p:sp>
      <p:sp>
        <p:nvSpPr>
          <p:cNvPr id="6" name="Text Placeholder 5"/>
          <p:cNvSpPr>
            <a:spLocks noGrp="1"/>
          </p:cNvSpPr>
          <p:nvPr>
            <p:ph type="body" sz="quarter" idx="10"/>
          </p:nvPr>
        </p:nvSpPr>
        <p:spPr>
          <a:xfrm>
            <a:off x="685800" y="1485900"/>
            <a:ext cx="3733800" cy="3086100"/>
          </a:xfrm>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81109777"/>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82317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11">
            <a:extLst>
              <a:ext uri="{28A0092B-C50C-407E-A947-70E740481C1C}">
                <a14:useLocalDpi xmlns:a14="http://schemas.microsoft.com/office/drawing/2010/main" val="0"/>
              </a:ext>
            </a:extLst>
          </a:blip>
          <a:srcRect t="4074" b="7408"/>
          <a:stretch/>
        </p:blipFill>
        <p:spPr>
          <a:xfrm>
            <a:off x="0" y="228600"/>
            <a:ext cx="9144000" cy="4552950"/>
          </a:xfrm>
          <a:prstGeom prst="rect">
            <a:avLst/>
          </a:prstGeom>
        </p:spPr>
      </p:pic>
      <p:sp>
        <p:nvSpPr>
          <p:cNvPr id="1026" name="Title Placeholder 1"/>
          <p:cNvSpPr>
            <a:spLocks noGrp="1"/>
          </p:cNvSpPr>
          <p:nvPr>
            <p:ph type="title"/>
          </p:nvPr>
        </p:nvSpPr>
        <p:spPr bwMode="auto">
          <a:xfrm>
            <a:off x="457200" y="583407"/>
            <a:ext cx="8229600" cy="47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Click to edit Master text styles</a:t>
            </a:r>
          </a:p>
          <a:p>
            <a:pPr lvl="2"/>
            <a:r>
              <a:rPr lang="en-US" altLang="en-US" dirty="0" smtClean="0"/>
              <a:t>Click to edit Master text styles</a:t>
            </a:r>
          </a:p>
          <a:p>
            <a:pPr lvl="3"/>
            <a:r>
              <a:rPr lang="en-US" altLang="en-US" dirty="0" smtClean="0"/>
              <a:t>Click to edit Master text styles</a:t>
            </a:r>
          </a:p>
          <a:p>
            <a:pPr lvl="4"/>
            <a:r>
              <a:rPr lang="en-US" altLang="en-US" dirty="0" smtClean="0"/>
              <a:t>Click to edit Master text styles</a:t>
            </a:r>
          </a:p>
          <a:p>
            <a:pPr lvl="4"/>
            <a:endParaRPr lang="en-US" altLang="en-US" dirty="0" smtClean="0"/>
          </a:p>
          <a:p>
            <a:pPr lvl="3"/>
            <a:endParaRPr lang="en-US" altLang="en-US" dirty="0" smtClean="0"/>
          </a:p>
        </p:txBody>
      </p:sp>
      <p:sp>
        <p:nvSpPr>
          <p:cNvPr id="7" name="Rectangle 6"/>
          <p:cNvSpPr/>
          <p:nvPr/>
        </p:nvSpPr>
        <p:spPr>
          <a:xfrm>
            <a:off x="0" y="0"/>
            <a:ext cx="9144000" cy="172641"/>
          </a:xfrm>
          <a:prstGeom prst="rect">
            <a:avLst/>
          </a:prstGeom>
          <a:solidFill>
            <a:srgbClr val="1B3C5C"/>
          </a:solidFill>
          <a:ln>
            <a:solidFill>
              <a:srgbClr val="1B3C5C"/>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8" name="Isosceles Triangle 7"/>
          <p:cNvSpPr/>
          <p:nvPr/>
        </p:nvSpPr>
        <p:spPr>
          <a:xfrm rot="10800000">
            <a:off x="515939" y="114300"/>
            <a:ext cx="473075" cy="305991"/>
          </a:xfrm>
          <a:prstGeom prst="triangle">
            <a:avLst/>
          </a:prstGeom>
          <a:solidFill>
            <a:srgbClr val="1B3C5C"/>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sp>
        <p:nvSpPr>
          <p:cNvPr id="11" name="Rectangle 10"/>
          <p:cNvSpPr/>
          <p:nvPr userDrawn="1"/>
        </p:nvSpPr>
        <p:spPr>
          <a:xfrm>
            <a:off x="0" y="4788694"/>
            <a:ext cx="9144000" cy="354806"/>
          </a:xfrm>
          <a:prstGeom prst="rect">
            <a:avLst/>
          </a:prstGeom>
          <a:solidFill>
            <a:srgbClr val="C9C8C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2" name="TextBox 14"/>
          <p:cNvSpPr txBox="1">
            <a:spLocks noChangeArrowheads="1"/>
          </p:cNvSpPr>
          <p:nvPr userDrawn="1"/>
        </p:nvSpPr>
        <p:spPr bwMode="auto">
          <a:xfrm>
            <a:off x="457200" y="4860131"/>
            <a:ext cx="6096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rgbClr val="000099"/>
                </a:solidFill>
                <a:latin typeface="SwitzerlandCondensed" pitchFamily="2" charset="0"/>
              </a:defRPr>
            </a:lvl1pPr>
            <a:lvl2pPr marL="742950" indent="-285750">
              <a:defRPr b="1">
                <a:solidFill>
                  <a:srgbClr val="000099"/>
                </a:solidFill>
                <a:latin typeface="SwitzerlandCondensed" pitchFamily="2" charset="0"/>
              </a:defRPr>
            </a:lvl2pPr>
            <a:lvl3pPr marL="1143000" indent="-228600">
              <a:defRPr b="1">
                <a:solidFill>
                  <a:srgbClr val="000099"/>
                </a:solidFill>
                <a:latin typeface="SwitzerlandCondensed" pitchFamily="2" charset="0"/>
              </a:defRPr>
            </a:lvl3pPr>
            <a:lvl4pPr marL="1600200" indent="-228600">
              <a:defRPr b="1">
                <a:solidFill>
                  <a:srgbClr val="000099"/>
                </a:solidFill>
                <a:latin typeface="SwitzerlandCondensed" pitchFamily="2" charset="0"/>
              </a:defRPr>
            </a:lvl4pPr>
            <a:lvl5pPr marL="2057400" indent="-228600">
              <a:defRPr b="1">
                <a:solidFill>
                  <a:srgbClr val="000099"/>
                </a:solidFill>
                <a:latin typeface="SwitzerlandCondensed" pitchFamily="2" charset="0"/>
              </a:defRPr>
            </a:lvl5pPr>
            <a:lvl6pPr marL="2514600" indent="-228600" eaLnBrk="0" fontAlgn="base" hangingPunct="0">
              <a:spcBef>
                <a:spcPct val="50000"/>
              </a:spcBef>
              <a:spcAft>
                <a:spcPct val="0"/>
              </a:spcAft>
              <a:defRPr b="1">
                <a:solidFill>
                  <a:srgbClr val="000099"/>
                </a:solidFill>
                <a:latin typeface="SwitzerlandCondensed" pitchFamily="2" charset="0"/>
              </a:defRPr>
            </a:lvl6pPr>
            <a:lvl7pPr marL="2971800" indent="-228600" eaLnBrk="0" fontAlgn="base" hangingPunct="0">
              <a:spcBef>
                <a:spcPct val="50000"/>
              </a:spcBef>
              <a:spcAft>
                <a:spcPct val="0"/>
              </a:spcAft>
              <a:defRPr b="1">
                <a:solidFill>
                  <a:srgbClr val="000099"/>
                </a:solidFill>
                <a:latin typeface="SwitzerlandCondensed" pitchFamily="2" charset="0"/>
              </a:defRPr>
            </a:lvl7pPr>
            <a:lvl8pPr marL="3429000" indent="-228600" eaLnBrk="0" fontAlgn="base" hangingPunct="0">
              <a:spcBef>
                <a:spcPct val="50000"/>
              </a:spcBef>
              <a:spcAft>
                <a:spcPct val="0"/>
              </a:spcAft>
              <a:defRPr b="1">
                <a:solidFill>
                  <a:srgbClr val="000099"/>
                </a:solidFill>
                <a:latin typeface="SwitzerlandCondensed" pitchFamily="2" charset="0"/>
              </a:defRPr>
            </a:lvl8pPr>
            <a:lvl9pPr marL="3886200" indent="-228600" eaLnBrk="0" fontAlgn="base" hangingPunct="0">
              <a:spcBef>
                <a:spcPct val="50000"/>
              </a:spcBef>
              <a:spcAft>
                <a:spcPct val="0"/>
              </a:spcAft>
              <a:defRPr b="1">
                <a:solidFill>
                  <a:srgbClr val="000099"/>
                </a:solidFill>
                <a:latin typeface="SwitzerlandCondensed" pitchFamily="2" charset="0"/>
              </a:defRPr>
            </a:lvl9pPr>
          </a:lstStyle>
          <a:p>
            <a:pPr>
              <a:defRPr/>
            </a:pPr>
            <a:r>
              <a:rPr lang="de-DE" altLang="en-US" sz="800" b="0" dirty="0" smtClean="0">
                <a:solidFill>
                  <a:srgbClr val="A6A6A6"/>
                </a:solidFill>
                <a:latin typeface="Montserrat" panose="00000500000000000000" pitchFamily="50" charset="0"/>
                <a:cs typeface="Arial" panose="020B0604020202020204" pitchFamily="34" charset="0"/>
              </a:rPr>
              <a:t>© </a:t>
            </a:r>
            <a:r>
              <a:rPr lang="en-US" altLang="en-US" sz="800" b="0" dirty="0" smtClean="0">
                <a:solidFill>
                  <a:srgbClr val="A6A6A6"/>
                </a:solidFill>
                <a:latin typeface="Montserrat" panose="00000500000000000000" pitchFamily="50" charset="0"/>
                <a:ea typeface="Source Sans Pro"/>
                <a:cs typeface="Arial" panose="020B0604020202020204" pitchFamily="34" charset="0"/>
              </a:rPr>
              <a:t>Copyright 2023, Vorys, Sater, Seymour and Pease LLP. All Rights Reserved.  |  Page </a:t>
            </a:r>
            <a:fld id="{42AC83DC-049D-4A14-B8E6-7536C7BB6933}" type="slidenum">
              <a:rPr lang="en-US" altLang="en-US" sz="800" b="0" smtClean="0">
                <a:solidFill>
                  <a:srgbClr val="A6A6A6"/>
                </a:solidFill>
                <a:latin typeface="Montserrat" panose="00000500000000000000" pitchFamily="50" charset="0"/>
                <a:ea typeface="Source Sans Pro"/>
                <a:cs typeface="Arial" panose="020B0604020202020204" pitchFamily="34" charset="0"/>
              </a:rPr>
              <a:t>‹#›</a:t>
            </a:fld>
            <a:endParaRPr lang="en-US" altLang="en-US" sz="800" b="0" dirty="0" smtClean="0">
              <a:solidFill>
                <a:srgbClr val="A6A6A6"/>
              </a:solidFill>
              <a:latin typeface="Montserrat" panose="00000500000000000000" pitchFamily="50" charset="0"/>
              <a:ea typeface="Source Sans Pro"/>
              <a:cs typeface="Arial" panose="020B0604020202020204" pitchFamily="34" charset="0"/>
            </a:endParaRPr>
          </a:p>
        </p:txBody>
      </p:sp>
      <p:pic>
        <p:nvPicPr>
          <p:cNvPr id="13" name="Picture 12" descr="Vorys4_logo_white.eps"/>
          <p:cNvPicPr>
            <a:picLocks noChangeAspect="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591135" y="4914757"/>
            <a:ext cx="1143000" cy="157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960062"/>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Lst>
  <p:timing>
    <p:tnLst>
      <p:par>
        <p:cTn id="1" dur="indefinite" restart="never" nodeType="tmRoot"/>
      </p:par>
    </p:tnLst>
  </p:timing>
  <p:txStyles>
    <p:titleStyle>
      <a:lvl1pPr algn="l" rtl="0" eaLnBrk="1" fontAlgn="base" hangingPunct="1">
        <a:spcBef>
          <a:spcPct val="0"/>
        </a:spcBef>
        <a:spcAft>
          <a:spcPct val="0"/>
        </a:spcAft>
        <a:defRPr sz="3200" kern="1200">
          <a:solidFill>
            <a:srgbClr val="C24C40"/>
          </a:solidFill>
          <a:latin typeface="Merriweather" panose="00000500000000000000" pitchFamily="2" charset="0"/>
          <a:ea typeface="+mj-ea"/>
          <a:cs typeface="Arial" panose="020B0604020202020204" pitchFamily="34" charset="0"/>
        </a:defRPr>
      </a:lvl1pPr>
      <a:lvl2pPr algn="l" rtl="0" eaLnBrk="1" fontAlgn="base" hangingPunct="1">
        <a:spcBef>
          <a:spcPct val="0"/>
        </a:spcBef>
        <a:spcAft>
          <a:spcPct val="0"/>
        </a:spcAft>
        <a:defRPr sz="4000">
          <a:solidFill>
            <a:srgbClr val="7E99AA"/>
          </a:solidFill>
          <a:latin typeface="Arial" pitchFamily="34" charset="0"/>
          <a:cs typeface="Arial" pitchFamily="34" charset="0"/>
        </a:defRPr>
      </a:lvl2pPr>
      <a:lvl3pPr algn="l" rtl="0" eaLnBrk="1" fontAlgn="base" hangingPunct="1">
        <a:spcBef>
          <a:spcPct val="0"/>
        </a:spcBef>
        <a:spcAft>
          <a:spcPct val="0"/>
        </a:spcAft>
        <a:defRPr sz="4000">
          <a:solidFill>
            <a:srgbClr val="7E99AA"/>
          </a:solidFill>
          <a:latin typeface="Arial" pitchFamily="34" charset="0"/>
          <a:cs typeface="Arial" pitchFamily="34" charset="0"/>
        </a:defRPr>
      </a:lvl3pPr>
      <a:lvl4pPr algn="l" rtl="0" eaLnBrk="1" fontAlgn="base" hangingPunct="1">
        <a:spcBef>
          <a:spcPct val="0"/>
        </a:spcBef>
        <a:spcAft>
          <a:spcPct val="0"/>
        </a:spcAft>
        <a:defRPr sz="4000">
          <a:solidFill>
            <a:srgbClr val="7E99AA"/>
          </a:solidFill>
          <a:latin typeface="Arial" pitchFamily="34" charset="0"/>
          <a:cs typeface="Arial" pitchFamily="34" charset="0"/>
        </a:defRPr>
      </a:lvl4pPr>
      <a:lvl5pPr algn="l" rtl="0" eaLnBrk="1" fontAlgn="base" hangingPunct="1">
        <a:spcBef>
          <a:spcPct val="0"/>
        </a:spcBef>
        <a:spcAft>
          <a:spcPct val="0"/>
        </a:spcAft>
        <a:defRPr sz="4000">
          <a:solidFill>
            <a:srgbClr val="7E99AA"/>
          </a:solidFill>
          <a:latin typeface="Arial" pitchFamily="34" charset="0"/>
          <a:cs typeface="Arial" pitchFamily="34" charset="0"/>
        </a:defRPr>
      </a:lvl5pPr>
      <a:lvl6pPr marL="457200" algn="l" rtl="0" eaLnBrk="1" fontAlgn="base" hangingPunct="1">
        <a:spcBef>
          <a:spcPct val="0"/>
        </a:spcBef>
        <a:spcAft>
          <a:spcPct val="0"/>
        </a:spcAft>
        <a:defRPr sz="4000">
          <a:solidFill>
            <a:srgbClr val="7E99AA"/>
          </a:solidFill>
          <a:latin typeface="Arial" pitchFamily="34" charset="0"/>
          <a:cs typeface="Arial" pitchFamily="34" charset="0"/>
        </a:defRPr>
      </a:lvl6pPr>
      <a:lvl7pPr marL="914400" algn="l" rtl="0" eaLnBrk="1" fontAlgn="base" hangingPunct="1">
        <a:spcBef>
          <a:spcPct val="0"/>
        </a:spcBef>
        <a:spcAft>
          <a:spcPct val="0"/>
        </a:spcAft>
        <a:defRPr sz="4000">
          <a:solidFill>
            <a:srgbClr val="7E99AA"/>
          </a:solidFill>
          <a:latin typeface="Arial" pitchFamily="34" charset="0"/>
          <a:cs typeface="Arial" pitchFamily="34" charset="0"/>
        </a:defRPr>
      </a:lvl7pPr>
      <a:lvl8pPr marL="1371600" algn="l" rtl="0" eaLnBrk="1" fontAlgn="base" hangingPunct="1">
        <a:spcBef>
          <a:spcPct val="0"/>
        </a:spcBef>
        <a:spcAft>
          <a:spcPct val="0"/>
        </a:spcAft>
        <a:defRPr sz="4000">
          <a:solidFill>
            <a:srgbClr val="7E99AA"/>
          </a:solidFill>
          <a:latin typeface="Arial" pitchFamily="34" charset="0"/>
          <a:cs typeface="Arial" pitchFamily="34" charset="0"/>
        </a:defRPr>
      </a:lvl8pPr>
      <a:lvl9pPr marL="1828800" algn="l" rtl="0" eaLnBrk="1" fontAlgn="base" hangingPunct="1">
        <a:spcBef>
          <a:spcPct val="0"/>
        </a:spcBef>
        <a:spcAft>
          <a:spcPct val="0"/>
        </a:spcAft>
        <a:defRPr sz="4000">
          <a:solidFill>
            <a:srgbClr val="7E99AA"/>
          </a:solidFill>
          <a:latin typeface="Arial" pitchFamily="34" charset="0"/>
          <a:cs typeface="Arial" pitchFamily="34" charset="0"/>
        </a:defRPr>
      </a:lvl9pPr>
    </p:titleStyle>
    <p:bodyStyle>
      <a:lvl1pPr marL="457200" indent="-457200" algn="l" rtl="0" eaLnBrk="1" fontAlgn="base" hangingPunct="1">
        <a:spcBef>
          <a:spcPts val="0"/>
        </a:spcBef>
        <a:spcAft>
          <a:spcPts val="1200"/>
        </a:spcAft>
        <a:buFont typeface="Arial" pitchFamily="34" charset="0"/>
        <a:buChar char="•"/>
        <a:defRPr sz="2800" kern="1200">
          <a:solidFill>
            <a:schemeClr val="tx1"/>
          </a:solidFill>
          <a:latin typeface="Montserrat" panose="00000500000000000000" pitchFamily="50" charset="0"/>
          <a:ea typeface="+mn-ea"/>
          <a:cs typeface="Arial" panose="020B0604020202020204" pitchFamily="34" charset="0"/>
        </a:defRPr>
      </a:lvl1pPr>
      <a:lvl2pPr marL="914400" indent="-457200" algn="l" rtl="0" eaLnBrk="1" fontAlgn="base" hangingPunct="1">
        <a:spcBef>
          <a:spcPts val="0"/>
        </a:spcBef>
        <a:spcAft>
          <a:spcPts val="1200"/>
        </a:spcAft>
        <a:buFont typeface="Arial" pitchFamily="34" charset="0"/>
        <a:buChar char="−"/>
        <a:defRPr sz="2600" kern="1200" baseline="0">
          <a:solidFill>
            <a:schemeClr val="tx1"/>
          </a:solidFill>
          <a:latin typeface="Montserrat" panose="00000500000000000000" pitchFamily="50" charset="0"/>
          <a:ea typeface="+mn-ea"/>
          <a:cs typeface="Arial" panose="020B0604020202020204" pitchFamily="34" charset="0"/>
        </a:defRPr>
      </a:lvl2pPr>
      <a:lvl3pPr marL="1257300" indent="-342900" algn="l" rtl="0" eaLnBrk="1" fontAlgn="base" hangingPunct="1">
        <a:spcBef>
          <a:spcPts val="0"/>
        </a:spcBef>
        <a:spcAft>
          <a:spcPts val="1200"/>
        </a:spcAft>
        <a:buFont typeface="Wingdings" panose="05000000000000000000" pitchFamily="2" charset="2"/>
        <a:buChar char="Ø"/>
        <a:defRPr sz="2400" kern="1200" baseline="0">
          <a:solidFill>
            <a:schemeClr val="tx1"/>
          </a:solidFill>
          <a:latin typeface="Montserrat" panose="00000500000000000000" pitchFamily="50" charset="0"/>
          <a:ea typeface="+mn-ea"/>
          <a:cs typeface="Arial" panose="020B0604020202020204" pitchFamily="34" charset="0"/>
        </a:defRPr>
      </a:lvl3pPr>
      <a:lvl4pPr marL="1714500" marR="0" indent="-342900" algn="l" defTabSz="914400" rtl="0" eaLnBrk="1" fontAlgn="base" latinLnBrk="0" hangingPunct="1">
        <a:lnSpc>
          <a:spcPct val="100000"/>
        </a:lnSpc>
        <a:spcBef>
          <a:spcPts val="0"/>
        </a:spcBef>
        <a:spcAft>
          <a:spcPts val="1200"/>
        </a:spcAft>
        <a:buClrTx/>
        <a:buSzTx/>
        <a:buFont typeface="Courier New" panose="02070309020205020404" pitchFamily="49" charset="0"/>
        <a:buChar char="o"/>
        <a:tabLst/>
        <a:defRPr sz="2200" kern="1200">
          <a:solidFill>
            <a:schemeClr val="tx1"/>
          </a:solidFill>
          <a:latin typeface="Montserrat" panose="00000500000000000000" pitchFamily="50" charset="0"/>
          <a:ea typeface="+mn-ea"/>
          <a:cs typeface="Arial" panose="020B0604020202020204" pitchFamily="34" charset="0"/>
        </a:defRPr>
      </a:lvl4pPr>
      <a:lvl5pPr marL="2171700" indent="-342900" algn="l" rtl="0" eaLnBrk="1" fontAlgn="base" hangingPunct="1">
        <a:spcBef>
          <a:spcPct val="20000"/>
        </a:spcBef>
        <a:spcAft>
          <a:spcPts val="1200"/>
        </a:spcAft>
        <a:buFont typeface="Arial" pitchFamily="34" charset="0"/>
        <a:buChar char="•"/>
        <a:defRPr sz="2000" kern="1200" baseline="0">
          <a:solidFill>
            <a:schemeClr val="tx1"/>
          </a:solidFill>
          <a:latin typeface="Montserrat" panose="00000500000000000000" pitchFamily="50"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odh.ohio.gov/know-our-programs/do-not-resuscitate-comfort-care/resourc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416938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76350"/>
            <a:ext cx="37338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1" y="1162050"/>
            <a:ext cx="38862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9041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76350"/>
            <a:ext cx="47244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3734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a:xfrm>
            <a:off x="457200" y="1200150"/>
            <a:ext cx="8382000" cy="3486150"/>
          </a:xfrm>
        </p:spPr>
        <p:txBody>
          <a:bodyPr/>
          <a:lstStyle/>
          <a:p>
            <a:pPr>
              <a:lnSpc>
                <a:spcPct val="90000"/>
              </a:lnSpc>
            </a:pPr>
            <a:r>
              <a:rPr lang="en-US" sz="2200" dirty="0" smtClean="0"/>
              <a:t>DNR Protocols</a:t>
            </a:r>
          </a:p>
          <a:p>
            <a:pPr lvl="1">
              <a:lnSpc>
                <a:spcPct val="90000"/>
              </a:lnSpc>
            </a:pPr>
            <a:r>
              <a:rPr lang="en-US" sz="2000" b="1" dirty="0" smtClean="0"/>
              <a:t>DNR Comfort Care </a:t>
            </a:r>
          </a:p>
          <a:p>
            <a:pPr lvl="2">
              <a:lnSpc>
                <a:spcPct val="90000"/>
              </a:lnSpc>
            </a:pPr>
            <a:r>
              <a:rPr lang="en-US" sz="1600" dirty="0" smtClean="0"/>
              <a:t>Activated when DNR order issued or when living will (that </a:t>
            </a:r>
            <a:r>
              <a:rPr lang="en-US" sz="1600" dirty="0"/>
              <a:t>includes a directive that the declarant not receive </a:t>
            </a:r>
            <a:r>
              <a:rPr lang="en-US" sz="1600" dirty="0" smtClean="0"/>
              <a:t>CPR) becomes effective.</a:t>
            </a:r>
          </a:p>
          <a:p>
            <a:pPr lvl="1">
              <a:lnSpc>
                <a:spcPct val="90000"/>
              </a:lnSpc>
            </a:pPr>
            <a:r>
              <a:rPr lang="en-US" sz="2000" b="1" dirty="0" smtClean="0"/>
              <a:t>DNR Comfort Care – Arrest</a:t>
            </a:r>
          </a:p>
          <a:p>
            <a:pPr lvl="2">
              <a:lnSpc>
                <a:spcPct val="90000"/>
              </a:lnSpc>
            </a:pPr>
            <a:r>
              <a:rPr lang="en-US" sz="1600" dirty="0" smtClean="0"/>
              <a:t>Activated when individual experiences cardiac arrest (absence of palpable pulse) or respiratory arrest (absence of spontaneous respirations or presence of agonal breathing).</a:t>
            </a:r>
          </a:p>
          <a:p>
            <a:pPr lvl="3">
              <a:lnSpc>
                <a:spcPct val="90000"/>
              </a:lnSpc>
            </a:pPr>
            <a:r>
              <a:rPr lang="en-US" sz="1600" dirty="0" smtClean="0"/>
              <a:t>Permits use of life-saving measures before person’s heart or breathing stops.  After, only comfort care may be provided.</a:t>
            </a:r>
          </a:p>
          <a:p>
            <a:pPr>
              <a:lnSpc>
                <a:spcPct val="85000"/>
              </a:lnSpc>
            </a:pPr>
            <a:endParaRPr lang="en-US" dirty="0"/>
          </a:p>
        </p:txBody>
      </p:sp>
    </p:spTree>
    <p:extLst>
      <p:ext uri="{BB962C8B-B14F-4D97-AF65-F5344CB8AC3E}">
        <p14:creationId xmlns:p14="http://schemas.microsoft.com/office/powerpoint/2010/main" val="403591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pPr>
              <a:lnSpc>
                <a:spcPct val="85000"/>
              </a:lnSpc>
            </a:pPr>
            <a:r>
              <a:rPr lang="en-US" sz="2000" dirty="0"/>
              <a:t>DNR Comfort Care Protocol </a:t>
            </a:r>
          </a:p>
          <a:p>
            <a:pPr lvl="1">
              <a:lnSpc>
                <a:spcPct val="85000"/>
              </a:lnSpc>
            </a:pPr>
            <a:r>
              <a:rPr lang="en-US" sz="1800" b="1" dirty="0"/>
              <a:t>Allows:</a:t>
            </a:r>
          </a:p>
          <a:p>
            <a:pPr lvl="2">
              <a:lnSpc>
                <a:spcPct val="80000"/>
              </a:lnSpc>
              <a:spcAft>
                <a:spcPts val="1000"/>
              </a:spcAft>
            </a:pPr>
            <a:r>
              <a:rPr lang="en-US" sz="1600" dirty="0"/>
              <a:t>Suction the airway</a:t>
            </a:r>
          </a:p>
          <a:p>
            <a:pPr lvl="2">
              <a:lnSpc>
                <a:spcPct val="80000"/>
              </a:lnSpc>
              <a:spcAft>
                <a:spcPts val="1000"/>
              </a:spcAft>
            </a:pPr>
            <a:r>
              <a:rPr lang="en-US" sz="1600" dirty="0"/>
              <a:t>Administer oxygen</a:t>
            </a:r>
          </a:p>
          <a:p>
            <a:pPr lvl="2">
              <a:lnSpc>
                <a:spcPct val="80000"/>
              </a:lnSpc>
              <a:spcAft>
                <a:spcPts val="1000"/>
              </a:spcAft>
            </a:pPr>
            <a:r>
              <a:rPr lang="en-US" sz="1600" dirty="0"/>
              <a:t>Position for comfort</a:t>
            </a:r>
          </a:p>
          <a:p>
            <a:pPr lvl="2">
              <a:lnSpc>
                <a:spcPct val="80000"/>
              </a:lnSpc>
              <a:spcAft>
                <a:spcPts val="1000"/>
              </a:spcAft>
            </a:pPr>
            <a:r>
              <a:rPr lang="en-US" sz="1600" dirty="0"/>
              <a:t>Splint or immobilize</a:t>
            </a:r>
          </a:p>
          <a:p>
            <a:pPr lvl="2">
              <a:lnSpc>
                <a:spcPct val="80000"/>
              </a:lnSpc>
              <a:spcAft>
                <a:spcPts val="1000"/>
              </a:spcAft>
            </a:pPr>
            <a:r>
              <a:rPr lang="en-US" sz="1600" dirty="0"/>
              <a:t>Control bleeding</a:t>
            </a:r>
          </a:p>
          <a:p>
            <a:pPr lvl="2">
              <a:lnSpc>
                <a:spcPct val="80000"/>
              </a:lnSpc>
              <a:spcAft>
                <a:spcPts val="1000"/>
              </a:spcAft>
            </a:pPr>
            <a:r>
              <a:rPr lang="en-US" sz="1600" dirty="0"/>
              <a:t>Provide pain medication</a:t>
            </a:r>
          </a:p>
          <a:p>
            <a:pPr lvl="2">
              <a:lnSpc>
                <a:spcPct val="80000"/>
              </a:lnSpc>
              <a:spcAft>
                <a:spcPts val="1000"/>
              </a:spcAft>
            </a:pPr>
            <a:r>
              <a:rPr lang="en-US" sz="1600" dirty="0"/>
              <a:t>Provide emotional support</a:t>
            </a:r>
          </a:p>
          <a:p>
            <a:pPr lvl="2">
              <a:lnSpc>
                <a:spcPct val="80000"/>
              </a:lnSpc>
              <a:spcAft>
                <a:spcPts val="1000"/>
              </a:spcAft>
            </a:pPr>
            <a:r>
              <a:rPr lang="en-US" sz="1600" dirty="0"/>
              <a:t>Contact other appropriate health care providers, such as hospice, home health, attending physicians/APRN/PA</a:t>
            </a:r>
          </a:p>
          <a:p>
            <a:endParaRPr lang="en-US" dirty="0"/>
          </a:p>
        </p:txBody>
      </p:sp>
    </p:spTree>
    <p:extLst>
      <p:ext uri="{BB962C8B-B14F-4D97-AF65-F5344CB8AC3E}">
        <p14:creationId xmlns:p14="http://schemas.microsoft.com/office/powerpoint/2010/main" val="4267647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a:xfrm>
            <a:off x="457200" y="1200150"/>
            <a:ext cx="8458200" cy="3486150"/>
          </a:xfrm>
        </p:spPr>
        <p:txBody>
          <a:bodyPr/>
          <a:lstStyle/>
          <a:p>
            <a:r>
              <a:rPr lang="en-US" sz="2000" dirty="0"/>
              <a:t>DNR Comfort Care Protocol</a:t>
            </a:r>
          </a:p>
          <a:p>
            <a:pPr lvl="1"/>
            <a:r>
              <a:rPr lang="en-US" sz="1800" b="1" dirty="0"/>
              <a:t>Does Not Allow:</a:t>
            </a:r>
          </a:p>
          <a:p>
            <a:pPr lvl="2">
              <a:lnSpc>
                <a:spcPct val="80000"/>
              </a:lnSpc>
              <a:spcAft>
                <a:spcPts val="1000"/>
              </a:spcAft>
            </a:pPr>
            <a:r>
              <a:rPr lang="en-US" sz="1800" dirty="0"/>
              <a:t>Administer chest compressions</a:t>
            </a:r>
          </a:p>
          <a:p>
            <a:pPr lvl="2">
              <a:lnSpc>
                <a:spcPct val="80000"/>
              </a:lnSpc>
              <a:spcAft>
                <a:spcPts val="1000"/>
              </a:spcAft>
            </a:pPr>
            <a:r>
              <a:rPr lang="en-US" sz="1800" dirty="0"/>
              <a:t>Insert artificial airway</a:t>
            </a:r>
          </a:p>
          <a:p>
            <a:pPr lvl="2">
              <a:lnSpc>
                <a:spcPct val="80000"/>
              </a:lnSpc>
              <a:spcAft>
                <a:spcPts val="1000"/>
              </a:spcAft>
            </a:pPr>
            <a:r>
              <a:rPr lang="en-US" sz="1800" dirty="0"/>
              <a:t>Administer resuscitative drugs</a:t>
            </a:r>
          </a:p>
          <a:p>
            <a:pPr lvl="2">
              <a:lnSpc>
                <a:spcPct val="80000"/>
              </a:lnSpc>
              <a:spcAft>
                <a:spcPts val="1000"/>
              </a:spcAft>
            </a:pPr>
            <a:r>
              <a:rPr lang="en-US" sz="1800" dirty="0"/>
              <a:t>Defibrillate or cardiovert</a:t>
            </a:r>
          </a:p>
          <a:p>
            <a:pPr lvl="2">
              <a:lnSpc>
                <a:spcPct val="80000"/>
              </a:lnSpc>
              <a:spcAft>
                <a:spcPts val="1000"/>
              </a:spcAft>
            </a:pPr>
            <a:r>
              <a:rPr lang="en-US" sz="1800" dirty="0"/>
              <a:t>Provide respiratory assistance </a:t>
            </a:r>
            <a:r>
              <a:rPr lang="en-US" sz="1600" dirty="0"/>
              <a:t>(other than listed on previous slide)</a:t>
            </a:r>
          </a:p>
          <a:p>
            <a:pPr lvl="2">
              <a:lnSpc>
                <a:spcPct val="80000"/>
              </a:lnSpc>
              <a:spcAft>
                <a:spcPts val="1000"/>
              </a:spcAft>
            </a:pPr>
            <a:r>
              <a:rPr lang="en-US" sz="1800" dirty="0"/>
              <a:t>Initiate resuscitative IV</a:t>
            </a:r>
          </a:p>
          <a:p>
            <a:pPr lvl="2">
              <a:lnSpc>
                <a:spcPct val="80000"/>
              </a:lnSpc>
              <a:spcAft>
                <a:spcPts val="1000"/>
              </a:spcAft>
            </a:pPr>
            <a:r>
              <a:rPr lang="en-US" sz="1800" dirty="0"/>
              <a:t>Initiate cardiac monitoring</a:t>
            </a:r>
          </a:p>
          <a:p>
            <a:pPr lvl="2"/>
            <a:endParaRPr lang="en-US" sz="1800" dirty="0"/>
          </a:p>
          <a:p>
            <a:endParaRPr lang="en-US" dirty="0"/>
          </a:p>
        </p:txBody>
      </p:sp>
    </p:spTree>
    <p:extLst>
      <p:ext uri="{BB962C8B-B14F-4D97-AF65-F5344CB8AC3E}">
        <p14:creationId xmlns:p14="http://schemas.microsoft.com/office/powerpoint/2010/main" val="28113847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pPr>
              <a:lnSpc>
                <a:spcPct val="85000"/>
              </a:lnSpc>
            </a:pPr>
            <a:r>
              <a:rPr lang="en-US" sz="2200" dirty="0"/>
              <a:t>Immunity from Liability</a:t>
            </a:r>
          </a:p>
          <a:p>
            <a:pPr lvl="1">
              <a:lnSpc>
                <a:spcPct val="85000"/>
              </a:lnSpc>
            </a:pPr>
            <a:r>
              <a:rPr lang="en-US" sz="1800" dirty="0" smtClean="0"/>
              <a:t>Workers </a:t>
            </a:r>
            <a:r>
              <a:rPr lang="en-US" sz="1800" dirty="0"/>
              <a:t>in health care facilities are not subject to any of the following arising out of or relating to the withholding or withdrawal of CPR from a person after DNR identification:</a:t>
            </a:r>
          </a:p>
          <a:p>
            <a:pPr lvl="2">
              <a:lnSpc>
                <a:spcPct val="85000"/>
              </a:lnSpc>
            </a:pPr>
            <a:r>
              <a:rPr lang="en-US" sz="1400" dirty="0" smtClean="0"/>
              <a:t>Criminal </a:t>
            </a:r>
            <a:r>
              <a:rPr lang="en-US" sz="1400" dirty="0"/>
              <a:t>prosecution</a:t>
            </a:r>
          </a:p>
          <a:p>
            <a:pPr lvl="2">
              <a:lnSpc>
                <a:spcPct val="85000"/>
              </a:lnSpc>
            </a:pPr>
            <a:r>
              <a:rPr lang="en-US" sz="1400" dirty="0"/>
              <a:t>Liability in damages for injury, death, or loss of personal property</a:t>
            </a:r>
          </a:p>
          <a:p>
            <a:pPr lvl="2">
              <a:lnSpc>
                <a:spcPct val="85000"/>
              </a:lnSpc>
            </a:pPr>
            <a:r>
              <a:rPr lang="en-US" sz="1400" dirty="0"/>
              <a:t>Professional disciplinary </a:t>
            </a:r>
            <a:r>
              <a:rPr lang="en-US" sz="1400" dirty="0" smtClean="0"/>
              <a:t>action</a:t>
            </a:r>
          </a:p>
          <a:p>
            <a:pPr lvl="1">
              <a:lnSpc>
                <a:spcPct val="85000"/>
              </a:lnSpc>
            </a:pPr>
            <a:r>
              <a:rPr lang="en-US" sz="1800" dirty="0">
                <a:solidFill>
                  <a:srgbClr val="000000"/>
                </a:solidFill>
              </a:rPr>
              <a:t>Also not subject to above liability if after DNR identification, the person makes an oral or written request to receive CPR and person provides CPR pursuant to that request </a:t>
            </a:r>
          </a:p>
          <a:p>
            <a:pPr lvl="2">
              <a:lnSpc>
                <a:spcPct val="85000"/>
              </a:lnSpc>
            </a:pPr>
            <a:r>
              <a:rPr lang="en-US" sz="1200" dirty="0" smtClean="0">
                <a:solidFill>
                  <a:srgbClr val="000000"/>
                </a:solidFill>
              </a:rPr>
              <a:t>Health care facility = hospital, hospice, nursing homes, assisted living facilities, home health agencies, and ICFs/IID</a:t>
            </a:r>
          </a:p>
          <a:p>
            <a:pPr lvl="1">
              <a:lnSpc>
                <a:spcPct val="85000"/>
              </a:lnSpc>
            </a:pPr>
            <a:endParaRPr lang="en-US" sz="1800" dirty="0">
              <a:solidFill>
                <a:srgbClr val="000000"/>
              </a:solidFill>
            </a:endParaRPr>
          </a:p>
          <a:p>
            <a:pPr>
              <a:lnSpc>
                <a:spcPct val="85000"/>
              </a:lnSpc>
            </a:pPr>
            <a:endParaRPr lang="en-US" dirty="0"/>
          </a:p>
        </p:txBody>
      </p:sp>
    </p:spTree>
    <p:extLst>
      <p:ext uri="{BB962C8B-B14F-4D97-AF65-F5344CB8AC3E}">
        <p14:creationId xmlns:p14="http://schemas.microsoft.com/office/powerpoint/2010/main" val="19247412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a:xfrm>
            <a:off x="457200" y="1200150"/>
            <a:ext cx="8382000" cy="3486150"/>
          </a:xfrm>
        </p:spPr>
        <p:txBody>
          <a:bodyPr/>
          <a:lstStyle/>
          <a:p>
            <a:r>
              <a:rPr lang="en-US" sz="1800" dirty="0"/>
              <a:t>Protocol states “[i]f family or bystanders request or demand resuscitation for person for whom the DNR Comfort Care Protocol has been activated, do not proceed with resuscitation.  Provide comfort measures . . . and try to help the family members understand the dying process and the patient’s choice to not be resuscitated.”</a:t>
            </a:r>
          </a:p>
          <a:p>
            <a:pPr lvl="1"/>
            <a:r>
              <a:rPr lang="en-US" sz="1400" i="1" dirty="0"/>
              <a:t>Wheelock v. Doers </a:t>
            </a:r>
            <a:r>
              <a:rPr lang="en-US" sz="1400" dirty="0"/>
              <a:t>(Tenn. Ct. App. Sept. 14, 2010):  Patient instructed did not want resuscitated and DNR order in chart.  Went into cardiac arrest during surgery.  Physician instructed medical staff not to administer CPR.  Patient’s son shouted “Give him CPR now!” Physician did not revise his DNR order, CPR not administered, and patient died.  Wrongful death lawsuit brought by family.  Ultimately, court held physician immune from liability for compliance with valid DNR order.  </a:t>
            </a:r>
          </a:p>
          <a:p>
            <a:endParaRPr lang="en-US" dirty="0"/>
          </a:p>
        </p:txBody>
      </p:sp>
    </p:spTree>
    <p:extLst>
      <p:ext uri="{BB962C8B-B14F-4D97-AF65-F5344CB8AC3E}">
        <p14:creationId xmlns:p14="http://schemas.microsoft.com/office/powerpoint/2010/main" val="699046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r>
              <a:rPr lang="en-US" sz="2400" dirty="0"/>
              <a:t>A person may revoke his/her DNR identification or DNR by oral or written request by:</a:t>
            </a:r>
          </a:p>
          <a:p>
            <a:pPr lvl="1"/>
            <a:r>
              <a:rPr lang="en-US" sz="2400" dirty="0">
                <a:solidFill>
                  <a:srgbClr val="000000"/>
                </a:solidFill>
              </a:rPr>
              <a:t>Destroying the DNR form or wallet card</a:t>
            </a:r>
          </a:p>
          <a:p>
            <a:pPr lvl="1"/>
            <a:r>
              <a:rPr lang="en-US" sz="2400" dirty="0">
                <a:solidFill>
                  <a:srgbClr val="000000"/>
                </a:solidFill>
              </a:rPr>
              <a:t>Permanently removing the bracelet or necklace</a:t>
            </a:r>
          </a:p>
          <a:p>
            <a:pPr lvl="1"/>
            <a:r>
              <a:rPr lang="en-US" sz="2400" dirty="0">
                <a:solidFill>
                  <a:srgbClr val="000000"/>
                </a:solidFill>
              </a:rPr>
              <a:t>Revoking the </a:t>
            </a:r>
            <a:r>
              <a:rPr lang="en-US" sz="2400" dirty="0" smtClean="0">
                <a:solidFill>
                  <a:srgbClr val="000000"/>
                </a:solidFill>
              </a:rPr>
              <a:t>living will declaration</a:t>
            </a:r>
            <a:endParaRPr lang="en-US" dirty="0"/>
          </a:p>
        </p:txBody>
      </p:sp>
    </p:spTree>
    <p:extLst>
      <p:ext uri="{BB962C8B-B14F-4D97-AF65-F5344CB8AC3E}">
        <p14:creationId xmlns:p14="http://schemas.microsoft.com/office/powerpoint/2010/main" val="717504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r>
              <a:rPr lang="en-US" sz="2000" dirty="0"/>
              <a:t>If a person possesses DNR identification and the attending health care provider or facility is unwilling or unable to comply with the DNR protocol for the person, they should not delay or attempt to delay the transfer of the person to a different facility or health care provider where the protocol will be followed</a:t>
            </a:r>
          </a:p>
          <a:p>
            <a:pPr lvl="1"/>
            <a:r>
              <a:rPr lang="en-US" sz="1800" dirty="0">
                <a:solidFill>
                  <a:srgbClr val="000000"/>
                </a:solidFill>
              </a:rPr>
              <a:t>When a person is transferring from one facility to another, the transferring facility should notify the receiving facility </a:t>
            </a:r>
            <a:r>
              <a:rPr lang="en-US" sz="1800" dirty="0" smtClean="0">
                <a:solidFill>
                  <a:srgbClr val="000000"/>
                </a:solidFill>
              </a:rPr>
              <a:t>and the persons transporting </a:t>
            </a:r>
            <a:r>
              <a:rPr lang="en-US" sz="1800" dirty="0">
                <a:solidFill>
                  <a:srgbClr val="000000"/>
                </a:solidFill>
              </a:rPr>
              <a:t>the </a:t>
            </a:r>
            <a:r>
              <a:rPr lang="en-US" sz="1800" dirty="0" smtClean="0">
                <a:solidFill>
                  <a:srgbClr val="000000"/>
                </a:solidFill>
              </a:rPr>
              <a:t>person of </a:t>
            </a:r>
            <a:r>
              <a:rPr lang="en-US" sz="1800" dirty="0">
                <a:solidFill>
                  <a:srgbClr val="000000"/>
                </a:solidFill>
              </a:rPr>
              <a:t>the existence of the DNR identification or </a:t>
            </a:r>
            <a:r>
              <a:rPr lang="en-US" sz="1800" dirty="0" smtClean="0">
                <a:solidFill>
                  <a:srgbClr val="000000"/>
                </a:solidFill>
              </a:rPr>
              <a:t>DNR order</a:t>
            </a:r>
            <a:endParaRPr lang="en-US" sz="1800" dirty="0"/>
          </a:p>
        </p:txBody>
      </p:sp>
    </p:spTree>
    <p:extLst>
      <p:ext uri="{BB962C8B-B14F-4D97-AF65-F5344CB8AC3E}">
        <p14:creationId xmlns:p14="http://schemas.microsoft.com/office/powerpoint/2010/main" val="3690639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r>
              <a:rPr lang="en-US" sz="1800" dirty="0"/>
              <a:t>Health care facilities </a:t>
            </a:r>
            <a:r>
              <a:rPr lang="en-US" sz="1800" dirty="0" smtClean="0"/>
              <a:t>must ensure </a:t>
            </a:r>
            <a:r>
              <a:rPr lang="en-US" sz="1800" dirty="0"/>
              <a:t>that one of the following accompany the person to the receiving </a:t>
            </a:r>
            <a:r>
              <a:rPr lang="en-US" sz="1800" dirty="0" smtClean="0"/>
              <a:t>facility:</a:t>
            </a:r>
          </a:p>
          <a:p>
            <a:pPr lvl="1"/>
            <a:r>
              <a:rPr lang="en-US" sz="1800" dirty="0" smtClean="0"/>
              <a:t>An </a:t>
            </a:r>
            <a:r>
              <a:rPr lang="en-US" sz="1800" dirty="0"/>
              <a:t>original or paper copy of the person's written state of Ohio DNR order form signed by an authorized health care provider; </a:t>
            </a:r>
            <a:r>
              <a:rPr lang="en-US" sz="1800" dirty="0" smtClean="0"/>
              <a:t>or</a:t>
            </a:r>
          </a:p>
          <a:p>
            <a:pPr lvl="1"/>
            <a:r>
              <a:rPr lang="en-US" sz="1800" dirty="0" smtClean="0"/>
              <a:t>DNR </a:t>
            </a:r>
            <a:r>
              <a:rPr lang="en-US" sz="1800" dirty="0"/>
              <a:t>identification authorized in rule 3701-62-04 of the Administrative Code </a:t>
            </a:r>
            <a:r>
              <a:rPr lang="en-US" sz="1800" dirty="0" smtClean="0"/>
              <a:t>(bracelet or necklace, wallet card, copy of living will declaration)</a:t>
            </a:r>
          </a:p>
          <a:p>
            <a:pPr lvl="1"/>
            <a:r>
              <a:rPr lang="en-US" sz="1800" dirty="0" smtClean="0"/>
              <a:t>Person’s DNR identification shall remain in effect until it is revoked</a:t>
            </a:r>
            <a:endParaRPr lang="en-US" sz="1800" dirty="0"/>
          </a:p>
        </p:txBody>
      </p:sp>
    </p:spTree>
    <p:extLst>
      <p:ext uri="{BB962C8B-B14F-4D97-AF65-F5344CB8AC3E}">
        <p14:creationId xmlns:p14="http://schemas.microsoft.com/office/powerpoint/2010/main" val="254263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ltLang="en-US" dirty="0"/>
              <a:t>DNR Orders</a:t>
            </a:r>
            <a:endParaRPr lang="en-US" dirty="0"/>
          </a:p>
        </p:txBody>
      </p:sp>
      <p:sp>
        <p:nvSpPr>
          <p:cNvPr id="5" name="Subtitle 4"/>
          <p:cNvSpPr>
            <a:spLocks noGrp="1"/>
          </p:cNvSpPr>
          <p:nvPr>
            <p:ph type="subTitle" idx="1"/>
          </p:nvPr>
        </p:nvSpPr>
        <p:spPr/>
        <p:txBody>
          <a:bodyPr/>
          <a:lstStyle/>
          <a:p>
            <a:pPr>
              <a:spcAft>
                <a:spcPts val="0"/>
              </a:spcAft>
            </a:pPr>
            <a:r>
              <a:rPr lang="en-US" dirty="0" smtClean="0"/>
              <a:t>Robin P. Amicon, JD, BSN, RN</a:t>
            </a:r>
          </a:p>
          <a:p>
            <a:pPr>
              <a:spcAft>
                <a:spcPts val="0"/>
              </a:spcAft>
            </a:pPr>
            <a:r>
              <a:rPr lang="en-US" sz="1800" dirty="0" smtClean="0"/>
              <a:t>614.464.5466 | rpamicon@vorys.com</a:t>
            </a:r>
          </a:p>
          <a:p>
            <a:pPr>
              <a:spcAft>
                <a:spcPts val="0"/>
              </a:spcAft>
            </a:pPr>
            <a:r>
              <a:rPr lang="en-US" sz="1800" dirty="0" smtClean="0"/>
              <a:t>Vorys, Sater, Seymour and Pease LLP</a:t>
            </a:r>
            <a:endParaRPr lang="en-US" sz="1800" dirty="0"/>
          </a:p>
        </p:txBody>
      </p:sp>
    </p:spTree>
    <p:extLst>
      <p:ext uri="{BB962C8B-B14F-4D97-AF65-F5344CB8AC3E}">
        <p14:creationId xmlns:p14="http://schemas.microsoft.com/office/powerpoint/2010/main" val="2230233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a:xfrm>
            <a:off x="457200" y="1200150"/>
            <a:ext cx="8458200" cy="3486150"/>
          </a:xfrm>
        </p:spPr>
        <p:txBody>
          <a:bodyPr/>
          <a:lstStyle/>
          <a:p>
            <a:r>
              <a:rPr lang="en-US" sz="2200" dirty="0"/>
              <a:t>The death of a person resulting from withholding or withdrawal of CPR based on the DNR order does not constitute suicide, aggravated murder, murder, or homicide</a:t>
            </a:r>
          </a:p>
          <a:p>
            <a:r>
              <a:rPr lang="en-US" sz="2200" dirty="0">
                <a:solidFill>
                  <a:srgbClr val="000000"/>
                </a:solidFill>
              </a:rPr>
              <a:t>Nothing in the rules condones, authorizes, or approves of mercy killing, assisted suicide, or euthanasia</a:t>
            </a:r>
          </a:p>
          <a:p>
            <a:r>
              <a:rPr lang="en-US" sz="2200" dirty="0">
                <a:solidFill>
                  <a:srgbClr val="000000"/>
                </a:solidFill>
              </a:rPr>
              <a:t>ODH DNR Resources and Forms: </a:t>
            </a:r>
            <a:r>
              <a:rPr lang="en-US" sz="2200" dirty="0">
                <a:solidFill>
                  <a:srgbClr val="000000"/>
                </a:solidFill>
                <a:hlinkClick r:id="rId2"/>
              </a:rPr>
              <a:t>https://odh.ohio.gov/know-our-programs/do-not-resuscitate-comfort-care/resources</a:t>
            </a:r>
            <a:endParaRPr lang="en-US" sz="2200" dirty="0">
              <a:solidFill>
                <a:srgbClr val="000000"/>
              </a:solidFill>
            </a:endParaRPr>
          </a:p>
          <a:p>
            <a:endParaRPr lang="en-US" sz="2200" dirty="0"/>
          </a:p>
        </p:txBody>
      </p:sp>
    </p:spTree>
    <p:extLst>
      <p:ext uri="{BB962C8B-B14F-4D97-AF65-F5344CB8AC3E}">
        <p14:creationId xmlns:p14="http://schemas.microsoft.com/office/powerpoint/2010/main" val="2816283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2990796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9850"/>
            <a:ext cx="5486400" cy="425054"/>
          </a:xfrm>
        </p:spPr>
        <p:txBody>
          <a:bodyPr/>
          <a:lstStyle/>
          <a:p>
            <a:r>
              <a:rPr lang="en-US" dirty="0" smtClean="0"/>
              <a:t>Robin P. Amicon, JD, BSN, RN</a:t>
            </a:r>
          </a:p>
        </p:txBody>
      </p:sp>
      <p:sp>
        <p:nvSpPr>
          <p:cNvPr id="4" name="Text Placeholder 3"/>
          <p:cNvSpPr>
            <a:spLocks noGrp="1"/>
          </p:cNvSpPr>
          <p:nvPr>
            <p:ph type="body" sz="half" idx="2"/>
          </p:nvPr>
        </p:nvSpPr>
        <p:spPr>
          <a:xfrm>
            <a:off x="685800" y="3034903"/>
            <a:ext cx="8001000" cy="603647"/>
          </a:xfrm>
        </p:spPr>
        <p:txBody>
          <a:bodyPr/>
          <a:lstStyle/>
          <a:p>
            <a:r>
              <a:rPr lang="en-US" dirty="0" smtClean="0"/>
              <a:t>614.464.5466 | rpamicon@vorys.com</a:t>
            </a:r>
            <a:endParaRPr lang="en-US" dirty="0"/>
          </a:p>
          <a:p>
            <a:endParaRPr lang="en-US" dirty="0"/>
          </a:p>
        </p:txBody>
      </p:sp>
      <p:pic>
        <p:nvPicPr>
          <p:cNvPr id="6" name="Picture 5"/>
          <p:cNvPicPr>
            <a:picLocks noChangeAspect="1"/>
          </p:cNvPicPr>
          <p:nvPr/>
        </p:nvPicPr>
        <p:blipFill>
          <a:blip r:embed="rId2"/>
          <a:stretch>
            <a:fillRect/>
          </a:stretch>
        </p:blipFill>
        <p:spPr>
          <a:xfrm>
            <a:off x="838200" y="550911"/>
            <a:ext cx="1552575" cy="1944639"/>
          </a:xfrm>
          <a:prstGeom prst="rect">
            <a:avLst/>
          </a:prstGeom>
        </p:spPr>
      </p:pic>
    </p:spTree>
    <p:extLst>
      <p:ext uri="{BB962C8B-B14F-4D97-AF65-F5344CB8AC3E}">
        <p14:creationId xmlns:p14="http://schemas.microsoft.com/office/powerpoint/2010/main" val="972359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r>
              <a:rPr lang="en-US" sz="2200" dirty="0"/>
              <a:t>Do-not-resuscitate order or </a:t>
            </a:r>
            <a:r>
              <a:rPr lang="en-US" sz="2200" dirty="0" smtClean="0"/>
              <a:t>“DNR order” </a:t>
            </a:r>
            <a:r>
              <a:rPr lang="en-US" sz="2200" dirty="0"/>
              <a:t>means a directive issued by an authorized health care provider, that identifies a person and specifies that CPR should not be administered to the person so identified. </a:t>
            </a:r>
          </a:p>
          <a:p>
            <a:r>
              <a:rPr lang="en-US" sz="2200" dirty="0"/>
              <a:t>The do-not-resuscitate-order shall be implemented in accordance with the “do-not-resuscitate protocol”</a:t>
            </a:r>
          </a:p>
          <a:p>
            <a:pPr lvl="1"/>
            <a:r>
              <a:rPr lang="en-US" sz="1800" dirty="0"/>
              <a:t>standardized method of procedure for the withholding of CPR by physicians, APRNs, PAs, EMS personnel, and health care facilities (including ICFs)</a:t>
            </a:r>
          </a:p>
          <a:p>
            <a:endParaRPr lang="en-US" dirty="0"/>
          </a:p>
        </p:txBody>
      </p:sp>
    </p:spTree>
    <p:extLst>
      <p:ext uri="{BB962C8B-B14F-4D97-AF65-F5344CB8AC3E}">
        <p14:creationId xmlns:p14="http://schemas.microsoft.com/office/powerpoint/2010/main" val="1951629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pPr>
              <a:lnSpc>
                <a:spcPct val="85000"/>
              </a:lnSpc>
            </a:pPr>
            <a:r>
              <a:rPr lang="en-US" sz="2200" dirty="0"/>
              <a:t>Chapter 3701-62 of the Ohio Admin. Code</a:t>
            </a:r>
          </a:p>
          <a:p>
            <a:pPr lvl="1">
              <a:lnSpc>
                <a:spcPct val="85000"/>
              </a:lnSpc>
            </a:pPr>
            <a:r>
              <a:rPr lang="en-US" sz="2000" dirty="0"/>
              <a:t>Purpose of law to help individuals communicate their wishes about resuscitation and to protect emergency squads and other health care providers from liability if they follow the DNR orders </a:t>
            </a:r>
          </a:p>
          <a:p>
            <a:pPr>
              <a:lnSpc>
                <a:spcPct val="85000"/>
              </a:lnSpc>
            </a:pPr>
            <a:r>
              <a:rPr lang="en-US" sz="2200" dirty="0"/>
              <a:t>A physician, advanced practice registered nurse (APRN), or physician assistant (PA) may issue a DNR order</a:t>
            </a:r>
          </a:p>
          <a:p>
            <a:pPr lvl="1">
              <a:lnSpc>
                <a:spcPct val="85000"/>
              </a:lnSpc>
            </a:pPr>
            <a:r>
              <a:rPr lang="en-US" sz="1800" dirty="0"/>
              <a:t>APRN = certified nurse practitioner, certified nurse midwife, clinical nurse specialist, certified registered nurse anesthetist</a:t>
            </a:r>
          </a:p>
          <a:p>
            <a:endParaRPr lang="en-US" dirty="0"/>
          </a:p>
        </p:txBody>
      </p:sp>
    </p:spTree>
    <p:extLst>
      <p:ext uri="{BB962C8B-B14F-4D97-AF65-F5344CB8AC3E}">
        <p14:creationId xmlns:p14="http://schemas.microsoft.com/office/powerpoint/2010/main" val="2947457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sp>
        <p:nvSpPr>
          <p:cNvPr id="6" name="Text Placeholder 5"/>
          <p:cNvSpPr>
            <a:spLocks noGrp="1"/>
          </p:cNvSpPr>
          <p:nvPr>
            <p:ph type="body" sz="quarter" idx="10"/>
          </p:nvPr>
        </p:nvSpPr>
        <p:spPr/>
        <p:txBody>
          <a:bodyPr/>
          <a:lstStyle/>
          <a:p>
            <a:r>
              <a:rPr lang="en-US" sz="2200" dirty="0"/>
              <a:t>Forms of DNR Identification:</a:t>
            </a:r>
          </a:p>
          <a:p>
            <a:pPr lvl="1"/>
            <a:r>
              <a:rPr lang="en-US" sz="2000" dirty="0"/>
              <a:t>DNR Order (Appendix A)</a:t>
            </a:r>
          </a:p>
          <a:p>
            <a:pPr lvl="1"/>
            <a:r>
              <a:rPr lang="en-US" sz="2000" dirty="0"/>
              <a:t>Hospital-type bracelet with insert (Appendix B)</a:t>
            </a:r>
          </a:p>
          <a:p>
            <a:pPr lvl="1"/>
            <a:r>
              <a:rPr lang="en-US" sz="2000" dirty="0"/>
              <a:t>Necklace or bracelet with logo (Appendix C) and name</a:t>
            </a:r>
          </a:p>
          <a:p>
            <a:pPr lvl="1"/>
            <a:r>
              <a:rPr lang="en-US" sz="2000" dirty="0"/>
              <a:t>Wallet </a:t>
            </a:r>
            <a:r>
              <a:rPr lang="en-US" sz="2000" dirty="0" smtClean="0"/>
              <a:t>card with logo </a:t>
            </a:r>
            <a:r>
              <a:rPr lang="en-US" sz="2000" dirty="0"/>
              <a:t>(Appendix D)</a:t>
            </a:r>
          </a:p>
          <a:p>
            <a:pPr lvl="1"/>
            <a:r>
              <a:rPr lang="en-US" sz="2000" dirty="0"/>
              <a:t>Printed form of </a:t>
            </a:r>
            <a:r>
              <a:rPr lang="en-US" sz="2000" dirty="0" smtClean="0"/>
              <a:t>living </a:t>
            </a:r>
            <a:r>
              <a:rPr lang="en-US" sz="2000" dirty="0"/>
              <a:t>will </a:t>
            </a:r>
            <a:r>
              <a:rPr lang="en-US" sz="2000" dirty="0" smtClean="0"/>
              <a:t>declaration if </a:t>
            </a:r>
            <a:r>
              <a:rPr lang="en-US" sz="2000" dirty="0"/>
              <a:t>specifies on form declarant wishes to use it as DNR </a:t>
            </a:r>
            <a:r>
              <a:rPr lang="en-US" sz="2000" dirty="0" smtClean="0"/>
              <a:t>identification</a:t>
            </a:r>
            <a:endParaRPr lang="en-US" sz="2000" dirty="0"/>
          </a:p>
        </p:txBody>
      </p:sp>
    </p:spTree>
    <p:extLst>
      <p:ext uri="{BB962C8B-B14F-4D97-AF65-F5344CB8AC3E}">
        <p14:creationId xmlns:p14="http://schemas.microsoft.com/office/powerpoint/2010/main" val="2392492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4" name="Picture 3"/>
          <p:cNvPicPr>
            <a:picLocks noChangeAspect="1"/>
          </p:cNvPicPr>
          <p:nvPr/>
        </p:nvPicPr>
        <p:blipFill>
          <a:blip r:embed="rId3"/>
          <a:stretch>
            <a:fillRect/>
          </a:stretch>
        </p:blipFill>
        <p:spPr>
          <a:xfrm>
            <a:off x="914400" y="1200151"/>
            <a:ext cx="2569266" cy="3325195"/>
          </a:xfrm>
          <a:prstGeom prst="rect">
            <a:avLst/>
          </a:prstGeom>
          <a:ln>
            <a:noFill/>
          </a:ln>
          <a:effectLst>
            <a:outerShdw blurRad="190500" algn="tl" rotWithShape="0">
              <a:srgbClr val="000000">
                <a:alpha val="70000"/>
              </a:srgbClr>
            </a:outerShdw>
          </a:effectLst>
        </p:spPr>
      </p:pic>
      <p:pic>
        <p:nvPicPr>
          <p:cNvPr id="7" name="Content Placeholder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1200150"/>
            <a:ext cx="2514600" cy="325335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5875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4" name="Content Placeholder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637" y="1192419"/>
            <a:ext cx="2529029" cy="3268813"/>
          </a:xfrm>
          <a:prstGeom prst="rect">
            <a:avLst/>
          </a:prstGeom>
          <a:ln>
            <a:noFill/>
          </a:ln>
          <a:effectLst>
            <a:outerShdw blurRad="190500" algn="tl" rotWithShape="0">
              <a:srgbClr val="000000">
                <a:alpha val="70000"/>
              </a:srgbClr>
            </a:outerShdw>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3549" y="1183735"/>
            <a:ext cx="2550251" cy="329799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597083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381317"/>
            <a:ext cx="6019800" cy="3148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8592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 Not Resuscitate (DNR) Orders</a:t>
            </a:r>
          </a:p>
        </p:txBody>
      </p:sp>
      <p:pic>
        <p:nvPicPr>
          <p:cNvPr id="4" name="Picture 2" descr="\\COL-USRPROF-01\COLUSRFR\srgalyardt\Desktop\Advance Directives\Living Wi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276350"/>
            <a:ext cx="7062943"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449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Vorys template-1_Lt 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6" id="{AF63B4A5-80C0-466F-9970-FAACD3A29291}" vid="{EEE79BA7-DC79-49B2-8928-702F36FCB8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Vorys PPT template-1</Template>
  <TotalTime>176</TotalTime>
  <Words>1458</Words>
  <Application>Microsoft Office PowerPoint</Application>
  <PresentationFormat>On-screen Show (16:9)</PresentationFormat>
  <Paragraphs>115</Paragraphs>
  <Slides>22</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Courier New</vt:lpstr>
      <vt:lpstr>Merriweather</vt:lpstr>
      <vt:lpstr>Montserrat</vt:lpstr>
      <vt:lpstr>Source Sans Pro</vt:lpstr>
      <vt:lpstr>Wingdings</vt:lpstr>
      <vt:lpstr>Vorys template-1_Lt Blue</vt:lpstr>
      <vt:lpstr>PowerPoint Presentation</vt:lpstr>
      <vt:lpstr>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Do Not Resuscitate (DNR) Orders</vt:lpstr>
      <vt:lpstr>QUESTIONS?</vt:lpstr>
      <vt:lpstr>Robin P. Amicon, JD, BSN, RN</vt:lpstr>
    </vt:vector>
  </TitlesOfParts>
  <Company>Vorys, Sater, Seymour and Pease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slett</dc:creator>
  <cp:lastModifiedBy>Amicon, Robin P.</cp:lastModifiedBy>
  <cp:revision>22</cp:revision>
  <dcterms:created xsi:type="dcterms:W3CDTF">2023-03-30T18:32:36Z</dcterms:created>
  <dcterms:modified xsi:type="dcterms:W3CDTF">2023-08-09T19:23:51Z</dcterms:modified>
</cp:coreProperties>
</file>