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96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6/8/23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35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584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056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6/8/23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390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400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281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6/8/23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1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6/8/23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358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6/8/23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82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069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6/8/23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1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holly@biaoh.org" TargetMode="External"/><Relationship Id="rId2" Type="http://schemas.openxmlformats.org/officeDocument/2006/relationships/hyperlink" Target="https://www.biaoh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92D173-CDC6-AE82-AD18-3FBD9DDFB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885557"/>
            <a:ext cx="4114800" cy="2215152"/>
          </a:xfrm>
        </p:spPr>
        <p:txBody>
          <a:bodyPr>
            <a:normAutofit/>
          </a:bodyPr>
          <a:lstStyle/>
          <a:p>
            <a:r>
              <a:rPr lang="en-US" dirty="0"/>
              <a:t>Health Care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62CF4-B2D4-D508-F4C1-D00FC408C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4114800" cy="2215152"/>
          </a:xfrm>
        </p:spPr>
        <p:txBody>
          <a:bodyPr>
            <a:normAutofit/>
          </a:bodyPr>
          <a:lstStyle/>
          <a:p>
            <a:r>
              <a:rPr lang="en-US" dirty="0"/>
              <a:t>6/8/23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52C2BA4-3BBE-4D22-A0D9-8D2A7B8F1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918708"/>
            <a:ext cx="4187283" cy="93929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 descr="A pattern of vintage flowers">
            <a:extLst>
              <a:ext uri="{FF2B5EF4-FFF2-40B4-BE49-F238E27FC236}">
                <a16:creationId xmlns:a16="http://schemas.microsoft.com/office/drawing/2014/main" id="{490EB487-3993-21EF-07FF-CAEC5F4024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14" r="20863" b="-1"/>
          <a:stretch/>
        </p:blipFill>
        <p:spPr>
          <a:xfrm>
            <a:off x="5334000" y="10"/>
            <a:ext cx="6858000" cy="6855654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AA7049-B18D-49D6-AD7D-DBB9E19F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713190" y="-534982"/>
            <a:ext cx="943826" cy="2013794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50DB66-16D1-4953-A6E3-FCA3DC5F2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35690" y="328232"/>
            <a:ext cx="886142" cy="693398"/>
            <a:chOff x="10948005" y="3379098"/>
            <a:chExt cx="868640" cy="679702"/>
          </a:xfrm>
          <a:solidFill>
            <a:schemeClr val="accent6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698AB2F-1D17-4249-81CB-9A41D46B8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301961-8687-4ADB-8043-4065F470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9DC20816-893A-4201-AA91-22F71E46F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5">
              <a:extLst>
                <a:ext uri="{FF2B5EF4-FFF2-40B4-BE49-F238E27FC236}">
                  <a16:creationId xmlns:a16="http://schemas.microsoft.com/office/drawing/2014/main" id="{866D1F4E-BA21-44F3-A97A-E979C5FE7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5EADCB-1DB5-4B69-892B-14567F528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aphic 78">
            <a:extLst>
              <a:ext uri="{FF2B5EF4-FFF2-40B4-BE49-F238E27FC236}">
                <a16:creationId xmlns:a16="http://schemas.microsoft.com/office/drawing/2014/main" id="{06B4C967-D337-479B-87CA-7587B7FCF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352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3" name="Graphic 78">
              <a:extLst>
                <a:ext uri="{FF2B5EF4-FFF2-40B4-BE49-F238E27FC236}">
                  <a16:creationId xmlns:a16="http://schemas.microsoft.com/office/drawing/2014/main" id="{6EF1A9DB-7052-4254-8534-9AAED6F6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aphic 78">
              <a:extLst>
                <a:ext uri="{FF2B5EF4-FFF2-40B4-BE49-F238E27FC236}">
                  <a16:creationId xmlns:a16="http://schemas.microsoft.com/office/drawing/2014/main" id="{55D44775-F9E3-4142-8CDB-277AEF2F3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5" name="Graphic 78">
                <a:extLst>
                  <a:ext uri="{FF2B5EF4-FFF2-40B4-BE49-F238E27FC236}">
                    <a16:creationId xmlns:a16="http://schemas.microsoft.com/office/drawing/2014/main" id="{93BB9C83-6DC3-450C-BFAD-0CB5EAD294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Graphic 78">
                <a:extLst>
                  <a:ext uri="{FF2B5EF4-FFF2-40B4-BE49-F238E27FC236}">
                    <a16:creationId xmlns:a16="http://schemas.microsoft.com/office/drawing/2014/main" id="{4E01AF91-A65B-4AE1-96C9-4168BD8F90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0AD45C08-DFB9-441F-A901-BCB9B03058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E05BEC0E-4EE4-42C4-BF0B-15F9AC5181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968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142D98E1-37D2-4470-BF74-845E89795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019FF4-603C-283D-9BE5-6896B63F2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75402"/>
            <a:ext cx="5512288" cy="3926561"/>
          </a:xfrm>
        </p:spPr>
        <p:txBody>
          <a:bodyPr anchor="t">
            <a:normAutofit/>
          </a:bodyPr>
          <a:lstStyle/>
          <a:p>
            <a:r>
              <a:rPr lang="en-US" dirty="0"/>
              <a:t>Agenda</a:t>
            </a:r>
          </a:p>
        </p:txBody>
      </p:sp>
      <p:grpSp>
        <p:nvGrpSpPr>
          <p:cNvPr id="30" name="Graphic 78">
            <a:extLst>
              <a:ext uri="{FF2B5EF4-FFF2-40B4-BE49-F238E27FC236}">
                <a16:creationId xmlns:a16="http://schemas.microsoft.com/office/drawing/2014/main" id="{2EDC2578-BDB0-4118-975D-CFCE02823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63724" y="77610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1" name="Graphic 78">
              <a:extLst>
                <a:ext uri="{FF2B5EF4-FFF2-40B4-BE49-F238E27FC236}">
                  <a16:creationId xmlns:a16="http://schemas.microsoft.com/office/drawing/2014/main" id="{FB6536F0-4A9C-46C9-96E9-22CBB33E6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aphic 78">
              <a:extLst>
                <a:ext uri="{FF2B5EF4-FFF2-40B4-BE49-F238E27FC236}">
                  <a16:creationId xmlns:a16="http://schemas.microsoft.com/office/drawing/2014/main" id="{DFD6A33A-F889-42D7-ADC2-DD9B88DF0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2" name="Graphic 78">
                <a:extLst>
                  <a:ext uri="{FF2B5EF4-FFF2-40B4-BE49-F238E27FC236}">
                    <a16:creationId xmlns:a16="http://schemas.microsoft.com/office/drawing/2014/main" id="{C375AFD7-9E86-4D19-B86E-C936D33B0D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Graphic 78">
                <a:extLst>
                  <a:ext uri="{FF2B5EF4-FFF2-40B4-BE49-F238E27FC236}">
                    <a16:creationId xmlns:a16="http://schemas.microsoft.com/office/drawing/2014/main" id="{4102C78E-31A2-4DB3-8790-415EB0B48A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Graphic 78">
                <a:extLst>
                  <a:ext uri="{FF2B5EF4-FFF2-40B4-BE49-F238E27FC236}">
                    <a16:creationId xmlns:a16="http://schemas.microsoft.com/office/drawing/2014/main" id="{4F3E144D-8167-438A-B67F-50F5D9C0C3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Graphic 78">
                <a:extLst>
                  <a:ext uri="{FF2B5EF4-FFF2-40B4-BE49-F238E27FC236}">
                    <a16:creationId xmlns:a16="http://schemas.microsoft.com/office/drawing/2014/main" id="{4BE2135F-02C1-449F-B195-232E9AFDD6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A681D-1117-7211-6476-D0AB760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040" y="1114690"/>
            <a:ext cx="4159233" cy="349827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Introductions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(PD)HPC/Shared Living Rule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Conference Recap and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Guest Speaker: Lauren Holly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6" name="Freeform: Shape 17">
            <a:extLst>
              <a:ext uri="{FF2B5EF4-FFF2-40B4-BE49-F238E27FC236}">
                <a16:creationId xmlns:a16="http://schemas.microsoft.com/office/drawing/2014/main" id="{808D4A0C-A317-468C-ABC7-9713599D8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100515"/>
            <a:ext cx="5486401" cy="1757485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6D15788-48EC-465C-BB15-0E2B97EE0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5364" y="4799663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37" name="Freeform: Shape 20">
              <a:extLst>
                <a:ext uri="{FF2B5EF4-FFF2-40B4-BE49-F238E27FC236}">
                  <a16:creationId xmlns:a16="http://schemas.microsoft.com/office/drawing/2014/main" id="{25CD05F5-33B9-4797-9B70-3606E7518F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8" name="Freeform: Shape 21">
              <a:extLst>
                <a:ext uri="{FF2B5EF4-FFF2-40B4-BE49-F238E27FC236}">
                  <a16:creationId xmlns:a16="http://schemas.microsoft.com/office/drawing/2014/main" id="{77568428-5E56-452D-92CF-4FEBA58E08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DF9CDED-1081-4C5D-B9D8-E4FFA1F2A7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9" name="Graphic 12">
              <a:extLst>
                <a:ext uri="{FF2B5EF4-FFF2-40B4-BE49-F238E27FC236}">
                  <a16:creationId xmlns:a16="http://schemas.microsoft.com/office/drawing/2014/main" id="{3CC9677D-E092-475D-8E7E-C43C89DDA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Graphic 15">
              <a:extLst>
                <a:ext uri="{FF2B5EF4-FFF2-40B4-BE49-F238E27FC236}">
                  <a16:creationId xmlns:a16="http://schemas.microsoft.com/office/drawing/2014/main" id="{5AC9D903-294F-42DE-B314-62EA405CB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15">
              <a:extLst>
                <a:ext uri="{FF2B5EF4-FFF2-40B4-BE49-F238E27FC236}">
                  <a16:creationId xmlns:a16="http://schemas.microsoft.com/office/drawing/2014/main" id="{BC6A8352-AF17-4A33-BC11-6D8E09184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26">
              <a:extLst>
                <a:ext uri="{FF2B5EF4-FFF2-40B4-BE49-F238E27FC236}">
                  <a16:creationId xmlns:a16="http://schemas.microsoft.com/office/drawing/2014/main" id="{3427F3A2-6126-4803-9D2F-46C1F5F2B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2622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6E4A-26A7-170E-A89B-C65262EED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HPC and PD-HPC Rule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0E6CF-EA8F-98B3-E09A-C4A4F018A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0541676" cy="409963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(7) Homemaker/personal care may be provided to an individual in an acute care hospital to address the individual's intensive personal care, behavioral support/stabilization, or communication needs when the following conditions are met: </a:t>
            </a:r>
          </a:p>
          <a:p>
            <a:pPr marL="457200" indent="-457200">
              <a:buAutoNum type="alphaLcParenBoth"/>
            </a:pPr>
            <a:r>
              <a:rPr lang="en-US" sz="1800" dirty="0"/>
              <a:t>Homemaker/personal care is necessary to ensure smooth transition between the acute care hospital and the individual's home and to preserve the individual's functional abilities;</a:t>
            </a:r>
          </a:p>
          <a:p>
            <a:pPr marL="457200" indent="-457200">
              <a:buAutoNum type="alphaLcParenBoth"/>
            </a:pPr>
            <a:r>
              <a:rPr lang="en-US" sz="1800" dirty="0"/>
              <a:t>Homemaker/personal care is not a substitute for services the acute care hospital provides or is obligated to provide (e.g., attendant care) through its conditions of participation, federal law, state law, or other applicable requirement; </a:t>
            </a:r>
          </a:p>
          <a:p>
            <a:pPr marL="457200" indent="-457200">
              <a:buAutoNum type="alphaLcParenBoth"/>
            </a:pPr>
            <a:r>
              <a:rPr lang="en-US" sz="1800" dirty="0"/>
              <a:t>The person providing homemaker/personal care is awake; </a:t>
            </a:r>
          </a:p>
          <a:p>
            <a:pPr marL="457200" indent="-457200">
              <a:buAutoNum type="alphaLcParenBoth"/>
            </a:pPr>
            <a:r>
              <a:rPr lang="en-US" sz="1800" dirty="0"/>
              <a:t>A maximum of sixteen hours of homemaker/personal care per day may be provided to an individual in an acute care hospital; and </a:t>
            </a:r>
          </a:p>
          <a:p>
            <a:pPr marL="457200" indent="-457200">
              <a:buAutoNum type="alphaLcParenBoth"/>
            </a:pPr>
            <a:r>
              <a:rPr lang="en-US" sz="1800" dirty="0"/>
              <a:t>The cost of homemaker/personal care provided to an individual in an acute c</a:t>
            </a:r>
          </a:p>
        </p:txBody>
      </p:sp>
    </p:spTree>
    <p:extLst>
      <p:ext uri="{BB962C8B-B14F-4D97-AF65-F5344CB8AC3E}">
        <p14:creationId xmlns:p14="http://schemas.microsoft.com/office/powerpoint/2010/main" val="76291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14D36-B9C8-488F-A258-C180A82D5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(10) Shared living may be provided to an individual in an acute care hospital to address the individual's intensive personal care, behavioral support/stabilization, or communication needs when the following conditions are met: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(a) Shared living is necessary to ensure smooth transition between the acute care hospital and the individual's home and to preserve the individual's functional abilities;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(b) Shared living is not a substitute for services the acute care hospital provides or is obligated to provide (e.g., attendant care) through its conditions of participation, federal law, state law, or other applicable requirement.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17AB7-93B9-C5F0-F2DF-F8B5D3C7DAA4}"/>
              </a:ext>
            </a:extLst>
          </p:cNvPr>
          <p:cNvSpPr txBox="1">
            <a:spLocks/>
          </p:cNvSpPr>
          <p:nvPr/>
        </p:nvSpPr>
        <p:spPr>
          <a:xfrm>
            <a:off x="525716" y="787070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Shared Living Rule Change</a:t>
            </a:r>
          </a:p>
        </p:txBody>
      </p:sp>
    </p:spTree>
    <p:extLst>
      <p:ext uri="{BB962C8B-B14F-4D97-AF65-F5344CB8AC3E}">
        <p14:creationId xmlns:p14="http://schemas.microsoft.com/office/powerpoint/2010/main" val="73206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BA009-A199-6242-443D-0E64AC0B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9C253-5093-F85C-0F5D-DB4FE7857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guidance would you need? What guidance would you want?</a:t>
            </a:r>
          </a:p>
        </p:txBody>
      </p:sp>
    </p:spTree>
    <p:extLst>
      <p:ext uri="{BB962C8B-B14F-4D97-AF65-F5344CB8AC3E}">
        <p14:creationId xmlns:p14="http://schemas.microsoft.com/office/powerpoint/2010/main" val="426816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E8DA-4F83-9778-ABF6-45B9F5546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BF349-65F8-71C3-150E-DCF106284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does appear to be increases for waiver nursing services in both the House and Senate versions of the bill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Unclear how much- not explicitly listed in the budget or the line items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 match the increases to other nursing services in the other waiver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Hoping to have additional information soon- stay tuned!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3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EE4E-8499-544D-6568-7B6F199B8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6884D-B6F9-FE36-F79D-559BD6027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you like to see for the next conference?</a:t>
            </a:r>
          </a:p>
          <a:p>
            <a:r>
              <a:rPr lang="en-US" dirty="0"/>
              <a:t>Information on new medications? Information on certain diagnoses? </a:t>
            </a:r>
          </a:p>
        </p:txBody>
      </p:sp>
    </p:spTree>
    <p:extLst>
      <p:ext uri="{BB962C8B-B14F-4D97-AF65-F5344CB8AC3E}">
        <p14:creationId xmlns:p14="http://schemas.microsoft.com/office/powerpoint/2010/main" val="53218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4776-9C66-EE65-9E47-1C134418A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Guest Speaker: Lauren Holly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F6720-D4FA-6D84-66B6-6789ABC11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Executive Director of the Ohio Brain Injury Association</a:t>
            </a:r>
          </a:p>
          <a:p>
            <a:r>
              <a:rPr lang="en-US" dirty="0">
                <a:hlinkClick r:id="rId2"/>
              </a:rPr>
              <a:t>https://www.biaoh.org/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lholly@biaoh.org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8384505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RegularSeedRightStep">
      <a:dk1>
        <a:srgbClr val="000000"/>
      </a:dk1>
      <a:lt1>
        <a:srgbClr val="FFFFFF"/>
      </a:lt1>
      <a:dk2>
        <a:srgbClr val="35371F"/>
      </a:dk2>
      <a:lt2>
        <a:srgbClr val="E2E8E2"/>
      </a:lt2>
      <a:accent1>
        <a:srgbClr val="E729E4"/>
      </a:accent1>
      <a:accent2>
        <a:srgbClr val="D51783"/>
      </a:accent2>
      <a:accent3>
        <a:srgbClr val="E72946"/>
      </a:accent3>
      <a:accent4>
        <a:srgbClr val="D54A17"/>
      </a:accent4>
      <a:accent5>
        <a:srgbClr val="D19A25"/>
      </a:accent5>
      <a:accent6>
        <a:srgbClr val="9DAC13"/>
      </a:accent6>
      <a:hlink>
        <a:srgbClr val="329633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431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 Next LT Pro Light</vt:lpstr>
      <vt:lpstr>Georgia Pro Semibold</vt:lpstr>
      <vt:lpstr>RocaVTI</vt:lpstr>
      <vt:lpstr>Health Care Committee</vt:lpstr>
      <vt:lpstr>Agenda</vt:lpstr>
      <vt:lpstr>HPC and PD-HPC Rule Change</vt:lpstr>
      <vt:lpstr>PowerPoint Presentation</vt:lpstr>
      <vt:lpstr>Thoughts? Comments?</vt:lpstr>
      <vt:lpstr>Budget</vt:lpstr>
      <vt:lpstr>Conference</vt:lpstr>
      <vt:lpstr>Guest Speaker: Lauren Holly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Committee</dc:title>
  <dc:creator>Touvelle, Christine</dc:creator>
  <cp:lastModifiedBy>Touvelle, Christine</cp:lastModifiedBy>
  <cp:revision>3</cp:revision>
  <dcterms:created xsi:type="dcterms:W3CDTF">2023-06-08T13:15:35Z</dcterms:created>
  <dcterms:modified xsi:type="dcterms:W3CDTF">2023-06-08T15:10:25Z</dcterms:modified>
</cp:coreProperties>
</file>