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2" r:id="rId4"/>
    <p:sldId id="259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ndy Putka" initials="WP" lastIdx="1" clrIdx="0">
    <p:extLst>
      <p:ext uri="{19B8F6BF-5375-455C-9EA6-DF929625EA0E}">
        <p15:presenceInfo xmlns:p15="http://schemas.microsoft.com/office/powerpoint/2012/main" userId="e2e037d722d8bb2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4EC6"/>
    <a:srgbClr val="F4C2DA"/>
    <a:srgbClr val="FFBAE7"/>
    <a:srgbClr val="FF8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3899" autoAdjust="0"/>
  </p:normalViewPr>
  <p:slideViewPr>
    <p:cSldViewPr snapToGrid="0" snapToObjects="1">
      <p:cViewPr>
        <p:scale>
          <a:sx n="60" d="100"/>
          <a:sy n="60" d="100"/>
        </p:scale>
        <p:origin x="192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8-07T06:51:58.067" idx="1">
    <p:pos x="5523" y="2087"/>
    <p:text/>
    <p:extLst>
      <p:ext uri="{C676402C-5697-4E1C-873F-D02D1690AC5C}">
        <p15:threadingInfo xmlns:p15="http://schemas.microsoft.com/office/powerpoint/2012/main" timeZoneBias="24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034E4-AF8E-AB41-9528-7325A66677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087C01-C836-BE4D-8E2E-84ED21F7BA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C76328-AB1A-8D4F-B64A-58167B652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1940-C105-3644-B74E-5CFF7FBCD480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67CD6-D81B-E749-A414-FB7A304B8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030AE-08CE-8A44-B19C-4A296872D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D56B-8A3D-AF4F-A626-BEDB8C2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67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F4527-9A0F-7749-98FD-DACD68D49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EC17CB-FA47-CF48-9442-91A0181522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D329DD-DD29-7441-893C-FAF23BB14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1940-C105-3644-B74E-5CFF7FBCD480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3F75C-ECC9-A749-AEC6-2ECEE84CA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62179-96EC-334C-BFD0-23744B108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D56B-8A3D-AF4F-A626-BEDB8C2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142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B0CB27-6C9D-144A-AAD8-98A5F34021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2D0F6A-D618-CD41-B7C0-25ADDA3F1C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438C5-B84C-494A-BB73-EF9538467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1940-C105-3644-B74E-5CFF7FBCD480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7D280-D054-9B48-8E68-5F7D52F58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A7211-CBFD-424E-903F-E7E8B4634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D56B-8A3D-AF4F-A626-BEDB8C2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21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A37BD-B24D-0D4D-8881-522840357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CDD3D-61F0-344B-B793-89E18ECA1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FADC5-BB42-564F-ADB4-99BD47A49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1940-C105-3644-B74E-5CFF7FBCD480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53271C-E9F1-284D-8F95-B539191DD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69596-136E-4640-BAD5-267AC1D4E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D56B-8A3D-AF4F-A626-BEDB8C2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51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4D080-2918-E243-8AD1-3557BE276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2051FA-8EAF-F14A-9F12-EB8D04FAB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157067-D7B8-134E-B7B5-0F82907BB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1940-C105-3644-B74E-5CFF7FBCD480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D533A-F4A3-F24F-A3AD-7E7618A15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20B78-0BCD-374D-B231-73E1920D1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D56B-8A3D-AF4F-A626-BEDB8C2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961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B01D8-8CF4-914C-B823-9C41E73B9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ABB1E-529B-CD4F-86FC-983F2DCA1B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9D4368-E51C-864A-86FC-B9D8642AE0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41C3B7-3A37-C84C-83FE-9F4B6B726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1940-C105-3644-B74E-5CFF7FBCD480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DB0586-942E-DC42-8790-71A9AF5B5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1F61D9-1095-5A4A-9F06-390F8B3BA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D56B-8A3D-AF4F-A626-BEDB8C2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199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AD4D2-57A6-4241-8FD3-5D2C0D7DE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E9C0C6-7D33-B046-9520-A54AFB1FF5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E835EF-5637-B74C-8FC9-86BA5F6DCC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0AD4A-54C9-EE4D-AEC7-27759F5EEC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318DB4-6DF1-F44C-A168-FD80082E6D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A5D703-D404-2246-833C-5DF8527D5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1940-C105-3644-B74E-5CFF7FBCD480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A09068-1E1E-3241-AE8A-15030ADCE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8E3E72-3DD4-F444-95D6-3D63790CF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D56B-8A3D-AF4F-A626-BEDB8C2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819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8A70-B69E-704D-81F7-0CE97B01F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053C44-7EF0-024D-8C4D-56BFC4279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1940-C105-3644-B74E-5CFF7FBCD480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76D9B8-D642-9B4D-8780-A11EAB4E6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47163A-D2B7-6648-A461-A67351EB1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D56B-8A3D-AF4F-A626-BEDB8C2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82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6BE057-EF4A-194C-8C1E-5D792618B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1940-C105-3644-B74E-5CFF7FBCD480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287FD4-945E-1E40-A38C-E3427190D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56E961-14DC-5F47-925F-95E5A0985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D56B-8A3D-AF4F-A626-BEDB8C2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009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184D1-450D-5242-BDFF-7715F24F8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7AC17-5429-6F46-8D52-38987D64E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40776A-FF26-F04B-9140-1A2E1BBB1A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4A5A7B-3789-4B49-A392-E6A6B2A0F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1940-C105-3644-B74E-5CFF7FBCD480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5B4C54-77DB-E546-8C3F-0899A96E9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0B1808-6D34-7244-873D-3C4CEE659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D56B-8A3D-AF4F-A626-BEDB8C2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47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55D55-6250-1E4E-AD9F-6133E8C5A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95E08-6833-7841-93A6-92076D00C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4A5C29-7005-F344-A058-2D68797FAD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54C464-D2EE-B642-BC5C-4A7786DC6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1940-C105-3644-B74E-5CFF7FBCD480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397147-7AF7-FE4D-8993-308AD9E56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430A2A-4BA1-5F42-AD1D-C1133892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D56B-8A3D-AF4F-A626-BEDB8C2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081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D36F8B-5F40-AC4E-A5ED-C8DC582D2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E973-7CA8-9C4D-AC16-E2AFF8146C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19341D-35EA-E94D-AB9F-46778A3051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51940-C105-3644-B74E-5CFF7FBCD480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3FCDB-D8BA-C345-8588-3DA0A2B07D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BC7180-A3C5-B940-A06D-3F0D84BD6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5D56B-8A3D-AF4F-A626-BEDB8C2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172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8D7A-2CF6-2E4C-A9D6-02AFAEC18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Representative Payeeship</a:t>
            </a:r>
            <a:br>
              <a:rPr lang="en-US" dirty="0">
                <a:latin typeface="Garamond" panose="02020404030301010803" pitchFamily="18" charset="0"/>
              </a:rPr>
            </a:b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49E0E0-6C13-084E-9445-D1159B2210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37102"/>
            <a:ext cx="9144000" cy="1120698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Garamond" panose="02020404030301010803" pitchFamily="18" charset="0"/>
              </a:rPr>
              <a:t>Managing Government Benefits as an Organizational Payee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714210-F580-8C46-B7AF-8678D3843824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F4C2D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E971E1-1520-FE41-A521-C8E5E8138519}"/>
              </a:ext>
            </a:extLst>
          </p:cNvPr>
          <p:cNvSpPr/>
          <p:nvPr/>
        </p:nvSpPr>
        <p:spPr>
          <a:xfrm>
            <a:off x="0" y="0"/>
            <a:ext cx="12277493" cy="278780"/>
          </a:xfrm>
          <a:prstGeom prst="rect">
            <a:avLst/>
          </a:prstGeom>
          <a:solidFill>
            <a:srgbClr val="B74E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D58FEAC-ED6E-934B-835D-20BA02DCC5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8394" y="5622399"/>
            <a:ext cx="1132855" cy="1132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037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8D7A-2CF6-2E4C-A9D6-02AFAEC18E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84857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Garamond" panose="02020404030301010803" pitchFamily="18" charset="0"/>
              </a:rPr>
              <a:t>Representative Payeeship: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49E0E0-6C13-084E-9445-D1159B2210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08302"/>
            <a:ext cx="9144000" cy="4148254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>
                <a:latin typeface="Garamond" panose="02020404030301010803" pitchFamily="18" charset="0"/>
              </a:rPr>
              <a:t>Designated by Social Security, VA, Department of Labor or Railroad Retirement to manage funds on behalf of someone who is determined to need assistance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>
                <a:latin typeface="Garamond" panose="02020404030301010803" pitchFamily="18" charset="0"/>
              </a:rPr>
              <a:t>Types of Payees</a:t>
            </a:r>
          </a:p>
          <a:p>
            <a:pPr marL="914400" lvl="1" indent="-457200" algn="l">
              <a:buFont typeface="Wingdings" pitchFamily="2" charset="2"/>
              <a:buChar char="ü"/>
            </a:pPr>
            <a:r>
              <a:rPr lang="en-US" sz="2800" dirty="0">
                <a:latin typeface="Garamond" panose="02020404030301010803" pitchFamily="18" charset="0"/>
              </a:rPr>
              <a:t>Individual</a:t>
            </a:r>
          </a:p>
          <a:p>
            <a:pPr marL="914400" lvl="1" indent="-457200" algn="l">
              <a:buFont typeface="Wingdings" pitchFamily="2" charset="2"/>
              <a:buChar char="ü"/>
            </a:pPr>
            <a:r>
              <a:rPr lang="en-US" sz="2800" dirty="0">
                <a:latin typeface="Garamond" panose="02020404030301010803" pitchFamily="18" charset="0"/>
              </a:rPr>
              <a:t>Institutional</a:t>
            </a:r>
          </a:p>
          <a:p>
            <a:pPr marL="914400" lvl="1" indent="-457200" algn="l">
              <a:buFont typeface="Wingdings" pitchFamily="2" charset="2"/>
              <a:buChar char="ü"/>
            </a:pPr>
            <a:r>
              <a:rPr lang="en-US" sz="2800" dirty="0">
                <a:latin typeface="Garamond" panose="02020404030301010803" pitchFamily="18" charset="0"/>
              </a:rPr>
              <a:t>Organizational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714210-F580-8C46-B7AF-8678D3843824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F4C2D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E971E1-1520-FE41-A521-C8E5E8138519}"/>
              </a:ext>
            </a:extLst>
          </p:cNvPr>
          <p:cNvSpPr/>
          <p:nvPr/>
        </p:nvSpPr>
        <p:spPr>
          <a:xfrm>
            <a:off x="0" y="0"/>
            <a:ext cx="12277493" cy="278780"/>
          </a:xfrm>
          <a:prstGeom prst="rect">
            <a:avLst/>
          </a:prstGeom>
          <a:solidFill>
            <a:srgbClr val="B74E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D58FEAC-ED6E-934B-835D-20BA02DCC5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9145" y="5555591"/>
            <a:ext cx="1132855" cy="1132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668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8D7A-2CF6-2E4C-A9D6-02AFAEC18E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84857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Garamond" panose="02020404030301010803" pitchFamily="18" charset="0"/>
              </a:rPr>
              <a:t>Organizational Payee: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49E0E0-6C13-084E-9445-D1159B2210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08302"/>
            <a:ext cx="9144000" cy="4148254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>
              <a:latin typeface="Garamond" panose="02020404030301010803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>
                <a:latin typeface="Garamond" panose="02020404030301010803" pitchFamily="18" charset="0"/>
              </a:rPr>
              <a:t>Fee for Service (FFS) Payees</a:t>
            </a:r>
          </a:p>
          <a:p>
            <a:pPr marL="914400" lvl="1" indent="-457200" algn="l">
              <a:buFont typeface="Wingdings" pitchFamily="2" charset="2"/>
              <a:buChar char="ü"/>
            </a:pPr>
            <a:r>
              <a:rPr lang="en-US" sz="2800" dirty="0">
                <a:latin typeface="Garamond" panose="02020404030301010803" pitchFamily="18" charset="0"/>
              </a:rPr>
              <a:t>non-profit</a:t>
            </a:r>
          </a:p>
          <a:p>
            <a:pPr marL="914400" lvl="1" indent="-457200" algn="l">
              <a:buFont typeface="Wingdings" pitchFamily="2" charset="2"/>
              <a:buChar char="ü"/>
            </a:pPr>
            <a:r>
              <a:rPr lang="en-US" sz="2800" dirty="0">
                <a:latin typeface="Garamond" panose="02020404030301010803" pitchFamily="18" charset="0"/>
              </a:rPr>
              <a:t>serve at least five individuals</a:t>
            </a:r>
          </a:p>
          <a:p>
            <a:pPr marL="914400" lvl="1" indent="-457200" algn="l">
              <a:buFont typeface="Wingdings" pitchFamily="2" charset="2"/>
              <a:buChar char="ü"/>
            </a:pPr>
            <a:r>
              <a:rPr lang="en-US" sz="2800" dirty="0">
                <a:latin typeface="Garamond" panose="02020404030301010803" pitchFamily="18" charset="0"/>
              </a:rPr>
              <a:t>bonded </a:t>
            </a:r>
          </a:p>
          <a:p>
            <a:pPr marL="914400" lvl="1" indent="-457200" algn="l">
              <a:buFont typeface="Wingdings" pitchFamily="2" charset="2"/>
              <a:buChar char="ü"/>
            </a:pPr>
            <a:r>
              <a:rPr lang="en-US" sz="2800" dirty="0">
                <a:latin typeface="Garamond" panose="02020404030301010803" pitchFamily="18" charset="0"/>
              </a:rPr>
              <a:t>application with SSA </a:t>
            </a:r>
          </a:p>
          <a:p>
            <a:pPr marL="914400" lvl="1" indent="-457200" algn="l">
              <a:buFont typeface="Wingdings" pitchFamily="2" charset="2"/>
              <a:buChar char="ü"/>
            </a:pPr>
            <a:r>
              <a:rPr lang="en-US" sz="2800" dirty="0">
                <a:latin typeface="Garamond" panose="02020404030301010803" pitchFamily="18" charset="0"/>
              </a:rPr>
              <a:t>written approval from SSA</a:t>
            </a:r>
          </a:p>
          <a:p>
            <a:pPr marL="914400" lvl="1" indent="-457200" algn="l">
              <a:buFont typeface="Wingdings" pitchFamily="2" charset="2"/>
              <a:buChar char="ü"/>
            </a:pPr>
            <a:r>
              <a:rPr lang="en-US" sz="2800" dirty="0">
                <a:latin typeface="Garamond" panose="02020404030301010803" pitchFamily="18" charset="0"/>
              </a:rPr>
              <a:t>periodic audits by SSA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714210-F580-8C46-B7AF-8678D3843824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F4C2D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E971E1-1520-FE41-A521-C8E5E8138519}"/>
              </a:ext>
            </a:extLst>
          </p:cNvPr>
          <p:cNvSpPr/>
          <p:nvPr/>
        </p:nvSpPr>
        <p:spPr>
          <a:xfrm>
            <a:off x="0" y="0"/>
            <a:ext cx="12277493" cy="278780"/>
          </a:xfrm>
          <a:prstGeom prst="rect">
            <a:avLst/>
          </a:prstGeom>
          <a:solidFill>
            <a:srgbClr val="B74E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D58FEAC-ED6E-934B-835D-20BA02DCC5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9145" y="5555591"/>
            <a:ext cx="1132855" cy="1132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454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8D7A-2CF6-2E4C-A9D6-02AFAEC18E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2596"/>
            <a:ext cx="9144000" cy="2029522"/>
          </a:xfrm>
        </p:spPr>
        <p:txBody>
          <a:bodyPr>
            <a:normAutofit/>
          </a:bodyPr>
          <a:lstStyle/>
          <a:p>
            <a:r>
              <a:rPr lang="en-US" dirty="0">
                <a:latin typeface="Garamond" panose="02020404030301010803" pitchFamily="18" charset="0"/>
              </a:rPr>
              <a:t>Payee Plus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49E0E0-6C13-084E-9445-D1159B2210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75970"/>
            <a:ext cx="9144000" cy="1120698"/>
          </a:xfrm>
        </p:spPr>
        <p:txBody>
          <a:bodyPr>
            <a:normAutofit/>
          </a:bodyPr>
          <a:lstStyle/>
          <a:p>
            <a:endParaRPr lang="en-US" sz="3200" dirty="0">
              <a:latin typeface="Garamond" panose="02020404030301010803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714210-F580-8C46-B7AF-8678D3843824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F4C2D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E971E1-1520-FE41-A521-C8E5E8138519}"/>
              </a:ext>
            </a:extLst>
          </p:cNvPr>
          <p:cNvSpPr/>
          <p:nvPr/>
        </p:nvSpPr>
        <p:spPr>
          <a:xfrm>
            <a:off x="0" y="0"/>
            <a:ext cx="12277493" cy="278780"/>
          </a:xfrm>
          <a:prstGeom prst="rect">
            <a:avLst/>
          </a:prstGeom>
          <a:solidFill>
            <a:srgbClr val="B74E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36FB52A-3033-0449-B2BB-706D128EFC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9" y="2804067"/>
            <a:ext cx="2509954" cy="2509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785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8D7A-2CF6-2E4C-A9D6-02AFAEC18E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84857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Garamond" panose="02020404030301010803" pitchFamily="18" charset="0"/>
              </a:rPr>
              <a:t>About Us: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49E0E0-6C13-084E-9445-D1159B2210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08302"/>
            <a:ext cx="9144000" cy="4148254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>
              <a:latin typeface="Garamond" panose="02020404030301010803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>
                <a:latin typeface="Garamond" panose="02020404030301010803" pitchFamily="18" charset="0"/>
              </a:rPr>
              <a:t>Founded in 2012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>
                <a:latin typeface="Garamond" panose="02020404030301010803" pitchFamily="18" charset="0"/>
              </a:rPr>
              <a:t>Began with 7 clients, 350 clients currently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>
                <a:latin typeface="Garamond" panose="02020404030301010803" pitchFamily="18" charset="0"/>
              </a:rPr>
              <a:t>Primarily serve the Developmentally Disabled population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>
                <a:latin typeface="Garamond" panose="02020404030301010803" pitchFamily="18" charset="0"/>
              </a:rPr>
              <a:t>2 employees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>
                <a:latin typeface="Garamond" panose="02020404030301010803" pitchFamily="18" charset="0"/>
              </a:rPr>
              <a:t>Board of Directors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>
              <a:latin typeface="Garamond" panose="02020404030301010803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714210-F580-8C46-B7AF-8678D3843824}"/>
              </a:ext>
            </a:extLst>
          </p:cNvPr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F4C2D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E971E1-1520-FE41-A521-C8E5E8138519}"/>
              </a:ext>
            </a:extLst>
          </p:cNvPr>
          <p:cNvSpPr/>
          <p:nvPr/>
        </p:nvSpPr>
        <p:spPr>
          <a:xfrm>
            <a:off x="0" y="0"/>
            <a:ext cx="12277493" cy="278780"/>
          </a:xfrm>
          <a:prstGeom prst="rect">
            <a:avLst/>
          </a:prstGeom>
          <a:solidFill>
            <a:srgbClr val="B74E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D58FEAC-ED6E-934B-835D-20BA02DCC5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9145" y="5555591"/>
            <a:ext cx="1132855" cy="1132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509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99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Garamond</vt:lpstr>
      <vt:lpstr>Wingdings</vt:lpstr>
      <vt:lpstr>Office Theme</vt:lpstr>
      <vt:lpstr>Representative Payeeship </vt:lpstr>
      <vt:lpstr>Representative Payeeship:</vt:lpstr>
      <vt:lpstr>Organizational Payee:</vt:lpstr>
      <vt:lpstr>Payee Plus</vt:lpstr>
      <vt:lpstr>About Us: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Awesome Presentation: You are Empress Wendy!</dc:title>
  <dc:creator>Steven Putka</dc:creator>
  <cp:lastModifiedBy>Wendy Putka</cp:lastModifiedBy>
  <cp:revision>11</cp:revision>
  <dcterms:created xsi:type="dcterms:W3CDTF">2018-08-06T19:51:11Z</dcterms:created>
  <dcterms:modified xsi:type="dcterms:W3CDTF">2018-08-07T11:40:34Z</dcterms:modified>
</cp:coreProperties>
</file>