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35" r:id="rId4"/>
  </p:sldMasterIdLst>
  <p:notesMasterIdLst>
    <p:notesMasterId r:id="rId24"/>
  </p:notesMasterIdLst>
  <p:handoutMasterIdLst>
    <p:handoutMasterId r:id="rId25"/>
  </p:handoutMasterIdLst>
  <p:sldIdLst>
    <p:sldId id="322" r:id="rId5"/>
    <p:sldId id="323" r:id="rId6"/>
    <p:sldId id="374" r:id="rId7"/>
    <p:sldId id="375" r:id="rId8"/>
    <p:sldId id="376" r:id="rId9"/>
    <p:sldId id="327" r:id="rId10"/>
    <p:sldId id="330" r:id="rId11"/>
    <p:sldId id="331" r:id="rId12"/>
    <p:sldId id="379" r:id="rId13"/>
    <p:sldId id="380" r:id="rId14"/>
    <p:sldId id="381" r:id="rId15"/>
    <p:sldId id="382" r:id="rId16"/>
    <p:sldId id="334" r:id="rId17"/>
    <p:sldId id="336" r:id="rId18"/>
    <p:sldId id="335" r:id="rId19"/>
    <p:sldId id="385" r:id="rId20"/>
    <p:sldId id="386" r:id="rId21"/>
    <p:sldId id="387" r:id="rId22"/>
    <p:sldId id="341" r:id="rId23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B. GENTILE" initials="MBG" lastIdx="1" clrIdx="0"/>
  <p:cmAuthor id="7" name="Cunningham, Gretyl" initials="CG" lastIdx="6" clrIdx="7">
    <p:extLst>
      <p:ext uri="{19B8F6BF-5375-455C-9EA6-DF929625EA0E}">
        <p15:presenceInfo xmlns:p15="http://schemas.microsoft.com/office/powerpoint/2012/main" userId="S-1-5-21-3687116579-1249457416-2751419249-235331" providerId="AD"/>
      </p:ext>
    </p:extLst>
  </p:cmAuthor>
  <p:cmAuthor id="1" name="David Salisbury" initials="DS" lastIdx="1" clrIdx="1"/>
  <p:cmAuthor id="8" name="Ayers, Melissa" initials="AM" lastIdx="38" clrIdx="8">
    <p:extLst>
      <p:ext uri="{19B8F6BF-5375-455C-9EA6-DF929625EA0E}">
        <p15:presenceInfo xmlns:p15="http://schemas.microsoft.com/office/powerpoint/2012/main" userId="S-1-5-21-3687116579-1249457416-2751419249-223254" providerId="AD"/>
      </p:ext>
    </p:extLst>
  </p:cmAuthor>
  <p:cmAuthor id="2" name="Jim Tassie" initials="JGT" lastIdx="9" clrIdx="2">
    <p:extLst>
      <p:ext uri="{19B8F6BF-5375-455C-9EA6-DF929625EA0E}">
        <p15:presenceInfo xmlns:p15="http://schemas.microsoft.com/office/powerpoint/2012/main" userId="Jim Tassie" providerId="None"/>
      </p:ext>
    </p:extLst>
  </p:cmAuthor>
  <p:cmAuthor id="3" name="Rossi, Samuel" initials="RS" lastIdx="12" clrIdx="3">
    <p:extLst>
      <p:ext uri="{19B8F6BF-5375-455C-9EA6-DF929625EA0E}">
        <p15:presenceInfo xmlns:p15="http://schemas.microsoft.com/office/powerpoint/2012/main" userId="S-1-5-21-3687116579-1249457416-2751419249-23699" providerId="AD"/>
      </p:ext>
    </p:extLst>
  </p:cmAuthor>
  <p:cmAuthor id="4" name="Maria Gentile" initials="MBG" lastIdx="8" clrIdx="4">
    <p:extLst>
      <p:ext uri="{19B8F6BF-5375-455C-9EA6-DF929625EA0E}">
        <p15:presenceInfo xmlns:p15="http://schemas.microsoft.com/office/powerpoint/2012/main" userId="Maria Gentile" providerId="None"/>
      </p:ext>
    </p:extLst>
  </p:cmAuthor>
  <p:cmAuthor id="5" name="Hoseus, Jenelle" initials="HJ" lastIdx="38" clrIdx="5">
    <p:extLst>
      <p:ext uri="{19B8F6BF-5375-455C-9EA6-DF929625EA0E}">
        <p15:presenceInfo xmlns:p15="http://schemas.microsoft.com/office/powerpoint/2012/main" userId="S-1-5-21-3687116579-1249457416-2751419249-2845" providerId="AD"/>
      </p:ext>
    </p:extLst>
  </p:cmAuthor>
  <p:cmAuthor id="6" name="Bailey, Mallory" initials="BM" lastIdx="35" clrIdx="6">
    <p:extLst>
      <p:ext uri="{19B8F6BF-5375-455C-9EA6-DF929625EA0E}">
        <p15:presenceInfo xmlns:p15="http://schemas.microsoft.com/office/powerpoint/2012/main" userId="S-1-5-21-3687116579-1249457416-2751419249-442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749E"/>
    <a:srgbClr val="435363"/>
    <a:srgbClr val="D12A2F"/>
    <a:srgbClr val="E7E1E6"/>
    <a:srgbClr val="706F74"/>
    <a:srgbClr val="BFD4E7"/>
    <a:srgbClr val="8CB7E8"/>
    <a:srgbClr val="2A547F"/>
    <a:srgbClr val="0F4ACD"/>
    <a:srgbClr val="2FD5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86977" autoAdjust="0"/>
  </p:normalViewPr>
  <p:slideViewPr>
    <p:cSldViewPr>
      <p:cViewPr varScale="1">
        <p:scale>
          <a:sx n="100" d="100"/>
          <a:sy n="100" d="100"/>
        </p:scale>
        <p:origin x="153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2904" y="43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37841" cy="464820"/>
          </a:xfrm>
          <a:prstGeom prst="rect">
            <a:avLst/>
          </a:prstGeom>
        </p:spPr>
        <p:txBody>
          <a:bodyPr vert="horz" lIns="92776" tIns="46389" rIns="92776" bIns="463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1" cy="464820"/>
          </a:xfrm>
          <a:prstGeom prst="rect">
            <a:avLst/>
          </a:prstGeom>
        </p:spPr>
        <p:txBody>
          <a:bodyPr vert="horz" lIns="92776" tIns="46389" rIns="92776" bIns="46389" rtlCol="0"/>
          <a:lstStyle>
            <a:lvl1pPr algn="r">
              <a:defRPr sz="1200"/>
            </a:lvl1pPr>
          </a:lstStyle>
          <a:p>
            <a:fld id="{DD797EBE-B6B5-42CD-98D1-CA979E8D8BBD}" type="datetimeFigureOut">
              <a:rPr lang="en-US" smtClean="0"/>
              <a:pPr/>
              <a:t>4/3/2018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29971"/>
            <a:ext cx="3037841" cy="464820"/>
          </a:xfrm>
          <a:prstGeom prst="rect">
            <a:avLst/>
          </a:prstGeom>
        </p:spPr>
        <p:txBody>
          <a:bodyPr vert="horz" lIns="92776" tIns="46389" rIns="92776" bIns="463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71"/>
            <a:ext cx="3037841" cy="464820"/>
          </a:xfrm>
          <a:prstGeom prst="rect">
            <a:avLst/>
          </a:prstGeom>
        </p:spPr>
        <p:txBody>
          <a:bodyPr vert="horz" lIns="92776" tIns="46389" rIns="92776" bIns="46389" rtlCol="0" anchor="b"/>
          <a:lstStyle>
            <a:lvl1pPr algn="r">
              <a:defRPr sz="1200"/>
            </a:lvl1pPr>
          </a:lstStyle>
          <a:p>
            <a:fld id="{A7AA1A91-6A6F-45EC-8A49-E8F1E0E92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3560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37841" cy="464820"/>
          </a:xfrm>
          <a:prstGeom prst="rect">
            <a:avLst/>
          </a:prstGeom>
        </p:spPr>
        <p:txBody>
          <a:bodyPr vert="horz" lIns="92776" tIns="46389" rIns="92776" bIns="463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1" cy="464820"/>
          </a:xfrm>
          <a:prstGeom prst="rect">
            <a:avLst/>
          </a:prstGeom>
        </p:spPr>
        <p:txBody>
          <a:bodyPr vert="horz" lIns="92776" tIns="46389" rIns="92776" bIns="46389" rtlCol="0"/>
          <a:lstStyle>
            <a:lvl1pPr algn="r">
              <a:defRPr sz="1200"/>
            </a:lvl1pPr>
          </a:lstStyle>
          <a:p>
            <a:fld id="{BBB39797-7448-4F04-BF50-5A3BE1275677}" type="datetimeFigureOut">
              <a:rPr lang="en-US" smtClean="0"/>
              <a:pPr/>
              <a:t>4/3/2018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700088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76" tIns="46389" rIns="92776" bIns="463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5"/>
            <a:ext cx="5608320" cy="4183380"/>
          </a:xfrm>
          <a:prstGeom prst="rect">
            <a:avLst/>
          </a:prstGeom>
        </p:spPr>
        <p:txBody>
          <a:bodyPr vert="horz" lIns="92776" tIns="46389" rIns="92776" bIns="463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971"/>
            <a:ext cx="3037841" cy="464820"/>
          </a:xfrm>
          <a:prstGeom prst="rect">
            <a:avLst/>
          </a:prstGeom>
        </p:spPr>
        <p:txBody>
          <a:bodyPr vert="horz" lIns="92776" tIns="46389" rIns="92776" bIns="463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71"/>
            <a:ext cx="3037841" cy="464820"/>
          </a:xfrm>
          <a:prstGeom prst="rect">
            <a:avLst/>
          </a:prstGeom>
        </p:spPr>
        <p:txBody>
          <a:bodyPr vert="horz" lIns="92776" tIns="46389" rIns="92776" bIns="46389" rtlCol="0" anchor="b"/>
          <a:lstStyle>
            <a:lvl1pPr algn="r">
              <a:defRPr sz="1200"/>
            </a:lvl1pPr>
          </a:lstStyle>
          <a:p>
            <a:fld id="{C09C2A1E-7C5B-4541-B473-51EDAF573A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1823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700088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C2A1E-7C5B-4541-B473-51EDAF573AE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77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662561" y="2509871"/>
            <a:ext cx="6795639" cy="91757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435363"/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643389" y="3810000"/>
            <a:ext cx="4986011" cy="1828800"/>
          </a:xfrm>
        </p:spPr>
        <p:txBody>
          <a:bodyPr>
            <a:normAutofit/>
          </a:bodyPr>
          <a:lstStyle>
            <a:lvl1pPr marL="0" indent="0" algn="l">
              <a:buNone/>
              <a:defRPr lang="en-US" sz="135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066800" cy="6858000"/>
          </a:xfrm>
          <a:prstGeom prst="rect">
            <a:avLst/>
          </a:prstGeom>
          <a:solidFill>
            <a:srgbClr val="D12A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 userDrawn="1"/>
        </p:nvSpPr>
        <p:spPr>
          <a:xfrm>
            <a:off x="900559" y="0"/>
            <a:ext cx="204341" cy="6858000"/>
          </a:xfrm>
          <a:prstGeom prst="rect">
            <a:avLst/>
          </a:prstGeom>
          <a:solidFill>
            <a:srgbClr val="435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276844"/>
            <a:ext cx="3091663" cy="78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97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685800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rgbClr val="435363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2"/>
            <a:ext cx="8229600" cy="4525963"/>
          </a:xfrm>
        </p:spPr>
        <p:txBody>
          <a:bodyPr/>
          <a:lstStyle>
            <a:lvl2pPr marL="557213" indent="-214313">
              <a:buFont typeface="Arial" panose="020B0604020202020204" pitchFamily="34" charset="0"/>
              <a:buChar char="»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70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124200"/>
            <a:ext cx="8839200" cy="685800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solidFill>
                  <a:srgbClr val="435363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43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 Content Divider">
    <p:bg>
      <p:bgPr>
        <a:solidFill>
          <a:srgbClr val="435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0F7AD5-E45F-4736-83CE-D8C26C993A39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75260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197475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3276598"/>
            <a:ext cx="8839200" cy="914400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6453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685800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rgbClr val="435363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220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685800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rgbClr val="435363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9912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685800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rgbClr val="435363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7925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8CB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1" y="76200"/>
            <a:ext cx="1795259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9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6" r:id="rId2"/>
    <p:sldLayoutId id="2147483846" r:id="rId3"/>
    <p:sldLayoutId id="2147483847" r:id="rId4"/>
    <p:sldLayoutId id="2147483839" r:id="rId5"/>
    <p:sldLayoutId id="2147483840" r:id="rId6"/>
    <p:sldLayoutId id="2147483841" r:id="rId7"/>
    <p:sldLayoutId id="2147483842" r:id="rId8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EVV@medicaid.ohio.gov" TargetMode="External"/><Relationship Id="rId2" Type="http://schemas.openxmlformats.org/officeDocument/2006/relationships/hyperlink" Target="http://medicaid.ohio.gov/INITIATIVES/ElectronicVisitVerification.aspx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Julie.Evers@Medicaid.ohio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662561" y="2743200"/>
            <a:ext cx="6795639" cy="69052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Ohio Provider Resource Association</a:t>
            </a:r>
            <a:br>
              <a:rPr lang="en-US" dirty="0" smtClean="0"/>
            </a:br>
            <a:r>
              <a:rPr lang="en-US" dirty="0" smtClean="0"/>
              <a:t>Electronic </a:t>
            </a:r>
            <a:r>
              <a:rPr lang="en-US" dirty="0"/>
              <a:t>Visit Verification (EVV)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662561" y="4267200"/>
            <a:ext cx="4114800" cy="1828800"/>
          </a:xfrm>
        </p:spPr>
        <p:txBody>
          <a:bodyPr>
            <a:normAutofit/>
          </a:bodyPr>
          <a:lstStyle/>
          <a:p>
            <a:endParaRPr lang="en-US" b="0" dirty="0"/>
          </a:p>
          <a:p>
            <a:r>
              <a:rPr lang="en-US" dirty="0" smtClean="0"/>
              <a:t>Julie Evers, Bureau of Long Term Services and Supports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March 20,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963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EVV mobile device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905000"/>
            <a:ext cx="337185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19300"/>
            <a:ext cx="19050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4724400" y="2286000"/>
            <a:ext cx="356557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EVV devices have been purchased and </a:t>
            </a:r>
            <a:r>
              <a:rPr lang="en-US" sz="2200" dirty="0" smtClean="0"/>
              <a:t>configured for use with the </a:t>
            </a:r>
            <a:r>
              <a:rPr lang="en-US" sz="2200" dirty="0" err="1" smtClean="0"/>
              <a:t>Sandata</a:t>
            </a:r>
            <a:r>
              <a:rPr lang="en-US" sz="2200" dirty="0" smtClean="0"/>
              <a:t> system. </a:t>
            </a:r>
            <a:endParaRPr lang="en-US" sz="2200" dirty="0"/>
          </a:p>
          <a:p>
            <a:endParaRPr lang="en-US" sz="2200" b="1" dirty="0"/>
          </a:p>
          <a:p>
            <a:r>
              <a:rPr lang="en-US" sz="2200" b="1" dirty="0"/>
              <a:t>Device Specs: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Caterpillar and LG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Android </a:t>
            </a:r>
            <a:r>
              <a:rPr lang="en-US" sz="2200" dirty="0"/>
              <a:t>Operating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Large Screens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35140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Why a Mobile Device?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mobile device allows capture of visit data wherever services are provided.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Provides flexibility to consumer that a landline or fixed device in the home does not offer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Only needs to go with the individual when the visit will start or end away from </a:t>
            </a:r>
            <a:r>
              <a:rPr lang="en-US" dirty="0" smtClean="0">
                <a:solidFill>
                  <a:schemeClr val="tx1"/>
                </a:solidFill>
              </a:rPr>
              <a:t>home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374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GPS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Captured only at the start of the visit and the end of the </a:t>
            </a:r>
            <a:r>
              <a:rPr lang="en-US" dirty="0" smtClean="0">
                <a:solidFill>
                  <a:schemeClr val="tx1"/>
                </a:solidFill>
              </a:rPr>
              <a:t>visit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Matches to any address connected to the individual by the provider in the </a:t>
            </a:r>
            <a:r>
              <a:rPr lang="en-US" dirty="0" err="1">
                <a:solidFill>
                  <a:schemeClr val="tx1"/>
                </a:solidFill>
              </a:rPr>
              <a:t>Sandata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system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1000 foot geo fence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Camera and Microphone</a:t>
            </a:r>
          </a:p>
          <a:p>
            <a:r>
              <a:rPr lang="en-US" dirty="0">
                <a:solidFill>
                  <a:schemeClr val="tx1"/>
                </a:solidFill>
              </a:rPr>
              <a:t>Cameras are used for device configuration and disabled before the device is sent to an individual.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Microphone is only active when the record button has been pushed to capture the verification of service </a:t>
            </a:r>
            <a:r>
              <a:rPr lang="en-US" dirty="0" smtClean="0">
                <a:solidFill>
                  <a:schemeClr val="tx1"/>
                </a:solidFill>
              </a:rPr>
              <a:t>delivery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570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OAC 5160-1-40 (Electronic Visit Verification)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Identifies </a:t>
            </a:r>
            <a:r>
              <a:rPr lang="en-US" dirty="0">
                <a:solidFill>
                  <a:schemeClr val="tx1"/>
                </a:solidFill>
              </a:rPr>
              <a:t>services subject to EVV</a:t>
            </a:r>
          </a:p>
          <a:p>
            <a:r>
              <a:rPr lang="en-US" dirty="0">
                <a:solidFill>
                  <a:schemeClr val="tx1"/>
                </a:solidFill>
              </a:rPr>
              <a:t>Identifies exceptions to EVV Requirements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Group </a:t>
            </a:r>
            <a:r>
              <a:rPr lang="en-US" sz="2200" dirty="0" smtClean="0">
                <a:solidFill>
                  <a:schemeClr val="tx1"/>
                </a:solidFill>
              </a:rPr>
              <a:t>Visits</a:t>
            </a:r>
            <a:endParaRPr lang="en-US" sz="2200" dirty="0">
              <a:solidFill>
                <a:schemeClr val="tx1"/>
              </a:solidFill>
            </a:endParaRP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Anticipated duration of service is 90 days or </a:t>
            </a:r>
            <a:r>
              <a:rPr lang="en-US" sz="2200" dirty="0" smtClean="0">
                <a:solidFill>
                  <a:schemeClr val="tx1"/>
                </a:solidFill>
              </a:rPr>
              <a:t>less (Until July 2018)</a:t>
            </a:r>
            <a:endParaRPr lang="en-US" sz="2200" dirty="0">
              <a:solidFill>
                <a:schemeClr val="tx1"/>
              </a:solidFill>
            </a:endParaRP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Managed Care</a:t>
            </a:r>
          </a:p>
          <a:p>
            <a:r>
              <a:rPr lang="en-US" dirty="0">
                <a:solidFill>
                  <a:schemeClr val="tx1"/>
                </a:solidFill>
              </a:rPr>
              <a:t>The Department will provide an EVV system to providers</a:t>
            </a:r>
          </a:p>
          <a:p>
            <a:r>
              <a:rPr lang="en-US" dirty="0">
                <a:solidFill>
                  <a:schemeClr val="tx1"/>
                </a:solidFill>
              </a:rPr>
              <a:t>Only claims that match a verified visit will be reimbursed by </a:t>
            </a:r>
            <a:r>
              <a:rPr lang="en-US" dirty="0" smtClean="0">
                <a:solidFill>
                  <a:schemeClr val="tx1"/>
                </a:solidFill>
              </a:rPr>
              <a:t>Medicaid (Beginning July 1, 2018)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065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OAC 5160-1-40 (Electronic Visit Verification)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4016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Data </a:t>
            </a:r>
            <a:r>
              <a:rPr lang="en-US" dirty="0">
                <a:solidFill>
                  <a:schemeClr val="tx1"/>
                </a:solidFill>
              </a:rPr>
              <a:t>Collection Requirements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Individual receiving service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Direct Care Worker providing service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Location and Time at start of visit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Service Provided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Location and Time at end of visit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Verification of visit time and service by Individual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091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OAC 5160-1-40 (Electronic Visit Verification) cont.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916365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>
                <a:solidFill>
                  <a:schemeClr val="tx1"/>
                </a:solidFill>
              </a:rPr>
              <a:t>Provider </a:t>
            </a:r>
            <a:r>
              <a:rPr lang="en-US" sz="2600" dirty="0">
                <a:solidFill>
                  <a:schemeClr val="tx1"/>
                </a:solidFill>
              </a:rPr>
              <a:t>requirements</a:t>
            </a:r>
            <a:r>
              <a:rPr lang="en-US" dirty="0">
                <a:solidFill>
                  <a:schemeClr val="tx1"/>
                </a:solidFill>
              </a:rPr>
              <a:t>	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Current providers must complete required training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New providers will complete training during provider application process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Maintain required information with respect to individuals and direct care workers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Device Requests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Notification of End of Service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Failure to meet EVV requirements may lead to termination of provider agreement.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955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Phase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2"/>
            <a:ext cx="8229600" cy="502919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Implementation </a:t>
            </a:r>
            <a:r>
              <a:rPr lang="en-US" dirty="0">
                <a:solidFill>
                  <a:schemeClr val="tx1"/>
                </a:solidFill>
              </a:rPr>
              <a:t>Target Date in Fall 2018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Includes services in PASSPORT, Level One, Individual Options and SELF </a:t>
            </a:r>
            <a:r>
              <a:rPr lang="en-US" dirty="0" smtClean="0">
                <a:solidFill>
                  <a:schemeClr val="tx1"/>
                </a:solidFill>
              </a:rPr>
              <a:t>waivers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Additional information:  Day and Employment Services will not be included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Will not include 24-hour staffed sites billed on a daily </a:t>
            </a:r>
            <a:r>
              <a:rPr lang="en-US" dirty="0" smtClean="0">
                <a:solidFill>
                  <a:srgbClr val="FF0000"/>
                </a:solidFill>
              </a:rPr>
              <a:t>rate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Will not include shared living, most likely will not include remote monitoring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WILL INCLUDE 15 MIN. INTERVALS OF HPC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Includes Managed Care (Traditional and </a:t>
            </a:r>
            <a:r>
              <a:rPr lang="en-US" dirty="0" err="1">
                <a:solidFill>
                  <a:schemeClr val="tx1"/>
                </a:solidFill>
              </a:rPr>
              <a:t>MyCare</a:t>
            </a:r>
            <a:r>
              <a:rPr lang="en-US" dirty="0">
                <a:solidFill>
                  <a:schemeClr val="tx1"/>
                </a:solidFill>
              </a:rPr>
              <a:t> Ohio)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MCPs have been part of the EVV build from the beginning.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Managed Care Plans will use fee for service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60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Phase 2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Collaboration with ODA, DODD and Managed Care </a:t>
            </a:r>
            <a:r>
              <a:rPr lang="en-US" dirty="0" smtClean="0">
                <a:solidFill>
                  <a:schemeClr val="tx1"/>
                </a:solidFill>
              </a:rPr>
              <a:t>Plans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Meetings with DODD have already </a:t>
            </a:r>
            <a:r>
              <a:rPr lang="en-US" dirty="0" smtClean="0">
                <a:solidFill>
                  <a:srgbClr val="FF0000"/>
                </a:solidFill>
              </a:rPr>
              <a:t>begun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What is a visit?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What services are considered personal care services?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One EVV system across Medicaid funded services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Build on the system design in Phase 1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Work includes design, outreach and </a:t>
            </a:r>
            <a:r>
              <a:rPr lang="en-US" dirty="0" smtClean="0">
                <a:solidFill>
                  <a:schemeClr val="tx1"/>
                </a:solidFill>
              </a:rPr>
              <a:t>training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973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More information to 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ODM has a webpage for EVV, which can be found at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http://medicaid.ohio.gov/INITIATIVES/ElectronicVisitVerification.aspx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ODM continues outreach efforts to our provider community to deliver EVV updates.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ODM has also included an email address on this webpage for any EVV related questions.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EVV@Medicaid.ohio.gov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webpage will be updated as more information is available, so we encourage you to visit it often.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681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Contact info: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mtClean="0">
                <a:solidFill>
                  <a:schemeClr val="tx1"/>
                </a:solidFill>
              </a:rPr>
              <a:t>Julie </a:t>
            </a:r>
            <a:r>
              <a:rPr lang="en-US" dirty="0">
                <a:solidFill>
                  <a:schemeClr val="tx1"/>
                </a:solidFill>
              </a:rPr>
              <a:t>Evers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614-752-3618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hlinkClick r:id="rId2"/>
              </a:rPr>
              <a:t>Julie.Evers@Medicaid.ohio.gov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696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What is EVV?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409701"/>
            <a:ext cx="7696200" cy="4908550"/>
          </a:xfrm>
        </p:spPr>
        <p:txBody>
          <a:bodyPr>
            <a:normAutofit/>
          </a:bodyPr>
          <a:lstStyle/>
          <a:p>
            <a:pPr marL="346075" lvl="2"/>
            <a:r>
              <a:rPr lang="en-US" sz="2400" dirty="0" smtClean="0">
                <a:solidFill>
                  <a:schemeClr val="tx1"/>
                </a:solidFill>
              </a:rPr>
              <a:t>Electronic </a:t>
            </a:r>
            <a:r>
              <a:rPr lang="en-US" sz="2400" dirty="0">
                <a:solidFill>
                  <a:schemeClr val="tx1"/>
                </a:solidFill>
              </a:rPr>
              <a:t>Visit Verification (EVV) is a tool for electronically capturing point-of- service information for certain home and community-based services. </a:t>
            </a:r>
          </a:p>
          <a:p>
            <a:pPr marL="803275" lvl="4"/>
            <a:r>
              <a:rPr lang="en-US" sz="2200" dirty="0">
                <a:solidFill>
                  <a:schemeClr val="tx1"/>
                </a:solidFill>
              </a:rPr>
              <a:t>Sandata Technologies is the ODM vendor</a:t>
            </a:r>
          </a:p>
          <a:p>
            <a:pPr marL="803275" lvl="4"/>
            <a:r>
              <a:rPr lang="en-US" sz="2200" dirty="0">
                <a:solidFill>
                  <a:schemeClr val="tx1"/>
                </a:solidFill>
              </a:rPr>
              <a:t>Near real-time processing capability</a:t>
            </a:r>
          </a:p>
          <a:p>
            <a:pPr marL="803275" lvl="4"/>
            <a:r>
              <a:rPr lang="en-US" sz="2200" dirty="0">
                <a:solidFill>
                  <a:schemeClr val="tx1"/>
                </a:solidFill>
              </a:rPr>
              <a:t>GPS-based system with </a:t>
            </a:r>
            <a:r>
              <a:rPr lang="en-US" sz="2200" dirty="0" smtClean="0">
                <a:solidFill>
                  <a:schemeClr val="tx1"/>
                </a:solidFill>
              </a:rPr>
              <a:t>telephony and manual visit entry as alternative data collection methods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830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Why do we need it?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2">
              <a:spcBef>
                <a:spcPts val="10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Congress established requirements </a:t>
            </a:r>
            <a:r>
              <a:rPr lang="en-US" sz="2400" dirty="0">
                <a:solidFill>
                  <a:schemeClr val="tx1"/>
                </a:solidFill>
              </a:rPr>
              <a:t>for all states to use an EVV system, in accordance with the 21</a:t>
            </a:r>
            <a:r>
              <a:rPr lang="en-US" sz="2400" baseline="30000" dirty="0">
                <a:solidFill>
                  <a:schemeClr val="tx1"/>
                </a:solidFill>
              </a:rPr>
              <a:t>st</a:t>
            </a:r>
            <a:r>
              <a:rPr lang="en-US" sz="2400" dirty="0">
                <a:solidFill>
                  <a:schemeClr val="tx1"/>
                </a:solidFill>
              </a:rPr>
              <a:t> Century </a:t>
            </a:r>
            <a:r>
              <a:rPr lang="en-US" sz="2400" dirty="0" smtClean="0">
                <a:solidFill>
                  <a:schemeClr val="tx1"/>
                </a:solidFill>
              </a:rPr>
              <a:t>Cures Act.</a:t>
            </a:r>
          </a:p>
          <a:p>
            <a:pPr marL="857250" lvl="3" indent="-342900"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chemeClr val="tx1"/>
                </a:solidFill>
              </a:rPr>
              <a:t>Personal Care Services must use EVV by January 1, </a:t>
            </a:r>
            <a:r>
              <a:rPr lang="en-US" sz="2200" dirty="0" smtClean="0">
                <a:solidFill>
                  <a:schemeClr val="tx1"/>
                </a:solidFill>
              </a:rPr>
              <a:t>2019 </a:t>
            </a:r>
          </a:p>
          <a:p>
            <a:pPr marL="1200150" lvl="4" indent="-342900"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rgbClr val="FF0000"/>
                </a:solidFill>
              </a:rPr>
              <a:t>Some DODD Services considered Personal Care Services</a:t>
            </a:r>
            <a:endParaRPr lang="en-US" sz="2200" dirty="0">
              <a:solidFill>
                <a:srgbClr val="FF0000"/>
              </a:solidFill>
            </a:endParaRPr>
          </a:p>
          <a:p>
            <a:pPr marL="857250" lvl="3" indent="-342900"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chemeClr val="tx1"/>
                </a:solidFill>
              </a:rPr>
              <a:t>Home </a:t>
            </a:r>
            <a:r>
              <a:rPr lang="en-US" sz="2200" dirty="0">
                <a:solidFill>
                  <a:schemeClr val="tx1"/>
                </a:solidFill>
              </a:rPr>
              <a:t>Health Care Services must use EVV by January 1, 2023</a:t>
            </a:r>
          </a:p>
          <a:p>
            <a:pPr marL="857250" lvl="3" indent="-342900"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chemeClr val="tx1"/>
                </a:solidFill>
              </a:rPr>
              <a:t>Failure to meet these deadlines results in reduction of Federal Financial Participation for those services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967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21</a:t>
            </a:r>
            <a:r>
              <a:rPr lang="en-US" sz="3600" baseline="30000" dirty="0">
                <a:solidFill>
                  <a:schemeClr val="tx1"/>
                </a:solidFill>
              </a:rPr>
              <a:t>st</a:t>
            </a:r>
            <a:r>
              <a:rPr lang="en-US" sz="3600" dirty="0">
                <a:solidFill>
                  <a:schemeClr val="tx1"/>
                </a:solidFill>
              </a:rPr>
              <a:t> Century </a:t>
            </a:r>
            <a:r>
              <a:rPr lang="en-US" sz="3600" dirty="0" smtClean="0">
                <a:solidFill>
                  <a:schemeClr val="tx1"/>
                </a:solidFill>
              </a:rPr>
              <a:t>Cures </a:t>
            </a:r>
            <a:r>
              <a:rPr lang="en-US" sz="3600" dirty="0">
                <a:solidFill>
                  <a:schemeClr val="tx1"/>
                </a:solidFill>
              </a:rPr>
              <a:t>Act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“Electronic Visit Verification System” means, with respect to personal care services or home health care services, a system under which visits conducted as part of such services are electronically verified with respect to: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The type of service performed;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The individual receiving the service;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The date of the service;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The location of service delivery;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The individual providing the service; and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The time the service begins and ends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725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What are the benefits?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6075" lvl="2"/>
            <a:r>
              <a:rPr lang="en-US" sz="2800" dirty="0" smtClean="0">
                <a:solidFill>
                  <a:schemeClr val="tx1"/>
                </a:solidFill>
              </a:rPr>
              <a:t>ODM </a:t>
            </a:r>
            <a:r>
              <a:rPr lang="en-US" sz="2800" dirty="0">
                <a:solidFill>
                  <a:schemeClr val="tx1"/>
                </a:solidFill>
              </a:rPr>
              <a:t>is adopting an EVV system to promote two key outcomes:</a:t>
            </a:r>
          </a:p>
          <a:p>
            <a:pPr marL="803275" lvl="4"/>
            <a:r>
              <a:rPr lang="en-US" sz="2400" b="1" dirty="0" smtClean="0">
                <a:solidFill>
                  <a:schemeClr val="tx1"/>
                </a:solidFill>
              </a:rPr>
              <a:t>Promote </a:t>
            </a:r>
            <a:r>
              <a:rPr lang="en-US" sz="2400" b="1" dirty="0">
                <a:solidFill>
                  <a:schemeClr val="tx1"/>
                </a:solidFill>
              </a:rPr>
              <a:t>quality outcomes for individuals  (Quality of </a:t>
            </a:r>
            <a:r>
              <a:rPr lang="en-US" sz="2400" b="1" dirty="0" smtClean="0">
                <a:solidFill>
                  <a:schemeClr val="tx1"/>
                </a:solidFill>
              </a:rPr>
              <a:t>Care)</a:t>
            </a:r>
          </a:p>
          <a:p>
            <a:pPr marL="1260475" lvl="5"/>
            <a:r>
              <a:rPr lang="en-US" sz="2200" dirty="0"/>
              <a:t>Greater opportunity for enhanced care coordination and data sharing</a:t>
            </a:r>
          </a:p>
          <a:p>
            <a:pPr marL="803275" lvl="4"/>
            <a:r>
              <a:rPr lang="en-US" sz="2400" b="1" dirty="0" smtClean="0">
                <a:solidFill>
                  <a:schemeClr val="tx1"/>
                </a:solidFill>
              </a:rPr>
              <a:t>Reduce </a:t>
            </a:r>
            <a:r>
              <a:rPr lang="en-US" sz="2400" b="1" dirty="0">
                <a:solidFill>
                  <a:schemeClr val="tx1"/>
                </a:solidFill>
              </a:rPr>
              <a:t>billing errors and improve payment accuracy (Program Integrity)</a:t>
            </a:r>
          </a:p>
          <a:p>
            <a:pPr marL="1260475" lvl="5"/>
            <a:r>
              <a:rPr lang="en-US" sz="2200" dirty="0"/>
              <a:t>Electronically verifies that a caregiver is physically present for a visit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94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What Services </a:t>
            </a:r>
            <a:r>
              <a:rPr lang="en-US" sz="3600" dirty="0" smtClean="0">
                <a:solidFill>
                  <a:schemeClr val="tx1"/>
                </a:solidFill>
              </a:rPr>
              <a:t>are included in Phase 1?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State </a:t>
            </a:r>
            <a:r>
              <a:rPr lang="en-US" dirty="0">
                <a:solidFill>
                  <a:schemeClr val="tx1"/>
                </a:solidFill>
              </a:rPr>
              <a:t>Plan Home Health Aide </a:t>
            </a:r>
          </a:p>
          <a:p>
            <a:r>
              <a:rPr lang="en-US" dirty="0">
                <a:solidFill>
                  <a:schemeClr val="tx1"/>
                </a:solidFill>
              </a:rPr>
              <a:t> State Plan Home Health Nursing</a:t>
            </a:r>
          </a:p>
          <a:p>
            <a:r>
              <a:rPr lang="en-US" dirty="0">
                <a:solidFill>
                  <a:schemeClr val="tx1"/>
                </a:solidFill>
              </a:rPr>
              <a:t> State Plan RN Assessment</a:t>
            </a:r>
          </a:p>
          <a:p>
            <a:r>
              <a:rPr lang="en-US" dirty="0">
                <a:solidFill>
                  <a:schemeClr val="tx1"/>
                </a:solidFill>
              </a:rPr>
              <a:t> Private Duty Nursing (PDN) </a:t>
            </a:r>
          </a:p>
          <a:p>
            <a:r>
              <a:rPr lang="en-US" dirty="0">
                <a:solidFill>
                  <a:schemeClr val="tx1"/>
                </a:solidFill>
              </a:rPr>
              <a:t> Ohio Home Care Waiver Nursing </a:t>
            </a:r>
          </a:p>
          <a:p>
            <a:r>
              <a:rPr lang="en-US" dirty="0">
                <a:solidFill>
                  <a:schemeClr val="tx1"/>
                </a:solidFill>
              </a:rPr>
              <a:t> Ohio Home Care Waiver Personal Care Aide </a:t>
            </a:r>
          </a:p>
          <a:p>
            <a:r>
              <a:rPr lang="en-US" dirty="0">
                <a:solidFill>
                  <a:schemeClr val="tx1"/>
                </a:solidFill>
              </a:rPr>
              <a:t> Ohio Home Care Waiver Home Care Attendant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30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How Does EVV Work?</a:t>
            </a: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946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114300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Two System Choices For Agencies -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Same Functionality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68776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Agency Providers have two system choices: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Use ODM’s system, currently operated by Sandata, free of charge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Implement </a:t>
            </a:r>
            <a:r>
              <a:rPr lang="en-US" sz="2200" dirty="0" smtClean="0">
                <a:solidFill>
                  <a:schemeClr val="tx1"/>
                </a:solidFill>
              </a:rPr>
              <a:t>their </a:t>
            </a:r>
            <a:r>
              <a:rPr lang="en-US" sz="2200" dirty="0">
                <a:solidFill>
                  <a:schemeClr val="tx1"/>
                </a:solidFill>
              </a:rPr>
              <a:t>own “Alternate EVV System” that meets ODM’s </a:t>
            </a:r>
            <a:r>
              <a:rPr lang="en-US" sz="2200" dirty="0" smtClean="0">
                <a:solidFill>
                  <a:schemeClr val="tx1"/>
                </a:solidFill>
              </a:rPr>
              <a:t>specifications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62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How will visit information be collected?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Confidential visit information is collected through the use of a GPS enabled Mobile Device, used to sign in and sign out.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Alternate data collection systems must implement GPS before January 1, 2019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Every EVV System must have two backup methods for collecting data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6832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58BE5733D6EF41958BFF3C04CEDB2F" ma:contentTypeVersion="2" ma:contentTypeDescription="Create a new document." ma:contentTypeScope="" ma:versionID="49edbbba10ac2e48454c853653223f3d">
  <xsd:schema xmlns:xsd="http://www.w3.org/2001/XMLSchema" xmlns:xs="http://www.w3.org/2001/XMLSchema" xmlns:p="http://schemas.microsoft.com/office/2006/metadata/properties" xmlns:ns1="http://schemas.microsoft.com/sharepoint/v3" xmlns:ns2="4b1d6aac-bfea-4348-ba5a-689b1bd1d905" targetNamespace="http://schemas.microsoft.com/office/2006/metadata/properties" ma:root="true" ma:fieldsID="ceaabf835199bf956c5635bcfbaf3fe9" ns1:_="" ns2:_="">
    <xsd:import namespace="http://schemas.microsoft.com/sharepoint/v3"/>
    <xsd:import namespace="4b1d6aac-bfea-4348-ba5a-689b1bd1d90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ODM_x0020_Doc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1d6aac-bfea-4348-ba5a-689b1bd1d905" elementFormDefault="qualified">
    <xsd:import namespace="http://schemas.microsoft.com/office/2006/documentManagement/types"/>
    <xsd:import namespace="http://schemas.microsoft.com/office/infopath/2007/PartnerControls"/>
    <xsd:element name="ODM_x0020_Doc_x0020_Type" ma:index="10" nillable="true" ma:displayName="ODM Doc Type" ma:format="Dropdown" ma:internalName="ODM_x0020_Doc_x0020_Type">
      <xsd:simpleType>
        <xsd:restriction base="dms:Choice">
          <xsd:enumeration value="(BCCP) BREAST"/>
          <xsd:enumeration value="119 Hearing Case File Summaries"/>
          <xsd:enumeration value="119 Hearings Audit Appeals"/>
          <xsd:enumeration value="Abatement Letters"/>
          <xsd:enumeration value="Accounting Entity Description, Accounts Payable Ledger and Accounts Receivable Ledger"/>
          <xsd:enumeration value="Adjudicated Audit Packs"/>
          <xsd:enumeration value="ADJUSTMENTS"/>
          <xsd:enumeration value="ADJUSTMENTS FILES"/>
          <xsd:enumeration value="Affirmative Action Plans"/>
          <xsd:enumeration value="All Bidding Documents, RFP's, RFQ's or Similar Documents (Purchasing, construction, personnel service"/>
          <xsd:enumeration value="Americans with Disabilities Act (ADA) Cases"/>
          <xsd:enumeration value="Annual Financial Reports"/>
          <xsd:enumeration value="Annual Reports"/>
          <xsd:enumeration value="Application, Affidavit and Related Documents for Replacement Warrants Never Received, Lost, Stolen,"/>
          <xsd:enumeration value="Assessments (Structured Interviews)"/>
          <xsd:enumeration value="Audiovisual Materials"/>
          <xsd:enumeration value="Audit Related Workpapers"/>
          <xsd:enumeration value="Audit Trail Files"/>
          <xsd:enumeration value="Automated Program Listing/Source Code"/>
          <xsd:enumeration value="Automated Tape Library System Files"/>
          <xsd:enumeration value="Bank Deposit Slips, Ledgers, Bank Statements, Cancelled Checks and Related Documents"/>
          <xsd:enumeration value="Biennium Budget and Related Material"/>
          <xsd:enumeration value="Budget Files"/>
          <xsd:enumeration value="Budget Information and Reports File"/>
          <xsd:enumeration value="Budget Tracking System"/>
          <xsd:enumeration value="Business Intelligence Project Documents"/>
          <xsd:enumeration value="Buy-In-Control Totals"/>
          <xsd:enumeration value="Capital Projects Master"/>
          <xsd:enumeration value="Card Index for Case Files"/>
          <xsd:enumeration value="Case Files"/>
          <xsd:enumeration value="Certificate of Records Disposal"/>
          <xsd:enumeration value="Civil Rights Case Files"/>
          <xsd:enumeration value="Civil Rights/EEO Correspondence"/>
          <xsd:enumeration value="Claims Closure Notices"/>
          <xsd:enumeration value="Client Registry Information System-Enhanced (CRISE) Master Files"/>
          <xsd:enumeration value="Closed Tort Recovery Cases"/>
          <xsd:enumeration value="Community Outreach Program"/>
          <xsd:enumeration value="Computer Run Scheduling Records"/>
          <xsd:enumeration value="Computer Usage Files"/>
          <xsd:enumeration value="CONFIDENTIAL Consumer Incident Reports"/>
          <xsd:enumeration value="Consumer / Member Services Program Development Files"/>
          <xsd:enumeration value="Consumer Case Databases"/>
          <xsd:enumeration value="Consumer Inquiries"/>
          <xsd:enumeration value="Contract / Grant Agreements and Related Documentation"/>
          <xsd:enumeration value="Contract Administration Files"/>
          <xsd:enumeration value="Contract Eligibility Verification Systems (EVS)"/>
          <xsd:enumeration value="Contractor Performance Summary"/>
          <xsd:enumeration value="Copies of Purchase Requisitions, Orders, and Billing Records for Data Processing Services"/>
          <xsd:enumeration value="Corrective Action Plans"/>
          <xsd:enumeration value="Correspondence, Executive"/>
          <xsd:enumeration value="Correspondence, General"/>
          <xsd:enumeration value="Correspondence, Routine"/>
          <xsd:enumeration value="Cost Allocation Expenditure Reports"/>
          <xsd:enumeration value="Cost Allocation Plan Information System"/>
          <xsd:enumeration value="COST ALLOCATION PLANS"/>
          <xsd:enumeration value="County Oversight and Support Files"/>
          <xsd:enumeration value="DAS Interstate Transfer Voucher (ISTV) Backup File"/>
          <xsd:enumeration value="Data Documentation/Data Dictionary Records"/>
          <xsd:enumeration value="Data Processing Disaster Preparedness and Recovery Plans"/>
          <xsd:enumeration value="Data Processing Hardware Documentation"/>
          <xsd:enumeration value="Data Processing Operating Procedures"/>
          <xsd:enumeration value="Data Processing Policies"/>
          <xsd:enumeration value="Data Processing Procurement Files"/>
          <xsd:enumeration value="Data Processing Product/Vendor and State Contracts Reference Files"/>
          <xsd:enumeration value="Data Systems Development"/>
          <xsd:enumeration value="Data Systems Specifications"/>
          <xsd:enumeration value="Denied Claims Reports Submitted by Optic"/>
          <xsd:enumeration value="Departmental Policies and Procedures"/>
          <xsd:enumeration value="Direct Purchase Orders, Requisitions and Other Documents Related to Purchase of Goods or Services"/>
          <xsd:enumeration value="Direct Reimbursement Files"/>
          <xsd:enumeration value="Directives, Manuals and Handbooks"/>
          <xsd:enumeration value="Disability Determination Decisions"/>
          <xsd:enumeration value="DODD (Department of Developmental Disabilities) Prior Authorization Reviews"/>
          <xsd:enumeration value="DODD Level One Wavier Review and Monitoring"/>
          <xsd:enumeration value="DRUG FORMULARY"/>
          <xsd:enumeration value="Drug Rebate Reconciliation Records"/>
          <xsd:enumeration value="Early Periodic Screening Diagnosis &amp; Treatment (EPSDT)"/>
          <xsd:enumeration value="EEO Monitoring Reports"/>
          <xsd:enumeration value="Electronic Comments to Draft Rules"/>
          <xsd:enumeration value="Electronic Hardware/Software Tracking Log"/>
          <xsd:enumeration value="Electronic Rule Filing Documents for other Agencies"/>
          <xsd:enumeration value="Emergency Preparedness Plans"/>
          <xsd:enumeration value="Employee and Visitor Sign in Logs"/>
          <xsd:enumeration value="Employee Disputes, Litigation and Performance Review Appeals"/>
          <xsd:enumeration value="Employee Position Control Rosters"/>
          <xsd:enumeration value="EMPLOYEE TRAINING FILES"/>
          <xsd:enumeration value="Employee Training Records, Workforce Development, Tuition Reimbursement and Other Education Assistan"/>
          <xsd:enumeration value="Employee Tuition Reimbursement Records"/>
          <xsd:enumeration value="Equipment Inventory and Assignment Sheets"/>
          <xsd:enumeration value="Executive Budget Proposal"/>
          <xsd:enumeration value="Family Medical Leave Act (FMLA) Files"/>
          <xsd:enumeration value="Federal Claim Expenditure Reconciliations"/>
          <xsd:enumeration value="Federal Draws and Reconciliations"/>
          <xsd:enumeration value="Federal Fiscal Reports"/>
          <xsd:enumeration value="Federal Grant Files"/>
          <xsd:enumeration value="Federal or State Audit Reports"/>
          <xsd:enumeration value="Grant Applications and Related Documents"/>
          <xsd:enumeration value="Grant Master Information"/>
          <xsd:enumeration value="Grievance Files"/>
          <xsd:enumeration value="Health &amp; Human Service Program Reports"/>
          <xsd:enumeration value="Healthy Start Activity Reports"/>
          <xsd:enumeration value="Hospital Benefit Records"/>
          <xsd:enumeration value="Hospital Care Assurance Program (HCAP)"/>
          <xsd:enumeration value="Hospital Inpatient/Outpatient Payment System"/>
          <xsd:enumeration value="HOSPITAL INTERIM/FINAL SETTLEMENT AUDIT PACKAGES"/>
          <xsd:enumeration value="Hospital Payment System Contracts"/>
          <xsd:enumeration value="Human Resource Special Project Studies"/>
          <xsd:enumeration value="INCIDENT REPORTS"/>
          <xsd:enumeration value="Independent Medical Exam and Disability Separation Files"/>
          <xsd:enumeration value="Information Resources Management and Data Processing Services Plans"/>
          <xsd:enumeration value="Input Documents"/>
          <xsd:enumeration value="Institution for Treatment of Mental Diseases/Disproportionate Share Hospital Payments"/>
          <xsd:enumeration value="Insurance Coverage Information"/>
          <xsd:enumeration value="Internal Audit Reports"/>
          <xsd:enumeration value="Internal Investigation Records"/>
          <xsd:enumeration value="Intra-State Transfer Voucher"/>
          <xsd:enumeration value="Invoices (Accounts Payable Invoices)"/>
          <xsd:enumeration value="JFS Administered Waiver Provider Files"/>
          <xsd:enumeration value="Job Audits"/>
          <xsd:enumeration value="Lease Records of Lands or Buildings"/>
          <xsd:enumeration value="Legislation Development"/>
          <xsd:enumeration value="Letter of Credit and Grant Revenue Reconciliation"/>
          <xsd:enumeration value="Level of Care (LOC) Program Policy and Development Files"/>
          <xsd:enumeration value="Level of Care Request (LOC) Files"/>
          <xsd:enumeration value="Licenses, Permits, Certifications"/>
          <xsd:enumeration value="Lists/Directories"/>
          <xsd:enumeration value="Long Term Care (LTC) Insurance Partnership Program Policy and Development Files"/>
          <xsd:enumeration value="Long Term Care Facility Communication"/>
          <xsd:enumeration value="Long Term Care Provider Agreement Files"/>
          <xsd:enumeration value="Long Term Care Reconciliation Project"/>
          <xsd:enumeration value="Mainframe Console Log"/>
          <xsd:enumeration value="Maintenance and Repair of Building"/>
          <xsd:enumeration value="Maintenance Contracts Files"/>
          <xsd:enumeration value="Managed Care Plan &amp; Enhanced Care Management"/>
          <xsd:enumeration value="Managed Care Plan &amp; Enhanced Care Management Plan Reports"/>
          <xsd:enumeration value="Managed Care Plan and Enhanced Care Management Plan Provider Agreements"/>
          <xsd:enumeration value="Management and Operations Reports"/>
          <xsd:enumeration value="Media Work Documents"/>
          <xsd:enumeration value="Medicaid Check Adjustments (Fee for Service and Long Term Care Providers)"/>
          <xsd:enumeration value="Medicaid Claims Invoices"/>
          <xsd:enumeration value="Medicaid Health Insurance Portability and Accountability Act (HIPAA) Project Files"/>
          <xsd:enumeration value="Medicaid Management Information System (MMIS) Reference File Sub-System"/>
          <xsd:enumeration value="Medicaid Management Information System (MMIS) Test Reports"/>
          <xsd:enumeration value="Medicaid Policy Development Files"/>
          <xsd:enumeration value="Medicaid Prior Authorization Reviews"/>
          <xsd:enumeration value="Medicaid Provider Audits"/>
          <xsd:enumeration value="MEDICAID QUALITY CONTROL REVIEW"/>
          <xsd:enumeration value="Medicaid School Program"/>
          <xsd:enumeration value="Medical Care Advisory Committee"/>
          <xsd:enumeration value="Medical Health Care Coverage and Buy-in Eligibility Summaries/Totals"/>
          <xsd:enumeration value="Medical Management Information System (MMIS) Information Summaries"/>
          <xsd:enumeration value="MedicalClaims Adjudicaton, Tapes and Dailies"/>
          <xsd:enumeration value="MedStat / MedStat Budget"/>
          <xsd:enumeration value="Minority Business Enterprise (MBE) Records"/>
          <xsd:enumeration value="Minutes of Agency Staff Meetings"/>
          <xsd:enumeration value="MIS Purchase Approvals"/>
          <xsd:enumeration value="MITS (Medicaid Information Technology Systems)"/>
          <xsd:enumeration value="MMIS Summary Ad Hoc Reports"/>
          <xsd:enumeration value="Money Follows the Person (MFP) Administration Files"/>
          <xsd:enumeration value="Money Follows the Person (MFP) and Program Contract Documentation"/>
          <xsd:enumeration value="Money Follows the Person (MFP) Policy, Training, and Development"/>
          <xsd:enumeration value="MONITORING FILES, HEALTH MAINTENANCE ORG"/>
          <xsd:enumeration value="Monthly &amp; Weekly Reports"/>
          <xsd:enumeration value="Monthly and Weekly Reports"/>
          <xsd:enumeration value="MRDD Prevention from Harm Alerts"/>
          <xsd:enumeration value="Network Usage Reports"/>
          <xsd:enumeration value="Nursing Home Adjustment Authorization Batches with Adjustments"/>
          <xsd:enumeration value="Nursing Home Payment Span Update"/>
          <xsd:enumeration value="Obsolete Rules"/>
          <xsd:enumeration value="ODJFS Computer Systems Network Configuration"/>
          <xsd:enumeration value="Office Equipment Service Request"/>
          <xsd:enumeration value="OGS Data Center Time Billing Records"/>
          <xsd:enumeration value="Ohio Administrative Code Rules and Medicaid Eligibility Policy"/>
          <xsd:enumeration value="Ohio Care"/>
          <xsd:enumeration value="Ohio Family Medical Project - Developmental Papers"/>
          <xsd:enumeration value="Ohio Health Plan News Bulletin &amp; “Good News”."/>
          <xsd:enumeration value="Ohio Health Plan Program Correspondence and Vendor Documentation"/>
          <xsd:enumeration value="Ohio Home Care Enrollment and Waiting List Documentation"/>
          <xsd:enumeration value="Ohio Home Care Waiver Contract Documentation"/>
          <xsd:enumeration value="Ohio Home Care Waiver Program Policy and Development Files"/>
          <xsd:enumeration value="Ohio Medicaid Administrative Study Council Records"/>
          <xsd:enumeration value="OHP Unprocessed Refunds"/>
          <xsd:enumeration value="OIS Access Request"/>
          <xsd:enumeration value="OIS Internal Policy"/>
          <xsd:enumeration value="OIS Job Control Language Documentation"/>
          <xsd:enumeration value="Operating System and Hardware Conversion Plans"/>
          <xsd:enumeration value="Organizational Charts"/>
          <xsd:enumeration value="PACT History Profiles"/>
          <xsd:enumeration value="Pamphlet Development Files"/>
          <xsd:enumeration value="Payment Files"/>
          <xsd:enumeration value="Payroll Disbursement Journal"/>
          <xsd:enumeration value="Payroll Files"/>
          <xsd:enumeration value="PEER Reviews"/>
          <xsd:enumeration value="Pending Litigation (Personnel)"/>
          <xsd:enumeration value="Photo File"/>
          <xsd:enumeration value="Photo ID Records"/>
          <xsd:enumeration value="Planning and Development Files"/>
          <xsd:enumeration value="Planning and Policy Analysis Documents"/>
          <xsd:enumeration value="Position Descriptions"/>
          <xsd:enumeration value="Posting Packages"/>
          <xsd:enumeration value="Preadmission Screening and Resident Review (PASRR) Program Policy and Development Files"/>
          <xsd:enumeration value="Pre-Discipline Case Files"/>
          <xsd:enumeration value="Printing Orders"/>
          <xsd:enumeration value="Prior Authorization Reviews"/>
          <xsd:enumeration value="Private Duty Nursing (PDN) Authorization and Administration Files"/>
          <xsd:enumeration value="Pro Watch ID Card Swipe Access Records"/>
          <xsd:enumeration value="Provider Agreements"/>
          <xsd:enumeration value="Provider Audit Reviews (Desk/Self -Full Scale)"/>
          <xsd:enumeration value="Provider Earnings Summary Report"/>
          <xsd:enumeration value="Provider Production Summary Reports"/>
          <xsd:enumeration value="Public Assistance Federal Reports"/>
          <xsd:enumeration value="Public Records Requests"/>
          <xsd:enumeration value="Purchasing Records"/>
          <xsd:enumeration value="Rate Setting Calculation Files"/>
          <xsd:enumeration value="Records Inventory &amp; Analysis Worksheet"/>
          <xsd:enumeration value="Records of Chargebacks to Data Processing Services Users"/>
          <xsd:enumeration value="Records Retention Schedule"/>
          <xsd:enumeration value="Records Storage Service Request"/>
          <xsd:enumeration value="Release for Abandoned Property"/>
          <xsd:enumeration value="Reorganization, Layoff, and Job Abolishment Files"/>
          <xsd:enumeration value="Request for Stop, Release or Cancellation of Warrant"/>
          <xsd:enumeration value="Requisitions for Supplies"/>
          <xsd:enumeration value="Research Projects and Analysis Documentation"/>
          <xsd:enumeration value="Resident Monitoring Review Files"/>
          <xsd:enumeration value="Revenue Receipts and Holding Account Redistribution"/>
          <xsd:enumeration value="Rule Development"/>
          <xsd:enumeration value="Rules &amp; Rule Development Files"/>
          <xsd:enumeration value="Satisfaction Surveys and Quality Assurance Reviews"/>
          <xsd:enumeration value="Security Camera Footage"/>
          <xsd:enumeration value="Site/Equipment Support Files"/>
          <xsd:enumeration value="Social Media Postings"/>
          <xsd:enumeration value="Software Customer Service Request"/>
          <xsd:enumeration value="Software Program/Application"/>
          <xsd:enumeration value="Special Committee Review for Non- Covered Medical Procedures"/>
          <xsd:enumeration value="Special Request Sheets"/>
          <xsd:enumeration value="Speeches"/>
          <xsd:enumeration value="State Plans"/>
          <xsd:enumeration value="State Profile Program Policy and Development Files"/>
          <xsd:enumeration value="Summary Computer Usage Reports"/>
          <xsd:enumeration value="Summary Invoice Federal Child Welfare"/>
          <xsd:enumeration value="System Backup Files"/>
          <xsd:enumeration value="System Performance Reviews"/>
          <xsd:enumeration value="SYSTEM SUSPENSE REPORTS"/>
          <xsd:enumeration value="System Users Access Records"/>
          <xsd:enumeration value="Tape Library Control Records"/>
          <xsd:enumeration value="Targeted Case Management (TCM) for DODD Compliance"/>
          <xsd:enumeration value="Technical Program Documentation"/>
          <xsd:enumeration value="Telecommunications Services"/>
          <xsd:enumeration value="Test Database/Files"/>
          <xsd:enumeration value="Third Party Insurance and Accident Recovery Files"/>
          <xsd:enumeration value="Timesheets- (Time-Keep)"/>
          <xsd:enumeration value="Title XIX Transportation Report"/>
          <xsd:enumeration value="Training Course Information"/>
          <xsd:enumeration value="Training Manuals"/>
          <xsd:enumeration value="Transient Documents"/>
          <xsd:enumeration value="unknown"/>
          <xsd:enumeration value="Video Conference Recordings"/>
          <xsd:enumeration value="Vouchers and Voucher Journals"/>
          <xsd:enumeration value="Waiver Program Administrative Files"/>
          <xsd:enumeration value="Waiver Provider Agreements"/>
          <xsd:enumeration value="WEL.CLAIM Forms"/>
          <xsd:enumeration value="Workers Compensation Fil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DM_x0020_Doc_x0020_Type xmlns="4b1d6aac-bfea-4348-ba5a-689b1bd1d905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1F974BB-573F-4990-ADE7-CE9BB458C9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b1d6aac-bfea-4348-ba5a-689b1bd1d9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EC0673-0800-4A85-A2C1-E5C888D370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CAFC90-27D6-4BE5-9A89-D73273FFA982}">
  <ds:schemaRefs>
    <ds:schemaRef ds:uri="http://purl.org/dc/dcmitype/"/>
    <ds:schemaRef ds:uri="http://schemas.microsoft.com/office/infopath/2007/PartnerControls"/>
    <ds:schemaRef ds:uri="http://www.w3.org/XML/1998/namespace"/>
    <ds:schemaRef ds:uri="http://schemas.microsoft.com/sharepoint/v3"/>
    <ds:schemaRef ds:uri="http://schemas.microsoft.com/office/2006/documentManagement/types"/>
    <ds:schemaRef ds:uri="http://schemas.microsoft.com/office/2006/metadata/properties"/>
    <ds:schemaRef ds:uri="4b1d6aac-bfea-4348-ba5a-689b1bd1d905"/>
    <ds:schemaRef ds:uri="http://purl.org/dc/terms/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31954</TotalTime>
  <Words>945</Words>
  <Application>Microsoft Office PowerPoint</Application>
  <PresentationFormat>On-screen Show (4:3)</PresentationFormat>
  <Paragraphs>151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6_Custom Design</vt:lpstr>
      <vt:lpstr>Ohio Provider Resource Association Electronic Visit Verification (EVV)</vt:lpstr>
      <vt:lpstr>What is EVV?</vt:lpstr>
      <vt:lpstr>Why do we need it?</vt:lpstr>
      <vt:lpstr>21st Century Cures Act Requirements</vt:lpstr>
      <vt:lpstr>What are the benefits?</vt:lpstr>
      <vt:lpstr>What Services are included in Phase 1?</vt:lpstr>
      <vt:lpstr>How Does EVV Work? </vt:lpstr>
      <vt:lpstr>Two System Choices For Agencies -  Same Functionality</vt:lpstr>
      <vt:lpstr>How will visit information be collected?</vt:lpstr>
      <vt:lpstr>EVV mobile device </vt:lpstr>
      <vt:lpstr>Why a Mobile Device?</vt:lpstr>
      <vt:lpstr>GPS</vt:lpstr>
      <vt:lpstr>OAC 5160-1-40 (Electronic Visit Verification)</vt:lpstr>
      <vt:lpstr>OAC 5160-1-40 (Electronic Visit Verification) cont.</vt:lpstr>
      <vt:lpstr>OAC 5160-1-40 (Electronic Visit Verification) cont. </vt:lpstr>
      <vt:lpstr>Phase 2</vt:lpstr>
      <vt:lpstr>Phase 2 Continued</vt:lpstr>
      <vt:lpstr>More information to come</vt:lpstr>
      <vt:lpstr>Questions?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| PowerPoint Presentation</dc:title>
  <dc:creator>Wathen, Kristy</dc:creator>
  <cp:lastModifiedBy>Christine Touvelle</cp:lastModifiedBy>
  <cp:revision>2544</cp:revision>
  <cp:lastPrinted>2017-04-26T14:11:55Z</cp:lastPrinted>
  <dcterms:created xsi:type="dcterms:W3CDTF">2011-02-06T17:54:01Z</dcterms:created>
  <dcterms:modified xsi:type="dcterms:W3CDTF">2018-04-03T14:58:44Z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0x010100A558BE5733D6EF41958BFF3C04CEDB2F</vt:lpwstr>
  </property>
</Properties>
</file>