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8" r:id="rId2"/>
    <p:sldId id="329" r:id="rId3"/>
    <p:sldId id="359" r:id="rId4"/>
    <p:sldId id="334" r:id="rId5"/>
    <p:sldId id="339" r:id="rId6"/>
    <p:sldId id="344" r:id="rId7"/>
    <p:sldId id="342" r:id="rId8"/>
    <p:sldId id="345" r:id="rId9"/>
    <p:sldId id="346" r:id="rId10"/>
    <p:sldId id="347" r:id="rId11"/>
    <p:sldId id="349" r:id="rId12"/>
    <p:sldId id="355" r:id="rId13"/>
    <p:sldId id="350" r:id="rId14"/>
    <p:sldId id="351" r:id="rId15"/>
    <p:sldId id="353" r:id="rId16"/>
    <p:sldId id="357" r:id="rId17"/>
    <p:sldId id="356" r:id="rId18"/>
    <p:sldId id="358" r:id="rId19"/>
    <p:sldId id="360" r:id="rId20"/>
    <p:sldId id="361" r:id="rId21"/>
    <p:sldId id="362" r:id="rId22"/>
    <p:sldId id="363"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Kramp" initials="JK" lastIdx="2" clrIdx="0">
    <p:extLst>
      <p:ext uri="{19B8F6BF-5375-455C-9EA6-DF929625EA0E}">
        <p15:presenceInfo xmlns:p15="http://schemas.microsoft.com/office/powerpoint/2012/main" userId="S-1-5-21-642061127-2513752221-3241973411-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610"/>
    <a:srgbClr val="828282"/>
    <a:srgbClr val="6E90FE"/>
    <a:srgbClr val="8086FC"/>
    <a:srgbClr val="6D6DFB"/>
    <a:srgbClr val="4E78F0"/>
    <a:srgbClr val="F0932C"/>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29" autoAdjust="0"/>
  </p:normalViewPr>
  <p:slideViewPr>
    <p:cSldViewPr showGuides="1">
      <p:cViewPr varScale="1">
        <p:scale>
          <a:sx n="117" d="100"/>
          <a:sy n="117" d="100"/>
        </p:scale>
        <p:origin x="240" y="10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4/3/2018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2013" y="40852"/>
            <a:ext cx="4724400" cy="1501548"/>
          </a:xfrm>
          <a:prstGeom prst="rect">
            <a:avLst/>
          </a:prstGeom>
        </p:spPr>
      </p:pic>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4/3/2018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8875" y="85412"/>
            <a:ext cx="2368537" cy="752788"/>
          </a:xfrm>
          <a:prstGeom prst="rect">
            <a:avLst/>
          </a:prstGeom>
        </p:spPr>
      </p:pic>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4/3/2018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4/3/2018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4/3/2018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4/3/2018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4/3/2018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675" y="85412"/>
            <a:ext cx="2368537" cy="752788"/>
          </a:xfrm>
          <a:prstGeom prst="rect">
            <a:avLst/>
          </a:prstGeom>
        </p:spPr>
      </p:pic>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4/3/2018</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Competency Based Add-On</a:t>
            </a:r>
            <a:endParaRPr lang="en-US" dirty="0"/>
          </a:p>
        </p:txBody>
      </p:sp>
      <p:sp>
        <p:nvSpPr>
          <p:cNvPr id="3" name="Subtitle 2"/>
          <p:cNvSpPr>
            <a:spLocks noGrp="1"/>
          </p:cNvSpPr>
          <p:nvPr>
            <p:ph type="subTitle" idx="1"/>
          </p:nvPr>
        </p:nvSpPr>
        <p:spPr/>
        <p:txBody>
          <a:bodyPr/>
          <a:lstStyle/>
          <a:p>
            <a:r>
              <a:rPr lang="en-US" dirty="0" smtClean="0"/>
              <a:t>From </a:t>
            </a:r>
            <a:r>
              <a:rPr lang="en-US" dirty="0" smtClean="0"/>
              <a:t>an HR and </a:t>
            </a:r>
            <a:r>
              <a:rPr lang="en-US" dirty="0" smtClean="0"/>
              <a:t>Billing Perspective</a:t>
            </a:r>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Franklin County – Agency Provider</a:t>
            </a:r>
            <a:endParaRPr lang="en-US" dirty="0"/>
          </a:p>
        </p:txBody>
      </p:sp>
      <p:sp>
        <p:nvSpPr>
          <p:cNvPr id="3" name="Text Placeholder 2"/>
          <p:cNvSpPr>
            <a:spLocks noGrp="1"/>
          </p:cNvSpPr>
          <p:nvPr>
            <p:ph type="body" idx="1"/>
          </p:nvPr>
        </p:nvSpPr>
        <p:spPr>
          <a:xfrm>
            <a:off x="1370011" y="3048000"/>
            <a:ext cx="5257801" cy="838200"/>
          </a:xfrm>
        </p:spPr>
        <p:txBody>
          <a:bodyPr/>
          <a:lstStyle/>
          <a:p>
            <a:r>
              <a:rPr lang="en-US" u="sng" dirty="0" smtClean="0"/>
              <a:t>July 1, 2018 (Consumer A)                                                             </a:t>
            </a:r>
            <a:endParaRPr lang="en-US" u="sng" dirty="0"/>
          </a:p>
        </p:txBody>
      </p:sp>
      <p:sp>
        <p:nvSpPr>
          <p:cNvPr id="4" name="Content Placeholder 3"/>
          <p:cNvSpPr>
            <a:spLocks noGrp="1"/>
          </p:cNvSpPr>
          <p:nvPr>
            <p:ph sz="half" idx="2"/>
          </p:nvPr>
        </p:nvSpPr>
        <p:spPr>
          <a:xfrm>
            <a:off x="1293811" y="3733800"/>
            <a:ext cx="5334001" cy="2435225"/>
          </a:xfrm>
        </p:spPr>
        <p:txBody>
          <a:bodyPr>
            <a:noAutofit/>
          </a:bodyPr>
          <a:lstStyle/>
          <a:p>
            <a:pPr marL="0" indent="0">
              <a:lnSpc>
                <a:spcPct val="100000"/>
              </a:lnSpc>
              <a:spcBef>
                <a:spcPts val="0"/>
              </a:spcBef>
              <a:buNone/>
            </a:pPr>
            <a:r>
              <a:rPr lang="en-US" sz="2200" dirty="0"/>
              <a:t>Base Rate (1:2):</a:t>
            </a:r>
          </a:p>
          <a:p>
            <a:pPr marL="0" indent="0">
              <a:lnSpc>
                <a:spcPct val="100000"/>
              </a:lnSpc>
              <a:spcBef>
                <a:spcPts val="0"/>
              </a:spcBef>
              <a:buNone/>
            </a:pPr>
            <a:r>
              <a:rPr lang="en-US" sz="2200" dirty="0"/>
              <a:t>1 hour x 4 units x $2.73 = $10.92</a:t>
            </a:r>
          </a:p>
          <a:p>
            <a:pPr marL="0" indent="0">
              <a:lnSpc>
                <a:spcPct val="100000"/>
              </a:lnSpc>
              <a:spcBef>
                <a:spcPts val="0"/>
              </a:spcBef>
              <a:buNone/>
            </a:pPr>
            <a:endParaRPr lang="en-US" sz="2200" dirty="0"/>
          </a:p>
          <a:p>
            <a:pPr marL="0" indent="0">
              <a:lnSpc>
                <a:spcPct val="100000"/>
              </a:lnSpc>
              <a:spcBef>
                <a:spcPts val="0"/>
              </a:spcBef>
              <a:buNone/>
            </a:pPr>
            <a:r>
              <a:rPr lang="en-US" sz="2200" dirty="0"/>
              <a:t>Competency-Based Add-On:</a:t>
            </a:r>
          </a:p>
          <a:p>
            <a:pPr marL="0" indent="0">
              <a:lnSpc>
                <a:spcPct val="100000"/>
              </a:lnSpc>
              <a:spcBef>
                <a:spcPts val="0"/>
              </a:spcBef>
              <a:buNone/>
            </a:pPr>
            <a:r>
              <a:rPr lang="en-US" sz="2200" dirty="0"/>
              <a:t>1 hour x 4 units x $0.39 x </a:t>
            </a:r>
            <a:r>
              <a:rPr lang="en-US" sz="2200"/>
              <a:t>1 </a:t>
            </a:r>
            <a:r>
              <a:rPr lang="en-US" sz="2200" smtClean="0"/>
              <a:t>staff </a:t>
            </a:r>
            <a:r>
              <a:rPr lang="en-US" sz="2200" dirty="0"/>
              <a:t>= $1.56</a:t>
            </a:r>
          </a:p>
          <a:p>
            <a:pPr marL="0" indent="0">
              <a:lnSpc>
                <a:spcPct val="100000"/>
              </a:lnSpc>
              <a:spcBef>
                <a:spcPts val="0"/>
              </a:spcBef>
              <a:buNone/>
            </a:pPr>
            <a:endParaRPr lang="en-US" sz="2200" dirty="0"/>
          </a:p>
          <a:p>
            <a:pPr marL="0" indent="0">
              <a:lnSpc>
                <a:spcPct val="100000"/>
              </a:lnSpc>
              <a:spcBef>
                <a:spcPts val="0"/>
              </a:spcBef>
              <a:buNone/>
            </a:pPr>
            <a:r>
              <a:rPr lang="en-US" sz="2200" dirty="0"/>
              <a:t>Total Claim:  AQC (1:2) - $12.48</a:t>
            </a:r>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B)</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AQC (1:2) - $12.48</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1 Staff </a:t>
            </a:r>
            <a:r>
              <a:rPr lang="en-US" dirty="0" smtClean="0"/>
              <a:t>Providing Services | 1 Hour | 2 Consumers</a:t>
            </a:r>
            <a:endParaRPr lang="en-US" dirty="0"/>
          </a:p>
        </p:txBody>
      </p:sp>
    </p:spTree>
    <p:extLst>
      <p:ext uri="{BB962C8B-B14F-4D97-AF65-F5344CB8AC3E}">
        <p14:creationId xmlns:p14="http://schemas.microsoft.com/office/powerpoint/2010/main" val="185047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 Franklin County – Agency Provider</a:t>
            </a:r>
          </a:p>
        </p:txBody>
      </p:sp>
      <p:sp>
        <p:nvSpPr>
          <p:cNvPr id="3" name="Content Placeholder 2"/>
          <p:cNvSpPr>
            <a:spLocks noGrp="1"/>
          </p:cNvSpPr>
          <p:nvPr>
            <p:ph idx="1"/>
          </p:nvPr>
        </p:nvSpPr>
        <p:spPr/>
        <p:txBody>
          <a:bodyPr/>
          <a:lstStyle/>
          <a:p>
            <a:r>
              <a:rPr lang="en-US" dirty="0" smtClean="0"/>
              <a:t>Don’t bill whole add-on more than once for the same hour of service for the same staff</a:t>
            </a:r>
          </a:p>
          <a:p>
            <a:pPr lvl="1"/>
            <a:r>
              <a:rPr lang="en-US" dirty="0" smtClean="0"/>
              <a:t>Spread the add-on among all of your billing entries for that hour of service, OR</a:t>
            </a:r>
          </a:p>
          <a:p>
            <a:pPr lvl="1"/>
            <a:r>
              <a:rPr lang="en-US" dirty="0" smtClean="0"/>
              <a:t>Bill the entire add-on on one of your billing entries but not for other billing entries for that hour of service.</a:t>
            </a:r>
          </a:p>
          <a:p>
            <a:r>
              <a:rPr lang="en-US" dirty="0" smtClean="0"/>
              <a:t>Clarification regarding rounding</a:t>
            </a:r>
          </a:p>
          <a:p>
            <a:pPr lvl="1"/>
            <a:r>
              <a:rPr lang="en-US" dirty="0" smtClean="0"/>
              <a:t>1:2 APC = $5.45/unit (for both consumers)</a:t>
            </a:r>
          </a:p>
          <a:p>
            <a:pPr lvl="1"/>
            <a:r>
              <a:rPr lang="en-US" dirty="0" smtClean="0"/>
              <a:t>$5.45 + $0.39 = $5.84</a:t>
            </a:r>
          </a:p>
          <a:p>
            <a:pPr lvl="1"/>
            <a:r>
              <a:rPr lang="en-US" dirty="0" smtClean="0"/>
              <a:t>$5.84/2 = $2.92</a:t>
            </a:r>
            <a:endParaRPr lang="en-US" dirty="0"/>
          </a:p>
        </p:txBody>
      </p:sp>
    </p:spTree>
    <p:extLst>
      <p:ext uri="{BB962C8B-B14F-4D97-AF65-F5344CB8AC3E}">
        <p14:creationId xmlns:p14="http://schemas.microsoft.com/office/powerpoint/2010/main" val="284030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Franklin County – Agency Provider</a:t>
            </a:r>
            <a:endParaRPr lang="en-US" dirty="0"/>
          </a:p>
        </p:txBody>
      </p:sp>
      <p:sp>
        <p:nvSpPr>
          <p:cNvPr id="3" name="Text Placeholder 2"/>
          <p:cNvSpPr>
            <a:spLocks noGrp="1"/>
          </p:cNvSpPr>
          <p:nvPr>
            <p:ph type="body" idx="1"/>
          </p:nvPr>
        </p:nvSpPr>
        <p:spPr>
          <a:xfrm>
            <a:off x="1370011" y="3048000"/>
            <a:ext cx="5257801" cy="838200"/>
          </a:xfrm>
        </p:spPr>
        <p:txBody>
          <a:bodyPr/>
          <a:lstStyle/>
          <a:p>
            <a:r>
              <a:rPr lang="en-US" u="sng" dirty="0" smtClean="0"/>
              <a:t>July 1, 2018 (Consumer A)                                                             </a:t>
            </a:r>
            <a:endParaRPr lang="en-US" u="sng" dirty="0"/>
          </a:p>
        </p:txBody>
      </p:sp>
      <p:sp>
        <p:nvSpPr>
          <p:cNvPr id="4" name="Content Placeholder 3"/>
          <p:cNvSpPr>
            <a:spLocks noGrp="1"/>
          </p:cNvSpPr>
          <p:nvPr>
            <p:ph sz="half" idx="2"/>
          </p:nvPr>
        </p:nvSpPr>
        <p:spPr>
          <a:xfrm>
            <a:off x="1293811" y="3733800"/>
            <a:ext cx="5334001" cy="2435225"/>
          </a:xfrm>
        </p:spPr>
        <p:txBody>
          <a:bodyPr>
            <a:noAutofit/>
          </a:bodyPr>
          <a:lstStyle/>
          <a:p>
            <a:pPr marL="0" indent="0">
              <a:lnSpc>
                <a:spcPct val="100000"/>
              </a:lnSpc>
              <a:spcBef>
                <a:spcPts val="0"/>
              </a:spcBef>
              <a:buNone/>
            </a:pPr>
            <a:r>
              <a:rPr lang="en-US" sz="2200" dirty="0"/>
              <a:t>Base Rate (1:2):</a:t>
            </a:r>
          </a:p>
          <a:p>
            <a:pPr marL="0" indent="0">
              <a:lnSpc>
                <a:spcPct val="100000"/>
              </a:lnSpc>
              <a:spcBef>
                <a:spcPts val="0"/>
              </a:spcBef>
              <a:buNone/>
            </a:pPr>
            <a:r>
              <a:rPr lang="en-US" sz="2200" dirty="0"/>
              <a:t>1 hour x 4 units x $2.73 = $10.92</a:t>
            </a:r>
          </a:p>
          <a:p>
            <a:pPr marL="0" indent="0">
              <a:lnSpc>
                <a:spcPct val="100000"/>
              </a:lnSpc>
              <a:spcBef>
                <a:spcPts val="0"/>
              </a:spcBef>
              <a:buNone/>
            </a:pPr>
            <a:endParaRPr lang="en-US" sz="2200" dirty="0"/>
          </a:p>
          <a:p>
            <a:pPr marL="0" indent="0">
              <a:lnSpc>
                <a:spcPct val="100000"/>
              </a:lnSpc>
              <a:spcBef>
                <a:spcPts val="0"/>
              </a:spcBef>
              <a:buNone/>
            </a:pPr>
            <a:r>
              <a:rPr lang="en-US" sz="2200" dirty="0"/>
              <a:t>Competency-Based Add-On:</a:t>
            </a:r>
          </a:p>
          <a:p>
            <a:pPr marL="0" indent="0">
              <a:lnSpc>
                <a:spcPct val="100000"/>
              </a:lnSpc>
              <a:spcBef>
                <a:spcPts val="0"/>
              </a:spcBef>
              <a:buNone/>
            </a:pPr>
            <a:r>
              <a:rPr lang="en-US" sz="2200" dirty="0"/>
              <a:t>1 hour x 4 units x $0.39 x </a:t>
            </a:r>
            <a:r>
              <a:rPr lang="en-US" sz="2200"/>
              <a:t>1 </a:t>
            </a:r>
            <a:r>
              <a:rPr lang="en-US" sz="2200" smtClean="0"/>
              <a:t>staff </a:t>
            </a:r>
            <a:r>
              <a:rPr lang="en-US" sz="2200" dirty="0"/>
              <a:t>= $1.56</a:t>
            </a:r>
          </a:p>
          <a:p>
            <a:pPr marL="0" indent="0">
              <a:lnSpc>
                <a:spcPct val="100000"/>
              </a:lnSpc>
              <a:spcBef>
                <a:spcPts val="0"/>
              </a:spcBef>
              <a:buNone/>
            </a:pPr>
            <a:endParaRPr lang="en-US" sz="2200" dirty="0"/>
          </a:p>
          <a:p>
            <a:pPr marL="0" indent="0">
              <a:lnSpc>
                <a:spcPct val="100000"/>
              </a:lnSpc>
              <a:spcBef>
                <a:spcPts val="0"/>
              </a:spcBef>
              <a:buNone/>
            </a:pPr>
            <a:r>
              <a:rPr lang="en-US" sz="2200" dirty="0"/>
              <a:t>Total Claim:  AQC (1:2) - $12.48</a:t>
            </a:r>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B)</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AQC (1:2) - $12.48</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1 Staff </a:t>
            </a:r>
            <a:r>
              <a:rPr lang="en-US" dirty="0" smtClean="0"/>
              <a:t>Providing Services | 1 Hour | 2 Consumers</a:t>
            </a:r>
            <a:endParaRPr lang="en-US" dirty="0"/>
          </a:p>
        </p:txBody>
      </p:sp>
      <p:cxnSp>
        <p:nvCxnSpPr>
          <p:cNvPr id="9" name="Straight Connector 8"/>
          <p:cNvCxnSpPr/>
          <p:nvPr/>
        </p:nvCxnSpPr>
        <p:spPr>
          <a:xfrm>
            <a:off x="9980612" y="52578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4411" y="5334000"/>
            <a:ext cx="1981201" cy="461665"/>
          </a:xfrm>
          <a:prstGeom prst="rect">
            <a:avLst/>
          </a:prstGeom>
          <a:noFill/>
        </p:spPr>
        <p:txBody>
          <a:bodyPr wrap="square" rtlCol="0">
            <a:spAutoFit/>
          </a:bodyPr>
          <a:lstStyle/>
          <a:p>
            <a:r>
              <a:rPr lang="en-US" sz="2400" smtClean="0"/>
              <a:t>0 staff </a:t>
            </a:r>
            <a:r>
              <a:rPr lang="en-US" sz="2400" dirty="0" smtClean="0"/>
              <a:t>- $0.00 </a:t>
            </a:r>
            <a:endParaRPr lang="en-US" sz="2400" dirty="0"/>
          </a:p>
        </p:txBody>
      </p:sp>
      <p:cxnSp>
        <p:nvCxnSpPr>
          <p:cNvPr id="11" name="Straight Connector 10"/>
          <p:cNvCxnSpPr/>
          <p:nvPr/>
        </p:nvCxnSpPr>
        <p:spPr>
          <a:xfrm>
            <a:off x="9599612" y="59436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52012" y="6015335"/>
            <a:ext cx="1447801" cy="461665"/>
          </a:xfrm>
          <a:prstGeom prst="rect">
            <a:avLst/>
          </a:prstGeom>
          <a:noFill/>
        </p:spPr>
        <p:txBody>
          <a:bodyPr wrap="square" rtlCol="0">
            <a:spAutoFit/>
          </a:bodyPr>
          <a:lstStyle/>
          <a:p>
            <a:r>
              <a:rPr lang="en-US" sz="2400" dirty="0" smtClean="0"/>
              <a:t>$10.92</a:t>
            </a:r>
            <a:endParaRPr lang="en-US" sz="2400" dirty="0"/>
          </a:p>
        </p:txBody>
      </p:sp>
    </p:spTree>
    <p:extLst>
      <p:ext uri="{BB962C8B-B14F-4D97-AF65-F5344CB8AC3E}">
        <p14:creationId xmlns:p14="http://schemas.microsoft.com/office/powerpoint/2010/main" val="330306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(Consumer A)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(2:2):</a:t>
            </a:r>
          </a:p>
          <a:p>
            <a:pPr marL="0" indent="0">
              <a:lnSpc>
                <a:spcPct val="100000"/>
              </a:lnSpc>
              <a:spcBef>
                <a:spcPts val="0"/>
              </a:spcBef>
              <a:buNone/>
            </a:pPr>
            <a:r>
              <a:rPr lang="en-US" dirty="0" smtClean="0"/>
              <a:t>1 hour x 4 units x $4.90 = $19.60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AMW (2:2) - $19.60</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A)</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(2:2):</a:t>
            </a:r>
          </a:p>
          <a:p>
            <a:pPr marL="0" indent="0">
              <a:lnSpc>
                <a:spcPct val="100000"/>
              </a:lnSpc>
              <a:spcBef>
                <a:spcPts val="0"/>
              </a:spcBef>
              <a:buNone/>
            </a:pPr>
            <a:r>
              <a:rPr lang="en-US" dirty="0" smtClean="0"/>
              <a:t>1 hour x 4 units x $4.90 = $19.60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AQW (1:2) - $21.16</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2 Staff </a:t>
            </a:r>
            <a:r>
              <a:rPr lang="en-US" dirty="0" smtClean="0"/>
              <a:t>Providing Services | 1 Hour | 2 Consumers</a:t>
            </a:r>
            <a:endParaRPr lang="en-US" dirty="0"/>
          </a:p>
        </p:txBody>
      </p:sp>
    </p:spTree>
    <p:extLst>
      <p:ext uri="{BB962C8B-B14F-4D97-AF65-F5344CB8AC3E}">
        <p14:creationId xmlns:p14="http://schemas.microsoft.com/office/powerpoint/2010/main" val="13638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(Consumer B)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(2:2):</a:t>
            </a:r>
          </a:p>
          <a:p>
            <a:pPr marL="0" indent="0">
              <a:lnSpc>
                <a:spcPct val="100000"/>
              </a:lnSpc>
              <a:spcBef>
                <a:spcPts val="0"/>
              </a:spcBef>
              <a:buNone/>
            </a:pPr>
            <a:r>
              <a:rPr lang="en-US" dirty="0" smtClean="0"/>
              <a:t>1 hour x 4 units x $4.90 = $19.60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AMW (2:2) - $19.60</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B)</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(2:2):</a:t>
            </a:r>
          </a:p>
          <a:p>
            <a:pPr marL="0" indent="0">
              <a:lnSpc>
                <a:spcPct val="100000"/>
              </a:lnSpc>
              <a:spcBef>
                <a:spcPts val="0"/>
              </a:spcBef>
              <a:buNone/>
            </a:pPr>
            <a:r>
              <a:rPr lang="en-US" dirty="0" smtClean="0"/>
              <a:t>1 hour x 4 units x $4.90 = $19.60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AQW (1:2) – $21.16</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2 Staff </a:t>
            </a:r>
            <a:r>
              <a:rPr lang="en-US" dirty="0" smtClean="0"/>
              <a:t>Providing Services | 1 Hour | 2 Consumers</a:t>
            </a:r>
            <a:endParaRPr lang="en-US" dirty="0"/>
          </a:p>
        </p:txBody>
      </p:sp>
    </p:spTree>
    <p:extLst>
      <p:ext uri="{BB962C8B-B14F-4D97-AF65-F5344CB8AC3E}">
        <p14:creationId xmlns:p14="http://schemas.microsoft.com/office/powerpoint/2010/main" val="247758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 Franklin County – Agency Provider</a:t>
            </a:r>
            <a:endParaRPr lang="en-US" dirty="0"/>
          </a:p>
        </p:txBody>
      </p:sp>
      <p:sp>
        <p:nvSpPr>
          <p:cNvPr id="3" name="Text Placeholder 2"/>
          <p:cNvSpPr>
            <a:spLocks noGrp="1"/>
          </p:cNvSpPr>
          <p:nvPr>
            <p:ph type="body" idx="1"/>
          </p:nvPr>
        </p:nvSpPr>
        <p:spPr>
          <a:xfrm>
            <a:off x="1065212" y="3048000"/>
            <a:ext cx="4800600" cy="838200"/>
          </a:xfrm>
        </p:spPr>
        <p:txBody>
          <a:bodyPr/>
          <a:lstStyle/>
          <a:p>
            <a:r>
              <a:rPr lang="en-US" u="sng" dirty="0" smtClean="0"/>
              <a:t>July 1, 2018 (Consumer A)                                                             </a:t>
            </a:r>
            <a:endParaRPr lang="en-US" u="sng"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B)</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(2:2):</a:t>
            </a:r>
          </a:p>
          <a:p>
            <a:pPr marL="0" indent="0">
              <a:lnSpc>
                <a:spcPct val="100000"/>
              </a:lnSpc>
              <a:spcBef>
                <a:spcPts val="0"/>
              </a:spcBef>
              <a:buNone/>
            </a:pPr>
            <a:r>
              <a:rPr lang="en-US" dirty="0" smtClean="0"/>
              <a:t>1 hour x 4 units x $4.90 = $19.60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AQW (1:2) – $21.16</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2 Staff </a:t>
            </a:r>
            <a:r>
              <a:rPr lang="en-US" dirty="0" smtClean="0"/>
              <a:t>Providing Services | 1 Hour | 2 Consumers</a:t>
            </a:r>
            <a:endParaRPr lang="en-US" dirty="0"/>
          </a:p>
        </p:txBody>
      </p:sp>
      <p:sp>
        <p:nvSpPr>
          <p:cNvPr id="8" name="Content Placeholder 5"/>
          <p:cNvSpPr txBox="1">
            <a:spLocks/>
          </p:cNvSpPr>
          <p:nvPr/>
        </p:nvSpPr>
        <p:spPr>
          <a:xfrm>
            <a:off x="1065212" y="3736975"/>
            <a:ext cx="5486399" cy="2435225"/>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Font typeface="Arial" pitchFamily="34" charset="0"/>
              <a:buNone/>
            </a:pPr>
            <a:r>
              <a:rPr lang="en-US" dirty="0" smtClean="0"/>
              <a:t>Base Rate (2:2):</a:t>
            </a:r>
          </a:p>
          <a:p>
            <a:pPr marL="0" indent="0">
              <a:lnSpc>
                <a:spcPct val="100000"/>
              </a:lnSpc>
              <a:spcBef>
                <a:spcPts val="0"/>
              </a:spcBef>
              <a:buFont typeface="Arial" pitchFamily="34" charset="0"/>
              <a:buNone/>
            </a:pPr>
            <a:r>
              <a:rPr lang="en-US" dirty="0" smtClean="0"/>
              <a:t>1 hour x 4 units x $4.90 = $19.60</a:t>
            </a:r>
          </a:p>
          <a:p>
            <a:pPr marL="0" indent="0">
              <a:lnSpc>
                <a:spcPct val="100000"/>
              </a:lnSpc>
              <a:spcBef>
                <a:spcPts val="0"/>
              </a:spcBef>
              <a:buFont typeface="Arial" pitchFamily="34" charset="0"/>
              <a:buNone/>
            </a:pPr>
            <a:endParaRPr lang="en-US" dirty="0" smtClean="0"/>
          </a:p>
          <a:p>
            <a:pPr marL="0" indent="0">
              <a:lnSpc>
                <a:spcPct val="100000"/>
              </a:lnSpc>
              <a:spcBef>
                <a:spcPts val="0"/>
              </a:spcBef>
              <a:buFont typeface="Arial" pitchFamily="34" charset="0"/>
              <a:buNone/>
            </a:pPr>
            <a:r>
              <a:rPr lang="en-US" dirty="0" smtClean="0"/>
              <a:t>Competency-Based Add-On:</a:t>
            </a:r>
          </a:p>
          <a:p>
            <a:pPr marL="0" indent="0">
              <a:lnSpc>
                <a:spcPct val="100000"/>
              </a:lnSpc>
              <a:spcBef>
                <a:spcPts val="0"/>
              </a:spcBef>
              <a:buFont typeface="Arial" pitchFamily="34" charset="0"/>
              <a:buNone/>
            </a:pPr>
            <a:r>
              <a:rPr lang="en-US" dirty="0" smtClean="0"/>
              <a:t>1 hour x 4 units x $0.39 x </a:t>
            </a:r>
            <a:r>
              <a:rPr lang="en-US" smtClean="0"/>
              <a:t>1 staff </a:t>
            </a:r>
            <a:r>
              <a:rPr lang="en-US" dirty="0" smtClean="0"/>
              <a:t>= $1.56</a:t>
            </a:r>
          </a:p>
          <a:p>
            <a:pPr marL="0" indent="0">
              <a:lnSpc>
                <a:spcPct val="100000"/>
              </a:lnSpc>
              <a:spcBef>
                <a:spcPts val="0"/>
              </a:spcBef>
              <a:buFont typeface="Arial" pitchFamily="34" charset="0"/>
              <a:buNone/>
            </a:pPr>
            <a:endParaRPr lang="en-US" dirty="0" smtClean="0"/>
          </a:p>
          <a:p>
            <a:pPr marL="0" indent="0">
              <a:lnSpc>
                <a:spcPct val="100000"/>
              </a:lnSpc>
              <a:spcBef>
                <a:spcPts val="0"/>
              </a:spcBef>
              <a:buFont typeface="Arial" pitchFamily="34" charset="0"/>
              <a:buNone/>
            </a:pPr>
            <a:r>
              <a:rPr lang="en-US" dirty="0" smtClean="0"/>
              <a:t>Total Claim:  AQW (1:2) - $21.16</a:t>
            </a:r>
          </a:p>
        </p:txBody>
      </p:sp>
      <p:cxnSp>
        <p:nvCxnSpPr>
          <p:cNvPr id="10" name="Straight Connector 9"/>
          <p:cNvCxnSpPr/>
          <p:nvPr/>
        </p:nvCxnSpPr>
        <p:spPr>
          <a:xfrm>
            <a:off x="5561012" y="5257800"/>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47412" y="5257800"/>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971212" y="5334000"/>
            <a:ext cx="914400" cy="461665"/>
          </a:xfrm>
          <a:prstGeom prst="rect">
            <a:avLst/>
          </a:prstGeom>
          <a:noFill/>
        </p:spPr>
        <p:txBody>
          <a:bodyPr wrap="square" rtlCol="0">
            <a:spAutoFit/>
          </a:bodyPr>
          <a:lstStyle/>
          <a:p>
            <a:r>
              <a:rPr lang="en-US" sz="2400" dirty="0" smtClean="0"/>
              <a:t>$0.78 </a:t>
            </a:r>
            <a:endParaRPr lang="en-US" sz="2400" dirty="0"/>
          </a:p>
        </p:txBody>
      </p:sp>
      <p:sp>
        <p:nvSpPr>
          <p:cNvPr id="16" name="TextBox 15"/>
          <p:cNvSpPr txBox="1"/>
          <p:nvPr/>
        </p:nvSpPr>
        <p:spPr>
          <a:xfrm>
            <a:off x="5484812" y="5334000"/>
            <a:ext cx="914400" cy="461665"/>
          </a:xfrm>
          <a:prstGeom prst="rect">
            <a:avLst/>
          </a:prstGeom>
          <a:noFill/>
        </p:spPr>
        <p:txBody>
          <a:bodyPr wrap="square" rtlCol="0">
            <a:spAutoFit/>
          </a:bodyPr>
          <a:lstStyle/>
          <a:p>
            <a:r>
              <a:rPr lang="en-US" sz="2400" dirty="0" smtClean="0"/>
              <a:t>$0.78 </a:t>
            </a:r>
            <a:endParaRPr lang="en-US" sz="2400" dirty="0"/>
          </a:p>
        </p:txBody>
      </p:sp>
      <p:cxnSp>
        <p:nvCxnSpPr>
          <p:cNvPr id="17" name="Straight Connector 16"/>
          <p:cNvCxnSpPr/>
          <p:nvPr/>
        </p:nvCxnSpPr>
        <p:spPr>
          <a:xfrm>
            <a:off x="9980612" y="59436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18012" y="59436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4412" y="5939135"/>
            <a:ext cx="1143000" cy="461665"/>
          </a:xfrm>
          <a:prstGeom prst="rect">
            <a:avLst/>
          </a:prstGeom>
          <a:noFill/>
        </p:spPr>
        <p:txBody>
          <a:bodyPr wrap="square" rtlCol="0">
            <a:spAutoFit/>
          </a:bodyPr>
          <a:lstStyle/>
          <a:p>
            <a:r>
              <a:rPr lang="en-US" sz="2400" dirty="0" smtClean="0"/>
              <a:t>$20.38 </a:t>
            </a:r>
            <a:endParaRPr lang="en-US" sz="2400" dirty="0"/>
          </a:p>
        </p:txBody>
      </p:sp>
      <p:sp>
        <p:nvSpPr>
          <p:cNvPr id="22" name="TextBox 21"/>
          <p:cNvSpPr txBox="1"/>
          <p:nvPr/>
        </p:nvSpPr>
        <p:spPr>
          <a:xfrm>
            <a:off x="4341812" y="5943600"/>
            <a:ext cx="1143000" cy="461665"/>
          </a:xfrm>
          <a:prstGeom prst="rect">
            <a:avLst/>
          </a:prstGeom>
          <a:noFill/>
        </p:spPr>
        <p:txBody>
          <a:bodyPr wrap="square" rtlCol="0">
            <a:spAutoFit/>
          </a:bodyPr>
          <a:lstStyle/>
          <a:p>
            <a:r>
              <a:rPr lang="en-US" sz="2400" dirty="0" smtClean="0"/>
              <a:t>$20.38 </a:t>
            </a:r>
            <a:endParaRPr lang="en-US" sz="2400" dirty="0"/>
          </a:p>
        </p:txBody>
      </p:sp>
    </p:spTree>
    <p:extLst>
      <p:ext uri="{BB962C8B-B14F-4D97-AF65-F5344CB8AC3E}">
        <p14:creationId xmlns:p14="http://schemas.microsoft.com/office/powerpoint/2010/main" val="153634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 Franklin County – Agency Provider</a:t>
            </a:r>
          </a:p>
        </p:txBody>
      </p:sp>
      <p:sp>
        <p:nvSpPr>
          <p:cNvPr id="3" name="Text Placeholder 2"/>
          <p:cNvSpPr>
            <a:spLocks noGrp="1"/>
          </p:cNvSpPr>
          <p:nvPr>
            <p:ph type="body" idx="1"/>
          </p:nvPr>
        </p:nvSpPr>
        <p:spPr>
          <a:xfrm>
            <a:off x="1522413" y="1828800"/>
            <a:ext cx="9829798" cy="838200"/>
          </a:xfrm>
        </p:spPr>
        <p:txBody>
          <a:bodyPr/>
          <a:lstStyle/>
          <a:p>
            <a:r>
              <a:rPr lang="en-US" dirty="0" smtClean="0"/>
              <a:t>Staff size on billing record can vary!</a:t>
            </a:r>
            <a:endParaRPr lang="en-US" dirty="0"/>
          </a:p>
        </p:txBody>
      </p:sp>
      <p:sp>
        <p:nvSpPr>
          <p:cNvPr id="4" name="Content Placeholder 3"/>
          <p:cNvSpPr>
            <a:spLocks noGrp="1"/>
          </p:cNvSpPr>
          <p:nvPr>
            <p:ph sz="half" idx="2"/>
          </p:nvPr>
        </p:nvSpPr>
        <p:spPr/>
        <p:txBody>
          <a:bodyPr/>
          <a:lstStyle/>
          <a:p>
            <a:pPr marL="0" indent="0">
              <a:buNone/>
            </a:pPr>
            <a:r>
              <a:rPr lang="en-US" dirty="0" smtClean="0"/>
              <a:t>APC = 1 staff</a:t>
            </a:r>
          </a:p>
          <a:p>
            <a:pPr marL="0" indent="0">
              <a:buNone/>
            </a:pPr>
            <a:r>
              <a:rPr lang="en-US" dirty="0" smtClean="0"/>
              <a:t>AMW = 2 staff</a:t>
            </a:r>
          </a:p>
          <a:p>
            <a:pPr marL="0" indent="0">
              <a:buNone/>
            </a:pPr>
            <a:r>
              <a:rPr lang="en-US" dirty="0" smtClean="0"/>
              <a:t>AMX = 3 staff</a:t>
            </a:r>
          </a:p>
          <a:p>
            <a:pPr marL="0" indent="0">
              <a:buNone/>
            </a:pPr>
            <a:r>
              <a:rPr lang="en-US" dirty="0" smtClean="0"/>
              <a:t>AMY = 4 staff</a:t>
            </a:r>
          </a:p>
          <a:p>
            <a:pPr marL="0" indent="0">
              <a:buNone/>
            </a:pPr>
            <a:r>
              <a:rPr lang="en-US" dirty="0" smtClean="0"/>
              <a:t>AMZ = 5 staff</a:t>
            </a:r>
            <a:endParaRPr lang="en-US" dirty="0"/>
          </a:p>
        </p:txBody>
      </p:sp>
      <p:sp>
        <p:nvSpPr>
          <p:cNvPr id="6" name="Content Placeholder 5"/>
          <p:cNvSpPr>
            <a:spLocks noGrp="1"/>
          </p:cNvSpPr>
          <p:nvPr>
            <p:ph sz="quarter" idx="4"/>
          </p:nvPr>
        </p:nvSpPr>
        <p:spPr>
          <a:xfrm>
            <a:off x="6170612" y="2743200"/>
            <a:ext cx="5181601" cy="3425825"/>
          </a:xfrm>
        </p:spPr>
        <p:txBody>
          <a:bodyPr/>
          <a:lstStyle/>
          <a:p>
            <a:pPr marL="0" indent="0">
              <a:buNone/>
            </a:pPr>
            <a:r>
              <a:rPr lang="en-US" dirty="0" smtClean="0"/>
              <a:t>AQC = 1 staff (1 total staff)</a:t>
            </a:r>
          </a:p>
          <a:p>
            <a:pPr marL="0" indent="0">
              <a:buNone/>
            </a:pPr>
            <a:r>
              <a:rPr lang="en-US" dirty="0" smtClean="0"/>
              <a:t>AQW = 1 or 2 staff (2 total staff)</a:t>
            </a:r>
          </a:p>
          <a:p>
            <a:pPr marL="0" indent="0">
              <a:buNone/>
            </a:pPr>
            <a:r>
              <a:rPr lang="en-US" dirty="0" smtClean="0"/>
              <a:t>AQX = 1, 2, or 3 staff (3 total staff)</a:t>
            </a:r>
          </a:p>
          <a:p>
            <a:pPr marL="0" indent="0">
              <a:buNone/>
            </a:pPr>
            <a:r>
              <a:rPr lang="en-US" dirty="0" smtClean="0"/>
              <a:t>AQY = 1, 2, 3, or 4 staff (4 total staff)</a:t>
            </a:r>
          </a:p>
          <a:p>
            <a:pPr marL="0" indent="0">
              <a:buNone/>
            </a:pPr>
            <a:r>
              <a:rPr lang="en-US" dirty="0" smtClean="0"/>
              <a:t>AQZ = 1, 2, 3, 4, or 5 staff (5 total staff)</a:t>
            </a:r>
            <a:endParaRPr lang="en-US" dirty="0"/>
          </a:p>
        </p:txBody>
      </p:sp>
      <p:cxnSp>
        <p:nvCxnSpPr>
          <p:cNvPr id="8" name="Straight Arrow Connector 7"/>
          <p:cNvCxnSpPr/>
          <p:nvPr/>
        </p:nvCxnSpPr>
        <p:spPr>
          <a:xfrm>
            <a:off x="3656012" y="2971800"/>
            <a:ext cx="251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6012" y="3505200"/>
            <a:ext cx="251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6012" y="4038600"/>
            <a:ext cx="251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6012" y="4648200"/>
            <a:ext cx="251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6012" y="5181600"/>
            <a:ext cx="251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a:t>
            </a:r>
            <a:endParaRPr lang="en-US" dirty="0"/>
          </a:p>
        </p:txBody>
      </p:sp>
      <p:sp>
        <p:nvSpPr>
          <p:cNvPr id="3" name="Content Placeholder 2"/>
          <p:cNvSpPr>
            <a:spLocks noGrp="1"/>
          </p:cNvSpPr>
          <p:nvPr>
            <p:ph idx="1"/>
          </p:nvPr>
        </p:nvSpPr>
        <p:spPr/>
        <p:txBody>
          <a:bodyPr/>
          <a:lstStyle/>
          <a:p>
            <a:r>
              <a:rPr lang="en-US" dirty="0" smtClean="0"/>
              <a:t>Will be required to report total hours and total </a:t>
            </a:r>
            <a:r>
              <a:rPr lang="en-US" u="sng" dirty="0" smtClean="0"/>
              <a:t>awake</a:t>
            </a:r>
            <a:r>
              <a:rPr lang="en-US" dirty="0" smtClean="0"/>
              <a:t> hours worked by eligible staff</a:t>
            </a:r>
          </a:p>
          <a:p>
            <a:r>
              <a:rPr lang="en-US" dirty="0" smtClean="0"/>
              <a:t>File created at DRA will contain 2 dollar amounts:</a:t>
            </a:r>
          </a:p>
          <a:p>
            <a:pPr lvl="1"/>
            <a:r>
              <a:rPr lang="en-US" dirty="0" smtClean="0"/>
              <a:t>Base rate</a:t>
            </a:r>
          </a:p>
          <a:p>
            <a:pPr lvl="1"/>
            <a:r>
              <a:rPr lang="en-US" dirty="0" smtClean="0"/>
              <a:t>Competency add-on portion</a:t>
            </a:r>
            <a:endParaRPr lang="en-US" dirty="0"/>
          </a:p>
        </p:txBody>
      </p:sp>
    </p:spTree>
    <p:extLst>
      <p:ext uri="{BB962C8B-B14F-4D97-AF65-F5344CB8AC3E}">
        <p14:creationId xmlns:p14="http://schemas.microsoft.com/office/powerpoint/2010/main" val="127587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a:t>
            </a:r>
            <a:endParaRPr lang="en-US" dirty="0"/>
          </a:p>
        </p:txBody>
      </p:sp>
      <p:sp>
        <p:nvSpPr>
          <p:cNvPr id="3" name="Content Placeholder 2"/>
          <p:cNvSpPr>
            <a:spLocks noGrp="1"/>
          </p:cNvSpPr>
          <p:nvPr>
            <p:ph idx="1"/>
          </p:nvPr>
        </p:nvSpPr>
        <p:spPr/>
        <p:txBody>
          <a:bodyPr/>
          <a:lstStyle/>
          <a:p>
            <a:r>
              <a:rPr lang="en-US" dirty="0"/>
              <a:t>The cost of a staff competency rate modification is excluded from an individual’s waiver budget </a:t>
            </a:r>
            <a:r>
              <a:rPr lang="en-US" dirty="0" smtClean="0"/>
              <a:t>limitation (</a:t>
            </a:r>
            <a:r>
              <a:rPr lang="en-US" dirty="0"/>
              <a:t>Proposed Revisions for 5123-9-30 (March 6</a:t>
            </a:r>
            <a:r>
              <a:rPr lang="en-US" dirty="0" smtClean="0"/>
              <a:t>))</a:t>
            </a:r>
            <a:endParaRPr lang="en-US" dirty="0"/>
          </a:p>
          <a:p>
            <a:pPr lvl="1"/>
            <a:r>
              <a:rPr lang="en-US" dirty="0" smtClean="0"/>
              <a:t>A provider cannot bill for the add-on by itself, however</a:t>
            </a:r>
          </a:p>
        </p:txBody>
      </p:sp>
      <p:graphicFrame>
        <p:nvGraphicFramePr>
          <p:cNvPr id="4" name="Table 3"/>
          <p:cNvGraphicFramePr>
            <a:graphicFrameLocks noGrp="1"/>
          </p:cNvGraphicFramePr>
          <p:nvPr>
            <p:extLst>
              <p:ext uri="{D42A27DB-BD31-4B8C-83A1-F6EECF244321}">
                <p14:modId xmlns:p14="http://schemas.microsoft.com/office/powerpoint/2010/main" val="2852362265"/>
              </p:ext>
            </p:extLst>
          </p:nvPr>
        </p:nvGraphicFramePr>
        <p:xfrm>
          <a:off x="1522414" y="3962400"/>
          <a:ext cx="9829799" cy="1381760"/>
        </p:xfrm>
        <a:graphic>
          <a:graphicData uri="http://schemas.openxmlformats.org/drawingml/2006/table">
            <a:tbl>
              <a:tblPr firstRow="1" bandRow="1">
                <a:tableStyleId>{69CF1AB2-1976-4502-BF36-3FF5EA218861}</a:tableStyleId>
              </a:tblPr>
              <a:tblGrid>
                <a:gridCol w="2057398">
                  <a:extLst>
                    <a:ext uri="{9D8B030D-6E8A-4147-A177-3AD203B41FA5}">
                      <a16:colId xmlns:a16="http://schemas.microsoft.com/office/drawing/2014/main" val="1988386531"/>
                    </a:ext>
                  </a:extLst>
                </a:gridCol>
                <a:gridCol w="2057400">
                  <a:extLst>
                    <a:ext uri="{9D8B030D-6E8A-4147-A177-3AD203B41FA5}">
                      <a16:colId xmlns:a16="http://schemas.microsoft.com/office/drawing/2014/main" val="115899434"/>
                    </a:ext>
                  </a:extLst>
                </a:gridCol>
                <a:gridCol w="1783081">
                  <a:extLst>
                    <a:ext uri="{9D8B030D-6E8A-4147-A177-3AD203B41FA5}">
                      <a16:colId xmlns:a16="http://schemas.microsoft.com/office/drawing/2014/main" val="3789536407"/>
                    </a:ext>
                  </a:extLst>
                </a:gridCol>
                <a:gridCol w="1874519">
                  <a:extLst>
                    <a:ext uri="{9D8B030D-6E8A-4147-A177-3AD203B41FA5}">
                      <a16:colId xmlns:a16="http://schemas.microsoft.com/office/drawing/2014/main" val="2036915856"/>
                    </a:ext>
                  </a:extLst>
                </a:gridCol>
                <a:gridCol w="2057401">
                  <a:extLst>
                    <a:ext uri="{9D8B030D-6E8A-4147-A177-3AD203B41FA5}">
                      <a16:colId xmlns:a16="http://schemas.microsoft.com/office/drawing/2014/main" val="1546904384"/>
                    </a:ext>
                  </a:extLst>
                </a:gridCol>
              </a:tblGrid>
              <a:tr h="370840">
                <a:tc>
                  <a:txBody>
                    <a:bodyPr/>
                    <a:lstStyle/>
                    <a:p>
                      <a:pPr algn="r"/>
                      <a:r>
                        <a:rPr lang="en-US" dirty="0" smtClean="0"/>
                        <a:t>Non-Competency Dollars Billed</a:t>
                      </a:r>
                      <a:endParaRPr lang="en-US" dirty="0"/>
                    </a:p>
                  </a:txBody>
                  <a:tcPr/>
                </a:tc>
                <a:tc>
                  <a:txBody>
                    <a:bodyPr/>
                    <a:lstStyle/>
                    <a:p>
                      <a:pPr algn="r"/>
                      <a:r>
                        <a:rPr lang="en-US" dirty="0" smtClean="0"/>
                        <a:t>Competency</a:t>
                      </a:r>
                      <a:r>
                        <a:rPr lang="en-US" baseline="0" dirty="0" smtClean="0"/>
                        <a:t> Dollars Billed</a:t>
                      </a:r>
                      <a:endParaRPr lang="en-US" dirty="0"/>
                    </a:p>
                  </a:txBody>
                  <a:tcPr/>
                </a:tc>
                <a:tc>
                  <a:txBody>
                    <a:bodyPr/>
                    <a:lstStyle/>
                    <a:p>
                      <a:pPr algn="r"/>
                      <a:r>
                        <a:rPr lang="en-US" dirty="0" smtClean="0"/>
                        <a:t>Total Billed</a:t>
                      </a:r>
                      <a:endParaRPr lang="en-US" dirty="0"/>
                    </a:p>
                  </a:txBody>
                  <a:tcPr/>
                </a:tc>
                <a:tc>
                  <a:txBody>
                    <a:bodyPr/>
                    <a:lstStyle/>
                    <a:p>
                      <a:pPr algn="r"/>
                      <a:r>
                        <a:rPr lang="en-US" dirty="0" smtClean="0"/>
                        <a:t>Amount Authorized</a:t>
                      </a:r>
                      <a:endParaRPr lang="en-US" dirty="0"/>
                    </a:p>
                  </a:txBody>
                  <a:tcPr/>
                </a:tc>
                <a:tc>
                  <a:txBody>
                    <a:bodyPr/>
                    <a:lstStyle/>
                    <a:p>
                      <a:r>
                        <a:rPr lang="en-US" dirty="0" smtClean="0"/>
                        <a:t>Utilization Status</a:t>
                      </a:r>
                      <a:endParaRPr lang="en-US" dirty="0"/>
                    </a:p>
                  </a:txBody>
                  <a:tcPr/>
                </a:tc>
                <a:extLst>
                  <a:ext uri="{0D108BD9-81ED-4DB2-BD59-A6C34878D82A}">
                    <a16:rowId xmlns:a16="http://schemas.microsoft.com/office/drawing/2014/main" val="2780494427"/>
                  </a:ext>
                </a:extLst>
              </a:tr>
              <a:tr h="370840">
                <a:tc>
                  <a:txBody>
                    <a:bodyPr/>
                    <a:lstStyle/>
                    <a:p>
                      <a:pPr algn="r"/>
                      <a:r>
                        <a:rPr lang="en-US" dirty="0" smtClean="0"/>
                        <a:t>$900.00</a:t>
                      </a:r>
                      <a:endParaRPr lang="en-US" dirty="0"/>
                    </a:p>
                  </a:txBody>
                  <a:tcPr/>
                </a:tc>
                <a:tc>
                  <a:txBody>
                    <a:bodyPr/>
                    <a:lstStyle/>
                    <a:p>
                      <a:pPr algn="r"/>
                      <a:r>
                        <a:rPr lang="en-US" dirty="0" smtClean="0"/>
                        <a:t>$70.20</a:t>
                      </a:r>
                      <a:endParaRPr lang="en-US" dirty="0"/>
                    </a:p>
                  </a:txBody>
                  <a:tcPr/>
                </a:tc>
                <a:tc>
                  <a:txBody>
                    <a:bodyPr/>
                    <a:lstStyle/>
                    <a:p>
                      <a:pPr algn="r"/>
                      <a:r>
                        <a:rPr lang="en-US" dirty="0" smtClean="0"/>
                        <a:t>$970.20</a:t>
                      </a:r>
                      <a:endParaRPr lang="en-US" dirty="0"/>
                    </a:p>
                  </a:txBody>
                  <a:tcPr/>
                </a:tc>
                <a:tc>
                  <a:txBody>
                    <a:bodyPr/>
                    <a:lstStyle/>
                    <a:p>
                      <a:pPr algn="r"/>
                      <a:r>
                        <a:rPr lang="en-US" dirty="0" smtClean="0"/>
                        <a:t>$950.00</a:t>
                      </a:r>
                      <a:endParaRPr lang="en-US" dirty="0"/>
                    </a:p>
                  </a:txBody>
                  <a:tcPr/>
                </a:tc>
                <a:tc>
                  <a:txBody>
                    <a:bodyPr/>
                    <a:lstStyle/>
                    <a:p>
                      <a:r>
                        <a:rPr lang="en-US" b="1" dirty="0" smtClean="0">
                          <a:solidFill>
                            <a:srgbClr val="92C610"/>
                          </a:solidFill>
                        </a:rPr>
                        <a:t>UNDER-UTILIZED</a:t>
                      </a:r>
                      <a:endParaRPr lang="en-US" b="1" dirty="0">
                        <a:solidFill>
                          <a:srgbClr val="92C610"/>
                        </a:solidFill>
                      </a:endParaRPr>
                    </a:p>
                  </a:txBody>
                  <a:tcPr/>
                </a:tc>
                <a:extLst>
                  <a:ext uri="{0D108BD9-81ED-4DB2-BD59-A6C34878D82A}">
                    <a16:rowId xmlns:a16="http://schemas.microsoft.com/office/drawing/2014/main" val="2707165610"/>
                  </a:ext>
                </a:extLst>
              </a:tr>
              <a:tr h="370840">
                <a:tc>
                  <a:txBody>
                    <a:bodyPr/>
                    <a:lstStyle/>
                    <a:p>
                      <a:pPr algn="r"/>
                      <a:r>
                        <a:rPr lang="en-US" dirty="0" smtClean="0"/>
                        <a:t>$900.00</a:t>
                      </a:r>
                      <a:endParaRPr lang="en-US" dirty="0"/>
                    </a:p>
                  </a:txBody>
                  <a:tcPr/>
                </a:tc>
                <a:tc>
                  <a:txBody>
                    <a:bodyPr/>
                    <a:lstStyle/>
                    <a:p>
                      <a:pPr algn="r"/>
                      <a:r>
                        <a:rPr lang="en-US" dirty="0" smtClean="0"/>
                        <a:t>$70.20</a:t>
                      </a:r>
                      <a:endParaRPr lang="en-US" dirty="0"/>
                    </a:p>
                  </a:txBody>
                  <a:tcPr/>
                </a:tc>
                <a:tc>
                  <a:txBody>
                    <a:bodyPr/>
                    <a:lstStyle/>
                    <a:p>
                      <a:pPr algn="r"/>
                      <a:r>
                        <a:rPr lang="en-US" dirty="0" smtClean="0"/>
                        <a:t>$970.20</a:t>
                      </a:r>
                      <a:endParaRPr lang="en-US" dirty="0"/>
                    </a:p>
                  </a:txBody>
                  <a:tcPr/>
                </a:tc>
                <a:tc>
                  <a:txBody>
                    <a:bodyPr/>
                    <a:lstStyle/>
                    <a:p>
                      <a:pPr algn="r"/>
                      <a:r>
                        <a:rPr lang="en-US" dirty="0" smtClean="0"/>
                        <a:t>$850.00</a:t>
                      </a:r>
                      <a:endParaRPr lang="en-US" dirty="0"/>
                    </a:p>
                  </a:txBody>
                  <a:tcPr/>
                </a:tc>
                <a:tc>
                  <a:txBody>
                    <a:bodyPr/>
                    <a:lstStyle/>
                    <a:p>
                      <a:r>
                        <a:rPr lang="en-US" b="1" dirty="0" smtClean="0">
                          <a:solidFill>
                            <a:srgbClr val="FF0000"/>
                          </a:solidFill>
                        </a:rPr>
                        <a:t>OVER-UTILIZED</a:t>
                      </a:r>
                      <a:endParaRPr lang="en-US" b="1" dirty="0">
                        <a:solidFill>
                          <a:srgbClr val="FF0000"/>
                        </a:solidFill>
                      </a:endParaRPr>
                    </a:p>
                  </a:txBody>
                  <a:tcPr/>
                </a:tc>
                <a:extLst>
                  <a:ext uri="{0D108BD9-81ED-4DB2-BD59-A6C34878D82A}">
                    <a16:rowId xmlns:a16="http://schemas.microsoft.com/office/drawing/2014/main" val="3732669235"/>
                  </a:ext>
                </a:extLst>
              </a:tr>
            </a:tbl>
          </a:graphicData>
        </a:graphic>
      </p:graphicFrame>
    </p:spTree>
    <p:extLst>
      <p:ext uri="{BB962C8B-B14F-4D97-AF65-F5344CB8AC3E}">
        <p14:creationId xmlns:p14="http://schemas.microsoft.com/office/powerpoint/2010/main" val="36406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Ask Your Software Provider About </a:t>
            </a:r>
            <a:br>
              <a:rPr lang="en-US" dirty="0"/>
            </a:br>
            <a:r>
              <a:rPr lang="en-US" dirty="0"/>
              <a:t>The Add-On</a:t>
            </a:r>
          </a:p>
        </p:txBody>
      </p:sp>
      <p:sp>
        <p:nvSpPr>
          <p:cNvPr id="3" name="Content Placeholder 2"/>
          <p:cNvSpPr>
            <a:spLocks noGrp="1"/>
          </p:cNvSpPr>
          <p:nvPr>
            <p:ph idx="1"/>
          </p:nvPr>
        </p:nvSpPr>
        <p:spPr/>
        <p:txBody>
          <a:bodyPr>
            <a:normAutofit/>
          </a:bodyPr>
          <a:lstStyle/>
          <a:p>
            <a:r>
              <a:rPr lang="en-US" b="1" dirty="0" smtClean="0"/>
              <a:t>Have you accommodated for the change in the file downloaded from the DRA?</a:t>
            </a:r>
          </a:p>
          <a:p>
            <a:pPr marL="0" indent="0" algn="ctr">
              <a:buNone/>
            </a:pPr>
            <a:r>
              <a:rPr lang="en-US" i="1" dirty="0" smtClean="0"/>
              <a:t>The billing file downloaded from the DRA will be changed to include a separate dollar amount for the add-on dollars.  Incorrectly accommodating for this could result in incorrect utilization.</a:t>
            </a:r>
          </a:p>
          <a:p>
            <a:r>
              <a:rPr lang="en-US" b="1" dirty="0" smtClean="0"/>
              <a:t>How are you making sure that add-on dollars do not go against my utilization?</a:t>
            </a:r>
          </a:p>
          <a:p>
            <a:pPr marL="0" indent="0" algn="ctr">
              <a:buNone/>
            </a:pPr>
            <a:r>
              <a:rPr lang="en-US" i="1" dirty="0"/>
              <a:t>The cost of a staff competency rate modification is excluded from an individual’s waiver budget limitation (Proposed Revisions for 5123-9-30 (March 6</a:t>
            </a:r>
            <a:r>
              <a:rPr lang="en-US" i="1" dirty="0" smtClean="0"/>
              <a:t>)).</a:t>
            </a:r>
            <a:endParaRPr lang="en-US" i="1" dirty="0"/>
          </a:p>
        </p:txBody>
      </p:sp>
    </p:spTree>
    <p:extLst>
      <p:ext uri="{BB962C8B-B14F-4D97-AF65-F5344CB8AC3E}">
        <p14:creationId xmlns:p14="http://schemas.microsoft.com/office/powerpoint/2010/main" val="2036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lstStyle/>
          <a:p>
            <a:r>
              <a:rPr lang="en-US" dirty="0" smtClean="0"/>
              <a:t>Impact on HR</a:t>
            </a:r>
          </a:p>
          <a:p>
            <a:r>
              <a:rPr lang="en-US" dirty="0" smtClean="0"/>
              <a:t>Proposed Revisions for 5123-9-30 (March 6)</a:t>
            </a:r>
            <a:endParaRPr lang="en-US" dirty="0"/>
          </a:p>
          <a:p>
            <a:r>
              <a:rPr lang="en-US" dirty="0" smtClean="0"/>
              <a:t>Examples</a:t>
            </a:r>
            <a:endParaRPr lang="en-US" dirty="0"/>
          </a:p>
          <a:p>
            <a:r>
              <a:rPr lang="en-US" dirty="0" smtClean="0"/>
              <a:t>DRA</a:t>
            </a:r>
          </a:p>
          <a:p>
            <a:r>
              <a:rPr lang="en-US" dirty="0" smtClean="0"/>
              <a:t>Utilization</a:t>
            </a:r>
          </a:p>
          <a:p>
            <a:r>
              <a:rPr lang="en-US" dirty="0"/>
              <a:t>What to Ask Your Software Provider About </a:t>
            </a:r>
            <a:r>
              <a:rPr lang="en-US" dirty="0" smtClean="0"/>
              <a:t>the </a:t>
            </a:r>
            <a:r>
              <a:rPr lang="en-US" dirty="0"/>
              <a:t>Add-On</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Ask Your Software Provider About </a:t>
            </a:r>
            <a:br>
              <a:rPr lang="en-US" dirty="0"/>
            </a:br>
            <a:r>
              <a:rPr lang="en-US" dirty="0"/>
              <a:t>The Add-On</a:t>
            </a:r>
          </a:p>
        </p:txBody>
      </p:sp>
      <p:sp>
        <p:nvSpPr>
          <p:cNvPr id="3" name="Content Placeholder 2"/>
          <p:cNvSpPr>
            <a:spLocks noGrp="1"/>
          </p:cNvSpPr>
          <p:nvPr>
            <p:ph idx="1"/>
          </p:nvPr>
        </p:nvSpPr>
        <p:spPr/>
        <p:txBody>
          <a:bodyPr>
            <a:normAutofit lnSpcReduction="10000"/>
          </a:bodyPr>
          <a:lstStyle/>
          <a:p>
            <a:r>
              <a:rPr lang="en-US" b="1" dirty="0" smtClean="0"/>
              <a:t>Are you changing reports to include the add-on amounts?  Will I be able to see this amount separately from the base rates?</a:t>
            </a:r>
          </a:p>
          <a:p>
            <a:pPr marL="0" indent="0" algn="ctr">
              <a:buNone/>
            </a:pPr>
            <a:r>
              <a:rPr lang="en-US" i="1" dirty="0" smtClean="0"/>
              <a:t>Our software has over 450 reports that would be impacted.  Reporting the add-on amount separately from the base rate may help with revenue tracking.</a:t>
            </a:r>
          </a:p>
          <a:p>
            <a:r>
              <a:rPr lang="en-US" b="1" dirty="0" smtClean="0"/>
              <a:t>Am I able to track my employees’ trainings?  </a:t>
            </a:r>
          </a:p>
          <a:p>
            <a:pPr marL="0" indent="0" algn="ctr">
              <a:buNone/>
            </a:pPr>
            <a:r>
              <a:rPr lang="en-US" i="1" dirty="0" smtClean="0"/>
              <a:t>Eligibility for the staff competency rate modification for a staff member of an agency provider shall be determined by the employing provider.  The employing agency provider shall review, verify, and maintain documentation that demonstrates the staff member meets the criteria…(Proposed </a:t>
            </a:r>
            <a:r>
              <a:rPr lang="en-US" i="1" dirty="0"/>
              <a:t>Revisions for 5123-9-30 (March 6</a:t>
            </a:r>
            <a:r>
              <a:rPr lang="en-US" i="1" dirty="0" smtClean="0"/>
              <a:t>)).</a:t>
            </a:r>
            <a:endParaRPr lang="en-US" i="1" dirty="0"/>
          </a:p>
        </p:txBody>
      </p:sp>
    </p:spTree>
    <p:extLst>
      <p:ext uri="{BB962C8B-B14F-4D97-AF65-F5344CB8AC3E}">
        <p14:creationId xmlns:p14="http://schemas.microsoft.com/office/powerpoint/2010/main" val="349189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Ask Your Software Provider About </a:t>
            </a:r>
            <a:br>
              <a:rPr lang="en-US" dirty="0" smtClean="0"/>
            </a:br>
            <a:r>
              <a:rPr lang="en-US" dirty="0" smtClean="0"/>
              <a:t>The Add-On</a:t>
            </a:r>
            <a:endParaRPr lang="en-US" dirty="0"/>
          </a:p>
        </p:txBody>
      </p:sp>
      <p:sp>
        <p:nvSpPr>
          <p:cNvPr id="3" name="Content Placeholder 2"/>
          <p:cNvSpPr>
            <a:spLocks noGrp="1"/>
          </p:cNvSpPr>
          <p:nvPr>
            <p:ph idx="1"/>
          </p:nvPr>
        </p:nvSpPr>
        <p:spPr/>
        <p:txBody>
          <a:bodyPr>
            <a:normAutofit/>
          </a:bodyPr>
          <a:lstStyle/>
          <a:p>
            <a:r>
              <a:rPr lang="en-US" b="1" dirty="0" smtClean="0"/>
              <a:t>Will your software automatically bill the correct </a:t>
            </a:r>
            <a:r>
              <a:rPr lang="en-US" b="1" u="sng" dirty="0" smtClean="0"/>
              <a:t>rate</a:t>
            </a:r>
            <a:r>
              <a:rPr lang="en-US" b="1" dirty="0" smtClean="0"/>
              <a:t>, </a:t>
            </a:r>
            <a:r>
              <a:rPr lang="en-US" b="1" u="sng" dirty="0" smtClean="0"/>
              <a:t>code</a:t>
            </a:r>
            <a:r>
              <a:rPr lang="en-US" b="1" dirty="0" smtClean="0"/>
              <a:t>, and </a:t>
            </a:r>
            <a:r>
              <a:rPr lang="en-US" b="1" u="sng" dirty="0" smtClean="0"/>
              <a:t>group size</a:t>
            </a:r>
            <a:r>
              <a:rPr lang="en-US" b="1" dirty="0" smtClean="0"/>
              <a:t> when the billable hours originate from an eligible employee?</a:t>
            </a:r>
          </a:p>
          <a:p>
            <a:pPr marL="0" indent="0" algn="ctr">
              <a:buNone/>
            </a:pPr>
            <a:r>
              <a:rPr lang="en-US" i="1" dirty="0" smtClean="0"/>
              <a:t>Billers may find it burdensome to do differentiate between eligible and non-eligible employees when manually when keying directly from billing sheets.</a:t>
            </a:r>
          </a:p>
          <a:p>
            <a:r>
              <a:rPr lang="en-US" b="1" dirty="0" smtClean="0"/>
              <a:t>Will payments post correctly?</a:t>
            </a:r>
          </a:p>
          <a:p>
            <a:pPr marL="0" indent="0" algn="ctr">
              <a:buNone/>
            </a:pPr>
            <a:r>
              <a:rPr lang="en-US" i="1" dirty="0" smtClean="0"/>
              <a:t>DODD is not changing their payment file layout.  However, your software’s payment application process will likely have to change.</a:t>
            </a:r>
            <a:endParaRPr lang="en-US" i="1" dirty="0"/>
          </a:p>
        </p:txBody>
      </p:sp>
    </p:spTree>
    <p:extLst>
      <p:ext uri="{BB962C8B-B14F-4D97-AF65-F5344CB8AC3E}">
        <p14:creationId xmlns:p14="http://schemas.microsoft.com/office/powerpoint/2010/main" val="11401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Ask Your Software Provider About </a:t>
            </a:r>
            <a:br>
              <a:rPr lang="en-US" dirty="0" smtClean="0"/>
            </a:br>
            <a:r>
              <a:rPr lang="en-US" dirty="0" smtClean="0"/>
              <a:t>The Add-On</a:t>
            </a:r>
            <a:endParaRPr lang="en-US" dirty="0"/>
          </a:p>
        </p:txBody>
      </p:sp>
      <p:sp>
        <p:nvSpPr>
          <p:cNvPr id="3" name="Content Placeholder 2"/>
          <p:cNvSpPr>
            <a:spLocks noGrp="1"/>
          </p:cNvSpPr>
          <p:nvPr>
            <p:ph idx="1"/>
          </p:nvPr>
        </p:nvSpPr>
        <p:spPr/>
        <p:txBody>
          <a:bodyPr>
            <a:normAutofit/>
          </a:bodyPr>
          <a:lstStyle/>
          <a:p>
            <a:r>
              <a:rPr lang="en-US" b="1" dirty="0" smtClean="0"/>
              <a:t>There are several new codes.  Will I have to authorize each code that I might bill?</a:t>
            </a:r>
          </a:p>
          <a:p>
            <a:pPr marL="0" indent="0" algn="ctr">
              <a:buNone/>
            </a:pPr>
            <a:r>
              <a:rPr lang="en-US" i="1" dirty="0" smtClean="0"/>
              <a:t>New codes have been created for both agency and independent providers.</a:t>
            </a:r>
          </a:p>
          <a:p>
            <a:r>
              <a:rPr lang="en-US" b="1" dirty="0" smtClean="0"/>
              <a:t>Will there be any additional cost for me to bill this add-on?</a:t>
            </a:r>
          </a:p>
          <a:p>
            <a:r>
              <a:rPr lang="en-US" b="1" dirty="0" smtClean="0"/>
              <a:t>Will I be able to bill this add-on from your software by July 1, 2018</a:t>
            </a:r>
            <a:r>
              <a:rPr lang="en-US" b="1" dirty="0" smtClean="0"/>
              <a:t>?</a:t>
            </a:r>
          </a:p>
          <a:p>
            <a:r>
              <a:rPr lang="en-US" b="1" dirty="0" smtClean="0"/>
              <a:t>Will I be able to change the staff size </a:t>
            </a:r>
            <a:r>
              <a:rPr lang="en-US" b="1" smtClean="0"/>
              <a:t>for the new codes?</a:t>
            </a:r>
            <a:endParaRPr lang="en-US" b="1" dirty="0" smtClean="0"/>
          </a:p>
        </p:txBody>
      </p:sp>
    </p:spTree>
    <p:extLst>
      <p:ext uri="{BB962C8B-B14F-4D97-AF65-F5344CB8AC3E}">
        <p14:creationId xmlns:p14="http://schemas.microsoft.com/office/powerpoint/2010/main" val="193971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on HR</a:t>
            </a:r>
            <a:endParaRPr lang="en-US" dirty="0"/>
          </a:p>
        </p:txBody>
      </p:sp>
      <p:sp>
        <p:nvSpPr>
          <p:cNvPr id="8" name="Content Placeholder 7"/>
          <p:cNvSpPr>
            <a:spLocks noGrp="1"/>
          </p:cNvSpPr>
          <p:nvPr>
            <p:ph sz="half" idx="2"/>
          </p:nvPr>
        </p:nvSpPr>
        <p:spPr>
          <a:xfrm>
            <a:off x="1522413" y="1828800"/>
            <a:ext cx="9829798" cy="4340225"/>
          </a:xfrm>
        </p:spPr>
        <p:txBody>
          <a:bodyPr/>
          <a:lstStyle/>
          <a:p>
            <a:r>
              <a:rPr lang="en-US" dirty="0" smtClean="0"/>
              <a:t>Notification to eligible staff</a:t>
            </a:r>
          </a:p>
          <a:p>
            <a:r>
              <a:rPr lang="en-US" dirty="0" smtClean="0"/>
              <a:t>Staff awareness of training options</a:t>
            </a:r>
          </a:p>
          <a:p>
            <a:r>
              <a:rPr lang="en-US" dirty="0" smtClean="0"/>
              <a:t>Tracking the trainings</a:t>
            </a:r>
          </a:p>
          <a:p>
            <a:r>
              <a:rPr lang="en-US" dirty="0" smtClean="0"/>
              <a:t>System for H/PC only if the individual also works in other settings</a:t>
            </a:r>
          </a:p>
          <a:p>
            <a:r>
              <a:rPr lang="en-US" dirty="0" smtClean="0"/>
              <a:t>Market this option for staff retention</a:t>
            </a:r>
          </a:p>
          <a:p>
            <a:pPr lvl="1"/>
            <a:endParaRPr lang="en-US" dirty="0"/>
          </a:p>
        </p:txBody>
      </p:sp>
    </p:spTree>
    <p:extLst>
      <p:ext uri="{BB962C8B-B14F-4D97-AF65-F5344CB8AC3E}">
        <p14:creationId xmlns:p14="http://schemas.microsoft.com/office/powerpoint/2010/main" val="371348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Revisions for 5123-9-30 (March 6)</a:t>
            </a:r>
            <a:endParaRPr lang="en-US" dirty="0"/>
          </a:p>
        </p:txBody>
      </p:sp>
      <p:sp>
        <p:nvSpPr>
          <p:cNvPr id="8" name="Content Placeholder 7"/>
          <p:cNvSpPr>
            <a:spLocks noGrp="1"/>
          </p:cNvSpPr>
          <p:nvPr>
            <p:ph sz="half" idx="2"/>
          </p:nvPr>
        </p:nvSpPr>
        <p:spPr>
          <a:xfrm>
            <a:off x="1522413" y="1828800"/>
            <a:ext cx="9829798" cy="4340225"/>
          </a:xfrm>
        </p:spPr>
        <p:txBody>
          <a:bodyPr/>
          <a:lstStyle/>
          <a:p>
            <a:r>
              <a:rPr lang="en-US" dirty="0" smtClean="0"/>
              <a:t>Paid when H/PC is provided by an agency or independent provider</a:t>
            </a:r>
          </a:p>
          <a:p>
            <a:r>
              <a:rPr lang="en-US" dirty="0" smtClean="0"/>
              <a:t>The cost of a staff competency rate modification is excluded from an individual’s waiver budget limitation</a:t>
            </a:r>
          </a:p>
          <a:p>
            <a:r>
              <a:rPr lang="en-US" dirty="0" smtClean="0"/>
              <a:t>Billing Unit:  15-minutes</a:t>
            </a:r>
          </a:p>
          <a:p>
            <a:r>
              <a:rPr lang="en-US" dirty="0" smtClean="0"/>
              <a:t>Rate modification amount:  $0.39</a:t>
            </a:r>
          </a:p>
          <a:p>
            <a:r>
              <a:rPr lang="en-US" dirty="0" smtClean="0"/>
              <a:t>A multi-staff service code indicator on the claim is used to indicate the number of staff providing the service that meet the criteria for the staff competency rate modification</a:t>
            </a:r>
          </a:p>
          <a:p>
            <a:r>
              <a:rPr lang="en-US" dirty="0" smtClean="0"/>
              <a:t>Level One and I/O waivers</a:t>
            </a:r>
          </a:p>
          <a:p>
            <a:pPr lvl="1"/>
            <a:endParaRPr lang="en-US" dirty="0"/>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Revisions for 5123-9-30 (March 6)</a:t>
            </a:r>
            <a:endParaRPr lang="en-US" dirty="0"/>
          </a:p>
        </p:txBody>
      </p:sp>
      <p:pic>
        <p:nvPicPr>
          <p:cNvPr id="3" name="Content Placeholder 2"/>
          <p:cNvPicPr>
            <a:picLocks noGrp="1" noChangeAspect="1"/>
          </p:cNvPicPr>
          <p:nvPr>
            <p:ph sz="half" idx="2"/>
          </p:nvPr>
        </p:nvPicPr>
        <p:blipFill>
          <a:blip r:embed="rId2"/>
          <a:stretch>
            <a:fillRect/>
          </a:stretch>
        </p:blipFill>
        <p:spPr>
          <a:xfrm>
            <a:off x="3623027" y="1984627"/>
            <a:ext cx="5628571" cy="4028571"/>
          </a:xfrm>
          <a:prstGeom prst="rect">
            <a:avLst/>
          </a:prstGeom>
        </p:spPr>
      </p:pic>
    </p:spTree>
    <p:extLst>
      <p:ext uri="{BB962C8B-B14F-4D97-AF65-F5344CB8AC3E}">
        <p14:creationId xmlns:p14="http://schemas.microsoft.com/office/powerpoint/2010/main" val="265200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(1:1):</a:t>
            </a:r>
          </a:p>
          <a:p>
            <a:pPr marL="0" indent="0">
              <a:lnSpc>
                <a:spcPct val="100000"/>
              </a:lnSpc>
              <a:spcBef>
                <a:spcPts val="0"/>
              </a:spcBef>
              <a:buNone/>
            </a:pPr>
            <a:r>
              <a:rPr lang="en-US" dirty="0" smtClean="0"/>
              <a:t>1 hour x 4 units x $5.10 = $20.40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APC (1:1) - $20.40</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(1:1):</a:t>
            </a:r>
          </a:p>
          <a:p>
            <a:pPr marL="0" indent="0">
              <a:lnSpc>
                <a:spcPct val="100000"/>
              </a:lnSpc>
              <a:spcBef>
                <a:spcPts val="0"/>
              </a:spcBef>
              <a:buNone/>
            </a:pPr>
            <a:r>
              <a:rPr lang="en-US" dirty="0" smtClean="0"/>
              <a:t>1 hour x 4 units x $5.10 = $20.40</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AQC (1:1) - $21.96</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1 Staff </a:t>
            </a:r>
            <a:r>
              <a:rPr lang="en-US" dirty="0" smtClean="0"/>
              <a:t>Providing Services | 1 Hour | 1 Consumer</a:t>
            </a:r>
            <a:endParaRPr lang="en-US" dirty="0"/>
          </a:p>
        </p:txBody>
      </p:sp>
      <p:sp>
        <p:nvSpPr>
          <p:cNvPr id="8" name="Cloud Callout 7"/>
          <p:cNvSpPr/>
          <p:nvPr/>
        </p:nvSpPr>
        <p:spPr>
          <a:xfrm>
            <a:off x="10094912" y="3124200"/>
            <a:ext cx="2019300" cy="16002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Number of </a:t>
            </a:r>
            <a:r>
              <a:rPr lang="en-US" smtClean="0"/>
              <a:t>eligible staff</a:t>
            </a:r>
            <a:endParaRPr lang="en-US" dirty="0"/>
          </a:p>
        </p:txBody>
      </p:sp>
      <p:sp>
        <p:nvSpPr>
          <p:cNvPr id="9" name="Oval 8"/>
          <p:cNvSpPr/>
          <p:nvPr/>
        </p:nvSpPr>
        <p:spPr>
          <a:xfrm>
            <a:off x="9828212" y="4953000"/>
            <a:ext cx="1066800" cy="5334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9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(2:1):</a:t>
            </a:r>
          </a:p>
          <a:p>
            <a:pPr marL="0" indent="0">
              <a:lnSpc>
                <a:spcPct val="100000"/>
              </a:lnSpc>
              <a:spcBef>
                <a:spcPts val="0"/>
              </a:spcBef>
              <a:buNone/>
            </a:pPr>
            <a:r>
              <a:rPr lang="en-US" dirty="0" smtClean="0"/>
              <a:t>1 hour x 4 units x $10.19 = $40.76</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AMW (2:1) - $40.76</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(2:1):</a:t>
            </a:r>
          </a:p>
          <a:p>
            <a:pPr marL="0" indent="0">
              <a:lnSpc>
                <a:spcPct val="100000"/>
              </a:lnSpc>
              <a:spcBef>
                <a:spcPts val="0"/>
              </a:spcBef>
              <a:buNone/>
            </a:pPr>
            <a:r>
              <a:rPr lang="en-US" dirty="0" smtClean="0"/>
              <a:t>1 hour x 4 units x $10.19 = $40.76</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2 staff </a:t>
            </a:r>
            <a:r>
              <a:rPr lang="en-US" dirty="0" smtClean="0"/>
              <a:t>= $3.12</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AQW (2:1) - $43.88</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a:t>2</a:t>
            </a:r>
            <a:r>
              <a:rPr lang="en-US" dirty="0" smtClean="0"/>
              <a:t> </a:t>
            </a:r>
            <a:r>
              <a:rPr lang="en-US" smtClean="0"/>
              <a:t>Eligible Staff </a:t>
            </a:r>
            <a:r>
              <a:rPr lang="en-US" dirty="0" smtClean="0"/>
              <a:t>| </a:t>
            </a:r>
            <a:r>
              <a:rPr lang="en-US" smtClean="0"/>
              <a:t>2 Staff </a:t>
            </a:r>
            <a:r>
              <a:rPr lang="en-US" dirty="0" smtClean="0"/>
              <a:t>Providing Services | 1 Hour | 1 Consumer</a:t>
            </a:r>
            <a:endParaRPr lang="en-US" dirty="0"/>
          </a:p>
        </p:txBody>
      </p:sp>
    </p:spTree>
    <p:extLst>
      <p:ext uri="{BB962C8B-B14F-4D97-AF65-F5344CB8AC3E}">
        <p14:creationId xmlns:p14="http://schemas.microsoft.com/office/powerpoint/2010/main" val="13277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(Consumer A)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APC (1:2) - $10.92</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A)</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AQC (1:2) - $12.48</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1 Staff </a:t>
            </a:r>
            <a:r>
              <a:rPr lang="en-US" dirty="0" smtClean="0"/>
              <a:t>Providing Services | 1 Hour | 2 Consumers</a:t>
            </a:r>
            <a:endParaRPr lang="en-US" dirty="0"/>
          </a:p>
        </p:txBody>
      </p:sp>
    </p:spTree>
    <p:extLst>
      <p:ext uri="{BB962C8B-B14F-4D97-AF65-F5344CB8AC3E}">
        <p14:creationId xmlns:p14="http://schemas.microsoft.com/office/powerpoint/2010/main" val="367289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Franklin County – Agency Provider</a:t>
            </a:r>
            <a:endParaRPr lang="en-US" dirty="0"/>
          </a:p>
        </p:txBody>
      </p:sp>
      <p:sp>
        <p:nvSpPr>
          <p:cNvPr id="3" name="Text Placeholder 2"/>
          <p:cNvSpPr>
            <a:spLocks noGrp="1"/>
          </p:cNvSpPr>
          <p:nvPr>
            <p:ph type="body" idx="1"/>
          </p:nvPr>
        </p:nvSpPr>
        <p:spPr>
          <a:xfrm>
            <a:off x="1522413" y="3048000"/>
            <a:ext cx="4800600" cy="838200"/>
          </a:xfrm>
        </p:spPr>
        <p:txBody>
          <a:bodyPr/>
          <a:lstStyle/>
          <a:p>
            <a:r>
              <a:rPr lang="en-US" u="sng" dirty="0" smtClean="0"/>
              <a:t>Now (Consumer B)                                                             </a:t>
            </a:r>
            <a:endParaRPr lang="en-US" u="sng" dirty="0"/>
          </a:p>
        </p:txBody>
      </p:sp>
      <p:sp>
        <p:nvSpPr>
          <p:cNvPr id="4" name="Content Placeholder 3"/>
          <p:cNvSpPr>
            <a:spLocks noGrp="1"/>
          </p:cNvSpPr>
          <p:nvPr>
            <p:ph sz="half" idx="2"/>
          </p:nvPr>
        </p:nvSpPr>
        <p:spPr>
          <a:xfrm>
            <a:off x="1522413" y="3733800"/>
            <a:ext cx="4800600"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$0.00 = $0.00</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APC (1:2) - $10.92</a:t>
            </a:r>
            <a:endParaRPr lang="en-US" dirty="0"/>
          </a:p>
        </p:txBody>
      </p:sp>
      <p:sp>
        <p:nvSpPr>
          <p:cNvPr id="5" name="Text Placeholder 4"/>
          <p:cNvSpPr>
            <a:spLocks noGrp="1"/>
          </p:cNvSpPr>
          <p:nvPr>
            <p:ph type="body" sz="quarter" idx="3"/>
          </p:nvPr>
        </p:nvSpPr>
        <p:spPr>
          <a:xfrm>
            <a:off x="6551613" y="3048000"/>
            <a:ext cx="4800600" cy="838200"/>
          </a:xfrm>
        </p:spPr>
        <p:txBody>
          <a:bodyPr/>
          <a:lstStyle/>
          <a:p>
            <a:r>
              <a:rPr lang="en-US" u="sng" dirty="0" smtClean="0"/>
              <a:t>July 1, 2018 (Consumer B)</a:t>
            </a:r>
            <a:endParaRPr lang="en-US" u="sng" dirty="0"/>
          </a:p>
        </p:txBody>
      </p:sp>
      <p:sp>
        <p:nvSpPr>
          <p:cNvPr id="6" name="Content Placeholder 5"/>
          <p:cNvSpPr>
            <a:spLocks noGrp="1"/>
          </p:cNvSpPr>
          <p:nvPr>
            <p:ph sz="quarter" idx="4"/>
          </p:nvPr>
        </p:nvSpPr>
        <p:spPr>
          <a:xfrm>
            <a:off x="6551612" y="3733800"/>
            <a:ext cx="5486399" cy="2435225"/>
          </a:xfrm>
        </p:spPr>
        <p:txBody>
          <a:bodyPr>
            <a:normAutofit lnSpcReduction="10000"/>
          </a:bodyPr>
          <a:lstStyle/>
          <a:p>
            <a:pPr marL="0" indent="0">
              <a:lnSpc>
                <a:spcPct val="100000"/>
              </a:lnSpc>
              <a:spcBef>
                <a:spcPts val="0"/>
              </a:spcBef>
              <a:buNone/>
            </a:pPr>
            <a:r>
              <a:rPr lang="en-US" dirty="0" smtClean="0"/>
              <a:t>Base Rate (1:2):</a:t>
            </a:r>
          </a:p>
          <a:p>
            <a:pPr marL="0" indent="0">
              <a:lnSpc>
                <a:spcPct val="100000"/>
              </a:lnSpc>
              <a:spcBef>
                <a:spcPts val="0"/>
              </a:spcBef>
              <a:buNone/>
            </a:pPr>
            <a:r>
              <a:rPr lang="en-US" dirty="0" smtClean="0"/>
              <a:t>1 hour x 4 units x $2.73 = $10.92</a:t>
            </a:r>
          </a:p>
          <a:p>
            <a:pPr marL="0" indent="0">
              <a:lnSpc>
                <a:spcPct val="100000"/>
              </a:lnSpc>
              <a:spcBef>
                <a:spcPts val="0"/>
              </a:spcBef>
              <a:buNone/>
            </a:pPr>
            <a:endParaRPr lang="en-US" dirty="0"/>
          </a:p>
          <a:p>
            <a:pPr marL="0" indent="0">
              <a:lnSpc>
                <a:spcPct val="100000"/>
              </a:lnSpc>
              <a:spcBef>
                <a:spcPts val="0"/>
              </a:spcBef>
              <a:buNone/>
            </a:pPr>
            <a:r>
              <a:rPr lang="en-US" dirty="0" smtClean="0"/>
              <a:t>Competency-Based Add-On:</a:t>
            </a:r>
          </a:p>
          <a:p>
            <a:pPr marL="0" indent="0">
              <a:lnSpc>
                <a:spcPct val="100000"/>
              </a:lnSpc>
              <a:spcBef>
                <a:spcPts val="0"/>
              </a:spcBef>
              <a:buNone/>
            </a:pPr>
            <a:r>
              <a:rPr lang="en-US" dirty="0" smtClean="0"/>
              <a:t>1 hour x 4 units x $0.39 x </a:t>
            </a:r>
            <a:r>
              <a:rPr lang="en-US" smtClean="0"/>
              <a:t>1 staff </a:t>
            </a:r>
            <a:r>
              <a:rPr lang="en-US" dirty="0" smtClean="0"/>
              <a:t>= $1.56</a:t>
            </a:r>
          </a:p>
          <a:p>
            <a:pPr marL="0" indent="0">
              <a:lnSpc>
                <a:spcPct val="100000"/>
              </a:lnSpc>
              <a:spcBef>
                <a:spcPts val="0"/>
              </a:spcBef>
              <a:buNone/>
            </a:pPr>
            <a:endParaRPr lang="en-US" dirty="0"/>
          </a:p>
          <a:p>
            <a:pPr marL="0" indent="0">
              <a:lnSpc>
                <a:spcPct val="100000"/>
              </a:lnSpc>
              <a:spcBef>
                <a:spcPts val="0"/>
              </a:spcBef>
              <a:buNone/>
            </a:pPr>
            <a:r>
              <a:rPr lang="en-US" dirty="0" smtClean="0"/>
              <a:t>Total Claim:  AQC (1:2) - $12.48</a:t>
            </a:r>
          </a:p>
        </p:txBody>
      </p:sp>
      <p:sp>
        <p:nvSpPr>
          <p:cNvPr id="7" name="Text Placeholder 2"/>
          <p:cNvSpPr txBox="1">
            <a:spLocks/>
          </p:cNvSpPr>
          <p:nvPr/>
        </p:nvSpPr>
        <p:spPr>
          <a:xfrm>
            <a:off x="1522411" y="1828800"/>
            <a:ext cx="9829799"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smtClean="0"/>
              <a:t>1 </a:t>
            </a:r>
            <a:r>
              <a:rPr lang="en-US" smtClean="0"/>
              <a:t>Eligible Staff </a:t>
            </a:r>
            <a:r>
              <a:rPr lang="en-US" dirty="0" smtClean="0"/>
              <a:t>| </a:t>
            </a:r>
            <a:r>
              <a:rPr lang="en-US" smtClean="0"/>
              <a:t>1 Staff </a:t>
            </a:r>
            <a:r>
              <a:rPr lang="en-US" dirty="0" smtClean="0"/>
              <a:t>Providing Services | 1 Hour | 2 Consumers</a:t>
            </a:r>
            <a:endParaRPr lang="en-US" dirty="0"/>
          </a:p>
        </p:txBody>
      </p:sp>
    </p:spTree>
    <p:extLst>
      <p:ext uri="{BB962C8B-B14F-4D97-AF65-F5344CB8AC3E}">
        <p14:creationId xmlns:p14="http://schemas.microsoft.com/office/powerpoint/2010/main" val="42207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217</TotalTime>
  <Words>1900</Words>
  <Application>Microsoft Office PowerPoint</Application>
  <PresentationFormat>Custom</PresentationFormat>
  <Paragraphs>256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Cambria</vt:lpstr>
      <vt:lpstr>Currency Symbols 16x9</vt:lpstr>
      <vt:lpstr>Competency Based Add-On</vt:lpstr>
      <vt:lpstr>Agenda</vt:lpstr>
      <vt:lpstr>The Impact on HR</vt:lpstr>
      <vt:lpstr>Proposed Revisions for 5123-9-30 (March 6)</vt:lpstr>
      <vt:lpstr>Proposed Revisions for 5123-9-30 (March 6)</vt:lpstr>
      <vt:lpstr>Example 1 – Franklin County – Agency Provider</vt:lpstr>
      <vt:lpstr>Example 2 – Franklin County – Agency Provider</vt:lpstr>
      <vt:lpstr>Example 3 – Franklin County – Agency Provider</vt:lpstr>
      <vt:lpstr>Example 3 – Franklin County – Agency Provider</vt:lpstr>
      <vt:lpstr>Example 3 – Franklin County – Agency Provider</vt:lpstr>
      <vt:lpstr>Example 3 – Franklin County – Agency Provider</vt:lpstr>
      <vt:lpstr>Example 3 – Franklin County – Agency Provider</vt:lpstr>
      <vt:lpstr>Example 4 – Franklin County – Agency Provider</vt:lpstr>
      <vt:lpstr>Example 4 – Franklin County – Agency Provider</vt:lpstr>
      <vt:lpstr>Example 4 – Franklin County – Agency Provider</vt:lpstr>
      <vt:lpstr>Example 4 – Franklin County – Agency Provider</vt:lpstr>
      <vt:lpstr>DRA</vt:lpstr>
      <vt:lpstr>Utilization</vt:lpstr>
      <vt:lpstr>What to Ask Your Software Provider About  The Add-On</vt:lpstr>
      <vt:lpstr>What to Ask Your Software Provider About  The Add-On</vt:lpstr>
      <vt:lpstr>What to Ask Your Software Provider About  The Add-On</vt:lpstr>
      <vt:lpstr>What to Ask Your Software Provider About  The Add-On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Add-On</dc:title>
  <dc:creator>Josh Kramp</dc:creator>
  <cp:lastModifiedBy>Josh Kramp</cp:lastModifiedBy>
  <cp:revision>19</cp:revision>
  <dcterms:created xsi:type="dcterms:W3CDTF">2018-04-02T14:53:53Z</dcterms:created>
  <dcterms:modified xsi:type="dcterms:W3CDTF">2018-04-03T13:16:24Z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