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9" r:id="rId2"/>
    <p:sldId id="260" r:id="rId3"/>
    <p:sldId id="290" r:id="rId4"/>
    <p:sldId id="292" r:id="rId5"/>
    <p:sldId id="293" r:id="rId6"/>
    <p:sldId id="294" r:id="rId7"/>
    <p:sldId id="283" r:id="rId8"/>
  </p:sldIdLst>
  <p:sldSz cx="10058400" cy="7772400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956"/>
    <p:restoredTop sz="86446" autoAdjust="0"/>
  </p:normalViewPr>
  <p:slideViewPr>
    <p:cSldViewPr snapToObjects="1">
      <p:cViewPr>
        <p:scale>
          <a:sx n="100" d="100"/>
          <a:sy n="100" d="100"/>
        </p:scale>
        <p:origin x="232" y="208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9EB7FDD-E9E4-164F-9680-7AE6678A36B9}" type="datetimeFigureOut">
              <a:rPr lang="en-US"/>
              <a:pPr>
                <a:defRPr/>
              </a:pPr>
              <a:t>9/5/16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74ED4E3-C2F6-F641-82DD-00FF7A3402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6792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355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355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67FF08F-8E4A-2342-A40F-CFD8AF2F9CE3}" type="datetimeFigureOut">
              <a:rPr lang="en-US"/>
              <a:pPr>
                <a:defRPr/>
              </a:pPr>
              <a:t>9/5/16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87488" y="1154113"/>
            <a:ext cx="403542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45000"/>
            <a:ext cx="5607050" cy="3636963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38475" cy="46355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772525"/>
            <a:ext cx="3038475" cy="46355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BB15699-E961-8847-91C3-733C102B1B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6420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B15699-E961-8847-91C3-733C102B1B07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805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B15699-E961-8847-91C3-733C102B1B07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209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B15699-E961-8847-91C3-733C102B1B0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532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B15699-E961-8847-91C3-733C102B1B0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6610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B15699-E961-8847-91C3-733C102B1B07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513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Relationship Id="rId3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1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Relationship Id="rId3" Type="http://schemas.openxmlformats.org/officeDocument/2006/relationships/image" Target="../media/image4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Relationship Id="rId3" Type="http://schemas.openxmlformats.org/officeDocument/2006/relationships/image" Target="../media/image4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4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4"/>
          <a:stretch>
            <a:fillRect/>
          </a:stretch>
        </p:blipFill>
        <p:spPr bwMode="auto">
          <a:xfrm>
            <a:off x="222250" y="185738"/>
            <a:ext cx="9652000" cy="7154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C:\Users\hdarling.HOME\OneDrive\Documents\TIL Consulting\Images\Logos\TIL LOGO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0825" y="519113"/>
            <a:ext cx="1574800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300" y="1272011"/>
            <a:ext cx="7543800" cy="2705947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1193800" y="7358063"/>
            <a:ext cx="7659688" cy="414337"/>
          </a:xfrm>
        </p:spPr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Strategic Planning  |  Process Improvement  |  Training |  Web Design &amp; Social Media |  Employment First </a:t>
            </a:r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7104063" y="7358063"/>
            <a:ext cx="2262187" cy="414337"/>
          </a:xfrm>
        </p:spPr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(#)</a:t>
            </a:r>
          </a:p>
        </p:txBody>
      </p:sp>
    </p:spTree>
    <p:extLst>
      <p:ext uri="{BB962C8B-B14F-4D97-AF65-F5344CB8AC3E}">
        <p14:creationId xmlns:p14="http://schemas.microsoft.com/office/powerpoint/2010/main" val="3696358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185738"/>
            <a:ext cx="9539288" cy="7154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C:\Users\hdarling.HOME\OneDrive\Documents\TIL Consulting\Images\Logos\TIL LOGO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2" t="5630" b="7455"/>
          <a:stretch>
            <a:fillRect/>
          </a:stretch>
        </p:blipFill>
        <p:spPr bwMode="auto">
          <a:xfrm>
            <a:off x="8839200" y="198438"/>
            <a:ext cx="963613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2"/>
            <a:ext cx="5092065" cy="552344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1193800" y="7358063"/>
            <a:ext cx="7659688" cy="414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Strategic Planning  |  Process Improvement  |  Consulting</a:t>
            </a:r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7104063" y="7358063"/>
            <a:ext cx="2262187" cy="414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1073B-7AF7-5946-861A-6C1AFF6714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99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25" y="185738"/>
            <a:ext cx="9539288" cy="7154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C:\Users\hdarling.HOME\OneDrive\Documents\TIL Consulting\Images\Logos\TIL LOGO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2" t="5630" b="7455"/>
          <a:stretch>
            <a:fillRect/>
          </a:stretch>
        </p:blipFill>
        <p:spPr bwMode="auto">
          <a:xfrm>
            <a:off x="8839200" y="198438"/>
            <a:ext cx="963613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>
                <a:schemeClr val="tx2"/>
              </a:buClr>
              <a:defRPr/>
            </a:lvl2pPr>
            <a:lvl3pPr marL="1143000" indent="-228600">
              <a:buClr>
                <a:schemeClr val="tx2"/>
              </a:buClr>
              <a:buFont typeface="Wingdings" panose="05000000000000000000" pitchFamily="2" charset="2"/>
              <a:buChar char="ü"/>
              <a:defRPr>
                <a:solidFill>
                  <a:schemeClr val="tx2"/>
                </a:solidFill>
              </a:defRPr>
            </a:lvl3pPr>
            <a:lvl4pPr marL="1600200" indent="-228600">
              <a:buClr>
                <a:schemeClr val="tx2"/>
              </a:buClr>
              <a:buFont typeface="Wingdings" panose="05000000000000000000" pitchFamily="2" charset="2"/>
              <a:buChar char="ü"/>
              <a:defRPr>
                <a:solidFill>
                  <a:schemeClr val="tx2"/>
                </a:solidFill>
              </a:defRPr>
            </a:lvl4pPr>
            <a:lvl5pPr marL="2057400" indent="-228600">
              <a:buClr>
                <a:schemeClr val="tx2"/>
              </a:buClr>
              <a:buFont typeface="Wingdings" panose="05000000000000000000" pitchFamily="2" charset="2"/>
              <a:buChar char="ü"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1193800" y="7358063"/>
            <a:ext cx="7659688" cy="414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Strategic Planning  |  Process Improvement  |  Consulting</a:t>
            </a:r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7104063" y="7358063"/>
            <a:ext cx="2262187" cy="414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97E5E-2EFC-A249-842F-73844569AA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46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607" y="185350"/>
            <a:ext cx="9539411" cy="7154559"/>
          </a:xfrm>
          <a:prstGeom prst="rect">
            <a:avLst/>
          </a:prstGeom>
          <a:noFill/>
          <a:ln>
            <a:noFill/>
          </a:ln>
          <a:effectLst>
            <a:glow>
              <a:schemeClr val="accent1"/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hdarling.HOME\OneDrive\Documents\TIL Consulting\Images\Logos\TIL LOGO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2" t="5630" b="7455"/>
          <a:stretch>
            <a:fillRect/>
          </a:stretch>
        </p:blipFill>
        <p:spPr bwMode="auto">
          <a:xfrm>
            <a:off x="8839200" y="198438"/>
            <a:ext cx="963613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 marL="1143000" indent="-228600">
              <a:buClr>
                <a:schemeClr val="tx2"/>
              </a:buClr>
              <a:buFont typeface="Wingdings" panose="05000000000000000000" pitchFamily="2" charset="2"/>
              <a:buChar char="ü"/>
              <a:defRPr>
                <a:solidFill>
                  <a:schemeClr val="tx2"/>
                </a:solidFill>
              </a:defRPr>
            </a:lvl3pPr>
            <a:lvl4pPr marL="1600200" indent="-228600">
              <a:buClr>
                <a:schemeClr val="tx2"/>
              </a:buClr>
              <a:buFont typeface="Wingdings" panose="05000000000000000000" pitchFamily="2" charset="2"/>
              <a:buChar char="ü"/>
              <a:defRPr>
                <a:solidFill>
                  <a:schemeClr val="tx2"/>
                </a:solidFill>
              </a:defRPr>
            </a:lvl4pPr>
            <a:lvl5pPr marL="2057400" indent="-228600">
              <a:buClr>
                <a:schemeClr val="tx2"/>
              </a:buClr>
              <a:buFont typeface="Wingdings" panose="05000000000000000000" pitchFamily="2" charset="2"/>
              <a:buChar char="ü"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1193800" y="7358063"/>
            <a:ext cx="7659688" cy="414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Strategic Planning  |  Process Improvement  |  Consulting</a:t>
            </a:r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7104063" y="7358063"/>
            <a:ext cx="2262187" cy="414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10CC17-D58A-8F43-84EA-19B8BEA4F3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938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185738"/>
            <a:ext cx="9539288" cy="7154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C:\Users\hdarling.HOME\OneDrive\Documents\TIL Consulting\Images\Logos\TIL LOGO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0825" y="519113"/>
            <a:ext cx="1574800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6" y="185351"/>
            <a:ext cx="7184979" cy="226691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6" y="2482852"/>
            <a:ext cx="7184979" cy="170021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1193800" y="7358063"/>
            <a:ext cx="7659688" cy="414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Strategic Planning  |  Process Improvement  |  Consulting</a:t>
            </a:r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7104063" y="7358063"/>
            <a:ext cx="2262187" cy="414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F060C4-741A-294D-BCDE-1FB570BD41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038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185738"/>
            <a:ext cx="9539288" cy="7154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C:\Users\hdarling.HOME\OneDrive\Documents\TIL Consulting\Images\Logos\TIL LOGO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2" t="5630" b="7455"/>
          <a:stretch>
            <a:fillRect/>
          </a:stretch>
        </p:blipFill>
        <p:spPr bwMode="auto">
          <a:xfrm>
            <a:off x="8839200" y="198438"/>
            <a:ext cx="963613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1193800" y="7358063"/>
            <a:ext cx="7659688" cy="414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Strategic Planning  |  Process Improvement  |  Consulting</a:t>
            </a:r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7104063" y="7358063"/>
            <a:ext cx="2262187" cy="414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C89F7-7903-2F47-9146-2854840A51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689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185738"/>
            <a:ext cx="9539288" cy="7154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 descr="C:\Users\hdarling.HOME\OneDrive\Documents\TIL Consulting\Images\Logos\TIL LOGO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2" t="5630" b="7455"/>
          <a:stretch>
            <a:fillRect/>
          </a:stretch>
        </p:blipFill>
        <p:spPr bwMode="auto">
          <a:xfrm>
            <a:off x="8839200" y="198438"/>
            <a:ext cx="963613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09"/>
            <a:ext cx="8146726" cy="1502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5" y="1905318"/>
            <a:ext cx="4276130" cy="9337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5" y="2839085"/>
            <a:ext cx="4276130" cy="41758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1193800" y="7358063"/>
            <a:ext cx="7659688" cy="414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Strategic Planning  |  Process Improvement  |  Consulting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7104063" y="7358063"/>
            <a:ext cx="2262187" cy="414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A6F3C3-A559-154F-9EE3-49D1253761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791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413809"/>
            <a:ext cx="7241523" cy="1502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1193800" y="7358063"/>
            <a:ext cx="7659688" cy="414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Strategic Planning  |  Process Improvement  |  Consulting</a:t>
            </a:r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7104063" y="7358063"/>
            <a:ext cx="2262187" cy="414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06F1C-E38B-8044-9DB1-06060C4CDE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163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1193800" y="7358063"/>
            <a:ext cx="7659688" cy="414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Strategic Planning  |  Process Improvement  |  Consulting</a:t>
            </a:r>
          </a:p>
        </p:txBody>
      </p:sp>
      <p:sp>
        <p:nvSpPr>
          <p:cNvPr id="3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7104063" y="7358063"/>
            <a:ext cx="2262187" cy="414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5B940-DB28-8346-A69D-1A8347F7F4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062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185738"/>
            <a:ext cx="9539288" cy="7154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C:\Users\hdarling.HOME\OneDrive\Documents\TIL Consulting\Images\Logos\TIL LOGO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2" t="5630" b="7455"/>
          <a:stretch>
            <a:fillRect/>
          </a:stretch>
        </p:blipFill>
        <p:spPr bwMode="auto">
          <a:xfrm>
            <a:off x="8839200" y="198438"/>
            <a:ext cx="963613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2"/>
            <a:ext cx="5092065" cy="552344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1193800" y="7358063"/>
            <a:ext cx="7659688" cy="414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Strategic Planning  |  Process Improvement  |  Consulting</a:t>
            </a:r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7104063" y="7358063"/>
            <a:ext cx="2262187" cy="414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754BD-6E3A-254B-8DBF-F4E674F187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971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1038" y="7364413"/>
            <a:ext cx="8691562" cy="414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Strategic Planning  |  Process Improvement  |  Training |  Web Design &amp; Social Media |  Employment First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92150" y="414338"/>
            <a:ext cx="7648575" cy="150177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92150" y="2068513"/>
            <a:ext cx="8674100" cy="4932362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78663" y="7364413"/>
            <a:ext cx="2263775" cy="414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AA67B55-961B-0242-BE4F-9FF89C2F58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0" name="Picture 2" descr="C:\Users\hdarling.HOME\OneDrive\Documents\TIL Consulting\Images\Logos\TIL LOGO 2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0825" y="519113"/>
            <a:ext cx="1574800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 txBox="1">
            <a:spLocks/>
          </p:cNvSpPr>
          <p:nvPr/>
        </p:nvSpPr>
        <p:spPr>
          <a:xfrm>
            <a:off x="681038" y="7364413"/>
            <a:ext cx="2262187" cy="414337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Clr>
          <a:schemeClr val="tx2"/>
        </a:buClr>
        <a:buFont typeface="Wingdings" charset="0"/>
        <a:buChar char="ü"/>
        <a:defRPr sz="2800" kern="1200">
          <a:solidFill>
            <a:schemeClr val="tx2"/>
          </a:solidFill>
          <a:latin typeface="+mn-lt"/>
          <a:ea typeface="ＭＳ Ｐゴシック" charset="0"/>
          <a:cs typeface="ＭＳ Ｐゴシック" charset="0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chemeClr val="tx2"/>
        </a:buClr>
        <a:buFont typeface="Wingdings" charset="0"/>
        <a:buChar char="ü"/>
        <a:defRPr sz="24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chemeClr val="tx2"/>
        </a:buClr>
        <a:buFont typeface="Wingdings" charset="0"/>
        <a:buChar char="ü"/>
        <a:defRPr sz="2000" kern="1200">
          <a:solidFill>
            <a:schemeClr val="tx2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chemeClr val="tx2"/>
        </a:buClr>
        <a:buFont typeface="Wingdings" charset="0"/>
        <a:buChar char="ü"/>
        <a:defRPr kern="1200">
          <a:solidFill>
            <a:schemeClr val="tx2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chemeClr val="tx2"/>
        </a:buClr>
        <a:buFont typeface="Wingdings" charset="0"/>
        <a:buChar char="ü"/>
        <a:defRPr kern="1200">
          <a:solidFill>
            <a:schemeClr val="tx2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mailto:Chris.wolf@tilwolf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1257300" y="1271588"/>
            <a:ext cx="7543800" cy="2706687"/>
          </a:xfrm>
        </p:spPr>
        <p:txBody>
          <a:bodyPr>
            <a:normAutofit/>
          </a:bodyPr>
          <a:lstStyle/>
          <a:p>
            <a:r>
              <a:rPr lang="en-US" dirty="0" err="1" smtClean="0"/>
              <a:t>SSaNP</a:t>
            </a:r>
            <a:r>
              <a:rPr lang="en-US" dirty="0" smtClean="0"/>
              <a:t> ™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sz="4900" dirty="0" smtClean="0"/>
              <a:t>Social Service and Non-Profit Operating Model</a:t>
            </a:r>
            <a:endParaRPr lang="en-US" sz="4900" dirty="0">
              <a:latin typeface="Arial" charset="0"/>
            </a:endParaRPr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958850" y="4083050"/>
            <a:ext cx="8074025" cy="1876425"/>
          </a:xfrm>
        </p:spPr>
        <p:txBody>
          <a:bodyPr/>
          <a:lstStyle/>
          <a:p>
            <a:r>
              <a:rPr lang="en-US" dirty="0" smtClean="0">
                <a:latin typeface="Arial" charset="0"/>
              </a:rPr>
              <a:t>TIL Consulting, LLC</a:t>
            </a:r>
          </a:p>
          <a:p>
            <a:r>
              <a:rPr lang="en-US" dirty="0" smtClean="0">
                <a:latin typeface="Arial" charset="0"/>
              </a:rPr>
              <a:t>Chris Wolf, MS</a:t>
            </a:r>
          </a:p>
          <a:p>
            <a:endParaRPr lang="en-US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charset="0"/>
              </a:rPr>
              <a:t>Foundations of the Model</a:t>
            </a:r>
            <a:endParaRPr lang="en-US" dirty="0">
              <a:latin typeface="Arial" charset="0"/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692150" y="2068513"/>
            <a:ext cx="8674100" cy="2198687"/>
          </a:xfrm>
        </p:spPr>
        <p:txBody>
          <a:bodyPr>
            <a:noAutofit/>
          </a:bodyPr>
          <a:lstStyle/>
          <a:p>
            <a:pPr>
              <a:buFont typeface="Arial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Targets Mission and Vision of the agency</a:t>
            </a: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Data Driven</a:t>
            </a:r>
          </a:p>
          <a:p>
            <a:pPr>
              <a:buFont typeface="Arial" charset="0"/>
              <a:buChar char="•"/>
            </a:pPr>
            <a:endParaRPr lang="en-US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Uses (Key) Performance Measures and Indicators</a:t>
            </a:r>
          </a:p>
          <a:p>
            <a:pPr>
              <a:buFont typeface="Arial" charset="0"/>
              <a:buChar char="•"/>
            </a:pPr>
            <a:endParaRPr lang="en-US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Requires Defined Outcomes</a:t>
            </a:r>
          </a:p>
          <a:p>
            <a:pPr>
              <a:buFont typeface="Arial" charset="0"/>
              <a:buChar char="•"/>
            </a:pPr>
            <a:endParaRPr lang="en-US" sz="2000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endParaRPr lang="en-US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704850" y="7302500"/>
            <a:ext cx="8693150" cy="414338"/>
          </a:xfrm>
        </p:spPr>
        <p:txBody>
          <a:bodyPr/>
          <a:lstStyle/>
          <a:p>
            <a:pPr>
              <a:defRPr/>
            </a:pPr>
            <a:r>
              <a:rPr lang="en-US" dirty="0"/>
              <a:t>Strategic Planning  |  Process Improvement  |  </a:t>
            </a:r>
            <a:r>
              <a:rPr lang="en-US" dirty="0" smtClean="0"/>
              <a:t>Training </a:t>
            </a:r>
            <a:r>
              <a:rPr lang="en-US" dirty="0"/>
              <a:t>|  </a:t>
            </a:r>
            <a:r>
              <a:rPr lang="en-US" dirty="0" smtClean="0"/>
              <a:t>Web Design &amp; Social Media </a:t>
            </a:r>
            <a:r>
              <a:rPr lang="en-US" dirty="0"/>
              <a:t>|  </a:t>
            </a:r>
            <a:r>
              <a:rPr lang="en-US" dirty="0" smtClean="0"/>
              <a:t>Employment First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1334C0C-9725-3348-9252-7B554881D522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charset="0"/>
              </a:rPr>
              <a:t>Stable Diagram</a:t>
            </a:r>
            <a:r>
              <a:rPr lang="en-US" dirty="0" smtClean="0">
                <a:latin typeface="Arial" charset="0"/>
              </a:rPr>
              <a:t/>
            </a:r>
            <a:br>
              <a:rPr lang="en-US" dirty="0" smtClean="0">
                <a:latin typeface="Arial" charset="0"/>
              </a:rPr>
            </a:br>
            <a:endParaRPr lang="en-US" sz="3600" dirty="0">
              <a:latin typeface="Arial" charset="0"/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smtClean="0"/>
              <a:t> 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704850" y="7302500"/>
            <a:ext cx="8693150" cy="414338"/>
          </a:xfrm>
        </p:spPr>
        <p:txBody>
          <a:bodyPr/>
          <a:lstStyle/>
          <a:p>
            <a:pPr>
              <a:defRPr/>
            </a:pPr>
            <a:r>
              <a:rPr lang="en-US" dirty="0"/>
              <a:t>Strategic Planning  |  Process Improvement  |  </a:t>
            </a:r>
            <a:r>
              <a:rPr lang="en-US" dirty="0" smtClean="0"/>
              <a:t>Training </a:t>
            </a:r>
            <a:r>
              <a:rPr lang="en-US" dirty="0"/>
              <a:t>|  </a:t>
            </a:r>
            <a:r>
              <a:rPr lang="en-US" dirty="0" smtClean="0"/>
              <a:t>Web Design &amp; Social Media </a:t>
            </a:r>
            <a:r>
              <a:rPr lang="en-US" dirty="0"/>
              <a:t>|  </a:t>
            </a:r>
            <a:r>
              <a:rPr lang="en-US" dirty="0" smtClean="0"/>
              <a:t>Employment First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1334C0C-9725-3348-9252-7B554881D522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Triangle 5"/>
          <p:cNvSpPr/>
          <p:nvPr/>
        </p:nvSpPr>
        <p:spPr>
          <a:xfrm>
            <a:off x="3167597" y="2834542"/>
            <a:ext cx="4040705" cy="2685249"/>
          </a:xfrm>
          <a:prstGeom prst="triangle">
            <a:avLst/>
          </a:prstGeom>
          <a:solidFill>
            <a:schemeClr val="accent1">
              <a:alpha val="28000"/>
            </a:schemeClr>
          </a:solidFill>
          <a:ln w="50800" cap="sq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838200" y="2143125"/>
            <a:ext cx="8528050" cy="47910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86776" y="2222573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I. Net Income (Operational Mgt.)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6248400" y="5556303"/>
            <a:ext cx="27691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II. Contracts/Donations (Customer)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00597" y="4964186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/>
              <a:t>III. Staff Turnover (Culture)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8624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charset="0"/>
              </a:rPr>
              <a:t>Steady or Dynamic</a:t>
            </a:r>
            <a:endParaRPr lang="en-US" sz="3600" dirty="0">
              <a:latin typeface="Arial" charset="0"/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smtClean="0"/>
              <a:t> </a:t>
            </a:r>
            <a:endParaRPr lang="en-US" sz="1600" dirty="0"/>
          </a:p>
          <a:p>
            <a:pPr>
              <a:buFont typeface="Arial" charset="0"/>
              <a:buChar char="•"/>
            </a:pP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Strategic Planning  |  Process Improvement  |  </a:t>
            </a:r>
            <a:r>
              <a:rPr lang="en-US" dirty="0" smtClean="0"/>
              <a:t>Training </a:t>
            </a:r>
            <a:r>
              <a:rPr lang="en-US" dirty="0"/>
              <a:t>|  </a:t>
            </a:r>
            <a:r>
              <a:rPr lang="en-US" dirty="0" smtClean="0"/>
              <a:t>Web Design &amp; Social Media </a:t>
            </a:r>
            <a:r>
              <a:rPr lang="en-US" dirty="0"/>
              <a:t>|  </a:t>
            </a:r>
            <a:r>
              <a:rPr lang="en-US" dirty="0" smtClean="0"/>
              <a:t>Employment First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1334C0C-9725-3348-9252-7B554881D522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2362200"/>
            <a:ext cx="845185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400" dirty="0" smtClean="0"/>
              <a:t>The </a:t>
            </a:r>
            <a:r>
              <a:rPr lang="en-US" sz="2400" dirty="0" err="1" smtClean="0"/>
              <a:t>SSaNP</a:t>
            </a:r>
            <a:r>
              <a:rPr lang="en-US" sz="2400" dirty="0" smtClean="0"/>
              <a:t> ™ Model is effective to get a business back on track and address operating and programming challenges that have been left alone, creating backwards trending.  </a:t>
            </a:r>
          </a:p>
          <a:p>
            <a:endParaRPr lang="en-US" dirty="0" smtClean="0"/>
          </a:p>
          <a:p>
            <a:pPr marL="285750" indent="-285750">
              <a:buFont typeface="Arial" charset="0"/>
              <a:buChar char="•"/>
            </a:pPr>
            <a:r>
              <a:rPr lang="en-US" sz="2400" dirty="0" smtClean="0"/>
              <a:t>Using the </a:t>
            </a:r>
            <a:r>
              <a:rPr lang="en-US" sz="2400" dirty="0" err="1" smtClean="0"/>
              <a:t>SSaNP</a:t>
            </a:r>
            <a:r>
              <a:rPr lang="en-US" sz="2400" dirty="0" smtClean="0"/>
              <a:t> ™ Model </a:t>
            </a:r>
            <a:r>
              <a:rPr lang="en-US" sz="2400" dirty="0" smtClean="0"/>
              <a:t>in concert with initiating dynamic change or development can increase your opportunity for a successful implementation.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4338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charset="0"/>
              </a:rPr>
              <a:t>Examples</a:t>
            </a:r>
            <a:endParaRPr lang="en-US" sz="3600" dirty="0">
              <a:latin typeface="Arial" charset="0"/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smtClean="0"/>
              <a:t> </a:t>
            </a:r>
            <a:endParaRPr lang="en-US" sz="1600" dirty="0"/>
          </a:p>
          <a:p>
            <a:pPr>
              <a:buFont typeface="Arial" charset="0"/>
              <a:buChar char="•"/>
            </a:pPr>
            <a:endParaRPr lang="en-US" sz="16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704850" y="7302500"/>
            <a:ext cx="8693150" cy="414338"/>
          </a:xfrm>
        </p:spPr>
        <p:txBody>
          <a:bodyPr/>
          <a:lstStyle/>
          <a:p>
            <a:pPr>
              <a:defRPr/>
            </a:pPr>
            <a:r>
              <a:rPr lang="en-US" dirty="0"/>
              <a:t>Strategic Planning  |  Process Improvement  |  </a:t>
            </a:r>
            <a:r>
              <a:rPr lang="en-US" dirty="0" smtClean="0"/>
              <a:t>Training </a:t>
            </a:r>
            <a:r>
              <a:rPr lang="en-US" dirty="0"/>
              <a:t>|  </a:t>
            </a:r>
            <a:r>
              <a:rPr lang="en-US" dirty="0" smtClean="0"/>
              <a:t>Web Design &amp; Social Media </a:t>
            </a:r>
            <a:r>
              <a:rPr lang="en-US" dirty="0"/>
              <a:t>|  </a:t>
            </a:r>
            <a:r>
              <a:rPr lang="en-US" dirty="0" smtClean="0"/>
              <a:t>Employment First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1334C0C-9725-3348-9252-7B554881D522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04850" y="2286000"/>
            <a:ext cx="86931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400" dirty="0" smtClean="0"/>
              <a:t>Program Management @ 5% for Supported Living</a:t>
            </a:r>
            <a:endParaRPr lang="en-US" sz="2400" dirty="0" smtClean="0"/>
          </a:p>
          <a:p>
            <a:endParaRPr lang="en-US" sz="2400" dirty="0" smtClean="0"/>
          </a:p>
          <a:p>
            <a:pPr marL="285750" indent="-285750">
              <a:buFont typeface="Arial" charset="0"/>
              <a:buChar char="•"/>
            </a:pPr>
            <a:r>
              <a:rPr lang="en-US" sz="2400" dirty="0" smtClean="0"/>
              <a:t>HCBS Employment and Day Services</a:t>
            </a:r>
            <a:endParaRPr lang="en-US" sz="2400" dirty="0" smtClean="0"/>
          </a:p>
          <a:p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4585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charset="0"/>
              </a:rPr>
              <a:t>HCBS Employment</a:t>
            </a:r>
            <a:r>
              <a:rPr lang="en-US" dirty="0">
                <a:latin typeface="Arial" charset="0"/>
              </a:rPr>
              <a:t> </a:t>
            </a:r>
            <a:r>
              <a:rPr lang="en-US" dirty="0" smtClean="0">
                <a:latin typeface="Arial" charset="0"/>
              </a:rPr>
              <a:t/>
            </a:r>
            <a:br>
              <a:rPr lang="en-US" dirty="0" smtClean="0">
                <a:latin typeface="Arial" charset="0"/>
              </a:rPr>
            </a:br>
            <a:r>
              <a:rPr lang="en-US" dirty="0" smtClean="0">
                <a:latin typeface="Arial" charset="0"/>
              </a:rPr>
              <a:t>Program and Fiscal Model</a:t>
            </a:r>
            <a:endParaRPr lang="en-US" sz="3600" dirty="0">
              <a:latin typeface="Arial" charset="0"/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smtClean="0"/>
              <a:t> </a:t>
            </a:r>
            <a:endParaRPr lang="en-US" sz="1600" dirty="0"/>
          </a:p>
          <a:p>
            <a:pPr>
              <a:buFont typeface="Arial" charset="0"/>
              <a:buChar char="•"/>
            </a:pPr>
            <a:endParaRPr lang="en-US" sz="16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704850" y="7302500"/>
            <a:ext cx="8693150" cy="414338"/>
          </a:xfrm>
        </p:spPr>
        <p:txBody>
          <a:bodyPr/>
          <a:lstStyle/>
          <a:p>
            <a:pPr>
              <a:defRPr/>
            </a:pPr>
            <a:r>
              <a:rPr lang="en-US" dirty="0"/>
              <a:t>Strategic Planning  |  Process Improvement  |  </a:t>
            </a:r>
            <a:r>
              <a:rPr lang="en-US" dirty="0" smtClean="0"/>
              <a:t>Training </a:t>
            </a:r>
            <a:r>
              <a:rPr lang="en-US" dirty="0"/>
              <a:t>|  </a:t>
            </a:r>
            <a:r>
              <a:rPr lang="en-US" dirty="0" smtClean="0"/>
              <a:t>Web Design &amp; Social Media </a:t>
            </a:r>
            <a:r>
              <a:rPr lang="en-US" dirty="0"/>
              <a:t>|  </a:t>
            </a:r>
            <a:r>
              <a:rPr lang="en-US" dirty="0" smtClean="0"/>
              <a:t>Employment First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1334C0C-9725-3348-9252-7B554881D522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18492"/>
              </p:ext>
            </p:extLst>
          </p:nvPr>
        </p:nvGraphicFramePr>
        <p:xfrm>
          <a:off x="666750" y="2074864"/>
          <a:ext cx="8604250" cy="27024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96006"/>
                <a:gridCol w="981087"/>
                <a:gridCol w="981087"/>
                <a:gridCol w="1172794"/>
                <a:gridCol w="1263009"/>
                <a:gridCol w="1082581"/>
                <a:gridCol w="1127686"/>
              </a:tblGrid>
              <a:tr h="56394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sng" strike="noStrike">
                          <a:solidFill>
                            <a:schemeClr val="dk1"/>
                          </a:solidFill>
                          <a:effectLst/>
                        </a:rPr>
                        <a:t>Staffing</a:t>
                      </a:r>
                      <a:endParaRPr lang="en-US" sz="1200" b="1" i="0" u="sng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sng" strike="noStrike">
                          <a:solidFill>
                            <a:schemeClr val="dk1"/>
                          </a:solidFill>
                          <a:effectLst/>
                        </a:rPr>
                        <a:t>FTE's</a:t>
                      </a:r>
                      <a:endParaRPr lang="en-US" sz="1200" b="1" i="0" u="sng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sng" strike="noStrike">
                          <a:solidFill>
                            <a:schemeClr val="dk1"/>
                          </a:solidFill>
                          <a:effectLst/>
                        </a:rPr>
                        <a:t>Rate</a:t>
                      </a:r>
                      <a:endParaRPr lang="en-US" sz="1200" b="1" i="0" u="sng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sng" strike="noStrike">
                          <a:solidFill>
                            <a:schemeClr val="dk1"/>
                          </a:solidFill>
                          <a:effectLst/>
                        </a:rPr>
                        <a:t>Fringe &amp; Bnfts</a:t>
                      </a:r>
                      <a:endParaRPr lang="en-US" sz="1200" b="1" i="0" u="sng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sng" strike="noStrike" dirty="0">
                          <a:solidFill>
                            <a:schemeClr val="dk1"/>
                          </a:solidFill>
                          <a:effectLst/>
                        </a:rPr>
                        <a:t>Payroll</a:t>
                      </a:r>
                      <a:endParaRPr lang="en-US" sz="1200" b="1" i="0" u="sng" strike="noStrike" dirty="0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sng" strike="noStrike">
                          <a:solidFill>
                            <a:schemeClr val="dk1"/>
                          </a:solidFill>
                          <a:effectLst/>
                        </a:rPr>
                        <a:t>4% OT Factor</a:t>
                      </a:r>
                      <a:endParaRPr lang="en-US" sz="1200" b="1" i="0" u="sng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sng" strike="noStrike">
                          <a:solidFill>
                            <a:schemeClr val="dk1"/>
                          </a:solidFill>
                          <a:effectLst/>
                        </a:rPr>
                        <a:t>Cost per Day</a:t>
                      </a:r>
                      <a:endParaRPr lang="en-US" sz="1200" b="1" i="0" u="sng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321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DSP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16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$12.50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$3.75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$540,800.00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$23,400.00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$2,256.80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3027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Community Coordinator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10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$19.00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$5.70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$513,760.00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$23,712.00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$2,149.89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3027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Program Manager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6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$25.50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$7.65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$413,712.00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u="none" strike="noStrike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bg-BG" sz="1200" u="none" strike="noStrike" dirty="0" err="1">
                          <a:solidFill>
                            <a:schemeClr val="dk1"/>
                          </a:solidFill>
                          <a:effectLst/>
                        </a:rPr>
                        <a:t>N</a:t>
                      </a:r>
                      <a:r>
                        <a:rPr lang="bg-BG" sz="1200" u="none" strike="noStrike" dirty="0">
                          <a:solidFill>
                            <a:schemeClr val="dk1"/>
                          </a:solidFill>
                          <a:effectLst/>
                        </a:rPr>
                        <a:t>/</a:t>
                      </a:r>
                      <a:r>
                        <a:rPr lang="bg-BG" sz="1200" u="none" strike="noStrike" dirty="0" err="1">
                          <a:solidFill>
                            <a:schemeClr val="dk1"/>
                          </a:solidFill>
                          <a:effectLst/>
                        </a:rPr>
                        <a:t>A</a:t>
                      </a:r>
                      <a:r>
                        <a:rPr lang="bg-BG" sz="1200" u="none" strike="noStrike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endParaRPr lang="bg-BG" sz="1200" b="0" i="0" u="none" strike="noStrike" dirty="0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$1,654.85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3027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solidFill>
                            <a:schemeClr val="dk1"/>
                          </a:solidFill>
                          <a:effectLst/>
                        </a:rPr>
                        <a:t>Vocational Coordinator</a:t>
                      </a:r>
                      <a:endParaRPr lang="en-US" sz="1200" b="0" i="0" u="none" strike="noStrike" dirty="0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3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$19.00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$5.70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$154,128.00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$7,113.60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$644.97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3027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Job Developer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6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$23.00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$6.90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$373,152.00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$17,222.40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$1,561.50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3027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Job Coach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3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$13.50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$4.05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$102,667.50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$5,054.40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solidFill>
                            <a:schemeClr val="dk1"/>
                          </a:solidFill>
                          <a:effectLst/>
                        </a:rPr>
                        <a:t> $410.67 </a:t>
                      </a:r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30279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solidFill>
                            <a:schemeClr val="dk1"/>
                          </a:solidFill>
                          <a:effectLst/>
                        </a:rPr>
                        <a:t> $8,678.67 </a:t>
                      </a:r>
                      <a:endParaRPr lang="en-US" sz="1200" b="1" i="0" u="none" strike="noStrike" dirty="0">
                        <a:solidFill>
                          <a:schemeClr val="dk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042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Chris.wolf@tilwolf.com</a:t>
            </a:r>
            <a:endParaRPr lang="en-US" dirty="0" smtClean="0"/>
          </a:p>
          <a:p>
            <a:r>
              <a:rPr lang="en-US" dirty="0" smtClean="0"/>
              <a:t>614-348-1312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Strategic Planning  |  Process Improvement  |  Training |  Web Design &amp; Social Media |  Employment First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0812AA-E2AF-CE42-BEFF-4BA3BEF9C87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627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L LLC">
  <a:themeElements>
    <a:clrScheme name="TIL Consulting">
      <a:dk1>
        <a:srgbClr val="000000"/>
      </a:dk1>
      <a:lt1>
        <a:srgbClr val="F8F8F8"/>
      </a:lt1>
      <a:dk2>
        <a:srgbClr val="545046"/>
      </a:dk2>
      <a:lt2>
        <a:srgbClr val="FDF7BE"/>
      </a:lt2>
      <a:accent1>
        <a:srgbClr val="FEC235"/>
      </a:accent1>
      <a:accent2>
        <a:srgbClr val="C2822B"/>
      </a:accent2>
      <a:accent3>
        <a:srgbClr val="ACB0B5"/>
      </a:accent3>
      <a:accent4>
        <a:srgbClr val="FBAC18"/>
      </a:accent4>
      <a:accent5>
        <a:srgbClr val="E3D5A8"/>
      </a:accent5>
      <a:accent6>
        <a:srgbClr val="717375"/>
      </a:accent6>
      <a:hlink>
        <a:srgbClr val="3D618A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TIL LLC.pot</Template>
  <TotalTime>11502</TotalTime>
  <Words>367</Words>
  <Application>Microsoft Macintosh PowerPoint</Application>
  <PresentationFormat>Custom</PresentationFormat>
  <Paragraphs>101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ＭＳ Ｐゴシック</vt:lpstr>
      <vt:lpstr>Wingdings</vt:lpstr>
      <vt:lpstr>Arial</vt:lpstr>
      <vt:lpstr>TIL LLC</vt:lpstr>
      <vt:lpstr>SSaNP ™  Social Service and Non-Profit Operating Model</vt:lpstr>
      <vt:lpstr>Foundations of the Model</vt:lpstr>
      <vt:lpstr>Stable Diagram </vt:lpstr>
      <vt:lpstr>Steady or Dynamic</vt:lpstr>
      <vt:lpstr>Examples</vt:lpstr>
      <vt:lpstr>HCBS Employment  Program and Fiscal Model</vt:lpstr>
      <vt:lpstr>Questions?</vt:lpstr>
    </vt:vector>
  </TitlesOfParts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Darling</dc:creator>
  <cp:lastModifiedBy>christopher wolf</cp:lastModifiedBy>
  <cp:revision>258</cp:revision>
  <cp:lastPrinted>2016-08-11T00:38:46Z</cp:lastPrinted>
  <dcterms:created xsi:type="dcterms:W3CDTF">2013-07-15T20:26:40Z</dcterms:created>
  <dcterms:modified xsi:type="dcterms:W3CDTF">2016-09-05T20:59:30Z</dcterms:modified>
</cp:coreProperties>
</file>