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9"/>
  </p:notesMasterIdLst>
  <p:handoutMasterIdLst>
    <p:handoutMasterId r:id="rId60"/>
  </p:handoutMasterIdLst>
  <p:sldIdLst>
    <p:sldId id="256" r:id="rId2"/>
    <p:sldId id="308" r:id="rId3"/>
    <p:sldId id="257" r:id="rId4"/>
    <p:sldId id="258" r:id="rId5"/>
    <p:sldId id="278" r:id="rId6"/>
    <p:sldId id="259" r:id="rId7"/>
    <p:sldId id="260" r:id="rId8"/>
    <p:sldId id="261" r:id="rId9"/>
    <p:sldId id="262" r:id="rId10"/>
    <p:sldId id="263" r:id="rId11"/>
    <p:sldId id="264" r:id="rId12"/>
    <p:sldId id="267" r:id="rId13"/>
    <p:sldId id="265" r:id="rId14"/>
    <p:sldId id="268" r:id="rId15"/>
    <p:sldId id="269" r:id="rId16"/>
    <p:sldId id="270" r:id="rId17"/>
    <p:sldId id="271" r:id="rId18"/>
    <p:sldId id="272" r:id="rId19"/>
    <p:sldId id="273" r:id="rId20"/>
    <p:sldId id="274" r:id="rId21"/>
    <p:sldId id="275" r:id="rId22"/>
    <p:sldId id="276" r:id="rId23"/>
    <p:sldId id="277" r:id="rId24"/>
    <p:sldId id="288" r:id="rId25"/>
    <p:sldId id="296" r:id="rId26"/>
    <p:sldId id="279" r:id="rId27"/>
    <p:sldId id="281" r:id="rId28"/>
    <p:sldId id="282" r:id="rId29"/>
    <p:sldId id="283" r:id="rId30"/>
    <p:sldId id="284" r:id="rId31"/>
    <p:sldId id="285" r:id="rId32"/>
    <p:sldId id="287" r:id="rId33"/>
    <p:sldId id="291" r:id="rId34"/>
    <p:sldId id="289" r:id="rId35"/>
    <p:sldId id="290" r:id="rId36"/>
    <p:sldId id="292" r:id="rId37"/>
    <p:sldId id="293" r:id="rId38"/>
    <p:sldId id="294" r:id="rId39"/>
    <p:sldId id="295" r:id="rId40"/>
    <p:sldId id="297" r:id="rId41"/>
    <p:sldId id="298" r:id="rId42"/>
    <p:sldId id="299" r:id="rId43"/>
    <p:sldId id="301" r:id="rId44"/>
    <p:sldId id="300" r:id="rId45"/>
    <p:sldId id="302" r:id="rId46"/>
    <p:sldId id="303" r:id="rId47"/>
    <p:sldId id="309" r:id="rId48"/>
    <p:sldId id="304" r:id="rId49"/>
    <p:sldId id="310" r:id="rId50"/>
    <p:sldId id="305" r:id="rId51"/>
    <p:sldId id="306" r:id="rId52"/>
    <p:sldId id="311" r:id="rId53"/>
    <p:sldId id="312" r:id="rId54"/>
    <p:sldId id="313" r:id="rId55"/>
    <p:sldId id="314" r:id="rId56"/>
    <p:sldId id="307" r:id="rId57"/>
    <p:sldId id="266" r:id="rId58"/>
  </p:sldIdLst>
  <p:sldSz cx="9144000" cy="6858000" type="screen4x3"/>
  <p:notesSz cx="6858000"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6" autoAdjust="0"/>
    <p:restoredTop sz="94660"/>
  </p:normalViewPr>
  <p:slideViewPr>
    <p:cSldViewPr>
      <p:cViewPr>
        <p:scale>
          <a:sx n="76" d="100"/>
          <a:sy n="76" d="100"/>
        </p:scale>
        <p:origin x="-354" y="78"/>
      </p:cViewPr>
      <p:guideLst>
        <p:guide orient="horz" pos="2160"/>
        <p:guide pos="2880"/>
      </p:guideLst>
    </p:cSldViewPr>
  </p:slideViewPr>
  <p:notesTextViewPr>
    <p:cViewPr>
      <p:scale>
        <a:sx n="1" d="1"/>
        <a:sy n="1" d="1"/>
      </p:scale>
      <p:origin x="0" y="0"/>
    </p:cViewPr>
  </p:notesTextViewPr>
  <p:sorterViewPr>
    <p:cViewPr>
      <p:scale>
        <a:sx n="100" d="100"/>
        <a:sy n="100" d="100"/>
      </p:scale>
      <p:origin x="0" y="104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71121" cy="47109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314" y="2"/>
            <a:ext cx="2971121" cy="471094"/>
          </a:xfrm>
          <a:prstGeom prst="rect">
            <a:avLst/>
          </a:prstGeom>
        </p:spPr>
        <p:txBody>
          <a:bodyPr vert="horz" lIns="91440" tIns="45720" rIns="91440" bIns="45720" rtlCol="0"/>
          <a:lstStyle>
            <a:lvl1pPr algn="r">
              <a:defRPr sz="1200"/>
            </a:lvl1pPr>
          </a:lstStyle>
          <a:p>
            <a:fld id="{ABC2AEC1-9F53-421F-B8B0-167B413B0B06}" type="datetimeFigureOut">
              <a:rPr lang="en-US" smtClean="0"/>
              <a:t>3/10/2014</a:t>
            </a:fld>
            <a:endParaRPr lang="en-US"/>
          </a:p>
        </p:txBody>
      </p:sp>
      <p:sp>
        <p:nvSpPr>
          <p:cNvPr id="4" name="Footer Placeholder 3"/>
          <p:cNvSpPr>
            <a:spLocks noGrp="1"/>
          </p:cNvSpPr>
          <p:nvPr>
            <p:ph type="ftr" sz="quarter" idx="2"/>
          </p:nvPr>
        </p:nvSpPr>
        <p:spPr>
          <a:xfrm>
            <a:off x="2" y="8945927"/>
            <a:ext cx="2971121" cy="4710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5314" y="8945927"/>
            <a:ext cx="2971121" cy="471094"/>
          </a:xfrm>
          <a:prstGeom prst="rect">
            <a:avLst/>
          </a:prstGeom>
        </p:spPr>
        <p:txBody>
          <a:bodyPr vert="horz" lIns="91440" tIns="45720" rIns="91440" bIns="45720" rtlCol="0" anchor="b"/>
          <a:lstStyle>
            <a:lvl1pPr algn="r">
              <a:defRPr sz="1200"/>
            </a:lvl1pPr>
          </a:lstStyle>
          <a:p>
            <a:fld id="{51ED55DF-72D7-4654-AAAB-BF98C5E16FA5}" type="slidenum">
              <a:rPr lang="en-US" smtClean="0"/>
              <a:t>‹#›</a:t>
            </a:fld>
            <a:endParaRPr lang="en-US"/>
          </a:p>
        </p:txBody>
      </p:sp>
    </p:spTree>
    <p:extLst>
      <p:ext uri="{BB962C8B-B14F-4D97-AF65-F5344CB8AC3E}">
        <p14:creationId xmlns:p14="http://schemas.microsoft.com/office/powerpoint/2010/main" val="220556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0932"/>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idx="1"/>
          </p:nvPr>
        </p:nvSpPr>
        <p:spPr>
          <a:xfrm>
            <a:off x="3884614" y="0"/>
            <a:ext cx="2971800" cy="470932"/>
          </a:xfrm>
          <a:prstGeom prst="rect">
            <a:avLst/>
          </a:prstGeom>
        </p:spPr>
        <p:txBody>
          <a:bodyPr vert="horz" lIns="92519" tIns="46259" rIns="92519" bIns="46259" rtlCol="0"/>
          <a:lstStyle>
            <a:lvl1pPr algn="r">
              <a:defRPr sz="1200"/>
            </a:lvl1pPr>
          </a:lstStyle>
          <a:p>
            <a:fld id="{3466D6B9-5203-4AE9-9BC9-F4E13F72A99A}" type="datetimeFigureOut">
              <a:rPr lang="en-US" smtClean="0"/>
              <a:t>3/10/2014</a:t>
            </a:fld>
            <a:endParaRPr lang="en-US"/>
          </a:p>
        </p:txBody>
      </p:sp>
      <p:sp>
        <p:nvSpPr>
          <p:cNvPr id="4" name="Slide Image Placeholder 3"/>
          <p:cNvSpPr>
            <a:spLocks noGrp="1" noRot="1" noChangeAspect="1"/>
          </p:cNvSpPr>
          <p:nvPr>
            <p:ph type="sldImg" idx="2"/>
          </p:nvPr>
        </p:nvSpPr>
        <p:spPr>
          <a:xfrm>
            <a:off x="1074738" y="704850"/>
            <a:ext cx="4708525" cy="3532188"/>
          </a:xfrm>
          <a:prstGeom prst="rect">
            <a:avLst/>
          </a:prstGeom>
          <a:noFill/>
          <a:ln w="12700">
            <a:solidFill>
              <a:prstClr val="black"/>
            </a:solidFill>
          </a:ln>
        </p:spPr>
        <p:txBody>
          <a:bodyPr vert="horz" lIns="92519" tIns="46259" rIns="92519" bIns="46259" rtlCol="0" anchor="ctr"/>
          <a:lstStyle/>
          <a:p>
            <a:endParaRPr lang="en-US"/>
          </a:p>
        </p:txBody>
      </p:sp>
      <p:sp>
        <p:nvSpPr>
          <p:cNvPr id="5" name="Notes Placeholder 4"/>
          <p:cNvSpPr>
            <a:spLocks noGrp="1"/>
          </p:cNvSpPr>
          <p:nvPr>
            <p:ph type="body" sz="quarter" idx="3"/>
          </p:nvPr>
        </p:nvSpPr>
        <p:spPr>
          <a:xfrm>
            <a:off x="685800" y="4473855"/>
            <a:ext cx="5486400" cy="4238387"/>
          </a:xfrm>
          <a:prstGeom prst="rect">
            <a:avLst/>
          </a:prstGeom>
        </p:spPr>
        <p:txBody>
          <a:bodyPr vert="horz" lIns="92519" tIns="46259" rIns="92519" bIns="462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46071"/>
            <a:ext cx="2971800" cy="470932"/>
          </a:xfrm>
          <a:prstGeom prst="rect">
            <a:avLst/>
          </a:prstGeom>
        </p:spPr>
        <p:txBody>
          <a:bodyPr vert="horz" lIns="92519" tIns="46259" rIns="92519" bIns="4625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946071"/>
            <a:ext cx="2971800" cy="470932"/>
          </a:xfrm>
          <a:prstGeom prst="rect">
            <a:avLst/>
          </a:prstGeom>
        </p:spPr>
        <p:txBody>
          <a:bodyPr vert="horz" lIns="92519" tIns="46259" rIns="92519" bIns="46259" rtlCol="0" anchor="b"/>
          <a:lstStyle>
            <a:lvl1pPr algn="r">
              <a:defRPr sz="1200"/>
            </a:lvl1pPr>
          </a:lstStyle>
          <a:p>
            <a:fld id="{E187F134-D614-40CB-B5C8-9A7AF5BB7141}" type="slidenum">
              <a:rPr lang="en-US" smtClean="0"/>
              <a:t>‹#›</a:t>
            </a:fld>
            <a:endParaRPr lang="en-US"/>
          </a:p>
        </p:txBody>
      </p:sp>
    </p:spTree>
    <p:extLst>
      <p:ext uri="{BB962C8B-B14F-4D97-AF65-F5344CB8AC3E}">
        <p14:creationId xmlns:p14="http://schemas.microsoft.com/office/powerpoint/2010/main" val="412993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5190">
              <a:defRPr/>
            </a:pPr>
            <a:r>
              <a:rPr lang="en-US" dirty="0"/>
              <a:t>payment amounts that are not directly paid to the provider, but are withheld and remitted to a third party on behalf of the provider for health and welfare benefit contributions, training costs, and other benefits customary for employees.</a:t>
            </a:r>
            <a:endParaRPr lang="en-US" u="sng" dirty="0"/>
          </a:p>
          <a:p>
            <a:endParaRPr lang="en-US" dirty="0"/>
          </a:p>
        </p:txBody>
      </p:sp>
      <p:sp>
        <p:nvSpPr>
          <p:cNvPr id="4" name="Slide Number Placeholder 3"/>
          <p:cNvSpPr>
            <a:spLocks noGrp="1"/>
          </p:cNvSpPr>
          <p:nvPr>
            <p:ph type="sldNum" sz="quarter" idx="10"/>
          </p:nvPr>
        </p:nvSpPr>
        <p:spPr/>
        <p:txBody>
          <a:bodyPr/>
          <a:lstStyle/>
          <a:p>
            <a:fld id="{E187F134-D614-40CB-B5C8-9A7AF5BB7141}" type="slidenum">
              <a:rPr lang="en-US" smtClean="0"/>
              <a:t>11</a:t>
            </a:fld>
            <a:endParaRPr lang="en-US"/>
          </a:p>
        </p:txBody>
      </p:sp>
    </p:spTree>
    <p:extLst>
      <p:ext uri="{BB962C8B-B14F-4D97-AF65-F5344CB8AC3E}">
        <p14:creationId xmlns:p14="http://schemas.microsoft.com/office/powerpoint/2010/main" val="227219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87F134-D614-40CB-B5C8-9A7AF5BB7141}" type="slidenum">
              <a:rPr lang="en-US" smtClean="0"/>
              <a:t>14</a:t>
            </a:fld>
            <a:endParaRPr lang="en-US"/>
          </a:p>
        </p:txBody>
      </p:sp>
    </p:spTree>
    <p:extLst>
      <p:ext uri="{BB962C8B-B14F-4D97-AF65-F5344CB8AC3E}">
        <p14:creationId xmlns:p14="http://schemas.microsoft.com/office/powerpoint/2010/main" val="404926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2A0E399-5BE7-49C6-B32F-3DAD7A04F99D}" type="datetime1">
              <a:rPr lang="en-US" smtClean="0"/>
              <a:t>3/10/2014</a:t>
            </a:fld>
            <a:endParaRPr lang="en-US"/>
          </a:p>
        </p:txBody>
      </p:sp>
      <p:sp>
        <p:nvSpPr>
          <p:cNvPr id="5" name="Footer Placeholder 4"/>
          <p:cNvSpPr>
            <a:spLocks noGrp="1"/>
          </p:cNvSpPr>
          <p:nvPr>
            <p:ph type="ftr" sz="quarter" idx="11"/>
          </p:nvPr>
        </p:nvSpPr>
        <p:spPr/>
        <p:txBody>
          <a:bodyPr/>
          <a:lstStyle/>
          <a:p>
            <a:r>
              <a:rPr lang="en-US" smtClean="0"/>
              <a:t>Robin E. Cooper, NASDDDS 3/14</a:t>
            </a:r>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877FE50F-4CFF-4C59-A0DB-36C738A63EA8}"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6F71EF-69B7-4CDF-9960-BD13D647DFE6}" type="datetime1">
              <a:rPr lang="en-US" smtClean="0"/>
              <a:t>3/10/2014</a:t>
            </a:fld>
            <a:endParaRPr lang="en-US"/>
          </a:p>
        </p:txBody>
      </p:sp>
      <p:sp>
        <p:nvSpPr>
          <p:cNvPr id="5" name="Footer Placeholder 4"/>
          <p:cNvSpPr>
            <a:spLocks noGrp="1"/>
          </p:cNvSpPr>
          <p:nvPr>
            <p:ph type="ftr" sz="quarter" idx="11"/>
          </p:nvPr>
        </p:nvSpPr>
        <p:spPr/>
        <p:txBody>
          <a:bodyPr/>
          <a:lstStyle/>
          <a:p>
            <a:r>
              <a:rPr lang="en-US" smtClean="0"/>
              <a:t>Robin E. Cooper, NASDDDS 3/14</a:t>
            </a:r>
            <a:endParaRPr lang="en-US"/>
          </a:p>
        </p:txBody>
      </p:sp>
      <p:sp>
        <p:nvSpPr>
          <p:cNvPr id="6" name="Slide Number Placeholder 5"/>
          <p:cNvSpPr>
            <a:spLocks noGrp="1"/>
          </p:cNvSpPr>
          <p:nvPr>
            <p:ph type="sldNum" sz="quarter" idx="12"/>
          </p:nvPr>
        </p:nvSpPr>
        <p:spPr/>
        <p:txBody>
          <a:bodyPr/>
          <a:lstStyle/>
          <a:p>
            <a:fld id="{877FE50F-4CFF-4C59-A0DB-36C738A63EA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E9E5C4-AD62-480B-AA4B-41B479DFBB6D}" type="datetime1">
              <a:rPr lang="en-US" smtClean="0"/>
              <a:t>3/10/2014</a:t>
            </a:fld>
            <a:endParaRPr lang="en-US"/>
          </a:p>
        </p:txBody>
      </p:sp>
      <p:sp>
        <p:nvSpPr>
          <p:cNvPr id="5" name="Footer Placeholder 4"/>
          <p:cNvSpPr>
            <a:spLocks noGrp="1"/>
          </p:cNvSpPr>
          <p:nvPr>
            <p:ph type="ftr" sz="quarter" idx="11"/>
          </p:nvPr>
        </p:nvSpPr>
        <p:spPr/>
        <p:txBody>
          <a:bodyPr/>
          <a:lstStyle/>
          <a:p>
            <a:r>
              <a:rPr lang="en-US" smtClean="0"/>
              <a:t>Robin E. Cooper, NASDDDS 3/14</a:t>
            </a:r>
            <a:endParaRPr lang="en-US"/>
          </a:p>
        </p:txBody>
      </p:sp>
      <p:sp>
        <p:nvSpPr>
          <p:cNvPr id="6" name="Slide Number Placeholder 5"/>
          <p:cNvSpPr>
            <a:spLocks noGrp="1"/>
          </p:cNvSpPr>
          <p:nvPr>
            <p:ph type="sldNum" sz="quarter" idx="12"/>
          </p:nvPr>
        </p:nvSpPr>
        <p:spPr/>
        <p:txBody>
          <a:bodyPr/>
          <a:lstStyle/>
          <a:p>
            <a:fld id="{877FE50F-4CFF-4C59-A0DB-36C738A63E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791563-326C-4D38-BC14-AFE6A0545692}" type="datetime1">
              <a:rPr lang="en-US" smtClean="0"/>
              <a:t>3/10/2014</a:t>
            </a:fld>
            <a:endParaRPr lang="en-US"/>
          </a:p>
        </p:txBody>
      </p:sp>
      <p:sp>
        <p:nvSpPr>
          <p:cNvPr id="5" name="Footer Placeholder 4"/>
          <p:cNvSpPr>
            <a:spLocks noGrp="1"/>
          </p:cNvSpPr>
          <p:nvPr>
            <p:ph type="ftr" sz="quarter" idx="11"/>
          </p:nvPr>
        </p:nvSpPr>
        <p:spPr/>
        <p:txBody>
          <a:bodyPr/>
          <a:lstStyle/>
          <a:p>
            <a:r>
              <a:rPr lang="en-US" smtClean="0"/>
              <a:t>Robin E. Cooper, NASDDDS 3/14</a:t>
            </a:r>
            <a:endParaRPr lang="en-US"/>
          </a:p>
        </p:txBody>
      </p:sp>
      <p:sp>
        <p:nvSpPr>
          <p:cNvPr id="6" name="Slide Number Placeholder 5"/>
          <p:cNvSpPr>
            <a:spLocks noGrp="1"/>
          </p:cNvSpPr>
          <p:nvPr>
            <p:ph type="sldNum" sz="quarter" idx="12"/>
          </p:nvPr>
        </p:nvSpPr>
        <p:spPr/>
        <p:txBody>
          <a:bodyPr/>
          <a:lstStyle/>
          <a:p>
            <a:fld id="{877FE50F-4CFF-4C59-A0DB-36C738A63E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0C6C4F1-B21B-41C9-B40C-2D5FC46034FE}" type="datetime1">
              <a:rPr lang="en-US" smtClean="0"/>
              <a:t>3/10/2014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Robin E. Cooper, NASDDDS 3/14</a:t>
            </a:r>
            <a:endParaRPr lang="en-US"/>
          </a:p>
        </p:txBody>
      </p:sp>
      <p:sp>
        <p:nvSpPr>
          <p:cNvPr id="6" name="Slide Number Placeholder 5"/>
          <p:cNvSpPr>
            <a:spLocks noGrp="1"/>
          </p:cNvSpPr>
          <p:nvPr>
            <p:ph type="sldNum" sz="quarter" idx="12"/>
          </p:nvPr>
        </p:nvSpPr>
        <p:spPr/>
        <p:txBody>
          <a:bodyPr/>
          <a:lstStyle/>
          <a:p>
            <a:fld id="{877FE50F-4CFF-4C59-A0DB-36C738A63EA8}"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D62D6D-CC58-481B-A5F5-32711575F6A5}" type="datetime1">
              <a:rPr lang="en-US" smtClean="0"/>
              <a:t>3/10/2014</a:t>
            </a:fld>
            <a:endParaRPr lang="en-US"/>
          </a:p>
        </p:txBody>
      </p:sp>
      <p:sp>
        <p:nvSpPr>
          <p:cNvPr id="6" name="Footer Placeholder 5"/>
          <p:cNvSpPr>
            <a:spLocks noGrp="1"/>
          </p:cNvSpPr>
          <p:nvPr>
            <p:ph type="ftr" sz="quarter" idx="11"/>
          </p:nvPr>
        </p:nvSpPr>
        <p:spPr/>
        <p:txBody>
          <a:bodyPr/>
          <a:lstStyle/>
          <a:p>
            <a:r>
              <a:rPr lang="en-US" smtClean="0"/>
              <a:t>Robin E. Cooper, NASDDDS 3/14</a:t>
            </a:r>
            <a:endParaRPr lang="en-US"/>
          </a:p>
        </p:txBody>
      </p:sp>
      <p:sp>
        <p:nvSpPr>
          <p:cNvPr id="7" name="Slide Number Placeholder 6"/>
          <p:cNvSpPr>
            <a:spLocks noGrp="1"/>
          </p:cNvSpPr>
          <p:nvPr>
            <p:ph type="sldNum" sz="quarter" idx="12"/>
          </p:nvPr>
        </p:nvSpPr>
        <p:spPr/>
        <p:txBody>
          <a:bodyPr/>
          <a:lstStyle/>
          <a:p>
            <a:fld id="{877FE50F-4CFF-4C59-A0DB-36C738A63E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BC3A64-8F65-4A79-A967-A0A006701B61}" type="datetime1">
              <a:rPr lang="en-US" smtClean="0"/>
              <a:t>3/10/2014</a:t>
            </a:fld>
            <a:endParaRPr lang="en-US"/>
          </a:p>
        </p:txBody>
      </p:sp>
      <p:sp>
        <p:nvSpPr>
          <p:cNvPr id="8" name="Footer Placeholder 7"/>
          <p:cNvSpPr>
            <a:spLocks noGrp="1"/>
          </p:cNvSpPr>
          <p:nvPr>
            <p:ph type="ftr" sz="quarter" idx="11"/>
          </p:nvPr>
        </p:nvSpPr>
        <p:spPr/>
        <p:txBody>
          <a:bodyPr/>
          <a:lstStyle/>
          <a:p>
            <a:r>
              <a:rPr lang="en-US" smtClean="0"/>
              <a:t>Robin E. Cooper, NASDDDS 3/14</a:t>
            </a:r>
            <a:endParaRPr lang="en-US"/>
          </a:p>
        </p:txBody>
      </p:sp>
      <p:sp>
        <p:nvSpPr>
          <p:cNvPr id="9" name="Slide Number Placeholder 8"/>
          <p:cNvSpPr>
            <a:spLocks noGrp="1"/>
          </p:cNvSpPr>
          <p:nvPr>
            <p:ph type="sldNum" sz="quarter" idx="12"/>
          </p:nvPr>
        </p:nvSpPr>
        <p:spPr/>
        <p:txBody>
          <a:bodyPr/>
          <a:lstStyle/>
          <a:p>
            <a:fld id="{877FE50F-4CFF-4C59-A0DB-36C738A63E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8983DD-E3B4-4AEE-B0B1-6A0FAE651710}" type="datetime1">
              <a:rPr lang="en-US" smtClean="0"/>
              <a:t>3/10/2014</a:t>
            </a:fld>
            <a:endParaRPr lang="en-US"/>
          </a:p>
        </p:txBody>
      </p:sp>
      <p:sp>
        <p:nvSpPr>
          <p:cNvPr id="4" name="Footer Placeholder 3"/>
          <p:cNvSpPr>
            <a:spLocks noGrp="1"/>
          </p:cNvSpPr>
          <p:nvPr>
            <p:ph type="ftr" sz="quarter" idx="11"/>
          </p:nvPr>
        </p:nvSpPr>
        <p:spPr/>
        <p:txBody>
          <a:bodyPr/>
          <a:lstStyle/>
          <a:p>
            <a:r>
              <a:rPr lang="en-US" smtClean="0"/>
              <a:t>Robin E. Cooper, NASDDDS 3/14</a:t>
            </a:r>
            <a:endParaRPr lang="en-US"/>
          </a:p>
        </p:txBody>
      </p:sp>
      <p:sp>
        <p:nvSpPr>
          <p:cNvPr id="5" name="Slide Number Placeholder 4"/>
          <p:cNvSpPr>
            <a:spLocks noGrp="1"/>
          </p:cNvSpPr>
          <p:nvPr>
            <p:ph type="sldNum" sz="quarter" idx="12"/>
          </p:nvPr>
        </p:nvSpPr>
        <p:spPr/>
        <p:txBody>
          <a:bodyPr/>
          <a:lstStyle/>
          <a:p>
            <a:fld id="{877FE50F-4CFF-4C59-A0DB-36C738A63E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998AD5F-89AA-4FF9-A559-F7D71830C9E5}" type="datetime1">
              <a:rPr lang="en-US" smtClean="0"/>
              <a:t>3/10/2014</a:t>
            </a:fld>
            <a:endParaRPr lang="en-US"/>
          </a:p>
        </p:txBody>
      </p:sp>
      <p:sp>
        <p:nvSpPr>
          <p:cNvPr id="3" name="Footer Placeholder 2"/>
          <p:cNvSpPr>
            <a:spLocks noGrp="1"/>
          </p:cNvSpPr>
          <p:nvPr>
            <p:ph type="ftr" sz="quarter" idx="11"/>
          </p:nvPr>
        </p:nvSpPr>
        <p:spPr/>
        <p:txBody>
          <a:bodyPr/>
          <a:lstStyle/>
          <a:p>
            <a:r>
              <a:rPr lang="en-US" smtClean="0"/>
              <a:t>Robin E. Cooper, NASDDDS 3/14</a:t>
            </a:r>
            <a:endParaRPr lang="en-US"/>
          </a:p>
        </p:txBody>
      </p:sp>
      <p:sp>
        <p:nvSpPr>
          <p:cNvPr id="4" name="Slide Number Placeholder 3"/>
          <p:cNvSpPr>
            <a:spLocks noGrp="1"/>
          </p:cNvSpPr>
          <p:nvPr>
            <p:ph type="sldNum" sz="quarter" idx="12"/>
          </p:nvPr>
        </p:nvSpPr>
        <p:spPr/>
        <p:txBody>
          <a:bodyPr/>
          <a:lstStyle/>
          <a:p>
            <a:fld id="{877FE50F-4CFF-4C59-A0DB-36C738A63E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FD64D2-F1D7-48B2-84B5-3EEE1C7DFCEE}" type="datetime1">
              <a:rPr lang="en-US" smtClean="0"/>
              <a:t>3/10/2014</a:t>
            </a:fld>
            <a:endParaRPr lang="en-US"/>
          </a:p>
        </p:txBody>
      </p:sp>
      <p:sp>
        <p:nvSpPr>
          <p:cNvPr id="6" name="Footer Placeholder 5"/>
          <p:cNvSpPr>
            <a:spLocks noGrp="1"/>
          </p:cNvSpPr>
          <p:nvPr>
            <p:ph type="ftr" sz="quarter" idx="11"/>
          </p:nvPr>
        </p:nvSpPr>
        <p:spPr/>
        <p:txBody>
          <a:bodyPr/>
          <a:lstStyle/>
          <a:p>
            <a:r>
              <a:rPr lang="en-US" smtClean="0"/>
              <a:t>Robin E. Cooper, NASDDDS 3/14</a:t>
            </a:r>
            <a:endParaRPr lang="en-US"/>
          </a:p>
        </p:txBody>
      </p:sp>
      <p:sp>
        <p:nvSpPr>
          <p:cNvPr id="7" name="Slide Number Placeholder 6"/>
          <p:cNvSpPr>
            <a:spLocks noGrp="1"/>
          </p:cNvSpPr>
          <p:nvPr>
            <p:ph type="sldNum" sz="quarter" idx="12"/>
          </p:nvPr>
        </p:nvSpPr>
        <p:spPr/>
        <p:txBody>
          <a:bodyPr/>
          <a:lstStyle/>
          <a:p>
            <a:fld id="{877FE50F-4CFF-4C59-A0DB-36C738A63EA8}"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D3B48C7E-F951-4905-8B16-76C52D9EE1B5}" type="datetime1">
              <a:rPr lang="en-US" smtClean="0"/>
              <a:t>3/10/2014</a:t>
            </a:fld>
            <a:endParaRPr lang="en-US"/>
          </a:p>
        </p:txBody>
      </p:sp>
      <p:sp>
        <p:nvSpPr>
          <p:cNvPr id="7" name="Slide Number Placeholder 6"/>
          <p:cNvSpPr>
            <a:spLocks noGrp="1"/>
          </p:cNvSpPr>
          <p:nvPr>
            <p:ph type="sldNum" sz="quarter" idx="12"/>
          </p:nvPr>
        </p:nvSpPr>
        <p:spPr/>
        <p:txBody>
          <a:bodyPr/>
          <a:lstStyle/>
          <a:p>
            <a:fld id="{877FE50F-4CFF-4C59-A0DB-36C738A63EA8}"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Robin E. Cooper, NASDDDS 3/14</a:t>
            </a:r>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1157220D-A23E-42FF-A0BA-2FE50D5A434B}" type="datetime1">
              <a:rPr lang="en-US" smtClean="0"/>
              <a:t>3/10/2014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US" smtClean="0"/>
              <a:t>Robin E. Cooper, NASDDDS 3/14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877FE50F-4CFF-4C59-A0DB-36C738A63EA8}"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wmf"/><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dodd.ohio.gov/newsro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s://www.federalregister.gov/articles/2014/01/16/2014-00487/medicaid-program-state-plan-home-and-community-based-services-5-year-period-for-waivers-provide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hyperlink" Target="http://www.medicaid.gov/Medicaid-CHIP-Program-Information/By-Topics/Long-Term-Services-and-Support/Home-and-Community-Based-Services/Home-and-Community-Based-Services.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ada.gov/olmstead/q&amp;a_olmstead.htm#_ftn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What we know so far….</a:t>
            </a:r>
            <a:endParaRPr lang="en-US" dirty="0"/>
          </a:p>
        </p:txBody>
      </p:sp>
      <p:sp>
        <p:nvSpPr>
          <p:cNvPr id="2" name="Title 1"/>
          <p:cNvSpPr>
            <a:spLocks noGrp="1"/>
          </p:cNvSpPr>
          <p:nvPr>
            <p:ph type="ctrTitle"/>
          </p:nvPr>
        </p:nvSpPr>
        <p:spPr/>
        <p:txBody>
          <a:bodyPr/>
          <a:lstStyle/>
          <a:p>
            <a:r>
              <a:rPr lang="en-US" dirty="0" smtClean="0"/>
              <a:t>Overview of the NEW HCBS rules</a:t>
            </a:r>
            <a:endParaRPr lang="en-US" dirty="0"/>
          </a:p>
        </p:txBody>
      </p:sp>
    </p:spTree>
    <p:extLst>
      <p:ext uri="{BB962C8B-B14F-4D97-AF65-F5344CB8AC3E}">
        <p14:creationId xmlns:p14="http://schemas.microsoft.com/office/powerpoint/2010/main" val="3877187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start with the less dramatic aspects of the rule</a:t>
            </a:r>
            <a:endParaRPr lang="en-US" dirty="0"/>
          </a:p>
        </p:txBody>
      </p:sp>
      <p:sp>
        <p:nvSpPr>
          <p:cNvPr id="3" name="Content Placeholder 2"/>
          <p:cNvSpPr>
            <a:spLocks noGrp="1"/>
          </p:cNvSpPr>
          <p:nvPr>
            <p:ph idx="1"/>
          </p:nvPr>
        </p:nvSpPr>
        <p:spPr/>
        <p:txBody>
          <a:bodyPr>
            <a:normAutofit/>
          </a:bodyPr>
          <a:lstStyle/>
          <a:p>
            <a:pPr lvl="0"/>
            <a:r>
              <a:rPr lang="en-US" dirty="0" smtClean="0"/>
              <a:t>States can now combine </a:t>
            </a:r>
            <a:r>
              <a:rPr lang="en-US" dirty="0"/>
              <a:t>multiple target </a:t>
            </a:r>
            <a:r>
              <a:rPr lang="en-US" dirty="0" smtClean="0"/>
              <a:t>populations </a:t>
            </a:r>
            <a:r>
              <a:rPr lang="en-US" dirty="0"/>
              <a:t>within one 1915(c) </a:t>
            </a:r>
            <a:r>
              <a:rPr lang="en-US" dirty="0" smtClean="0"/>
              <a:t>waiver</a:t>
            </a:r>
            <a:br>
              <a:rPr lang="en-US" dirty="0" smtClean="0"/>
            </a:br>
            <a:endParaRPr lang="en-US" dirty="0" smtClean="0"/>
          </a:p>
          <a:p>
            <a:pPr lvl="1"/>
            <a:r>
              <a:rPr lang="en-US" dirty="0" smtClean="0"/>
              <a:t>Previously the HCBS waiver only allowed one target group per waiver (typically one level of care or one group such as individuals with brain injury)</a:t>
            </a:r>
          </a:p>
          <a:p>
            <a:pPr lvl="1"/>
            <a:r>
              <a:rPr lang="en-US" dirty="0" smtClean="0"/>
              <a:t>Example: Now can have waivers that include multiple target groups such as children with DD, MH and physical disabilities </a:t>
            </a:r>
            <a:r>
              <a:rPr lang="en-US" dirty="0"/>
              <a:t>who meet different levels of </a:t>
            </a:r>
            <a:r>
              <a:rPr lang="en-US" dirty="0" smtClean="0"/>
              <a:t>care all in one waiver program</a:t>
            </a:r>
          </a:p>
          <a:p>
            <a:pPr lvl="1"/>
            <a:r>
              <a:rPr lang="en-US" dirty="0" smtClean="0"/>
              <a:t>Levels of care: Nursing facility, ICF-IID, hospital</a:t>
            </a:r>
            <a:endParaRPr lang="en-US" dirty="0"/>
          </a:p>
        </p:txBody>
      </p:sp>
      <p:pic>
        <p:nvPicPr>
          <p:cNvPr id="1030" name="Picture 6" descr="C:\Users\rcooper.ROBINCOOPER\AppData\Local\Microsoft\Windows\Temporary Internet Files\Content.IE5\58QSU9VQ\MC9003897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5129" y="990600"/>
            <a:ext cx="1236003"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rcooper.ROBINCOOPER\AppData\Local\Microsoft\Windows\Temporary Internet Files\Content.IE5\58QSU9VQ\MC9003897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5381252"/>
            <a:ext cx="1304594" cy="128685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rcooper.ROBINCOOPER\AppData\Local\Microsoft\Windows\Temporary Internet Files\Content.IE5\58QSU9VQ\MC90038975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540648"/>
            <a:ext cx="1143000" cy="112746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877FE50F-4CFF-4C59-A0DB-36C738A63EA8}" type="slidenum">
              <a:rPr lang="en-US" smtClean="0"/>
              <a:t>10</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2013289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Aspects of the rule</a:t>
            </a:r>
            <a:endParaRPr lang="en-US" dirty="0"/>
          </a:p>
        </p:txBody>
      </p:sp>
      <p:sp>
        <p:nvSpPr>
          <p:cNvPr id="3" name="Content Placeholder 2"/>
          <p:cNvSpPr>
            <a:spLocks noGrp="1"/>
          </p:cNvSpPr>
          <p:nvPr>
            <p:ph idx="1"/>
          </p:nvPr>
        </p:nvSpPr>
        <p:spPr/>
        <p:txBody>
          <a:bodyPr>
            <a:normAutofit/>
          </a:bodyPr>
          <a:lstStyle/>
          <a:p>
            <a:r>
              <a:rPr lang="en-US" dirty="0"/>
              <a:t>Gives CMS with new compliance options for 1915(c) waiver </a:t>
            </a:r>
            <a:r>
              <a:rPr lang="en-US" dirty="0" smtClean="0"/>
              <a:t>programs, not just approve/deny</a:t>
            </a:r>
            <a:endParaRPr lang="en-US" dirty="0"/>
          </a:p>
          <a:p>
            <a:pPr lvl="1"/>
            <a:r>
              <a:rPr lang="en-US" dirty="0" smtClean="0"/>
              <a:t>New </a:t>
            </a:r>
            <a:r>
              <a:rPr lang="en-US" dirty="0"/>
              <a:t>options may include the, ”imposition of a moratorium on waiver enrollments, or the withholding of a portion of Federal payment for waiver services until such time that compliance is achieved” (CFR§441.304(g)(3)(i</a:t>
            </a:r>
            <a:r>
              <a:rPr lang="en-US" dirty="0" smtClean="0"/>
              <a:t>)</a:t>
            </a:r>
            <a:br>
              <a:rPr lang="en-US" dirty="0" smtClean="0"/>
            </a:br>
            <a:endParaRPr lang="en-US" dirty="0" smtClean="0"/>
          </a:p>
          <a:p>
            <a:pPr lvl="0"/>
            <a:r>
              <a:rPr lang="en-US" dirty="0"/>
              <a:t>Establishes five-year renewal cycle to align concurrent authorities for certain demonstration projects or waivers for individuals who are dual </a:t>
            </a:r>
            <a:r>
              <a:rPr lang="en-US" dirty="0" smtClean="0"/>
              <a:t>eligible </a:t>
            </a:r>
            <a:br>
              <a:rPr lang="en-US" dirty="0" smtClean="0"/>
            </a:br>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877FE50F-4CFF-4C59-A0DB-36C738A63EA8}" type="slidenum">
              <a:rPr lang="en-US" smtClean="0"/>
              <a:t>11</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225164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Aspects of the rule</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Includes a provider payment reassignment provision to facilitate certain state initiatives (payment of health premiums or training costs for example)</a:t>
            </a:r>
          </a:p>
          <a:p>
            <a:endParaRPr lang="en-US" dirty="0" smtClean="0"/>
          </a:p>
          <a:p>
            <a:r>
              <a:rPr lang="en-US" dirty="0" smtClean="0"/>
              <a:t>Also implements the final rule for 1915(i) State plan HCBS—same requirements on HCB settings* character, person-centered planning</a:t>
            </a:r>
          </a:p>
          <a:p>
            <a:endParaRPr lang="en-US" dirty="0"/>
          </a:p>
          <a:p>
            <a:r>
              <a:rPr lang="en-US" dirty="0" smtClean="0"/>
              <a:t>Makes clear HCB settings character also applies to 1915(k) Community First Choice option </a:t>
            </a:r>
            <a:br>
              <a:rPr lang="en-US" dirty="0" smtClean="0"/>
            </a:br>
            <a:r>
              <a:rPr lang="en-US" dirty="0" smtClean="0"/>
              <a:t/>
            </a:r>
            <a:br>
              <a:rPr lang="en-US" dirty="0" smtClean="0"/>
            </a:br>
            <a:r>
              <a:rPr lang="en-US" dirty="0" smtClean="0"/>
              <a:t>* </a:t>
            </a:r>
            <a:r>
              <a:rPr lang="en-US" sz="1600" dirty="0" smtClean="0"/>
              <a:t>HCB settings?: wherever services are provided—at home and in the community</a:t>
            </a:r>
            <a:endParaRPr lang="en-US" sz="1600" dirty="0"/>
          </a:p>
        </p:txBody>
      </p:sp>
      <p:sp>
        <p:nvSpPr>
          <p:cNvPr id="6" name="Slide Number Placeholder 5"/>
          <p:cNvSpPr>
            <a:spLocks noGrp="1"/>
          </p:cNvSpPr>
          <p:nvPr>
            <p:ph type="sldNum" sz="quarter" idx="12"/>
          </p:nvPr>
        </p:nvSpPr>
        <p:spPr/>
        <p:txBody>
          <a:bodyPr/>
          <a:lstStyle/>
          <a:p>
            <a:fld id="{877FE50F-4CFF-4C59-A0DB-36C738A63EA8}" type="slidenum">
              <a:rPr lang="en-US" smtClean="0"/>
              <a:t>12</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107644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move on the big deal stuff</a:t>
            </a:r>
            <a:endParaRPr lang="en-US" dirty="0"/>
          </a:p>
        </p:txBody>
      </p:sp>
      <p:sp>
        <p:nvSpPr>
          <p:cNvPr id="3" name="Content Placeholder 2"/>
          <p:cNvSpPr>
            <a:spLocks noGrp="1"/>
          </p:cNvSpPr>
          <p:nvPr>
            <p:ph idx="1"/>
          </p:nvPr>
        </p:nvSpPr>
        <p:spPr/>
        <p:txBody>
          <a:bodyPr/>
          <a:lstStyle/>
          <a:p>
            <a:r>
              <a:rPr lang="en-US" dirty="0" smtClean="0"/>
              <a:t>HCB Settings Character </a:t>
            </a:r>
          </a:p>
          <a:p>
            <a:pPr lvl="1"/>
            <a:r>
              <a:rPr lang="en-US" dirty="0" smtClean="0"/>
              <a:t>What is NOT community</a:t>
            </a:r>
          </a:p>
          <a:p>
            <a:pPr lvl="1"/>
            <a:r>
              <a:rPr lang="en-US" dirty="0" smtClean="0"/>
              <a:t>What is likely not community</a:t>
            </a:r>
          </a:p>
          <a:p>
            <a:pPr lvl="1"/>
            <a:r>
              <a:rPr lang="en-US" dirty="0" smtClean="0"/>
              <a:t>What is community</a:t>
            </a:r>
            <a:br>
              <a:rPr lang="en-US" dirty="0" smtClean="0"/>
            </a:br>
            <a:endParaRPr lang="en-US" dirty="0" smtClean="0"/>
          </a:p>
          <a:p>
            <a:r>
              <a:rPr lang="en-US" dirty="0" smtClean="0"/>
              <a:t>Person-centered planning</a:t>
            </a:r>
          </a:p>
          <a:p>
            <a:pPr lvl="1"/>
            <a:r>
              <a:rPr lang="en-US" dirty="0" smtClean="0"/>
              <a:t>Codifies requirements</a:t>
            </a:r>
            <a:br>
              <a:rPr lang="en-US" dirty="0" smtClean="0"/>
            </a:br>
            <a:endParaRPr lang="en-US" dirty="0" smtClean="0"/>
          </a:p>
          <a:p>
            <a:r>
              <a:rPr lang="en-US" dirty="0" smtClean="0"/>
              <a:t>Conflict-free case management</a:t>
            </a:r>
          </a:p>
          <a:p>
            <a:pPr lvl="1"/>
            <a:r>
              <a:rPr lang="en-US" dirty="0" smtClean="0"/>
              <a:t>Was just in guidance, now it is in rule</a:t>
            </a:r>
            <a:endParaRPr lang="en-US" dirty="0"/>
          </a:p>
        </p:txBody>
      </p:sp>
      <p:pic>
        <p:nvPicPr>
          <p:cNvPr id="5" name="Picture 2" descr="C:\Users\rcooper.ROBINCOOPER\AppData\Local\Microsoft\Windows\Temporary Internet Files\Content.IE5\AIHZFD1L\MC9003910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2408" y="1538926"/>
            <a:ext cx="1826971" cy="169895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rcooper.ROBINCOOPER\AppData\Local\Microsoft\Windows\Temporary Internet Files\Content.IE5\WXMCC96U\MC900433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3749" y="15240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rcooper.ROBINCOOPER\AppData\Local\Microsoft\Windows\Temporary Internet Files\Content.IE5\WXMCC96U\MC90039106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815989"/>
            <a:ext cx="1836115" cy="1421892"/>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rcooper.ROBINCOOPER\AppData\Local\Microsoft\Windows\Temporary Internet Files\Content.IE5\58QSU9VQ\MC90044601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3452341"/>
            <a:ext cx="1772107" cy="15453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cooper.ROBINCOOPER\AppData\Local\Microsoft\Windows\Temporary Internet Files\Content.IE5\WXMCC96U\MC90021696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29400" y="4952674"/>
            <a:ext cx="1818742" cy="104607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877FE50F-4CFF-4C59-A0DB-36C738A63EA8}" type="slidenum">
              <a:rPr lang="en-US" smtClean="0"/>
              <a:t>13</a:t>
            </a:fld>
            <a:endParaRPr lang="en-US"/>
          </a:p>
        </p:txBody>
      </p:sp>
      <p:sp>
        <p:nvSpPr>
          <p:cNvPr id="8" name="Footer Placeholder 7"/>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122173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Before we define HCB Settings character..</a:t>
            </a:r>
            <a:endParaRPr lang="en-US" dirty="0"/>
          </a:p>
        </p:txBody>
      </p:sp>
      <p:sp>
        <p:nvSpPr>
          <p:cNvPr id="3" name="Content Placeholder 2"/>
          <p:cNvSpPr>
            <a:spLocks noGrp="1"/>
          </p:cNvSpPr>
          <p:nvPr>
            <p:ph idx="1"/>
          </p:nvPr>
        </p:nvSpPr>
        <p:spPr/>
        <p:txBody>
          <a:bodyPr/>
          <a:lstStyle/>
          <a:p>
            <a:r>
              <a:rPr lang="en-US" dirty="0"/>
              <a:t>S</a:t>
            </a:r>
            <a:r>
              <a:rPr lang="en-US" dirty="0" smtClean="0"/>
              <a:t>ettings that are NOT Home and Community-based:</a:t>
            </a:r>
            <a:br>
              <a:rPr lang="en-US" dirty="0" smtClean="0"/>
            </a:br>
            <a:endParaRPr lang="en-US" dirty="0" smtClean="0"/>
          </a:p>
          <a:p>
            <a:pPr lvl="1"/>
            <a:r>
              <a:rPr lang="en-US" dirty="0"/>
              <a:t>Nursing facility</a:t>
            </a:r>
          </a:p>
          <a:p>
            <a:pPr lvl="1"/>
            <a:r>
              <a:rPr lang="en-US" dirty="0"/>
              <a:t>Institution for mental diseases (IMD)</a:t>
            </a:r>
          </a:p>
          <a:p>
            <a:pPr lvl="1"/>
            <a:r>
              <a:rPr lang="en-US" dirty="0"/>
              <a:t>Intermediate care facility for individuals with intellectual disabilities (ICF/IID)</a:t>
            </a:r>
          </a:p>
          <a:p>
            <a:pPr lvl="1"/>
            <a:r>
              <a:rPr lang="en-US" dirty="0" smtClean="0"/>
              <a:t>Hospital</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029200"/>
            <a:ext cx="2401887"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877FE50F-4CFF-4C59-A0DB-36C738A63EA8}" type="slidenum">
              <a:rPr lang="en-US" smtClean="0"/>
              <a:t>14</a:t>
            </a:fld>
            <a:endParaRPr lang="en-US"/>
          </a:p>
        </p:txBody>
      </p:sp>
      <p:sp>
        <p:nvSpPr>
          <p:cNvPr id="8" name="Footer Placeholder 7"/>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1038401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none" dirty="0" smtClean="0"/>
              <a:t>Settings</a:t>
            </a:r>
            <a:r>
              <a:rPr lang="en-US" dirty="0" smtClean="0"/>
              <a:t> PRESUMED not </a:t>
            </a:r>
            <a:r>
              <a:rPr lang="en-US" sz="3600" cap="none" dirty="0" smtClean="0"/>
              <a:t>to Be Home And Community-based</a:t>
            </a:r>
            <a:endParaRPr lang="en-US" sz="3600" dirty="0"/>
          </a:p>
        </p:txBody>
      </p:sp>
      <p:sp>
        <p:nvSpPr>
          <p:cNvPr id="3" name="Content Placeholder 2"/>
          <p:cNvSpPr>
            <a:spLocks noGrp="1"/>
          </p:cNvSpPr>
          <p:nvPr>
            <p:ph idx="1"/>
          </p:nvPr>
        </p:nvSpPr>
        <p:spPr/>
        <p:txBody>
          <a:bodyPr/>
          <a:lstStyle/>
          <a:p>
            <a:pPr lvl="0"/>
            <a:r>
              <a:rPr lang="en-US" dirty="0"/>
              <a:t>Settings in a publicly or privately-owned facility providing inpatient </a:t>
            </a:r>
            <a:r>
              <a:rPr lang="en-US" dirty="0" smtClean="0"/>
              <a:t>treatment</a:t>
            </a:r>
            <a:br>
              <a:rPr lang="en-US" dirty="0" smtClean="0"/>
            </a:br>
            <a:endParaRPr lang="en-US" dirty="0"/>
          </a:p>
          <a:p>
            <a:pPr lvl="0"/>
            <a:r>
              <a:rPr lang="en-US" dirty="0"/>
              <a:t>Settings on grounds of, or adjacent to, a public </a:t>
            </a:r>
            <a:r>
              <a:rPr lang="en-US" dirty="0" smtClean="0"/>
              <a:t>institution</a:t>
            </a:r>
            <a:br>
              <a:rPr lang="en-US" dirty="0" smtClean="0"/>
            </a:br>
            <a:endParaRPr lang="en-US" dirty="0"/>
          </a:p>
          <a:p>
            <a:pPr lvl="0"/>
            <a:r>
              <a:rPr lang="en-US" dirty="0"/>
              <a:t>Settings with the effect of isolating individuals from the broader community of individuals not receiving Medicaid HCBS</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029200"/>
            <a:ext cx="2401887"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877FE50F-4CFF-4C59-A0DB-36C738A63EA8}" type="slidenum">
              <a:rPr lang="en-US" smtClean="0"/>
              <a:t>15</a:t>
            </a:fld>
            <a:endParaRPr lang="en-US"/>
          </a:p>
        </p:txBody>
      </p:sp>
      <p:sp>
        <p:nvSpPr>
          <p:cNvPr id="8" name="Footer Placeholder 7"/>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2289616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But….</a:t>
            </a:r>
            <a:endParaRPr lang="en-US" dirty="0"/>
          </a:p>
        </p:txBody>
      </p:sp>
      <p:sp>
        <p:nvSpPr>
          <p:cNvPr id="3" name="Content Placeholder 2"/>
          <p:cNvSpPr>
            <a:spLocks noGrp="1"/>
          </p:cNvSpPr>
          <p:nvPr>
            <p:ph idx="1"/>
          </p:nvPr>
        </p:nvSpPr>
        <p:spPr/>
        <p:txBody>
          <a:bodyPr/>
          <a:lstStyle/>
          <a:p>
            <a:endParaRPr lang="en-US" dirty="0" smtClean="0"/>
          </a:p>
          <a:p>
            <a:r>
              <a:rPr lang="en-US" dirty="0" smtClean="0"/>
              <a:t>The rules give the Secretary of HHS the discretion to ascertain if certain settings meet the HCB settings character</a:t>
            </a:r>
            <a:br>
              <a:rPr lang="en-US" dirty="0" smtClean="0"/>
            </a:br>
            <a:endParaRPr lang="en-US" dirty="0" smtClean="0"/>
          </a:p>
          <a:p>
            <a:r>
              <a:rPr lang="en-US" dirty="0" smtClean="0"/>
              <a:t>That means that with regard to the settings described on the previous slide, states may make the case that the setting(s) </a:t>
            </a:r>
            <a:r>
              <a:rPr lang="en-US" i="1" dirty="0" smtClean="0"/>
              <a:t>does</a:t>
            </a:r>
            <a:r>
              <a:rPr lang="en-US" dirty="0" smtClean="0"/>
              <a:t> meet HCB settings character </a:t>
            </a:r>
          </a:p>
          <a:p>
            <a:endParaRPr lang="en-US" dirty="0"/>
          </a:p>
        </p:txBody>
      </p:sp>
      <p:sp>
        <p:nvSpPr>
          <p:cNvPr id="6" name="Slide Number Placeholder 5"/>
          <p:cNvSpPr>
            <a:spLocks noGrp="1"/>
          </p:cNvSpPr>
          <p:nvPr>
            <p:ph type="sldNum" sz="quarter" idx="12"/>
          </p:nvPr>
        </p:nvSpPr>
        <p:spPr/>
        <p:txBody>
          <a:bodyPr/>
          <a:lstStyle/>
          <a:p>
            <a:fld id="{877FE50F-4CFF-4C59-A0DB-36C738A63EA8}" type="slidenum">
              <a:rPr lang="en-US" smtClean="0"/>
              <a:t>16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8600"/>
            <a:ext cx="30480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34516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
            </a:r>
            <a:br>
              <a:rPr lang="en-US" sz="2800" dirty="0" smtClean="0"/>
            </a:br>
            <a:r>
              <a:rPr lang="en-US" sz="2800" dirty="0" smtClean="0"/>
              <a:t>The </a:t>
            </a:r>
            <a:r>
              <a:rPr lang="en-US" sz="2800" dirty="0"/>
              <a:t>settings (slide </a:t>
            </a:r>
            <a:r>
              <a:rPr lang="en-US" sz="2800" dirty="0" smtClean="0"/>
              <a:t>14) </a:t>
            </a:r>
            <a:r>
              <a:rPr lang="en-US" sz="2800" dirty="0"/>
              <a:t>may NOT be included in </a:t>
            </a:r>
            <a:r>
              <a:rPr lang="en-US" sz="2800" dirty="0" smtClean="0"/>
              <a:t>unless</a:t>
            </a:r>
            <a:r>
              <a:rPr lang="en-US" sz="2800" dirty="0"/>
              <a:t>:</a:t>
            </a:r>
            <a:br>
              <a:rPr lang="en-US" sz="2800" dirty="0"/>
            </a:br>
            <a:endParaRPr lang="en-US" sz="2800" dirty="0"/>
          </a:p>
        </p:txBody>
      </p:sp>
      <p:sp>
        <p:nvSpPr>
          <p:cNvPr id="3" name="Content Placeholder 2"/>
          <p:cNvSpPr>
            <a:spLocks noGrp="1"/>
          </p:cNvSpPr>
          <p:nvPr>
            <p:ph idx="1"/>
          </p:nvPr>
        </p:nvSpPr>
        <p:spPr/>
        <p:txBody>
          <a:bodyPr>
            <a:normAutofit/>
          </a:bodyPr>
          <a:lstStyle/>
          <a:p>
            <a:pPr lvl="0"/>
            <a:r>
              <a:rPr lang="en-US" dirty="0" smtClean="0"/>
              <a:t>A </a:t>
            </a:r>
            <a:r>
              <a:rPr lang="en-US" dirty="0"/>
              <a:t>state submits evidence (including public input) demonstrating that the setting does have the qualities of a home and community-based setting and NOT the qualities of an institution; </a:t>
            </a:r>
            <a:r>
              <a:rPr lang="en-US" dirty="0" smtClean="0"/>
              <a:t>AND</a:t>
            </a:r>
            <a:br>
              <a:rPr lang="en-US" dirty="0" smtClean="0"/>
            </a:br>
            <a:endParaRPr lang="en-US" dirty="0"/>
          </a:p>
          <a:p>
            <a:pPr lvl="0"/>
            <a:r>
              <a:rPr lang="en-US" dirty="0"/>
              <a:t>The Secretary finds, based on a heightened scrutiny review of the evidence, that the setting meets the requirements for home and community-based settings and does NOT have the qualities of an institution</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5490957"/>
            <a:ext cx="2401887"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877FE50F-4CFF-4C59-A0DB-36C738A63EA8}" type="slidenum">
              <a:rPr lang="en-US" smtClean="0"/>
              <a:t>17</a:t>
            </a:fld>
            <a:endParaRPr lang="en-US"/>
          </a:p>
        </p:txBody>
      </p:sp>
      <p:sp>
        <p:nvSpPr>
          <p:cNvPr id="8" name="Footer Placeholder 7"/>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20369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Which brings us to </a:t>
            </a:r>
            <a:br>
              <a:rPr lang="en-US" dirty="0" smtClean="0"/>
            </a:br>
            <a:r>
              <a:rPr lang="en-US" dirty="0" smtClean="0"/>
              <a:t>hcb settings character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a:t>home and community-based setting requirements establish an outcome oriented definition that focuses on the nature and quality of individuals’ </a:t>
            </a:r>
            <a:r>
              <a:rPr lang="en-US" dirty="0" smtClean="0"/>
              <a:t>experiences</a:t>
            </a:r>
            <a:br>
              <a:rPr lang="en-US" dirty="0" smtClean="0"/>
            </a:br>
            <a:endParaRPr lang="en-US" dirty="0"/>
          </a:p>
          <a:p>
            <a:r>
              <a:rPr lang="en-US" dirty="0"/>
              <a:t>The requirements maximize opportunities for individuals to have access to the benefits of community living and the opportunity to receive services in the most integrated </a:t>
            </a:r>
            <a:r>
              <a:rPr lang="en-US" dirty="0" smtClean="0"/>
              <a:t>setting</a:t>
            </a:r>
            <a:br>
              <a:rPr lang="en-US" dirty="0" smtClean="0"/>
            </a:br>
            <a:r>
              <a:rPr lang="en-US" dirty="0" smtClean="0"/>
              <a:t/>
            </a:r>
            <a:br>
              <a:rPr lang="en-US" dirty="0" smtClean="0"/>
            </a:br>
            <a:r>
              <a:rPr lang="en-US" dirty="0" smtClean="0"/>
              <a:t/>
            </a:r>
            <a:br>
              <a:rPr lang="en-US" dirty="0" smtClean="0"/>
            </a:br>
            <a:endParaRPr lang="en-US" dirty="0" smtClean="0"/>
          </a:p>
          <a:p>
            <a:pPr lvl="1"/>
            <a:r>
              <a:rPr lang="en-US" dirty="0" smtClean="0"/>
              <a:t>Remember </a:t>
            </a:r>
            <a:r>
              <a:rPr lang="en-US" dirty="0"/>
              <a:t>that Olmstead/DOJ mandate</a:t>
            </a:r>
            <a:r>
              <a:rPr lang="en-US" dirty="0" smtClean="0"/>
              <a:t>?</a:t>
            </a:r>
          </a:p>
          <a:p>
            <a:pPr lvl="1"/>
            <a:r>
              <a:rPr lang="en-US" dirty="0" smtClean="0"/>
              <a:t>The new standards are “experiential” and about “qualities” of the setting</a:t>
            </a:r>
            <a:endParaRPr lang="en-US" dirty="0"/>
          </a:p>
          <a:p>
            <a:pPr lvl="1"/>
            <a:endParaRPr lang="en-US" dirty="0"/>
          </a:p>
          <a:p>
            <a:pPr lvl="1"/>
            <a:endParaRPr lang="en-US" dirty="0"/>
          </a:p>
        </p:txBody>
      </p:sp>
      <p:pic>
        <p:nvPicPr>
          <p:cNvPr id="3074" name="Picture 2" descr="C:\Users\rcooper.ROBINCOOPER\AppData\Local\Microsoft\Windows\Temporary Internet Files\Content.IE5\58QSU9VQ\MC9000562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33400"/>
            <a:ext cx="2018081" cy="8238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71993"/>
            <a:ext cx="1944687" cy="71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877FE50F-4CFF-4C59-A0DB-36C738A63EA8}" type="slidenum">
              <a:rPr lang="en-US" smtClean="0"/>
              <a:t>18</a:t>
            </a:fld>
            <a:endParaRPr lang="en-US"/>
          </a:p>
        </p:txBody>
      </p:sp>
      <p:sp>
        <p:nvSpPr>
          <p:cNvPr id="8" name="Footer Placeholder 7"/>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4228751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smtClean="0"/>
              <a:t>HCBS setting </a:t>
            </a:r>
            <a:br>
              <a:rPr lang="en-US" dirty="0" smtClean="0"/>
            </a:br>
            <a:r>
              <a:rPr lang="en-US" dirty="0" smtClean="0"/>
              <a:t>requirements</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marL="114300" lvl="0" indent="0">
              <a:buNone/>
            </a:pPr>
            <a:r>
              <a:rPr lang="en-US" sz="1800" cap="all" dirty="0" smtClean="0">
                <a:solidFill>
                  <a:srgbClr val="93A299">
                    <a:lumMod val="75000"/>
                  </a:srgbClr>
                </a:solidFill>
                <a:latin typeface="Book Antiqua"/>
              </a:rPr>
              <a:t>42CFR441.310</a:t>
            </a:r>
            <a:r>
              <a:rPr lang="en-US" sz="1600" cap="all" dirty="0" smtClean="0">
                <a:solidFill>
                  <a:srgbClr val="93A299">
                    <a:lumMod val="75000"/>
                  </a:srgbClr>
                </a:solidFill>
                <a:latin typeface="Book Antiqua"/>
              </a:rPr>
              <a:t>(c)(</a:t>
            </a:r>
            <a:r>
              <a:rPr lang="en-US" sz="1800" cap="all" dirty="0">
                <a:solidFill>
                  <a:srgbClr val="93A299">
                    <a:lumMod val="75000"/>
                  </a:srgbClr>
                </a:solidFill>
                <a:latin typeface="Book Antiqua"/>
              </a:rPr>
              <a:t>4)</a:t>
            </a:r>
            <a:endParaRPr lang="en-US" sz="1800" dirty="0" smtClean="0"/>
          </a:p>
          <a:p>
            <a:pPr lvl="0"/>
            <a:r>
              <a:rPr lang="en-US" dirty="0" smtClean="0"/>
              <a:t>Is </a:t>
            </a:r>
            <a:r>
              <a:rPr lang="en-US" dirty="0"/>
              <a:t>integrated in and supports access to the greater </a:t>
            </a:r>
            <a:r>
              <a:rPr lang="en-US" dirty="0" smtClean="0"/>
              <a:t>community</a:t>
            </a:r>
            <a:br>
              <a:rPr lang="en-US" dirty="0" smtClean="0"/>
            </a:br>
            <a:endParaRPr lang="en-US" dirty="0"/>
          </a:p>
          <a:p>
            <a:pPr lvl="0"/>
            <a:r>
              <a:rPr lang="en-US" dirty="0"/>
              <a:t>Provides opportunities to seek employment and work in competitive integrated settings, engage in community life, and control personal </a:t>
            </a:r>
            <a:r>
              <a:rPr lang="en-US" dirty="0" smtClean="0"/>
              <a:t>resources</a:t>
            </a:r>
            <a:br>
              <a:rPr lang="en-US" dirty="0" smtClean="0"/>
            </a:br>
            <a:endParaRPr lang="en-US" dirty="0"/>
          </a:p>
          <a:p>
            <a:pPr lvl="0"/>
            <a:r>
              <a:rPr lang="en-US" dirty="0">
                <a:solidFill>
                  <a:srgbClr val="FF0000"/>
                </a:solidFill>
              </a:rPr>
              <a:t>Ensures the individual receives services in the community to the same degree of access as individuals not receiving Medicaid home and community-based services</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5645829"/>
            <a:ext cx="1981200" cy="729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04800"/>
            <a:ext cx="149542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228600"/>
            <a:ext cx="1447800" cy="96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948" y="457200"/>
            <a:ext cx="1473854" cy="966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877FE50F-4CFF-4C59-A0DB-36C738A63EA8}" type="slidenum">
              <a:rPr lang="en-US" smtClean="0"/>
              <a:t>19</a:t>
            </a:fld>
            <a:endParaRPr lang="en-US"/>
          </a:p>
        </p:txBody>
      </p:sp>
      <p:sp>
        <p:nvSpPr>
          <p:cNvPr id="8" name="Footer Placeholder 7"/>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248017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Before we </a:t>
            </a:r>
            <a:br>
              <a:rPr lang="en-US" dirty="0" smtClean="0"/>
            </a:br>
            <a:r>
              <a:rPr lang="en-US" dirty="0" smtClean="0"/>
              <a:t>get started</a:t>
            </a:r>
            <a:endParaRPr lang="en-US" dirty="0"/>
          </a:p>
        </p:txBody>
      </p:sp>
      <p:sp>
        <p:nvSpPr>
          <p:cNvPr id="3" name="Content Placeholder 2"/>
          <p:cNvSpPr>
            <a:spLocks noGrp="1"/>
          </p:cNvSpPr>
          <p:nvPr>
            <p:ph idx="1"/>
          </p:nvPr>
        </p:nvSpPr>
        <p:spPr>
          <a:xfrm>
            <a:off x="457200" y="1752600"/>
            <a:ext cx="8229600" cy="4800600"/>
          </a:xfrm>
        </p:spPr>
        <p:txBody>
          <a:bodyPr>
            <a:normAutofit fontScale="47500" lnSpcReduction="20000"/>
          </a:bodyPr>
          <a:lstStyle/>
          <a:p>
            <a:endParaRPr lang="en-US" dirty="0" smtClean="0"/>
          </a:p>
          <a:p>
            <a:endParaRPr lang="en-US" dirty="0"/>
          </a:p>
          <a:p>
            <a:endParaRPr lang="en-US" dirty="0" smtClean="0"/>
          </a:p>
          <a:p>
            <a:endParaRPr lang="en-US" dirty="0" smtClean="0"/>
          </a:p>
          <a:p>
            <a:endParaRPr lang="en-US" dirty="0" smtClean="0"/>
          </a:p>
          <a:p>
            <a:r>
              <a:rPr lang="en-US" sz="4600" dirty="0" smtClean="0"/>
              <a:t>We are going to cover a lot of new ground</a:t>
            </a:r>
            <a:br>
              <a:rPr lang="en-US" sz="4600" dirty="0" smtClean="0"/>
            </a:br>
            <a:endParaRPr lang="en-US" sz="4600" dirty="0" smtClean="0"/>
          </a:p>
          <a:p>
            <a:r>
              <a:rPr lang="en-US" sz="4600" dirty="0" smtClean="0"/>
              <a:t>We do not know a lot about the CMS expectations nor system implications of these rules as yet</a:t>
            </a:r>
            <a:br>
              <a:rPr lang="en-US" sz="4600" dirty="0" smtClean="0"/>
            </a:br>
            <a:endParaRPr lang="en-US" sz="4600" dirty="0" smtClean="0"/>
          </a:p>
          <a:p>
            <a:r>
              <a:rPr lang="en-US" sz="4600" dirty="0" smtClean="0"/>
              <a:t>The slides have a lot of information—not all of which I will  read—in service of getting through the basics</a:t>
            </a:r>
            <a:br>
              <a:rPr lang="en-US" sz="4600" dirty="0" smtClean="0"/>
            </a:br>
            <a:endParaRPr lang="en-US" sz="4600" dirty="0" smtClean="0"/>
          </a:p>
          <a:p>
            <a:r>
              <a:rPr lang="en-US" sz="4600" dirty="0" smtClean="0"/>
              <a:t>The slides will be available to you electronically to review at </a:t>
            </a:r>
            <a:r>
              <a:rPr lang="en-US" sz="4600" smtClean="0"/>
              <a:t>your leisure </a:t>
            </a:r>
            <a:r>
              <a:rPr lang="en-US" sz="4600" u="sng">
                <a:solidFill>
                  <a:srgbClr val="00B0F0"/>
                </a:solidFill>
                <a:hlinkClick r:id="rId2"/>
              </a:rPr>
              <a:t>http://dodd.ohio.gov/newsroom</a:t>
            </a:r>
            <a:endParaRPr lang="en-US" sz="4600">
              <a:solidFill>
                <a:srgbClr val="00B0F0"/>
              </a:solidFill>
            </a:endParaRPr>
          </a:p>
          <a:p>
            <a:endParaRPr lang="en-US" sz="4600" dirty="0" smtClean="0"/>
          </a:p>
          <a:p>
            <a:endParaRPr lang="en-US" dirty="0"/>
          </a:p>
          <a:p>
            <a:pPr marL="114300" indent="0">
              <a:buNone/>
            </a:pPr>
            <a:r>
              <a:rPr lang="en-US" dirty="0" smtClean="0"/>
              <a:t/>
            </a:r>
            <a:br>
              <a:rPr lang="en-US" dirty="0" smtClean="0"/>
            </a:br>
            <a:r>
              <a:rPr lang="en-US" dirty="0" smtClean="0"/>
              <a:t/>
            </a:r>
            <a:br>
              <a:rPr lang="en-US" dirty="0" smtClean="0"/>
            </a:br>
            <a:endParaRPr lang="en-US" dirty="0"/>
          </a:p>
        </p:txBody>
      </p:sp>
      <p:sp>
        <p:nvSpPr>
          <p:cNvPr id="4" name="Footer Placeholder 3"/>
          <p:cNvSpPr>
            <a:spLocks noGrp="1"/>
          </p:cNvSpPr>
          <p:nvPr>
            <p:ph type="ftr" sz="quarter" idx="11"/>
          </p:nvPr>
        </p:nvSpPr>
        <p:spPr/>
        <p:txBody>
          <a:bodyPr/>
          <a:lstStyle/>
          <a:p>
            <a:r>
              <a:rPr lang="en-US" smtClean="0"/>
              <a:t>Robin E. Cooper, NASDDDS 3/14</a:t>
            </a:r>
            <a:endParaRPr lang="en-US"/>
          </a:p>
        </p:txBody>
      </p:sp>
      <p:sp>
        <p:nvSpPr>
          <p:cNvPr id="5" name="Slide Number Placeholder 4"/>
          <p:cNvSpPr>
            <a:spLocks noGrp="1"/>
          </p:cNvSpPr>
          <p:nvPr>
            <p:ph type="sldNum" sz="quarter" idx="12"/>
          </p:nvPr>
        </p:nvSpPr>
        <p:spPr/>
        <p:txBody>
          <a:bodyPr/>
          <a:lstStyle/>
          <a:p>
            <a:fld id="{877FE50F-4CFF-4C59-A0DB-36C738A63EA8}" type="slidenum">
              <a:rPr lang="en-US" smtClean="0"/>
              <a:t>2</a:t>
            </a:fld>
            <a:endParaRPr lang="en-US"/>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40617"/>
            <a:ext cx="4419600" cy="2181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1354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HCB </a:t>
            </a:r>
            <a:r>
              <a:rPr lang="en-US" dirty="0"/>
              <a:t>setting </a:t>
            </a:r>
            <a:r>
              <a:rPr lang="en-US" dirty="0" smtClean="0"/>
              <a:t/>
            </a:r>
            <a:br>
              <a:rPr lang="en-US" dirty="0" smtClean="0"/>
            </a:br>
            <a:r>
              <a:rPr lang="en-US" dirty="0" smtClean="0"/>
              <a:t>requirements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setting is selected by the individual from among setting options including non-disability specific settings and an option for a private unit in a residential </a:t>
            </a:r>
            <a:r>
              <a:rPr lang="en-US" dirty="0" smtClean="0"/>
              <a:t>setting</a:t>
            </a:r>
          </a:p>
          <a:p>
            <a:pPr marL="114300" indent="0">
              <a:buNone/>
            </a:pPr>
            <a:r>
              <a:rPr lang="en-US" sz="1900" dirty="0" smtClean="0"/>
              <a:t/>
            </a:r>
            <a:br>
              <a:rPr lang="en-US" sz="1900" dirty="0" smtClean="0"/>
            </a:br>
            <a:endParaRPr lang="en-US" sz="1900" dirty="0" smtClean="0"/>
          </a:p>
          <a:p>
            <a:r>
              <a:rPr lang="en-US" dirty="0" smtClean="0"/>
              <a:t>The </a:t>
            </a:r>
            <a:r>
              <a:rPr lang="en-US" dirty="0"/>
              <a:t>setting options are identified and documented in the person-centered service plan and are based on the individual’s needs, preferences, and, for residential settings, resources available for room and board</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990020"/>
            <a:ext cx="1792287" cy="659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877FE50F-4CFF-4C59-A0DB-36C738A63EA8}" type="slidenum">
              <a:rPr lang="en-US" smtClean="0"/>
              <a:t>20</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37338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7"/>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2742992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Private Rooms?</a:t>
            </a:r>
            <a:endParaRPr lang="en-US" dirty="0"/>
          </a:p>
        </p:txBody>
      </p:sp>
      <p:sp>
        <p:nvSpPr>
          <p:cNvPr id="3" name="Content Placeholder 2"/>
          <p:cNvSpPr>
            <a:spLocks noGrp="1"/>
          </p:cNvSpPr>
          <p:nvPr>
            <p:ph idx="1"/>
          </p:nvPr>
        </p:nvSpPr>
        <p:spPr>
          <a:xfrm>
            <a:off x="533400" y="1752600"/>
            <a:ext cx="8229600" cy="4373563"/>
          </a:xfrm>
        </p:spPr>
        <p:txBody>
          <a:bodyPr/>
          <a:lstStyle/>
          <a:p>
            <a:r>
              <a:rPr lang="en-US" dirty="0" smtClean="0"/>
              <a:t>What we have heard so far:</a:t>
            </a:r>
            <a:br>
              <a:rPr lang="en-US" dirty="0" smtClean="0"/>
            </a:br>
            <a:endParaRPr lang="en-US" dirty="0" smtClean="0"/>
          </a:p>
          <a:p>
            <a:pPr lvl="1"/>
            <a:r>
              <a:rPr lang="en-US" dirty="0" smtClean="0"/>
              <a:t>States must have options available for individuals to potentially choose a private room</a:t>
            </a:r>
            <a:br>
              <a:rPr lang="en-US" dirty="0" smtClean="0"/>
            </a:br>
            <a:endParaRPr lang="en-US" dirty="0" smtClean="0"/>
          </a:p>
          <a:p>
            <a:pPr lvl="1"/>
            <a:r>
              <a:rPr lang="en-US" dirty="0" smtClean="0"/>
              <a:t>Does NOT mean all providers must now offer or provide private rooms</a:t>
            </a:r>
            <a:br>
              <a:rPr lang="en-US" dirty="0" smtClean="0"/>
            </a:br>
            <a:endParaRPr lang="en-US" dirty="0" smtClean="0"/>
          </a:p>
          <a:p>
            <a:pPr lvl="1"/>
            <a:r>
              <a:rPr lang="en-US" dirty="0" smtClean="0"/>
              <a:t>Note on the previous slide, planning can take into effect the, “</a:t>
            </a:r>
            <a:r>
              <a:rPr lang="en-US" dirty="0"/>
              <a:t>resources available for room and </a:t>
            </a:r>
            <a:r>
              <a:rPr lang="en-US" dirty="0" smtClean="0"/>
              <a:t>board”</a:t>
            </a:r>
            <a:endParaRPr lang="en-US" dirty="0"/>
          </a:p>
          <a:p>
            <a:pPr lvl="1"/>
            <a:endParaRPr lang="en-US" dirty="0" smtClean="0"/>
          </a:p>
          <a:p>
            <a:pPr lvl="1"/>
            <a:endParaRPr lang="en-US" dirty="0"/>
          </a:p>
        </p:txBody>
      </p:sp>
      <p:pic>
        <p:nvPicPr>
          <p:cNvPr id="4098" name="Picture 2" descr="C:\Users\rcooper.ROBINCOOPER\AppData\Local\Microsoft\Windows\Temporary Internet Files\Content.IE5\58QSU9VQ\dglxasse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6096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877FE50F-4CFF-4C59-A0DB-36C738A63EA8}" type="slidenum">
              <a:rPr lang="en-US" smtClean="0"/>
              <a:t>21</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1555114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HCB </a:t>
            </a:r>
            <a:r>
              <a:rPr lang="en-US" dirty="0"/>
              <a:t>setting requirements</a:t>
            </a:r>
          </a:p>
        </p:txBody>
      </p:sp>
      <p:sp>
        <p:nvSpPr>
          <p:cNvPr id="3" name="Content Placeholder 2"/>
          <p:cNvSpPr>
            <a:spLocks noGrp="1"/>
          </p:cNvSpPr>
          <p:nvPr>
            <p:ph idx="1"/>
          </p:nvPr>
        </p:nvSpPr>
        <p:spPr/>
        <p:txBody>
          <a:bodyPr/>
          <a:lstStyle/>
          <a:p>
            <a:pPr lvl="0"/>
            <a:r>
              <a:rPr lang="en-US" dirty="0"/>
              <a:t>Ensures an individual’s rights of privacy, dignity, respect, and freedom from coercion and </a:t>
            </a:r>
            <a:r>
              <a:rPr lang="en-US" dirty="0" smtClean="0"/>
              <a:t>restraint</a:t>
            </a:r>
            <a:br>
              <a:rPr lang="en-US" dirty="0" smtClean="0"/>
            </a:br>
            <a:endParaRPr lang="en-US" dirty="0"/>
          </a:p>
          <a:p>
            <a:pPr lvl="0"/>
            <a:r>
              <a:rPr lang="en-US" dirty="0">
                <a:solidFill>
                  <a:srgbClr val="FF0000"/>
                </a:solidFill>
              </a:rPr>
              <a:t>Optimizes individual initiative, autonomy, and independence in making life </a:t>
            </a:r>
            <a:r>
              <a:rPr lang="en-US" dirty="0" smtClean="0">
                <a:solidFill>
                  <a:srgbClr val="FF0000"/>
                </a:solidFill>
              </a:rPr>
              <a:t>choices</a:t>
            </a:r>
            <a:r>
              <a:rPr lang="en-US" dirty="0" smtClean="0"/>
              <a:t/>
            </a:r>
            <a:br>
              <a:rPr lang="en-US" dirty="0" smtClean="0"/>
            </a:br>
            <a:endParaRPr lang="en-US" dirty="0"/>
          </a:p>
          <a:p>
            <a:pPr lvl="0"/>
            <a:r>
              <a:rPr lang="en-US" dirty="0"/>
              <a:t>Facilitates individual choice regarding services and supports, and who provides them</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562600"/>
            <a:ext cx="1944687" cy="71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877FE50F-4CFF-4C59-A0DB-36C738A63EA8}" type="slidenum">
              <a:rPr lang="en-US" smtClean="0"/>
              <a:t>22</a:t>
            </a:fld>
            <a:endParaRPr lang="en-US"/>
          </a:p>
        </p:txBody>
      </p:sp>
      <p:sp>
        <p:nvSpPr>
          <p:cNvPr id="8" name="Footer Placeholder 7"/>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1193849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Congregate settings and the hcb settings requirements</a:t>
            </a:r>
            <a:endParaRPr lang="en-US" dirty="0"/>
          </a:p>
        </p:txBody>
      </p:sp>
      <p:sp>
        <p:nvSpPr>
          <p:cNvPr id="3" name="Content Placeholder 2"/>
          <p:cNvSpPr>
            <a:spLocks noGrp="1"/>
          </p:cNvSpPr>
          <p:nvPr>
            <p:ph idx="1"/>
          </p:nvPr>
        </p:nvSpPr>
        <p:spPr/>
        <p:txBody>
          <a:bodyPr>
            <a:normAutofit/>
          </a:bodyPr>
          <a:lstStyle/>
          <a:p>
            <a:r>
              <a:rPr lang="en-US" sz="2000" dirty="0" smtClean="0"/>
              <a:t>In the “Comments” preceding the new rule, in response to questions CMS wrote:</a:t>
            </a:r>
            <a:br>
              <a:rPr lang="en-US" sz="2000" dirty="0" smtClean="0"/>
            </a:br>
            <a:endParaRPr lang="en-US" sz="2000" dirty="0" smtClean="0"/>
          </a:p>
          <a:p>
            <a:pPr lvl="1"/>
            <a:r>
              <a:rPr lang="en-US" i="1" dirty="0" smtClean="0"/>
              <a:t>“It </a:t>
            </a:r>
            <a:r>
              <a:rPr lang="en-US" i="1" dirty="0"/>
              <a:t>is not the intent of this rule to prohibit congregate settings from being considered home and community-based settings. State plan HCBS must be delivered in a setting that meets the HCB setting requirements as set forth in this </a:t>
            </a:r>
            <a:r>
              <a:rPr lang="en-US" i="1" dirty="0" smtClean="0"/>
              <a:t>rule”</a:t>
            </a:r>
            <a:br>
              <a:rPr lang="en-US" i="1" dirty="0" smtClean="0"/>
            </a:br>
            <a:endParaRPr lang="en-US" i="1" dirty="0" smtClean="0"/>
          </a:p>
          <a:p>
            <a:pPr lvl="1"/>
            <a:r>
              <a:rPr lang="en-US" dirty="0" smtClean="0"/>
              <a:t>So the test is whether congregate or not, does the setting have the qualities and experiences of a permissible HCB setting?</a:t>
            </a:r>
          </a:p>
        </p:txBody>
      </p:sp>
      <p:pic>
        <p:nvPicPr>
          <p:cNvPr id="6147" name="Picture 3" descr="C:\Users\rcooper.ROBINCOOPER\AppData\Local\Microsoft\Windows\Temporary Internet Files\Content.IE5\D8H4NR0Q\MC9000889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486400"/>
            <a:ext cx="1825142" cy="122712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877FE50F-4CFF-4C59-A0DB-36C738A63EA8}" type="slidenum">
              <a:rPr lang="en-US" smtClean="0"/>
              <a:t>23</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648918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Congregate settings and the </a:t>
            </a:r>
            <a:r>
              <a:rPr lang="en-US" dirty="0" smtClean="0"/>
              <a:t>hcb settings </a:t>
            </a:r>
            <a:r>
              <a:rPr lang="en-US" dirty="0"/>
              <a:t>requirements</a:t>
            </a:r>
          </a:p>
        </p:txBody>
      </p:sp>
      <p:sp>
        <p:nvSpPr>
          <p:cNvPr id="3" name="Content Placeholder 2"/>
          <p:cNvSpPr>
            <a:spLocks noGrp="1"/>
          </p:cNvSpPr>
          <p:nvPr>
            <p:ph idx="1"/>
          </p:nvPr>
        </p:nvSpPr>
        <p:spPr>
          <a:xfrm>
            <a:off x="457200" y="1828800"/>
            <a:ext cx="8229600" cy="4373563"/>
          </a:xfrm>
        </p:spPr>
        <p:txBody>
          <a:bodyPr>
            <a:normAutofit/>
          </a:bodyPr>
          <a:lstStyle/>
          <a:p>
            <a:pPr marL="342900" lvl="1">
              <a:buClr>
                <a:schemeClr val="accent1"/>
              </a:buClr>
            </a:pPr>
            <a:r>
              <a:rPr lang="en-US" b="1" dirty="0">
                <a:solidFill>
                  <a:srgbClr val="FF0000"/>
                </a:solidFill>
              </a:rPr>
              <a:t>Be aware this is not just residential…the HCBS settings requirements apply to ALL </a:t>
            </a:r>
            <a:r>
              <a:rPr lang="en-US" b="1" dirty="0" smtClean="0">
                <a:solidFill>
                  <a:srgbClr val="FF0000"/>
                </a:solidFill>
              </a:rPr>
              <a:t>HCB </a:t>
            </a:r>
            <a:r>
              <a:rPr lang="en-US" b="1" dirty="0">
                <a:solidFill>
                  <a:srgbClr val="FF0000"/>
                </a:solidFill>
              </a:rPr>
              <a:t>settings including day programs….</a:t>
            </a:r>
            <a:r>
              <a:rPr lang="en-US" dirty="0"/>
              <a:t/>
            </a:r>
            <a:br>
              <a:rPr lang="en-US" dirty="0"/>
            </a:br>
            <a:endParaRPr lang="en-US" dirty="0"/>
          </a:p>
          <a:p>
            <a:r>
              <a:rPr lang="en-US" dirty="0" smtClean="0"/>
              <a:t>CMS noted in the comments…:</a:t>
            </a:r>
          </a:p>
          <a:p>
            <a:pPr lvl="1"/>
            <a:r>
              <a:rPr lang="en-US" dirty="0" smtClean="0"/>
              <a:t>“To </a:t>
            </a:r>
            <a:r>
              <a:rPr lang="en-US" dirty="0"/>
              <a:t>the extent that the </a:t>
            </a:r>
            <a:r>
              <a:rPr lang="en-US" dirty="0" smtClean="0"/>
              <a:t>services described </a:t>
            </a:r>
            <a:r>
              <a:rPr lang="en-US" dirty="0"/>
              <a:t>are provided under 1915(i) or 1915(k) (for example, residential, day, or other), they must be delivered in settings that meet the HCB setting requirements as set forth in this rule. We will provide further guidance regarding applying the regulations to non- </a:t>
            </a:r>
            <a:r>
              <a:rPr lang="en-US" dirty="0" smtClean="0"/>
              <a:t>residential HCB </a:t>
            </a:r>
            <a:r>
              <a:rPr lang="en-US" dirty="0"/>
              <a:t>settings</a:t>
            </a:r>
            <a:r>
              <a:rPr lang="en-US" dirty="0" smtClean="0"/>
              <a:t>.”</a:t>
            </a:r>
            <a:endParaRPr lang="en-US" dirty="0"/>
          </a:p>
        </p:txBody>
      </p:sp>
      <p:sp>
        <p:nvSpPr>
          <p:cNvPr id="6" name="Slide Number Placeholder 5"/>
          <p:cNvSpPr>
            <a:spLocks noGrp="1"/>
          </p:cNvSpPr>
          <p:nvPr>
            <p:ph type="sldNum" sz="quarter" idx="12"/>
          </p:nvPr>
        </p:nvSpPr>
        <p:spPr/>
        <p:txBody>
          <a:bodyPr/>
          <a:lstStyle/>
          <a:p>
            <a:fld id="{877FE50F-4CFF-4C59-A0DB-36C738A63EA8}" type="slidenum">
              <a:rPr lang="en-US" smtClean="0"/>
              <a:t>24</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805238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And went on to say in their </a:t>
            </a:r>
            <a:r>
              <a:rPr lang="en-US" dirty="0" smtClean="0"/>
              <a:t>Webinar</a:t>
            </a:r>
            <a:endParaRPr lang="en-US" dirty="0"/>
          </a:p>
        </p:txBody>
      </p:sp>
      <p:sp>
        <p:nvSpPr>
          <p:cNvPr id="3" name="Content Placeholder 2"/>
          <p:cNvSpPr>
            <a:spLocks noGrp="1"/>
          </p:cNvSpPr>
          <p:nvPr>
            <p:ph idx="1"/>
          </p:nvPr>
        </p:nvSpPr>
        <p:spPr/>
        <p:txBody>
          <a:bodyPr>
            <a:normAutofit lnSpcReduction="10000"/>
          </a:bodyPr>
          <a:lstStyle/>
          <a:p>
            <a:pPr lvl="0"/>
            <a:r>
              <a:rPr lang="en-US" sz="3200" i="1" dirty="0"/>
              <a:t>Application of setting requirements to non-residential settings </a:t>
            </a:r>
            <a:r>
              <a:rPr lang="en-US" sz="3200" dirty="0"/>
              <a:t>– Rule applies to all settings where HCBS are delivered, </a:t>
            </a:r>
            <a:r>
              <a:rPr lang="en-US" sz="3200" dirty="0">
                <a:solidFill>
                  <a:srgbClr val="FF0000"/>
                </a:solidFill>
              </a:rPr>
              <a:t>not just to residential settings</a:t>
            </a:r>
            <a:r>
              <a:rPr lang="en-US" sz="3200" dirty="0"/>
              <a:t> and CMS will provide additional information about how states should apply the standards to non-residential </a:t>
            </a:r>
            <a:r>
              <a:rPr lang="en-US" sz="3200" dirty="0" smtClean="0"/>
              <a:t>settings</a:t>
            </a:r>
            <a:br>
              <a:rPr lang="en-US" sz="3200" dirty="0" smtClean="0"/>
            </a:br>
            <a:endParaRPr lang="en-US" sz="3200" dirty="0" smtClean="0"/>
          </a:p>
          <a:p>
            <a:pPr lvl="0"/>
            <a:endParaRPr lang="en-US" dirty="0" smtClean="0"/>
          </a:p>
          <a:p>
            <a:pPr lvl="0"/>
            <a:endParaRPr lang="en-US" dirty="0"/>
          </a:p>
          <a:p>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410200"/>
            <a:ext cx="1944687"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877FE50F-4CFF-4C59-A0DB-36C738A63EA8}" type="slidenum">
              <a:rPr lang="en-US" smtClean="0"/>
              <a:t>25</a:t>
            </a:fld>
            <a:endParaRPr lang="en-US"/>
          </a:p>
        </p:txBody>
      </p:sp>
      <p:sp>
        <p:nvSpPr>
          <p:cNvPr id="8" name="Footer Placeholder 7"/>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1004024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
            </a:r>
            <a:br>
              <a:rPr lang="en-US" b="1" dirty="0" smtClean="0"/>
            </a:br>
            <a:r>
              <a:rPr lang="en-US" b="1" dirty="0" smtClean="0"/>
              <a:t>Provider-Owned </a:t>
            </a:r>
            <a:r>
              <a:rPr lang="en-US" b="1" dirty="0"/>
              <a:t>or </a:t>
            </a:r>
            <a:r>
              <a:rPr lang="en-US" b="1" dirty="0" smtClean="0"/>
              <a:t>Controlled</a:t>
            </a:r>
            <a:br>
              <a:rPr lang="en-US" b="1" dirty="0" smtClean="0"/>
            </a:br>
            <a:r>
              <a:rPr lang="en-US" b="1" dirty="0" smtClean="0"/>
              <a:t>Residential Settings</a:t>
            </a:r>
            <a:r>
              <a:rPr lang="en-US" b="1" dirty="0"/>
              <a:t/>
            </a:r>
            <a:br>
              <a:rPr lang="en-US" b="1" dirty="0"/>
            </a:br>
            <a:endParaRPr lang="en-US" dirty="0"/>
          </a:p>
        </p:txBody>
      </p:sp>
      <p:sp>
        <p:nvSpPr>
          <p:cNvPr id="3" name="Content Placeholder 2"/>
          <p:cNvSpPr>
            <a:spLocks noGrp="1"/>
          </p:cNvSpPr>
          <p:nvPr>
            <p:ph idx="1"/>
          </p:nvPr>
        </p:nvSpPr>
        <p:spPr/>
        <p:txBody>
          <a:bodyPr/>
          <a:lstStyle/>
          <a:p>
            <a:r>
              <a:rPr lang="en-US" sz="2000" dirty="0" smtClean="0"/>
              <a:t>CMS has laid out some specific guidance for settings where the services and living arrangement are combined, that is housing and supports are “bundled” together by one provider</a:t>
            </a:r>
          </a:p>
          <a:p>
            <a:r>
              <a:rPr lang="en-US" sz="2000" dirty="0" smtClean="0"/>
              <a:t>These additional requirements are that the:</a:t>
            </a:r>
            <a:br>
              <a:rPr lang="en-US" sz="2000" dirty="0" smtClean="0"/>
            </a:br>
            <a:endParaRPr lang="en-US" sz="2000" dirty="0" smtClean="0"/>
          </a:p>
          <a:p>
            <a:pPr lvl="1"/>
            <a:r>
              <a:rPr lang="en-US" dirty="0"/>
              <a:t>Specific unit/dwelling is owned, rented, or occupied under legally enforceable </a:t>
            </a:r>
            <a:r>
              <a:rPr lang="en-US" dirty="0" smtClean="0"/>
              <a:t>agreement</a:t>
            </a:r>
            <a:br>
              <a:rPr lang="en-US" dirty="0" smtClean="0"/>
            </a:br>
            <a:endParaRPr lang="en-US" dirty="0"/>
          </a:p>
          <a:p>
            <a:pPr lvl="1"/>
            <a:r>
              <a:rPr lang="en-US" dirty="0"/>
              <a:t>Same responsibilities/protections from eviction as all tenants under landlord tenant law of state, county, city or other designated entity</a:t>
            </a:r>
          </a:p>
          <a:p>
            <a:pPr lvl="1"/>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66800"/>
            <a:ext cx="24574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410200"/>
            <a:ext cx="1944687"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877FE50F-4CFF-4C59-A0DB-36C738A63EA8}" type="slidenum">
              <a:rPr lang="en-US" smtClean="0"/>
              <a:t>26</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1190366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200" b="1" dirty="0">
                <a:solidFill>
                  <a:srgbClr val="93A299">
                    <a:lumMod val="75000"/>
                  </a:srgbClr>
                </a:solidFill>
              </a:rPr>
              <a:t>Provider-Owned or Controlled</a:t>
            </a:r>
            <a:br>
              <a:rPr lang="en-US" sz="3200" b="1" dirty="0">
                <a:solidFill>
                  <a:srgbClr val="93A299">
                    <a:lumMod val="75000"/>
                  </a:srgbClr>
                </a:solidFill>
              </a:rPr>
            </a:br>
            <a:r>
              <a:rPr lang="en-US" sz="3200" b="1" dirty="0">
                <a:solidFill>
                  <a:srgbClr val="93A299">
                    <a:lumMod val="75000"/>
                  </a:srgbClr>
                </a:solidFill>
              </a:rPr>
              <a:t>Residential Settings</a:t>
            </a:r>
            <a:endParaRPr lang="en-US" dirty="0"/>
          </a:p>
        </p:txBody>
      </p:sp>
      <p:sp>
        <p:nvSpPr>
          <p:cNvPr id="3" name="Content Placeholder 2"/>
          <p:cNvSpPr>
            <a:spLocks noGrp="1"/>
          </p:cNvSpPr>
          <p:nvPr>
            <p:ph idx="1"/>
          </p:nvPr>
        </p:nvSpPr>
        <p:spPr/>
        <p:txBody>
          <a:bodyPr/>
          <a:lstStyle/>
          <a:p>
            <a:pPr lvl="0"/>
            <a:endParaRPr lang="en-US" dirty="0" smtClean="0"/>
          </a:p>
          <a:p>
            <a:pPr lvl="0"/>
            <a:endParaRPr lang="en-US" dirty="0"/>
          </a:p>
          <a:p>
            <a:pPr lvl="0"/>
            <a:r>
              <a:rPr lang="en-US" dirty="0" smtClean="0"/>
              <a:t>If </a:t>
            </a:r>
            <a:r>
              <a:rPr lang="en-US" dirty="0"/>
              <a:t>tenant laws do not apply, state ensures lease, residency agreement or other written agreement is in place providing protections to address eviction processes and appeals comparable to those provided under the jurisdiction’s landlord tenant law</a:t>
            </a:r>
          </a:p>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914400"/>
            <a:ext cx="24574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105400"/>
            <a:ext cx="194468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877FE50F-4CFF-4C59-A0DB-36C738A63EA8}" type="slidenum">
              <a:rPr lang="en-US" smtClean="0"/>
              <a:t>27</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242435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900" b="1" dirty="0">
                <a:solidFill>
                  <a:srgbClr val="93A299">
                    <a:lumMod val="75000"/>
                  </a:srgbClr>
                </a:solidFill>
              </a:rPr>
              <a:t>Provider-Owned or Controlled</a:t>
            </a:r>
            <a:br>
              <a:rPr lang="en-US" sz="2900" b="1" dirty="0">
                <a:solidFill>
                  <a:srgbClr val="93A299">
                    <a:lumMod val="75000"/>
                  </a:srgbClr>
                </a:solidFill>
              </a:rPr>
            </a:br>
            <a:r>
              <a:rPr lang="en-US" sz="2900" b="1" dirty="0">
                <a:solidFill>
                  <a:srgbClr val="93A299">
                    <a:lumMod val="75000"/>
                  </a:srgbClr>
                </a:solidFill>
              </a:rPr>
              <a:t>Residential </a:t>
            </a:r>
            <a:r>
              <a:rPr lang="en-US" sz="2900" b="1" dirty="0" smtClean="0">
                <a:solidFill>
                  <a:srgbClr val="93A299">
                    <a:lumMod val="75000"/>
                  </a:srgbClr>
                </a:solidFill>
              </a:rPr>
              <a:t>Settings:</a:t>
            </a:r>
            <a:br>
              <a:rPr lang="en-US" sz="2900" b="1" dirty="0" smtClean="0">
                <a:solidFill>
                  <a:srgbClr val="93A299">
                    <a:lumMod val="75000"/>
                  </a:srgbClr>
                </a:solidFill>
              </a:rPr>
            </a:br>
            <a:r>
              <a:rPr lang="en-US" sz="2900" b="1" dirty="0" smtClean="0">
                <a:solidFill>
                  <a:srgbClr val="93A299">
                    <a:lumMod val="75000"/>
                  </a:srgbClr>
                </a:solidFill>
              </a:rPr>
              <a:t>additional characteristics</a:t>
            </a:r>
            <a:endParaRPr lang="en-US" b="1" dirty="0"/>
          </a:p>
        </p:txBody>
      </p:sp>
      <p:sp>
        <p:nvSpPr>
          <p:cNvPr id="3" name="Content Placeholder 2"/>
          <p:cNvSpPr>
            <a:spLocks noGrp="1"/>
          </p:cNvSpPr>
          <p:nvPr>
            <p:ph idx="1"/>
          </p:nvPr>
        </p:nvSpPr>
        <p:spPr/>
        <p:txBody>
          <a:bodyPr/>
          <a:lstStyle/>
          <a:p>
            <a:pPr lvl="0"/>
            <a:r>
              <a:rPr lang="en-US" dirty="0"/>
              <a:t>Each individual has privacy in their sleeping or living unit</a:t>
            </a:r>
          </a:p>
          <a:p>
            <a:pPr lvl="0"/>
            <a:r>
              <a:rPr lang="en-US" dirty="0"/>
              <a:t>Units have lockable entrance doors, with the individual and appropriate staff having keys to doors as needed</a:t>
            </a:r>
          </a:p>
          <a:p>
            <a:pPr lvl="0"/>
            <a:r>
              <a:rPr lang="en-US" dirty="0"/>
              <a:t>Individuals sharing units have a choice of roommates</a:t>
            </a:r>
          </a:p>
          <a:p>
            <a:pPr lvl="0"/>
            <a:r>
              <a:rPr lang="en-US" dirty="0"/>
              <a:t>Individuals have the freedom to furnish and decorate their sleeping or living units within the lease or other agreement</a:t>
            </a:r>
          </a:p>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5638800"/>
            <a:ext cx="1944687"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28600"/>
            <a:ext cx="1524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877FE50F-4CFF-4C59-A0DB-36C738A63EA8}" type="slidenum">
              <a:rPr lang="en-US" smtClean="0"/>
              <a:t>28</a:t>
            </a:fld>
            <a:endParaRPr lang="en-US"/>
          </a:p>
        </p:txBody>
      </p:sp>
      <p:sp>
        <p:nvSpPr>
          <p:cNvPr id="8" name="Footer Placeholder 7"/>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2932442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solidFill>
                  <a:srgbClr val="93A299">
                    <a:lumMod val="75000"/>
                  </a:srgbClr>
                </a:solidFill>
              </a:rPr>
              <a:t>Provider-Owned or Controlled</a:t>
            </a:r>
            <a:br>
              <a:rPr lang="en-US" sz="2800" b="1" dirty="0">
                <a:solidFill>
                  <a:srgbClr val="93A299">
                    <a:lumMod val="75000"/>
                  </a:srgbClr>
                </a:solidFill>
              </a:rPr>
            </a:br>
            <a:r>
              <a:rPr lang="en-US" sz="2800" b="1" dirty="0">
                <a:solidFill>
                  <a:srgbClr val="93A299">
                    <a:lumMod val="75000"/>
                  </a:srgbClr>
                </a:solidFill>
              </a:rPr>
              <a:t>Residential Settings:</a:t>
            </a:r>
            <a:br>
              <a:rPr lang="en-US" sz="2800" b="1" dirty="0">
                <a:solidFill>
                  <a:srgbClr val="93A299">
                    <a:lumMod val="75000"/>
                  </a:srgbClr>
                </a:solidFill>
              </a:rPr>
            </a:br>
            <a:r>
              <a:rPr lang="en-US" sz="2800" b="1" dirty="0">
                <a:solidFill>
                  <a:srgbClr val="93A299">
                    <a:lumMod val="75000"/>
                  </a:srgbClr>
                </a:solidFill>
              </a:rPr>
              <a:t>additional characteristics</a:t>
            </a:r>
            <a:endParaRPr lang="en-US" sz="2800" dirty="0"/>
          </a:p>
        </p:txBody>
      </p:sp>
      <p:sp>
        <p:nvSpPr>
          <p:cNvPr id="3" name="Content Placeholder 2"/>
          <p:cNvSpPr>
            <a:spLocks noGrp="1"/>
          </p:cNvSpPr>
          <p:nvPr>
            <p:ph idx="1"/>
          </p:nvPr>
        </p:nvSpPr>
        <p:spPr/>
        <p:txBody>
          <a:bodyPr/>
          <a:lstStyle/>
          <a:p>
            <a:pPr lvl="0"/>
            <a:endParaRPr lang="en-US" dirty="0" smtClean="0"/>
          </a:p>
          <a:p>
            <a:pPr lvl="0"/>
            <a:r>
              <a:rPr lang="en-US" dirty="0" smtClean="0"/>
              <a:t>Individuals </a:t>
            </a:r>
            <a:r>
              <a:rPr lang="en-US" dirty="0"/>
              <a:t>have freedom and support to control their schedules and activities and have access to food any </a:t>
            </a:r>
            <a:r>
              <a:rPr lang="en-US" dirty="0" smtClean="0"/>
              <a:t>time</a:t>
            </a:r>
            <a:br>
              <a:rPr lang="en-US" dirty="0" smtClean="0"/>
            </a:br>
            <a:endParaRPr lang="en-US" dirty="0"/>
          </a:p>
          <a:p>
            <a:pPr lvl="0"/>
            <a:r>
              <a:rPr lang="en-US" dirty="0"/>
              <a:t>Individuals may have visitors at any </a:t>
            </a:r>
            <a:r>
              <a:rPr lang="en-US" dirty="0" smtClean="0"/>
              <a:t>time</a:t>
            </a:r>
            <a:br>
              <a:rPr lang="en-US" dirty="0" smtClean="0"/>
            </a:br>
            <a:endParaRPr lang="en-US" dirty="0"/>
          </a:p>
          <a:p>
            <a:pPr lvl="0"/>
            <a:r>
              <a:rPr lang="en-US" dirty="0"/>
              <a:t>Setting is physically accessible to the individual</a:t>
            </a:r>
          </a:p>
          <a:p>
            <a:pPr marL="11430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257800"/>
            <a:ext cx="194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877FE50F-4CFF-4C59-A0DB-36C738A63EA8}" type="slidenum">
              <a:rPr lang="en-US" smtClean="0"/>
              <a:t>29</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3956114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268027"/>
          </a:xfrm>
        </p:spPr>
        <p:txBody>
          <a:bodyPr>
            <a:normAutofit fontScale="90000"/>
          </a:bodyPr>
          <a:lstStyle/>
          <a:p>
            <a:pPr algn="l"/>
            <a:r>
              <a:rPr lang="en-US" sz="3100" b="1" dirty="0" smtClean="0"/>
              <a:t/>
            </a:r>
            <a:br>
              <a:rPr lang="en-US" sz="3100" b="1" dirty="0" smtClean="0"/>
            </a:br>
            <a:r>
              <a:rPr lang="en-US" sz="3100" b="1" dirty="0" smtClean="0"/>
              <a:t>CMS </a:t>
            </a:r>
            <a:r>
              <a:rPr lang="en-US" sz="3100" b="1" dirty="0"/>
              <a:t>2249-F and CMS </a:t>
            </a:r>
            <a:r>
              <a:rPr lang="en-US" sz="3100" b="1" dirty="0" smtClean="0"/>
              <a:t>2296-F</a:t>
            </a:r>
            <a:br>
              <a:rPr lang="en-US" sz="3100" b="1" dirty="0" smtClean="0"/>
            </a:br>
            <a:r>
              <a:rPr lang="en-US" sz="3100" b="1" dirty="0" smtClean="0"/>
              <a:t>known as the HCBS* Rules</a:t>
            </a:r>
            <a:r>
              <a:rPr lang="en-US" b="1" dirty="0" smtClean="0"/>
              <a:t>…</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Published January 16, 2014</a:t>
            </a:r>
          </a:p>
          <a:p>
            <a:r>
              <a:rPr lang="en-US" dirty="0" smtClean="0"/>
              <a:t>Effective March 17, 2014</a:t>
            </a:r>
          </a:p>
          <a:p>
            <a:r>
              <a:rPr lang="en-US" dirty="0" smtClean="0"/>
              <a:t>Official </a:t>
            </a:r>
            <a:r>
              <a:rPr lang="en-US" dirty="0"/>
              <a:t>t</a:t>
            </a:r>
            <a:r>
              <a:rPr lang="en-US" dirty="0" smtClean="0"/>
              <a:t>itle published in the Federal Register:</a:t>
            </a:r>
            <a:br>
              <a:rPr lang="en-US" dirty="0" smtClean="0"/>
            </a:br>
            <a:endParaRPr lang="en-US" dirty="0" smtClean="0"/>
          </a:p>
          <a:p>
            <a:pPr lvl="1"/>
            <a:r>
              <a:rPr lang="en-US" i="1" dirty="0"/>
              <a:t>Medicaid Program; State Plan Home and Community-Based Services, 5-Year Period for Waivers, Provider Payment Reassignment, and Home and Community-Based Setting Requirements for Community First Choice (Section 1915(k) of the Act) and Home and Community-Based Services (HCBS) Waivers (Section 1915(c) of the Act</a:t>
            </a:r>
            <a:r>
              <a:rPr lang="en-US" i="1" dirty="0" smtClean="0"/>
              <a:t>)</a:t>
            </a:r>
          </a:p>
          <a:p>
            <a:pPr lvl="1"/>
            <a:endParaRPr lang="en-US" i="1" dirty="0" smtClean="0"/>
          </a:p>
          <a:p>
            <a:r>
              <a:rPr lang="en-US" i="1" dirty="0" smtClean="0"/>
              <a:t>Found </a:t>
            </a:r>
            <a:r>
              <a:rPr lang="en-US" i="1" dirty="0"/>
              <a:t>at</a:t>
            </a:r>
            <a:r>
              <a:rPr lang="en-US" i="1" dirty="0" smtClean="0"/>
              <a:t>:</a:t>
            </a:r>
          </a:p>
          <a:p>
            <a:pPr marL="114300" indent="0">
              <a:buNone/>
            </a:pPr>
            <a:r>
              <a:rPr lang="en-US" i="1" dirty="0" smtClean="0">
                <a:solidFill>
                  <a:schemeClr val="tx1"/>
                </a:solidFill>
                <a:hlinkClick r:id="rId2"/>
              </a:rPr>
              <a:t>https</a:t>
            </a:r>
            <a:r>
              <a:rPr lang="en-US" i="1" dirty="0">
                <a:solidFill>
                  <a:schemeClr val="tx1"/>
                </a:solidFill>
                <a:hlinkClick r:id="rId2"/>
              </a:rPr>
              <a:t>://</a:t>
            </a:r>
            <a:r>
              <a:rPr lang="en-US" i="1" dirty="0" smtClean="0">
                <a:solidFill>
                  <a:schemeClr val="tx1"/>
                </a:solidFill>
                <a:hlinkClick r:id="rId2"/>
              </a:rPr>
              <a:t>www.federalregister.gov/articles/2014/01/16/2014-00487/medicaid-program-state-plan-home-and-community-based-services-5-year-period-for-waivers-provider</a:t>
            </a:r>
            <a:endParaRPr lang="en-US" i="1" dirty="0" smtClean="0">
              <a:solidFill>
                <a:schemeClr val="tx1"/>
              </a:solidFill>
            </a:endParaRPr>
          </a:p>
          <a:p>
            <a:pPr marL="114300" indent="0">
              <a:buNone/>
            </a:pPr>
            <a:endParaRPr lang="en-US" dirty="0"/>
          </a:p>
          <a:p>
            <a:pPr marL="411480" lvl="1" indent="0">
              <a:buNone/>
            </a:pPr>
            <a:r>
              <a:rPr lang="en-US" sz="2800" dirty="0" smtClean="0"/>
              <a:t>* HCBS: Home and community-based services</a:t>
            </a:r>
            <a:endParaRPr lang="en-US" sz="2800" dirty="0"/>
          </a:p>
        </p:txBody>
      </p:sp>
      <p:pic>
        <p:nvPicPr>
          <p:cNvPr id="1027" name="Picture 3" descr="C:\Users\rcooper.ROBINCOOPER\AppData\Local\Microsoft\Windows\Temporary Internet Files\Content.IE5\WXMCC96U\MC9000566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04800"/>
            <a:ext cx="1804111" cy="179222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877FE50F-4CFF-4C59-A0DB-36C738A63EA8}" type="slidenum">
              <a:rPr lang="en-US" smtClean="0"/>
              <a:t>3</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1343833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93A299">
                    <a:lumMod val="75000"/>
                  </a:srgbClr>
                </a:solidFill>
              </a:rPr>
              <a:t>Provider-Owned or Controlled</a:t>
            </a:r>
            <a:br>
              <a:rPr lang="en-US" sz="3600" b="1" dirty="0">
                <a:solidFill>
                  <a:srgbClr val="93A299">
                    <a:lumMod val="75000"/>
                  </a:srgbClr>
                </a:solidFill>
              </a:rPr>
            </a:br>
            <a:r>
              <a:rPr lang="en-US" sz="3600" b="1" dirty="0">
                <a:solidFill>
                  <a:srgbClr val="93A299">
                    <a:lumMod val="75000"/>
                  </a:srgbClr>
                </a:solidFill>
              </a:rPr>
              <a:t>Residential Settings</a:t>
            </a:r>
            <a:endParaRPr lang="en-US" dirty="0"/>
          </a:p>
        </p:txBody>
      </p:sp>
      <p:sp>
        <p:nvSpPr>
          <p:cNvPr id="3" name="Content Placeholder 2"/>
          <p:cNvSpPr>
            <a:spLocks noGrp="1"/>
          </p:cNvSpPr>
          <p:nvPr>
            <p:ph idx="1"/>
          </p:nvPr>
        </p:nvSpPr>
        <p:spPr>
          <a:xfrm>
            <a:off x="457200" y="2133600"/>
            <a:ext cx="8229600" cy="3992563"/>
          </a:xfrm>
        </p:spPr>
        <p:txBody>
          <a:bodyPr/>
          <a:lstStyle/>
          <a:p>
            <a:r>
              <a:rPr lang="en-US" dirty="0" smtClean="0"/>
              <a:t>CMS has developed a set of criteria that must be met when there are “modifications” to the settings requirements for an individual</a:t>
            </a:r>
          </a:p>
          <a:p>
            <a:endParaRPr lang="en-US" dirty="0"/>
          </a:p>
          <a:p>
            <a:r>
              <a:rPr lang="en-US" dirty="0" smtClean="0"/>
              <a:t>Basically this is about any restrictions such as limiting access to food or concerns about furnishings for example</a:t>
            </a:r>
            <a:endParaRPr lang="en-US" dirty="0"/>
          </a:p>
        </p:txBody>
      </p:sp>
      <p:sp>
        <p:nvSpPr>
          <p:cNvPr id="6" name="Slide Number Placeholder 5"/>
          <p:cNvSpPr>
            <a:spLocks noGrp="1"/>
          </p:cNvSpPr>
          <p:nvPr>
            <p:ph type="sldNum" sz="quarter" idx="12"/>
          </p:nvPr>
        </p:nvSpPr>
        <p:spPr/>
        <p:txBody>
          <a:bodyPr/>
          <a:lstStyle/>
          <a:p>
            <a:fld id="{877FE50F-4CFF-4C59-A0DB-36C738A63EA8}" type="slidenum">
              <a:rPr lang="en-US" smtClean="0"/>
              <a:t>30</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2293681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modifications are in place…</a:t>
            </a:r>
            <a:endParaRPr lang="en-US" dirty="0"/>
          </a:p>
        </p:txBody>
      </p:sp>
      <p:sp>
        <p:nvSpPr>
          <p:cNvPr id="3" name="Content Placeholder 2"/>
          <p:cNvSpPr>
            <a:spLocks noGrp="1"/>
          </p:cNvSpPr>
          <p:nvPr>
            <p:ph idx="1"/>
          </p:nvPr>
        </p:nvSpPr>
        <p:spPr/>
        <p:txBody>
          <a:bodyPr/>
          <a:lstStyle/>
          <a:p>
            <a:r>
              <a:rPr lang="en-US" dirty="0"/>
              <a:t>Modifications of the additional requirements must be</a:t>
            </a:r>
            <a:r>
              <a:rPr lang="en-US" dirty="0" smtClean="0"/>
              <a:t>:</a:t>
            </a:r>
            <a:br>
              <a:rPr lang="en-US" dirty="0" smtClean="0"/>
            </a:br>
            <a:endParaRPr lang="en-US" dirty="0"/>
          </a:p>
          <a:p>
            <a:pPr lvl="1"/>
            <a:r>
              <a:rPr lang="en-US" dirty="0"/>
              <a:t>Supported by specific assessed </a:t>
            </a:r>
            <a:r>
              <a:rPr lang="en-US" dirty="0" smtClean="0"/>
              <a:t>need</a:t>
            </a:r>
            <a:br>
              <a:rPr lang="en-US" dirty="0" smtClean="0"/>
            </a:br>
            <a:endParaRPr lang="en-US" dirty="0"/>
          </a:p>
          <a:p>
            <a:pPr lvl="1"/>
            <a:r>
              <a:rPr lang="en-US" dirty="0"/>
              <a:t>Justified in the person-centered service </a:t>
            </a:r>
            <a:r>
              <a:rPr lang="en-US" dirty="0" smtClean="0"/>
              <a:t>plan</a:t>
            </a:r>
            <a:br>
              <a:rPr lang="en-US" dirty="0" smtClean="0"/>
            </a:br>
            <a:endParaRPr lang="en-US" dirty="0"/>
          </a:p>
          <a:p>
            <a:pPr lvl="1"/>
            <a:r>
              <a:rPr lang="en-US" dirty="0"/>
              <a:t>Documented in the person-centered service plan</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257800"/>
            <a:ext cx="194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877FE50F-4CFF-4C59-A0DB-36C738A63EA8}" type="slidenum">
              <a:rPr lang="en-US" smtClean="0"/>
              <a:t>31</a:t>
            </a:fld>
            <a:endParaRPr lang="en-US"/>
          </a:p>
        </p:txBody>
      </p:sp>
      <p:sp>
        <p:nvSpPr>
          <p:cNvPr id="8" name="Footer Placeholder 7"/>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2358364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Whew…so what about coming into compliance????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CMS has termed coming into compliance with the HCB settings requirements, “Transition”</a:t>
            </a:r>
            <a:br>
              <a:rPr lang="en-US" dirty="0" smtClean="0"/>
            </a:br>
            <a:endParaRPr lang="en-US" dirty="0" smtClean="0"/>
          </a:p>
          <a:p>
            <a:r>
              <a:rPr lang="en-US" dirty="0" smtClean="0"/>
              <a:t>States will have to provide a transition plan, </a:t>
            </a:r>
            <a:r>
              <a:rPr lang="en-US" i="1" dirty="0" smtClean="0"/>
              <a:t>“detailing </a:t>
            </a:r>
            <a:r>
              <a:rPr lang="en-US" i="1" dirty="0"/>
              <a:t>any actions necessary to achieve or document compliance with setting requirements </a:t>
            </a:r>
            <a:r>
              <a:rPr lang="en-US" i="1" dirty="0" smtClean="0"/>
              <a:t>“</a:t>
            </a:r>
            <a:br>
              <a:rPr lang="en-US" i="1" dirty="0" smtClean="0"/>
            </a:br>
            <a:endParaRPr lang="en-US" i="1" dirty="0" smtClean="0"/>
          </a:p>
          <a:p>
            <a:r>
              <a:rPr lang="en-US" dirty="0" smtClean="0"/>
              <a:t>What states have to do—and how quickly—depends on the timing of new waivers, amendments and renewals</a:t>
            </a:r>
            <a:br>
              <a:rPr lang="en-US" dirty="0" smtClean="0"/>
            </a:br>
            <a:endParaRPr lang="en-US" dirty="0" smtClean="0"/>
          </a:p>
          <a:p>
            <a:r>
              <a:rPr lang="en-US" dirty="0" smtClean="0"/>
              <a:t>Don’t worry about the timing details—just know that a transition plan is likely due in sooner rather than later!</a:t>
            </a:r>
            <a:br>
              <a:rPr lang="en-US" dirty="0" smtClean="0"/>
            </a:br>
            <a:r>
              <a:rPr lang="en-US" dirty="0" smtClean="0"/>
              <a:t/>
            </a:r>
            <a:br>
              <a:rPr lang="en-US" dirty="0" smtClean="0"/>
            </a:br>
            <a:endParaRPr lang="en-US" dirty="0"/>
          </a:p>
        </p:txBody>
      </p:sp>
      <p:sp>
        <p:nvSpPr>
          <p:cNvPr id="6" name="Slide Number Placeholder 5"/>
          <p:cNvSpPr>
            <a:spLocks noGrp="1"/>
          </p:cNvSpPr>
          <p:nvPr>
            <p:ph type="sldNum" sz="quarter" idx="12"/>
          </p:nvPr>
        </p:nvSpPr>
        <p:spPr/>
        <p:txBody>
          <a:bodyPr/>
          <a:lstStyle/>
          <a:p>
            <a:fld id="{877FE50F-4CFF-4C59-A0DB-36C738A63EA8}" type="slidenum">
              <a:rPr lang="en-US" smtClean="0"/>
              <a:t>32</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400" y="381001"/>
            <a:ext cx="1219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6"/>
          <p:cNvSpPr>
            <a:spLocks noGrp="1"/>
          </p:cNvSpPr>
          <p:nvPr>
            <p:ph type="ftr" sz="quarter" idx="11"/>
          </p:nvPr>
        </p:nvSpPr>
        <p:spPr/>
        <p:txBody>
          <a:bodyPr/>
          <a:lstStyle/>
          <a:p>
            <a:r>
              <a:rPr lang="en-US" dirty="0" smtClean="0"/>
              <a:t>Robin E. Cooper, NASDDDS 3/14</a:t>
            </a:r>
            <a:endParaRPr lang="en-US" dirty="0"/>
          </a:p>
        </p:txBody>
      </p:sp>
    </p:spTree>
    <p:extLst>
      <p:ext uri="{BB962C8B-B14F-4D97-AF65-F5344CB8AC3E}">
        <p14:creationId xmlns:p14="http://schemas.microsoft.com/office/powerpoint/2010/main" val="3643069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If submitted </a:t>
            </a:r>
            <a:r>
              <a:rPr lang="en-US" dirty="0"/>
              <a:t>within one year of the effective date of final </a:t>
            </a:r>
            <a:r>
              <a:rPr lang="en-US" dirty="0" smtClean="0"/>
              <a:t>rule:</a:t>
            </a:r>
            <a:br>
              <a:rPr lang="en-US" dirty="0" smtClean="0"/>
            </a:br>
            <a:endParaRPr lang="en-US" dirty="0" smtClean="0"/>
          </a:p>
          <a:p>
            <a:pPr lvl="1"/>
            <a:r>
              <a:rPr lang="en-US" dirty="0"/>
              <a:t>The state submits a plan in the renewal or amendment request detailing any actions necessary to achieve or document compliance with setting requirements for the specific waiver or </a:t>
            </a:r>
            <a:r>
              <a:rPr lang="en-US" dirty="0" smtClean="0"/>
              <a:t>amendment</a:t>
            </a:r>
            <a:br>
              <a:rPr lang="en-US" dirty="0" smtClean="0"/>
            </a:br>
            <a:endParaRPr lang="en-US" dirty="0"/>
          </a:p>
          <a:p>
            <a:pPr lvl="1"/>
            <a:r>
              <a:rPr lang="en-US" dirty="0"/>
              <a:t>Renewal or amendment approval will be contingent upon inclusion of an approved transition plan</a:t>
            </a:r>
          </a:p>
          <a:p>
            <a:pPr marL="411480" lvl="1" indent="0">
              <a:buNone/>
            </a:pPr>
            <a:endParaRPr lang="en-US" dirty="0"/>
          </a:p>
        </p:txBody>
      </p:sp>
      <p:sp>
        <p:nvSpPr>
          <p:cNvPr id="5" name="Title 4"/>
          <p:cNvSpPr>
            <a:spLocks noGrp="1"/>
          </p:cNvSpPr>
          <p:nvPr>
            <p:ph type="title"/>
          </p:nvPr>
        </p:nvSpPr>
        <p:spPr/>
        <p:txBody>
          <a:bodyPr>
            <a:normAutofit fontScale="90000"/>
          </a:bodyPr>
          <a:lstStyle/>
          <a:p>
            <a:r>
              <a:rPr lang="en-US" dirty="0"/>
              <a:t>renewals and amendments to existing </a:t>
            </a:r>
            <a:r>
              <a:rPr lang="en-US" dirty="0" smtClean="0"/>
              <a:t>HCBS waivers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410200"/>
            <a:ext cx="194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877FE50F-4CFF-4C59-A0DB-36C738A63EA8}" type="slidenum">
              <a:rPr lang="en-US" smtClean="0"/>
              <a:t>33</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1983200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Transition: </a:t>
            </a:r>
            <a:br>
              <a:rPr lang="en-US" dirty="0" smtClean="0"/>
            </a:br>
            <a:r>
              <a:rPr lang="en-US" dirty="0" smtClean="0"/>
              <a:t>new waivers (or 1915(i))</a:t>
            </a:r>
            <a:endParaRPr lang="en-US" dirty="0"/>
          </a:p>
        </p:txBody>
      </p:sp>
      <p:sp>
        <p:nvSpPr>
          <p:cNvPr id="3" name="Content Placeholder 2"/>
          <p:cNvSpPr>
            <a:spLocks noGrp="1"/>
          </p:cNvSpPr>
          <p:nvPr>
            <p:ph idx="1"/>
          </p:nvPr>
        </p:nvSpPr>
        <p:spPr/>
        <p:txBody>
          <a:bodyPr/>
          <a:lstStyle/>
          <a:p>
            <a:r>
              <a:rPr lang="en-US" dirty="0" smtClean="0"/>
              <a:t>For any new waiver, the new waiver submission must fully comply with the HCB settings requirements as of March 17, 2014 when the rule goes into effect</a:t>
            </a:r>
            <a:endParaRPr lang="en-US" dirty="0"/>
          </a:p>
          <a:p>
            <a:endParaRPr lang="en-US" dirty="0" smtClean="0"/>
          </a:p>
          <a:p>
            <a:pPr lvl="0"/>
            <a:r>
              <a:rPr lang="en-US" dirty="0" smtClean="0"/>
              <a:t>CMS says, “…to </a:t>
            </a:r>
            <a:r>
              <a:rPr lang="en-US" dirty="0"/>
              <a:t>be approved, states must ensure that HCBS are only delivered in settings that meet the new </a:t>
            </a:r>
            <a:r>
              <a:rPr lang="en-US" dirty="0" smtClean="0"/>
              <a:t>requirements”</a:t>
            </a:r>
          </a:p>
          <a:p>
            <a:pPr lvl="0"/>
            <a:endParaRPr lang="en-US" dirty="0"/>
          </a:p>
          <a:p>
            <a:pPr marL="114300" lvl="0" indent="0">
              <a:buNone/>
            </a:pPr>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334000"/>
            <a:ext cx="194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877FE50F-4CFF-4C59-A0DB-36C738A63EA8}" type="slidenum">
              <a:rPr lang="en-US" smtClean="0"/>
              <a:t>34</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870702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Renewals and amendments</a:t>
            </a:r>
            <a:br>
              <a:rPr lang="en-US" sz="2800" dirty="0" smtClean="0"/>
            </a:br>
            <a:r>
              <a:rPr lang="en-US" sz="2800" dirty="0" smtClean="0"/>
              <a:t>submitted within 1 year of new rules</a:t>
            </a:r>
            <a:endParaRPr lang="en-US" sz="2800" dirty="0"/>
          </a:p>
        </p:txBody>
      </p:sp>
      <p:sp>
        <p:nvSpPr>
          <p:cNvPr id="3" name="Content Placeholder 2"/>
          <p:cNvSpPr>
            <a:spLocks noGrp="1"/>
          </p:cNvSpPr>
          <p:nvPr>
            <p:ph idx="1"/>
          </p:nvPr>
        </p:nvSpPr>
        <p:spPr/>
        <p:txBody>
          <a:bodyPr/>
          <a:lstStyle/>
          <a:p>
            <a:pPr lvl="0"/>
            <a:r>
              <a:rPr lang="en-US" dirty="0"/>
              <a:t>The state submits a plan in </a:t>
            </a:r>
            <a:r>
              <a:rPr lang="en-US" dirty="0" smtClean="0"/>
              <a:t>renewal </a:t>
            </a:r>
            <a:r>
              <a:rPr lang="en-US" dirty="0"/>
              <a:t>or amendment request detailing any actions necessary to achieve or document compliance with setting requirements for the specific waiver or </a:t>
            </a:r>
            <a:r>
              <a:rPr lang="en-US" dirty="0" smtClean="0"/>
              <a:t>amendment</a:t>
            </a:r>
            <a:br>
              <a:rPr lang="en-US" dirty="0" smtClean="0"/>
            </a:br>
            <a:endParaRPr lang="en-US" dirty="0"/>
          </a:p>
          <a:p>
            <a:pPr lvl="0"/>
            <a:r>
              <a:rPr lang="en-US" dirty="0" smtClean="0"/>
              <a:t>Renewal </a:t>
            </a:r>
            <a:r>
              <a:rPr lang="en-US" dirty="0"/>
              <a:t>or amendment approval will be contingent upon inclusion of an approved transition plan</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029199"/>
            <a:ext cx="194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877FE50F-4CFF-4C59-A0DB-36C738A63EA8}" type="slidenum">
              <a:rPr lang="en-US" smtClean="0"/>
              <a:t>35</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2119498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For ALL </a:t>
            </a:r>
            <a:r>
              <a:rPr lang="en-US" dirty="0"/>
              <a:t>existing </a:t>
            </a:r>
            <a:r>
              <a:rPr lang="en-US" dirty="0" smtClean="0"/>
              <a:t>waivers  </a:t>
            </a:r>
            <a:br>
              <a:rPr lang="en-US" dirty="0" smtClean="0"/>
            </a:br>
            <a:r>
              <a:rPr lang="en-US" dirty="0" smtClean="0"/>
              <a:t>(and 1915(</a:t>
            </a:r>
            <a:r>
              <a:rPr lang="en-US" sz="2700" dirty="0" smtClean="0"/>
              <a:t>i</a:t>
            </a:r>
            <a:r>
              <a:rPr lang="en-US" dirty="0" smtClean="0"/>
              <a:t>)) in </a:t>
            </a:r>
            <a:r>
              <a:rPr lang="en-US" dirty="0"/>
              <a:t>the </a:t>
            </a:r>
            <a:r>
              <a:rPr lang="en-US" dirty="0" smtClean="0"/>
              <a:t>state </a:t>
            </a:r>
            <a:endParaRPr lang="en-US" dirty="0"/>
          </a:p>
        </p:txBody>
      </p:sp>
      <p:sp>
        <p:nvSpPr>
          <p:cNvPr id="3" name="Content Placeholder 2"/>
          <p:cNvSpPr>
            <a:spLocks noGrp="1"/>
          </p:cNvSpPr>
          <p:nvPr>
            <p:ph idx="1"/>
          </p:nvPr>
        </p:nvSpPr>
        <p:spPr>
          <a:xfrm>
            <a:off x="457200" y="1752600"/>
            <a:ext cx="8229600" cy="4648200"/>
          </a:xfrm>
        </p:spPr>
        <p:txBody>
          <a:bodyPr/>
          <a:lstStyle/>
          <a:p>
            <a:r>
              <a:rPr lang="en-US" dirty="0" smtClean="0"/>
              <a:t>The </a:t>
            </a:r>
            <a:r>
              <a:rPr lang="en-US" dirty="0"/>
              <a:t>state must submit a </a:t>
            </a:r>
            <a:r>
              <a:rPr lang="en-US" dirty="0" smtClean="0"/>
              <a:t>plan:</a:t>
            </a:r>
            <a:br>
              <a:rPr lang="en-US" dirty="0" smtClean="0"/>
            </a:br>
            <a:endParaRPr lang="en-US" dirty="0"/>
          </a:p>
          <a:p>
            <a:pPr lvl="1"/>
            <a:r>
              <a:rPr lang="en-US" sz="2400" dirty="0"/>
              <a:t>Within 120 days of first renewal or amendment request detailing how the state </a:t>
            </a:r>
            <a:r>
              <a:rPr lang="en-US" sz="2400" dirty="0">
                <a:solidFill>
                  <a:srgbClr val="FF0000"/>
                </a:solidFill>
              </a:rPr>
              <a:t>will comply with the settings requirements in ALL 1915(c) HCBS waivers and 1915(i) HCBS State Plan </a:t>
            </a:r>
            <a:r>
              <a:rPr lang="en-US" sz="2400" dirty="0" smtClean="0">
                <a:solidFill>
                  <a:srgbClr val="FF0000"/>
                </a:solidFill>
              </a:rPr>
              <a:t>benefits</a:t>
            </a:r>
            <a:br>
              <a:rPr lang="en-US" sz="2400" dirty="0" smtClean="0">
                <a:solidFill>
                  <a:srgbClr val="FF0000"/>
                </a:solidFill>
              </a:rPr>
            </a:br>
            <a:endParaRPr lang="en-US" sz="2400" dirty="0">
              <a:solidFill>
                <a:srgbClr val="FF0000"/>
              </a:solidFill>
            </a:endParaRPr>
          </a:p>
          <a:p>
            <a:pPr lvl="1"/>
            <a:r>
              <a:rPr lang="en-US" sz="2400" dirty="0"/>
              <a:t>The level and detail of the plan will be determined by the types and characteristics of settings used in the individual </a:t>
            </a:r>
            <a:r>
              <a:rPr lang="en-US" sz="2400" dirty="0" smtClean="0"/>
              <a:t>state</a:t>
            </a:r>
            <a:endParaRPr lang="en-US" sz="2400" dirty="0"/>
          </a:p>
        </p:txBody>
      </p:sp>
      <p:sp>
        <p:nvSpPr>
          <p:cNvPr id="6" name="Slide Number Placeholder 5"/>
          <p:cNvSpPr>
            <a:spLocks noGrp="1"/>
          </p:cNvSpPr>
          <p:nvPr>
            <p:ph type="sldNum" sz="quarter" idx="12"/>
          </p:nvPr>
        </p:nvSpPr>
        <p:spPr/>
        <p:txBody>
          <a:bodyPr/>
          <a:lstStyle/>
          <a:p>
            <a:fld id="{877FE50F-4CFF-4C59-A0DB-36C738A63EA8}" type="slidenum">
              <a:rPr lang="en-US" smtClean="0"/>
              <a:t>36</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48792"/>
            <a:ext cx="1828800" cy="109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151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make sure we have that…</a:t>
            </a:r>
            <a:endParaRPr lang="en-US" dirty="0"/>
          </a:p>
        </p:txBody>
      </p:sp>
      <p:sp>
        <p:nvSpPr>
          <p:cNvPr id="3" name="Content Placeholder 2"/>
          <p:cNvSpPr>
            <a:spLocks noGrp="1"/>
          </p:cNvSpPr>
          <p:nvPr>
            <p:ph idx="1"/>
          </p:nvPr>
        </p:nvSpPr>
        <p:spPr/>
        <p:txBody>
          <a:bodyPr>
            <a:normAutofit fontScale="85000" lnSpcReduction="20000"/>
          </a:bodyPr>
          <a:lstStyle/>
          <a:p>
            <a:endParaRPr lang="en-US" sz="2800" dirty="0" smtClean="0"/>
          </a:p>
          <a:p>
            <a:r>
              <a:rPr lang="en-US" sz="2800" dirty="0" smtClean="0"/>
              <a:t>If </a:t>
            </a:r>
            <a:r>
              <a:rPr lang="en-US" sz="2800" i="1" u="sng" dirty="0" smtClean="0">
                <a:solidFill>
                  <a:srgbClr val="FF0000"/>
                </a:solidFill>
              </a:rPr>
              <a:t>anyone amends anything </a:t>
            </a:r>
            <a:r>
              <a:rPr lang="en-US" sz="2800" dirty="0" smtClean="0"/>
              <a:t>the requirement for a transition plan for ALL programs kicks in and the 120 timeframe for submitting a plan kicks in too</a:t>
            </a:r>
            <a:br>
              <a:rPr lang="en-US" sz="2800" dirty="0" smtClean="0"/>
            </a:br>
            <a:endParaRPr lang="en-US" sz="2800" dirty="0" smtClean="0"/>
          </a:p>
          <a:p>
            <a:r>
              <a:rPr lang="en-US" sz="2800" dirty="0" smtClean="0"/>
              <a:t>This means coordinating with </a:t>
            </a:r>
            <a:r>
              <a:rPr lang="en-US" sz="2800" dirty="0" smtClean="0">
                <a:solidFill>
                  <a:srgbClr val="FF0000"/>
                </a:solidFill>
              </a:rPr>
              <a:t>all</a:t>
            </a:r>
            <a:r>
              <a:rPr lang="en-US" sz="2800" dirty="0" smtClean="0"/>
              <a:t> the agencies that operate any waivers (or 1915(i) State plan HCBS)</a:t>
            </a:r>
            <a:br>
              <a:rPr lang="en-US" sz="2800" dirty="0" smtClean="0"/>
            </a:br>
            <a:r>
              <a:rPr lang="en-US" sz="2800" dirty="0" smtClean="0"/>
              <a:t/>
            </a:r>
            <a:br>
              <a:rPr lang="en-US" sz="2800" dirty="0" smtClean="0"/>
            </a:br>
            <a:endParaRPr lang="en-US" sz="2800" dirty="0" smtClean="0"/>
          </a:p>
          <a:p>
            <a:pPr lvl="0"/>
            <a:r>
              <a:rPr lang="en-US" sz="2800" dirty="0" smtClean="0">
                <a:solidFill>
                  <a:srgbClr val="FF0000"/>
                </a:solidFill>
              </a:rPr>
              <a:t>And again, this plan is not just about residential services but includes day services—and services to people in their own homes as well</a:t>
            </a:r>
            <a:endParaRPr lang="en-US" dirty="0" smtClean="0">
              <a:solidFill>
                <a:srgbClr val="FF0000"/>
              </a:solidFill>
            </a:endParaRPr>
          </a:p>
          <a:p>
            <a:pPr marL="114300" indent="0">
              <a:buNone/>
            </a:pPr>
            <a:r>
              <a:rPr lang="en-US" dirty="0" smtClean="0"/>
              <a:t/>
            </a:r>
            <a:br>
              <a:rPr lang="en-US" dirty="0" smtClean="0"/>
            </a:br>
            <a:endParaRPr lang="en-US" dirty="0"/>
          </a:p>
        </p:txBody>
      </p:sp>
      <p:sp>
        <p:nvSpPr>
          <p:cNvPr id="6" name="Slide Number Placeholder 5"/>
          <p:cNvSpPr>
            <a:spLocks noGrp="1"/>
          </p:cNvSpPr>
          <p:nvPr>
            <p:ph type="sldNum" sz="quarter" idx="12"/>
          </p:nvPr>
        </p:nvSpPr>
        <p:spPr/>
        <p:txBody>
          <a:bodyPr/>
          <a:lstStyle/>
          <a:p>
            <a:fld id="{877FE50F-4CFF-4C59-A0DB-36C738A63EA8}" type="slidenum">
              <a:rPr lang="en-US" smtClean="0"/>
              <a:t>37</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1417750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have no renewals, new waivers or amendments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State has one year from the effective date of the new rule to, document or achieve compliance with the new rule</a:t>
            </a:r>
          </a:p>
          <a:p>
            <a:endParaRPr lang="en-US" dirty="0"/>
          </a:p>
          <a:p>
            <a:pPr lvl="0"/>
            <a:r>
              <a:rPr lang="en-US" dirty="0" smtClean="0"/>
              <a:t>The plan must “</a:t>
            </a:r>
            <a:r>
              <a:rPr lang="en-US" dirty="0"/>
              <a:t>Include all elements, timelines, and deliverables as </a:t>
            </a:r>
            <a:r>
              <a:rPr lang="en-US" dirty="0" smtClean="0"/>
              <a:t>required”</a:t>
            </a:r>
            <a:br>
              <a:rPr lang="en-US" dirty="0" smtClean="0"/>
            </a:br>
            <a:r>
              <a:rPr lang="en-US" dirty="0" smtClean="0"/>
              <a:t/>
            </a:r>
            <a:br>
              <a:rPr lang="en-US" dirty="0" smtClean="0"/>
            </a:br>
            <a:endParaRPr lang="en-US" dirty="0" smtClean="0"/>
          </a:p>
          <a:p>
            <a:pPr lvl="0"/>
            <a:r>
              <a:rPr lang="en-US" dirty="0" smtClean="0"/>
              <a:t>What “elements, timelines and deliverables” will likely be more clear once we have the March 17 and any subsequent guidance</a:t>
            </a:r>
            <a:r>
              <a:rPr lang="en-US" dirty="0"/>
              <a:t/>
            </a:r>
            <a:br>
              <a:rPr lang="en-US" dirty="0"/>
            </a:br>
            <a:r>
              <a:rPr lang="en-US" dirty="0" smtClean="0"/>
              <a:t/>
            </a:r>
            <a:br>
              <a:rPr lang="en-US" dirty="0" smtClean="0"/>
            </a:br>
            <a:endParaRPr lang="en-US" dirty="0" smtClean="0"/>
          </a:p>
          <a:p>
            <a:pPr lvl="0"/>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73544"/>
            <a:ext cx="194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877FE50F-4CFF-4C59-A0DB-36C738A63EA8}" type="slidenum">
              <a:rPr lang="en-US" smtClean="0"/>
              <a:t>38</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1166568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Transition plan:</a:t>
            </a:r>
            <a:br>
              <a:rPr lang="en-US" dirty="0" smtClean="0"/>
            </a:br>
            <a:r>
              <a:rPr lang="en-US" dirty="0" smtClean="0"/>
              <a:t>Public comment requirement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state must provide a 30-day public notice and comment period on the plan the state intends to submit to CMS </a:t>
            </a:r>
            <a:r>
              <a:rPr lang="en-US" dirty="0" smtClean="0"/>
              <a:t/>
            </a:r>
            <a:br>
              <a:rPr lang="en-US" dirty="0" smtClean="0"/>
            </a:br>
            <a:endParaRPr lang="en-US" dirty="0"/>
          </a:p>
          <a:p>
            <a:pPr lvl="0"/>
            <a:r>
              <a:rPr lang="en-US" dirty="0"/>
              <a:t>Provide minimum of two statements of public notice and public input </a:t>
            </a:r>
            <a:r>
              <a:rPr lang="en-US" dirty="0" smtClean="0"/>
              <a:t>procedures</a:t>
            </a:r>
            <a:br>
              <a:rPr lang="en-US" dirty="0" smtClean="0"/>
            </a:br>
            <a:endParaRPr lang="en-US" dirty="0"/>
          </a:p>
          <a:p>
            <a:pPr lvl="0"/>
            <a:r>
              <a:rPr lang="en-US" dirty="0"/>
              <a:t>Ensure the full transition plan is available for public comment</a:t>
            </a:r>
          </a:p>
          <a:p>
            <a:pPr lvl="0"/>
            <a:r>
              <a:rPr lang="en-US" dirty="0"/>
              <a:t>Consider public </a:t>
            </a:r>
            <a:r>
              <a:rPr lang="en-US" dirty="0" smtClean="0"/>
              <a:t>comments</a:t>
            </a:r>
            <a:br>
              <a:rPr lang="en-US" dirty="0" smtClean="0"/>
            </a:br>
            <a:endParaRPr lang="en-US" dirty="0"/>
          </a:p>
          <a:p>
            <a:pPr lvl="0"/>
            <a:r>
              <a:rPr lang="en-US" dirty="0"/>
              <a:t>Modify the plan based on public comment, as </a:t>
            </a:r>
            <a:r>
              <a:rPr lang="en-US" dirty="0" smtClean="0"/>
              <a:t>appropriate</a:t>
            </a:r>
            <a:br>
              <a:rPr lang="en-US" dirty="0" smtClean="0"/>
            </a:br>
            <a:endParaRPr lang="en-US" dirty="0"/>
          </a:p>
          <a:p>
            <a:pPr lvl="0"/>
            <a:r>
              <a:rPr lang="en-US" dirty="0"/>
              <a:t>Submit evidence of public notice and summary of disposition of the comments</a:t>
            </a:r>
          </a:p>
          <a:p>
            <a:pPr marL="114300" indent="0">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743" y="5486400"/>
            <a:ext cx="194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877FE50F-4CFF-4C59-A0DB-36C738A63EA8}" type="slidenum">
              <a:rPr lang="en-US" smtClean="0"/>
              <a:t>39</a:t>
            </a:fld>
            <a:endParaRPr lang="en-US"/>
          </a:p>
        </p:txBody>
      </p:sp>
      <p:sp>
        <p:nvSpPr>
          <p:cNvPr id="8" name="Footer Placeholder 7"/>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2086704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dive in….</a:t>
            </a:r>
            <a:endParaRPr lang="en-US" dirty="0"/>
          </a:p>
        </p:txBody>
      </p:sp>
      <p:sp>
        <p:nvSpPr>
          <p:cNvPr id="3" name="Content Placeholder 2"/>
          <p:cNvSpPr>
            <a:spLocks noGrp="1"/>
          </p:cNvSpPr>
          <p:nvPr>
            <p:ph idx="1"/>
          </p:nvPr>
        </p:nvSpPr>
        <p:spPr/>
        <p:txBody>
          <a:bodyPr>
            <a:normAutofit lnSpcReduction="10000"/>
          </a:bodyPr>
          <a:lstStyle/>
          <a:p>
            <a:r>
              <a:rPr lang="en-US" dirty="0" smtClean="0"/>
              <a:t>This is the CMS site to go to for any and all information:</a:t>
            </a:r>
          </a:p>
          <a:p>
            <a:pPr lvl="1"/>
            <a:r>
              <a:rPr lang="en-US" dirty="0" smtClean="0">
                <a:hlinkClick r:id="rId2"/>
              </a:rPr>
              <a:t>http</a:t>
            </a:r>
            <a:r>
              <a:rPr lang="en-US" dirty="0">
                <a:hlinkClick r:id="rId2"/>
              </a:rPr>
              <a:t>://</a:t>
            </a:r>
            <a:r>
              <a:rPr lang="en-US" dirty="0" smtClean="0">
                <a:hlinkClick r:id="rId2"/>
              </a:rPr>
              <a:t>www.medicaid.gov/Medicaid-CHIP-Program-Information/By-Topics/Long-Term-Services-and-Support/Home-and-Community-Based-Services/Home-and-Community-Based-Services.html</a:t>
            </a:r>
            <a:r>
              <a:rPr lang="en-US" dirty="0" smtClean="0"/>
              <a:t/>
            </a:r>
            <a:br>
              <a:rPr lang="en-US" dirty="0" smtClean="0"/>
            </a:br>
            <a:endParaRPr lang="en-US" dirty="0" smtClean="0"/>
          </a:p>
          <a:p>
            <a:r>
              <a:rPr lang="en-US" dirty="0" smtClean="0"/>
              <a:t>Has everything and anything CMS has available on the new regulations including fact sheets and Webinars</a:t>
            </a:r>
            <a:br>
              <a:rPr lang="en-US" dirty="0" smtClean="0"/>
            </a:br>
            <a:endParaRPr lang="en-US" dirty="0" smtClean="0"/>
          </a:p>
          <a:p>
            <a:r>
              <a:rPr lang="en-US" dirty="0" smtClean="0"/>
              <a:t>Will be where regulatory guidance is posted</a:t>
            </a:r>
            <a:endParaRPr lang="en-US" dirty="0"/>
          </a:p>
        </p:txBody>
      </p:sp>
      <p:pic>
        <p:nvPicPr>
          <p:cNvPr id="2050" name="Picture 2" descr="C:\Users\rcooper.ROBINCOOPER\AppData\Local\Microsoft\Windows\Temporary Internet Files\Content.IE5\WXMCC96U\MC9002321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04800"/>
            <a:ext cx="2030994" cy="220904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877FE50F-4CFF-4C59-A0DB-36C738A63EA8}" type="slidenum">
              <a:rPr lang="en-US" smtClean="0"/>
              <a:t>4</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422460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Transition Plan </a:t>
            </a:r>
            <a:br>
              <a:rPr lang="en-US" dirty="0" smtClean="0"/>
            </a:br>
            <a:r>
              <a:rPr lang="en-US" dirty="0" smtClean="0"/>
              <a:t>implementation</a:t>
            </a:r>
            <a:endParaRPr lang="en-US" dirty="0"/>
          </a:p>
        </p:txBody>
      </p:sp>
      <p:sp>
        <p:nvSpPr>
          <p:cNvPr id="3" name="Content Placeholder 2"/>
          <p:cNvSpPr>
            <a:spLocks noGrp="1"/>
          </p:cNvSpPr>
          <p:nvPr>
            <p:ph idx="1"/>
          </p:nvPr>
        </p:nvSpPr>
        <p:spPr/>
        <p:txBody>
          <a:bodyPr/>
          <a:lstStyle/>
          <a:p>
            <a:pPr lvl="0"/>
            <a:endParaRPr lang="en-US" dirty="0" smtClean="0"/>
          </a:p>
          <a:p>
            <a:pPr lvl="0"/>
            <a:r>
              <a:rPr lang="en-US" dirty="0" smtClean="0"/>
              <a:t>Implementation </a:t>
            </a:r>
            <a:r>
              <a:rPr lang="en-US" dirty="0"/>
              <a:t>of the plan begins upon approval by </a:t>
            </a:r>
            <a:r>
              <a:rPr lang="en-US" dirty="0" smtClean="0"/>
              <a:t>CMS</a:t>
            </a:r>
            <a:br>
              <a:rPr lang="en-US" dirty="0" smtClean="0"/>
            </a:br>
            <a:endParaRPr lang="en-US" dirty="0"/>
          </a:p>
          <a:p>
            <a:pPr lvl="0"/>
            <a:r>
              <a:rPr lang="en-US" dirty="0"/>
              <a:t>Failure to submit an approvable plan may result in compliance </a:t>
            </a:r>
            <a:r>
              <a:rPr lang="en-US" dirty="0" smtClean="0"/>
              <a:t>actions</a:t>
            </a:r>
            <a:br>
              <a:rPr lang="en-US" dirty="0" smtClean="0"/>
            </a:br>
            <a:endParaRPr lang="en-US" dirty="0"/>
          </a:p>
          <a:p>
            <a:pPr lvl="0"/>
            <a:r>
              <a:rPr lang="en-US" dirty="0"/>
              <a:t>Failure to comply with the terms of an approved plan may result in compliance actions</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743" y="5486400"/>
            <a:ext cx="194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877FE50F-4CFF-4C59-A0DB-36C738A63EA8}" type="slidenum">
              <a:rPr lang="en-US" smtClean="0"/>
              <a:t>40</a:t>
            </a:fld>
            <a:endParaRPr lang="en-US"/>
          </a:p>
        </p:txBody>
      </p:sp>
      <p:sp>
        <p:nvSpPr>
          <p:cNvPr id="8" name="Footer Placeholder 7"/>
          <p:cNvSpPr>
            <a:spLocks noGrp="1"/>
          </p:cNvSpPr>
          <p:nvPr>
            <p:ph type="ftr" sz="quarter" idx="11"/>
          </p:nvPr>
        </p:nvSpPr>
        <p:spPr/>
        <p:txBody>
          <a:bodyPr/>
          <a:lstStyle/>
          <a:p>
            <a:r>
              <a:rPr lang="en-US" smtClean="0"/>
              <a:t>Robin E. Cooper, NASDDDS 3/14</a:t>
            </a:r>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04800"/>
            <a:ext cx="131683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824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Person-centered planning</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The </a:t>
            </a:r>
            <a:r>
              <a:rPr lang="en-US" dirty="0"/>
              <a:t>person-centered planning process is driven by the individual</a:t>
            </a:r>
          </a:p>
          <a:p>
            <a:pPr lvl="1"/>
            <a:r>
              <a:rPr lang="en-US" dirty="0"/>
              <a:t>Includes people chosen by the individual</a:t>
            </a:r>
          </a:p>
          <a:p>
            <a:pPr lvl="1"/>
            <a:r>
              <a:rPr lang="en-US" dirty="0"/>
              <a:t>Provides necessary information and support to the individual to ensure that the individual directs the process to the maximum extent possible</a:t>
            </a:r>
          </a:p>
          <a:p>
            <a:pPr lvl="1"/>
            <a:r>
              <a:rPr lang="en-US" dirty="0"/>
              <a:t>Is timely and occurs at times/locations of convenience to the </a:t>
            </a:r>
            <a:r>
              <a:rPr lang="en-US" dirty="0" smtClean="0"/>
              <a:t>individual</a:t>
            </a:r>
          </a:p>
          <a:p>
            <a:pPr lvl="1"/>
            <a:r>
              <a:rPr lang="en-US" dirty="0"/>
              <a:t>Reflects cultural considerations/uses plain language</a:t>
            </a:r>
          </a:p>
          <a:p>
            <a:pPr lvl="1"/>
            <a:r>
              <a:rPr lang="en-US" dirty="0"/>
              <a:t>Includes strategies for solving disagreement</a:t>
            </a:r>
          </a:p>
          <a:p>
            <a:pPr lvl="1"/>
            <a:r>
              <a:rPr lang="en-US" dirty="0"/>
              <a:t>Offers choices to the individual regarding services and supports the individual receives and from whom</a:t>
            </a:r>
          </a:p>
          <a:p>
            <a:pPr lvl="1"/>
            <a:r>
              <a:rPr lang="en-US" dirty="0"/>
              <a:t>Provides method to request </a:t>
            </a:r>
            <a:r>
              <a:rPr lang="en-US" dirty="0" smtClean="0"/>
              <a:t>updates</a:t>
            </a:r>
            <a:r>
              <a:rPr lang="en-US" dirty="0"/>
              <a:t> </a:t>
            </a:r>
            <a:endParaRPr lang="en-US" sz="3200" dirty="0"/>
          </a:p>
          <a:p>
            <a:pPr lvl="1"/>
            <a:endParaRPr lang="en-US" dirty="0" smtClean="0"/>
          </a:p>
          <a:p>
            <a:pPr marL="114300" indent="0">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742" y="5638800"/>
            <a:ext cx="194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877FE50F-4CFF-4C59-A0DB-36C738A63EA8}" type="slidenum">
              <a:rPr lang="en-US" smtClean="0"/>
              <a:t>41</a:t>
            </a:fld>
            <a:endParaRPr lang="en-US"/>
          </a:p>
        </p:txBody>
      </p:sp>
      <p:sp>
        <p:nvSpPr>
          <p:cNvPr id="8" name="Footer Placeholder 7"/>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468152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413072" cy="1039427"/>
          </a:xfrm>
        </p:spPr>
        <p:txBody>
          <a:bodyPr>
            <a:normAutofit fontScale="90000"/>
          </a:bodyPr>
          <a:lstStyle/>
          <a:p>
            <a:pPr algn="l"/>
            <a:r>
              <a:rPr lang="en-US" dirty="0"/>
              <a:t>Person-centered </a:t>
            </a:r>
            <a:r>
              <a:rPr lang="en-US" dirty="0" smtClean="0"/>
              <a:t/>
            </a:r>
            <a:br>
              <a:rPr lang="en-US" dirty="0" smtClean="0"/>
            </a:br>
            <a:r>
              <a:rPr lang="en-US" dirty="0" smtClean="0"/>
              <a:t>planning</a:t>
            </a:r>
            <a:endParaRPr lang="en-US" dirty="0"/>
          </a:p>
        </p:txBody>
      </p:sp>
      <p:sp>
        <p:nvSpPr>
          <p:cNvPr id="3" name="Content Placeholder 2"/>
          <p:cNvSpPr>
            <a:spLocks noGrp="1"/>
          </p:cNvSpPr>
          <p:nvPr>
            <p:ph idx="1"/>
          </p:nvPr>
        </p:nvSpPr>
        <p:spPr/>
        <p:txBody>
          <a:bodyPr>
            <a:normAutofit/>
          </a:bodyPr>
          <a:lstStyle/>
          <a:p>
            <a:pPr lvl="0"/>
            <a:r>
              <a:rPr lang="en-US" dirty="0"/>
              <a:t>Conducted to reflect what is important to the individual to ensure delivery of services in a manner reflecting personal preferences and ensuring health and </a:t>
            </a:r>
            <a:r>
              <a:rPr lang="en-US" dirty="0" smtClean="0"/>
              <a:t>welfare</a:t>
            </a:r>
            <a:br>
              <a:rPr lang="en-US" dirty="0" smtClean="0"/>
            </a:br>
            <a:endParaRPr lang="en-US" dirty="0"/>
          </a:p>
          <a:p>
            <a:pPr lvl="0"/>
            <a:r>
              <a:rPr lang="en-US" dirty="0"/>
              <a:t>Identifies the strengths, preferences, needs (clinical and support), and desired outcomes of the </a:t>
            </a:r>
            <a:r>
              <a:rPr lang="en-US" dirty="0" smtClean="0"/>
              <a:t>individual</a:t>
            </a:r>
            <a:br>
              <a:rPr lang="en-US" dirty="0" smtClean="0"/>
            </a:br>
            <a:endParaRPr lang="en-US" dirty="0"/>
          </a:p>
          <a:p>
            <a:pPr lvl="0"/>
            <a:r>
              <a:rPr lang="en-US" dirty="0"/>
              <a:t>May include whether and what services are self-directed</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870231"/>
            <a:ext cx="194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877FE50F-4CFF-4C59-A0DB-36C738A63EA8}" type="slidenum">
              <a:rPr lang="en-US" smtClean="0"/>
              <a:t>42</a:t>
            </a:fld>
            <a:endParaRPr lang="en-US"/>
          </a:p>
        </p:txBody>
      </p:sp>
      <p:sp>
        <p:nvSpPr>
          <p:cNvPr id="8" name="Footer Placeholder 7"/>
          <p:cNvSpPr>
            <a:spLocks noGrp="1"/>
          </p:cNvSpPr>
          <p:nvPr>
            <p:ph type="ftr" sz="quarter" idx="11"/>
          </p:nvPr>
        </p:nvSpPr>
        <p:spPr/>
        <p:txBody>
          <a:bodyPr/>
          <a:lstStyle/>
          <a:p>
            <a:r>
              <a:rPr lang="en-US" smtClean="0"/>
              <a:t>Robin E. Cooper, NASDDDS 3/14</a:t>
            </a:r>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228600"/>
            <a:ext cx="22098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74326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Person-centered planning</a:t>
            </a:r>
          </a:p>
        </p:txBody>
      </p:sp>
      <p:sp>
        <p:nvSpPr>
          <p:cNvPr id="3" name="Content Placeholder 2"/>
          <p:cNvSpPr>
            <a:spLocks noGrp="1"/>
          </p:cNvSpPr>
          <p:nvPr>
            <p:ph idx="1"/>
          </p:nvPr>
        </p:nvSpPr>
        <p:spPr/>
        <p:txBody>
          <a:bodyPr/>
          <a:lstStyle/>
          <a:p>
            <a:r>
              <a:rPr lang="en-US" dirty="0"/>
              <a:t>Written plan reflects </a:t>
            </a:r>
            <a:r>
              <a:rPr lang="en-US" dirty="0" smtClean="0"/>
              <a:t>–</a:t>
            </a:r>
            <a:br>
              <a:rPr lang="en-US" dirty="0" smtClean="0"/>
            </a:br>
            <a:endParaRPr lang="en-US" dirty="0"/>
          </a:p>
          <a:p>
            <a:pPr lvl="1"/>
            <a:r>
              <a:rPr lang="en-US" dirty="0"/>
              <a:t>Setting is chosen by the individual and is integrated in, and supports full access to the greater </a:t>
            </a:r>
            <a:r>
              <a:rPr lang="en-US" dirty="0" smtClean="0"/>
              <a:t>community</a:t>
            </a:r>
            <a:br>
              <a:rPr lang="en-US" dirty="0" smtClean="0"/>
            </a:br>
            <a:endParaRPr lang="en-US" dirty="0"/>
          </a:p>
          <a:p>
            <a:pPr lvl="1"/>
            <a:r>
              <a:rPr lang="en-US" dirty="0">
                <a:solidFill>
                  <a:srgbClr val="FF0000"/>
                </a:solidFill>
              </a:rPr>
              <a:t>Opportunities to seek employment and work in competitive integrated </a:t>
            </a:r>
            <a:r>
              <a:rPr lang="en-US" dirty="0" smtClean="0">
                <a:solidFill>
                  <a:srgbClr val="FF0000"/>
                </a:solidFill>
              </a:rPr>
              <a:t>settings</a:t>
            </a:r>
            <a:r>
              <a:rPr lang="en-US" dirty="0" smtClean="0"/>
              <a:t/>
            </a:r>
            <a:br>
              <a:rPr lang="en-US" dirty="0" smtClean="0"/>
            </a:br>
            <a:endParaRPr lang="en-US" dirty="0"/>
          </a:p>
          <a:p>
            <a:pPr lvl="1"/>
            <a:r>
              <a:rPr lang="en-US" dirty="0"/>
              <a:t>Opportunity to engage in community life, control personal resources, </a:t>
            </a:r>
            <a:r>
              <a:rPr lang="en-US" dirty="0">
                <a:solidFill>
                  <a:srgbClr val="FF0000"/>
                </a:solidFill>
              </a:rPr>
              <a:t>and receive services in the community to the same degree of access as individuals not receiving </a:t>
            </a:r>
            <a:r>
              <a:rPr lang="en-US" dirty="0" smtClean="0">
                <a:solidFill>
                  <a:srgbClr val="FF0000"/>
                </a:solidFill>
              </a:rPr>
              <a:t>Medicaid </a:t>
            </a:r>
            <a:r>
              <a:rPr lang="en-US" dirty="0">
                <a:solidFill>
                  <a:srgbClr val="FF0000"/>
                </a:solidFill>
              </a:rPr>
              <a:t>HCBS</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743" y="5715000"/>
            <a:ext cx="194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877FE50F-4CFF-4C59-A0DB-36C738A63EA8}" type="slidenum">
              <a:rPr lang="en-US" smtClean="0"/>
              <a:t>43</a:t>
            </a:fld>
            <a:endParaRPr lang="en-US"/>
          </a:p>
        </p:txBody>
      </p:sp>
      <p:sp>
        <p:nvSpPr>
          <p:cNvPr id="8" name="Footer Placeholder 7"/>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3952374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Person-centered planning</a:t>
            </a:r>
          </a:p>
        </p:txBody>
      </p:sp>
      <p:sp>
        <p:nvSpPr>
          <p:cNvPr id="3" name="Content Placeholder 2"/>
          <p:cNvSpPr>
            <a:spLocks noGrp="1"/>
          </p:cNvSpPr>
          <p:nvPr>
            <p:ph idx="1"/>
          </p:nvPr>
        </p:nvSpPr>
        <p:spPr/>
        <p:txBody>
          <a:bodyPr/>
          <a:lstStyle/>
          <a:p>
            <a:pPr lvl="0"/>
            <a:r>
              <a:rPr lang="en-US" dirty="0"/>
              <a:t>Includes individually identified goals and preferences related to relationships, community participation, employment, income and savings, healthcare and wellness, education and </a:t>
            </a:r>
            <a:r>
              <a:rPr lang="en-US" dirty="0" smtClean="0"/>
              <a:t>others</a:t>
            </a:r>
            <a:br>
              <a:rPr lang="en-US" dirty="0" smtClean="0"/>
            </a:br>
            <a:endParaRPr lang="en-US" dirty="0"/>
          </a:p>
          <a:p>
            <a:pPr lvl="0"/>
            <a:r>
              <a:rPr lang="en-US" dirty="0"/>
              <a:t>Includes risk factors and plans to minimize </a:t>
            </a:r>
            <a:r>
              <a:rPr lang="en-US" dirty="0" smtClean="0"/>
              <a:t>them</a:t>
            </a:r>
            <a:br>
              <a:rPr lang="en-US" dirty="0" smtClean="0"/>
            </a:br>
            <a:endParaRPr lang="en-US" dirty="0"/>
          </a:p>
          <a:p>
            <a:pPr lvl="0"/>
            <a:r>
              <a:rPr lang="en-US" dirty="0">
                <a:solidFill>
                  <a:srgbClr val="FF0000"/>
                </a:solidFill>
              </a:rPr>
              <a:t>Is signed by all individuals and providers responsible for its implementation</a:t>
            </a:r>
            <a:r>
              <a:rPr lang="en-US" dirty="0"/>
              <a:t> and a copy of the plan must be provided to the individual and his/her representative</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7743" y="5837237"/>
            <a:ext cx="194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877FE50F-4CFF-4C59-A0DB-36C738A63EA8}" type="slidenum">
              <a:rPr lang="en-US" smtClean="0"/>
              <a:t>44</a:t>
            </a:fld>
            <a:endParaRPr lang="en-US"/>
          </a:p>
        </p:txBody>
      </p:sp>
      <p:sp>
        <p:nvSpPr>
          <p:cNvPr id="8" name="Footer Placeholder 7"/>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121361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Person-centered planning</a:t>
            </a:r>
          </a:p>
        </p:txBody>
      </p:sp>
      <p:sp>
        <p:nvSpPr>
          <p:cNvPr id="3" name="Content Placeholder 2"/>
          <p:cNvSpPr>
            <a:spLocks noGrp="1"/>
          </p:cNvSpPr>
          <p:nvPr>
            <p:ph idx="1"/>
          </p:nvPr>
        </p:nvSpPr>
        <p:spPr>
          <a:xfrm>
            <a:off x="457200" y="1676400"/>
            <a:ext cx="8229600" cy="4373563"/>
          </a:xfrm>
        </p:spPr>
        <p:txBody>
          <a:bodyPr/>
          <a:lstStyle/>
          <a:p>
            <a:pPr lvl="0"/>
            <a:r>
              <a:rPr lang="en-US" dirty="0"/>
              <a:t>Distributed to the individual and others involved in </a:t>
            </a:r>
            <a:r>
              <a:rPr lang="en-US" dirty="0" smtClean="0"/>
              <a:t>plan</a:t>
            </a:r>
            <a:br>
              <a:rPr lang="en-US" dirty="0" smtClean="0"/>
            </a:br>
            <a:endParaRPr lang="en-US" dirty="0"/>
          </a:p>
          <a:p>
            <a:pPr lvl="0"/>
            <a:r>
              <a:rPr lang="en-US" dirty="0"/>
              <a:t>Includes purchase/control of self-directed </a:t>
            </a:r>
            <a:r>
              <a:rPr lang="en-US" dirty="0" smtClean="0"/>
              <a:t>services</a:t>
            </a:r>
            <a:br>
              <a:rPr lang="en-US" dirty="0" smtClean="0"/>
            </a:br>
            <a:endParaRPr lang="en-US" dirty="0"/>
          </a:p>
          <a:p>
            <a:pPr lvl="0"/>
            <a:r>
              <a:rPr lang="en-US" dirty="0">
                <a:solidFill>
                  <a:srgbClr val="FF0000"/>
                </a:solidFill>
              </a:rPr>
              <a:t>Exclude unnecessary or inappropriate services and supports</a:t>
            </a:r>
          </a:p>
          <a:p>
            <a:endParaRPr lang="en-US" dirty="0"/>
          </a:p>
        </p:txBody>
      </p:sp>
      <p:sp>
        <p:nvSpPr>
          <p:cNvPr id="6" name="Slide Number Placeholder 5"/>
          <p:cNvSpPr>
            <a:spLocks noGrp="1"/>
          </p:cNvSpPr>
          <p:nvPr>
            <p:ph type="sldNum" sz="quarter" idx="12"/>
          </p:nvPr>
        </p:nvSpPr>
        <p:spPr/>
        <p:txBody>
          <a:bodyPr/>
          <a:lstStyle/>
          <a:p>
            <a:fld id="{877FE50F-4CFF-4C59-A0DB-36C738A63EA8}" type="slidenum">
              <a:rPr lang="en-US" smtClean="0"/>
              <a:t>45</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419600"/>
            <a:ext cx="194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0310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l" rtl="0">
              <a:spcBef>
                <a:spcPct val="0"/>
              </a:spcBef>
            </a:pPr>
            <a:r>
              <a:rPr kumimoji="0" lang="en-US" sz="3200" b="0" i="0" u="none" strike="noStrike" kern="1200" cap="all" spc="0" normalizeH="0" baseline="0" noProof="0" dirty="0" smtClean="0">
                <a:ln>
                  <a:noFill/>
                </a:ln>
                <a:solidFill>
                  <a:srgbClr val="93A299">
                    <a:lumMod val="75000"/>
                  </a:srgbClr>
                </a:solidFill>
                <a:effectLst/>
                <a:uLnTx/>
                <a:uFillTx/>
                <a:latin typeface="Book Antiqua"/>
              </a:rPr>
              <a:t/>
            </a:r>
            <a:br>
              <a:rPr kumimoji="0" lang="en-US" sz="3200" b="0" i="0" u="none" strike="noStrike" kern="1200" cap="all" spc="0" normalizeH="0" baseline="0" noProof="0" dirty="0" smtClean="0">
                <a:ln>
                  <a:noFill/>
                </a:ln>
                <a:solidFill>
                  <a:srgbClr val="93A299">
                    <a:lumMod val="75000"/>
                  </a:srgbClr>
                </a:solidFill>
                <a:effectLst/>
                <a:uLnTx/>
                <a:uFillTx/>
                <a:latin typeface="Book Antiqua"/>
              </a:rPr>
            </a:br>
            <a:r>
              <a:rPr kumimoji="0" lang="en-US" sz="3200" b="0" i="0" u="none" strike="noStrike" kern="1200" cap="all" spc="0" normalizeH="0" baseline="0" noProof="0" dirty="0" smtClean="0">
                <a:ln>
                  <a:noFill/>
                </a:ln>
                <a:solidFill>
                  <a:srgbClr val="93A299">
                    <a:lumMod val="75000"/>
                  </a:srgbClr>
                </a:solidFill>
                <a:effectLst/>
                <a:uLnTx/>
                <a:uFillTx/>
                <a:latin typeface="Book Antiqua"/>
              </a:rPr>
              <a:t/>
            </a:r>
            <a:br>
              <a:rPr kumimoji="0" lang="en-US" sz="3200" b="0" i="0" u="none" strike="noStrike" kern="1200" cap="all" spc="0" normalizeH="0" baseline="0" noProof="0" dirty="0" smtClean="0">
                <a:ln>
                  <a:noFill/>
                </a:ln>
                <a:solidFill>
                  <a:srgbClr val="93A299">
                    <a:lumMod val="75000"/>
                  </a:srgbClr>
                </a:solidFill>
                <a:effectLst/>
                <a:uLnTx/>
                <a:uFillTx/>
                <a:latin typeface="Book Antiqua"/>
              </a:rPr>
            </a:br>
            <a:r>
              <a:rPr kumimoji="0" lang="en-US" sz="3200" b="0" i="0" u="none" strike="noStrike" kern="1200" cap="all" spc="0" normalizeH="0" baseline="0" noProof="0" dirty="0" smtClean="0">
                <a:ln>
                  <a:noFill/>
                </a:ln>
                <a:solidFill>
                  <a:srgbClr val="93A299">
                    <a:lumMod val="75000"/>
                  </a:srgbClr>
                </a:solidFill>
                <a:effectLst/>
                <a:uLnTx/>
                <a:uFillTx/>
                <a:latin typeface="Book Antiqua"/>
              </a:rPr>
              <a:t>Conflict </a:t>
            </a:r>
            <a:br>
              <a:rPr kumimoji="0" lang="en-US" sz="3200" b="0" i="0" u="none" strike="noStrike" kern="1200" cap="all" spc="0" normalizeH="0" baseline="0" noProof="0" dirty="0" smtClean="0">
                <a:ln>
                  <a:noFill/>
                </a:ln>
                <a:solidFill>
                  <a:srgbClr val="93A299">
                    <a:lumMod val="75000"/>
                  </a:srgbClr>
                </a:solidFill>
                <a:effectLst/>
                <a:uLnTx/>
                <a:uFillTx/>
                <a:latin typeface="Book Antiqua"/>
              </a:rPr>
            </a:br>
            <a:r>
              <a:rPr kumimoji="0" lang="en-US" sz="3200" b="0" i="0" u="none" strike="noStrike" kern="1200" cap="all" spc="0" normalizeH="0" baseline="0" noProof="0" dirty="0" smtClean="0">
                <a:ln>
                  <a:noFill/>
                </a:ln>
                <a:solidFill>
                  <a:srgbClr val="93A299">
                    <a:lumMod val="75000"/>
                  </a:srgbClr>
                </a:solidFill>
                <a:effectLst/>
                <a:uLnTx/>
                <a:uFillTx/>
                <a:latin typeface="Book Antiqua"/>
              </a:rPr>
              <a:t>of interest</a:t>
            </a:r>
            <a:br>
              <a:rPr kumimoji="0" lang="en-US" sz="3200" b="0" i="0" u="none" strike="noStrike" kern="1200" cap="all" spc="0" normalizeH="0" baseline="0" noProof="0" dirty="0" smtClean="0">
                <a:ln>
                  <a:noFill/>
                </a:ln>
                <a:solidFill>
                  <a:srgbClr val="93A299">
                    <a:lumMod val="75000"/>
                  </a:srgbClr>
                </a:solidFill>
                <a:effectLst/>
                <a:uLnTx/>
                <a:uFillTx/>
                <a:latin typeface="Book Antiqua"/>
              </a:rPr>
            </a:b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normAutofit fontScale="92500" lnSpcReduction="10000"/>
          </a:bodyPr>
          <a:lstStyle/>
          <a:p>
            <a:r>
              <a:rPr lang="en-US" cap="all" dirty="0">
                <a:solidFill>
                  <a:srgbClr val="93A299">
                    <a:lumMod val="75000"/>
                  </a:srgbClr>
                </a:solidFill>
                <a:latin typeface="Book Antiqua"/>
              </a:rPr>
              <a:t>42CFR441.301(</a:t>
            </a:r>
            <a:r>
              <a:rPr lang="en-US" dirty="0">
                <a:solidFill>
                  <a:srgbClr val="93A299">
                    <a:lumMod val="75000"/>
                  </a:srgbClr>
                </a:solidFill>
                <a:latin typeface="Book Antiqua"/>
              </a:rPr>
              <a:t>c</a:t>
            </a:r>
            <a:r>
              <a:rPr lang="en-US" cap="all" dirty="0">
                <a:solidFill>
                  <a:srgbClr val="93A299">
                    <a:lumMod val="75000"/>
                  </a:srgbClr>
                </a:solidFill>
                <a:latin typeface="Book Antiqua"/>
              </a:rPr>
              <a:t>)(1)(</a:t>
            </a:r>
            <a:r>
              <a:rPr lang="en-US" dirty="0">
                <a:solidFill>
                  <a:srgbClr val="93A299">
                    <a:lumMod val="75000"/>
                  </a:srgbClr>
                </a:solidFill>
                <a:latin typeface="Book Antiqua"/>
              </a:rPr>
              <a:t>v</a:t>
            </a:r>
            <a:r>
              <a:rPr lang="en-US" cap="all" dirty="0">
                <a:solidFill>
                  <a:srgbClr val="93A299">
                    <a:lumMod val="75000"/>
                  </a:srgbClr>
                </a:solidFill>
                <a:latin typeface="Book Antiqua"/>
              </a:rPr>
              <a:t>) </a:t>
            </a:r>
            <a:r>
              <a:rPr lang="en-US" dirty="0" smtClean="0">
                <a:solidFill>
                  <a:srgbClr val="93A299">
                    <a:lumMod val="75000"/>
                  </a:srgbClr>
                </a:solidFill>
                <a:latin typeface="Book Antiqua"/>
              </a:rPr>
              <a:t>and </a:t>
            </a:r>
            <a:r>
              <a:rPr lang="en-US" cap="all" dirty="0" smtClean="0">
                <a:solidFill>
                  <a:srgbClr val="93A299">
                    <a:lumMod val="75000"/>
                  </a:srgbClr>
                </a:solidFill>
                <a:latin typeface="Book Antiqua"/>
              </a:rPr>
              <a:t>(</a:t>
            </a:r>
            <a:r>
              <a:rPr lang="en-US" dirty="0">
                <a:solidFill>
                  <a:srgbClr val="93A299">
                    <a:lumMod val="75000"/>
                  </a:srgbClr>
                </a:solidFill>
                <a:latin typeface="Book Antiqua"/>
              </a:rPr>
              <a:t>vi</a:t>
            </a:r>
            <a:r>
              <a:rPr lang="en-US" cap="all" dirty="0" smtClean="0">
                <a:solidFill>
                  <a:srgbClr val="93A299">
                    <a:lumMod val="75000"/>
                  </a:srgbClr>
                </a:solidFill>
                <a:latin typeface="Book Antiqua"/>
              </a:rPr>
              <a:t>)</a:t>
            </a:r>
            <a:br>
              <a:rPr lang="en-US" cap="all" dirty="0" smtClean="0">
                <a:solidFill>
                  <a:srgbClr val="93A299">
                    <a:lumMod val="75000"/>
                  </a:srgbClr>
                </a:solidFill>
                <a:latin typeface="Book Antiqua"/>
              </a:rPr>
            </a:br>
            <a:endParaRPr lang="en-US" dirty="0" smtClean="0"/>
          </a:p>
          <a:p>
            <a:pPr lvl="1"/>
            <a:r>
              <a:rPr lang="en-US" dirty="0" smtClean="0"/>
              <a:t>Includes </a:t>
            </a:r>
            <a:r>
              <a:rPr lang="en-US" dirty="0"/>
              <a:t>strategies for solving conflict or disagreement within the process, including clear conflict-of-interest guidelines for all planning participants</a:t>
            </a:r>
            <a:endParaRPr lang="en-US" dirty="0" smtClean="0"/>
          </a:p>
          <a:p>
            <a:pPr lvl="2"/>
            <a:endParaRPr lang="en-US" dirty="0"/>
          </a:p>
          <a:p>
            <a:pPr lvl="1"/>
            <a:r>
              <a:rPr lang="en-US" i="1" u="sng" dirty="0" smtClean="0">
                <a:solidFill>
                  <a:srgbClr val="FF0000"/>
                </a:solidFill>
              </a:rPr>
              <a:t>Providers </a:t>
            </a:r>
            <a:r>
              <a:rPr lang="en-US" i="1" u="sng" dirty="0">
                <a:solidFill>
                  <a:srgbClr val="FF0000"/>
                </a:solidFill>
              </a:rPr>
              <a:t>of HCBS for the individual, or those who have an interest in or are employed by a provider of HCBS for the individual must not provide case management or develop the person-centered service plan,</a:t>
            </a:r>
            <a:r>
              <a:rPr lang="en-US" dirty="0"/>
              <a:t> except when the State demonstrates that the only willing and qualified entity to provide case management and/or develop person- centered service plans in a geographic area also provides HCBS</a:t>
            </a:r>
            <a:r>
              <a:rPr lang="en-US" dirty="0" smtClean="0"/>
              <a:t>.</a:t>
            </a:r>
            <a:br>
              <a:rPr lang="en-US" dirty="0" smtClean="0"/>
            </a:br>
            <a:endParaRPr lang="en-US" dirty="0" smtClean="0"/>
          </a:p>
          <a:p>
            <a:endParaRPr lang="en-US" dirty="0"/>
          </a:p>
        </p:txBody>
      </p:sp>
      <p:sp>
        <p:nvSpPr>
          <p:cNvPr id="6" name="Slide Number Placeholder 5"/>
          <p:cNvSpPr>
            <a:spLocks noGrp="1"/>
          </p:cNvSpPr>
          <p:nvPr>
            <p:ph type="sldNum" sz="quarter" idx="12"/>
          </p:nvPr>
        </p:nvSpPr>
        <p:spPr/>
        <p:txBody>
          <a:bodyPr/>
          <a:lstStyle/>
          <a:p>
            <a:fld id="{877FE50F-4CFF-4C59-A0DB-36C738A63EA8}" type="slidenum">
              <a:rPr lang="en-US" smtClean="0"/>
              <a:t>46</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486400"/>
            <a:ext cx="194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7880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600" dirty="0">
                <a:solidFill>
                  <a:srgbClr val="93A299">
                    <a:lumMod val="75000"/>
                  </a:srgbClr>
                </a:solidFill>
              </a:rPr>
              <a:t>Conflict </a:t>
            </a:r>
            <a:r>
              <a:rPr lang="en-US" sz="3600" dirty="0" smtClean="0">
                <a:solidFill>
                  <a:srgbClr val="93A299">
                    <a:lumMod val="75000"/>
                  </a:srgbClr>
                </a:solidFill>
              </a:rPr>
              <a:t/>
            </a:r>
            <a:br>
              <a:rPr lang="en-US" sz="3600" dirty="0" smtClean="0">
                <a:solidFill>
                  <a:srgbClr val="93A299">
                    <a:lumMod val="75000"/>
                  </a:srgbClr>
                </a:solidFill>
              </a:rPr>
            </a:br>
            <a:r>
              <a:rPr lang="en-US" sz="3600" dirty="0" smtClean="0">
                <a:solidFill>
                  <a:srgbClr val="93A299">
                    <a:lumMod val="75000"/>
                  </a:srgbClr>
                </a:solidFill>
              </a:rPr>
              <a:t>of </a:t>
            </a:r>
            <a:r>
              <a:rPr lang="en-US" sz="3600" dirty="0">
                <a:solidFill>
                  <a:srgbClr val="93A299">
                    <a:lumMod val="75000"/>
                  </a:srgbClr>
                </a:solidFill>
              </a:rPr>
              <a:t>interest</a:t>
            </a:r>
            <a:endParaRPr lang="en-US" dirty="0"/>
          </a:p>
        </p:txBody>
      </p:sp>
      <p:sp>
        <p:nvSpPr>
          <p:cNvPr id="3" name="Content Placeholder 2"/>
          <p:cNvSpPr>
            <a:spLocks noGrp="1"/>
          </p:cNvSpPr>
          <p:nvPr>
            <p:ph idx="1"/>
          </p:nvPr>
        </p:nvSpPr>
        <p:spPr/>
        <p:txBody>
          <a:bodyPr/>
          <a:lstStyle/>
          <a:p>
            <a:pPr marL="342900" lvl="1">
              <a:buClr>
                <a:schemeClr val="accent1"/>
              </a:buClr>
            </a:pPr>
            <a:r>
              <a:rPr lang="en-US" sz="2400" dirty="0" smtClean="0"/>
              <a:t>Where there is conflict of interest,</a:t>
            </a:r>
            <a:r>
              <a:rPr lang="en-US" dirty="0" smtClean="0"/>
              <a:t/>
            </a:r>
            <a:br>
              <a:rPr lang="en-US" dirty="0" smtClean="0"/>
            </a:br>
            <a:endParaRPr lang="en-US" dirty="0" smtClean="0"/>
          </a:p>
          <a:p>
            <a:pPr marL="617220" lvl="2">
              <a:buClr>
                <a:schemeClr val="accent1"/>
              </a:buClr>
            </a:pPr>
            <a:r>
              <a:rPr lang="en-US" dirty="0" smtClean="0"/>
              <a:t>…, </a:t>
            </a:r>
            <a:r>
              <a:rPr lang="en-US" dirty="0"/>
              <a:t>the State must devise conflict of interest protections including separation of entity and provider functions within provider entities, which must be approved by CMS. Individuals must be provided with a clear and accessible alternative dispute resolution process</a:t>
            </a:r>
            <a:r>
              <a:rPr lang="en-US" dirty="0" smtClean="0"/>
              <a:t>.</a:t>
            </a:r>
          </a:p>
          <a:p>
            <a:pPr marL="617220" lvl="2">
              <a:buClr>
                <a:schemeClr val="accent1"/>
              </a:buClr>
            </a:pPr>
            <a:endParaRPr lang="en-US" u="sng" dirty="0"/>
          </a:p>
          <a:p>
            <a:r>
              <a:rPr lang="en-US" dirty="0" smtClean="0"/>
              <a:t>From the rule comments:</a:t>
            </a:r>
            <a:br>
              <a:rPr lang="en-US" dirty="0" smtClean="0"/>
            </a:br>
            <a:endParaRPr lang="en-US" dirty="0" smtClean="0"/>
          </a:p>
          <a:p>
            <a:pPr lvl="1"/>
            <a:r>
              <a:rPr lang="en-US" dirty="0" smtClean="0"/>
              <a:t>“We </a:t>
            </a:r>
            <a:r>
              <a:rPr lang="en-US" dirty="0"/>
              <a:t>agree that complete independence of the person(s) facilitating the planning process is important to promote the statutory </a:t>
            </a:r>
            <a:r>
              <a:rPr lang="en-US" dirty="0" smtClean="0"/>
              <a:t>objectives…”</a:t>
            </a:r>
            <a:endParaRPr lang="en-US" dirty="0"/>
          </a:p>
        </p:txBody>
      </p:sp>
      <p:sp>
        <p:nvSpPr>
          <p:cNvPr id="4" name="Footer Placeholder 3"/>
          <p:cNvSpPr>
            <a:spLocks noGrp="1"/>
          </p:cNvSpPr>
          <p:nvPr>
            <p:ph type="ftr" sz="quarter" idx="11"/>
          </p:nvPr>
        </p:nvSpPr>
        <p:spPr/>
        <p:txBody>
          <a:bodyPr/>
          <a:lstStyle/>
          <a:p>
            <a:r>
              <a:rPr lang="en-US" dirty="0" smtClean="0"/>
              <a:t>Robin E. Cooper, NASDDDS 3/14</a:t>
            </a:r>
            <a:endParaRPr lang="en-US" dirty="0"/>
          </a:p>
        </p:txBody>
      </p:sp>
      <p:sp>
        <p:nvSpPr>
          <p:cNvPr id="5" name="Slide Number Placeholder 4"/>
          <p:cNvSpPr>
            <a:spLocks noGrp="1"/>
          </p:cNvSpPr>
          <p:nvPr>
            <p:ph type="sldNum" sz="quarter" idx="12"/>
          </p:nvPr>
        </p:nvSpPr>
        <p:spPr/>
        <p:txBody>
          <a:bodyPr/>
          <a:lstStyle/>
          <a:p>
            <a:fld id="{877FE50F-4CFF-4C59-A0DB-36C738A63EA8}" type="slidenum">
              <a:rPr lang="en-US" smtClean="0"/>
              <a:t>47</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5638800"/>
            <a:ext cx="19446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273" y="457200"/>
            <a:ext cx="2819400" cy="1503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881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So, what might this </a:t>
            </a:r>
            <a:br>
              <a:rPr lang="en-US" dirty="0" smtClean="0"/>
            </a:br>
            <a:r>
              <a:rPr lang="en-US" dirty="0" smtClean="0"/>
              <a:t>all mean for us?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Reviewing our own practices in how we </a:t>
            </a:r>
          </a:p>
          <a:p>
            <a:r>
              <a:rPr lang="en-US" dirty="0" smtClean="0"/>
              <a:t>deliver supports, services and case management…</a:t>
            </a:r>
          </a:p>
          <a:p>
            <a:endParaRPr lang="en-US" dirty="0" smtClean="0"/>
          </a:p>
          <a:p>
            <a:r>
              <a:rPr lang="en-US" dirty="0" smtClean="0"/>
              <a:t>It may mean re-thinking and re-defining </a:t>
            </a:r>
            <a:r>
              <a:rPr lang="en-US" b="1" i="1" dirty="0" smtClean="0"/>
              <a:t>what integration means?</a:t>
            </a:r>
            <a:br>
              <a:rPr lang="en-US" b="1" i="1" dirty="0" smtClean="0"/>
            </a:br>
            <a:endParaRPr lang="en-US" dirty="0"/>
          </a:p>
          <a:p>
            <a:r>
              <a:rPr lang="en-US" i="1" dirty="0" smtClean="0"/>
              <a:t>The regulations say:</a:t>
            </a:r>
            <a:br>
              <a:rPr lang="en-US" i="1" dirty="0" smtClean="0"/>
            </a:br>
            <a:endParaRPr lang="en-US" i="1" dirty="0" smtClean="0"/>
          </a:p>
          <a:p>
            <a:pPr lvl="1"/>
            <a:r>
              <a:rPr lang="en-US" dirty="0" smtClean="0"/>
              <a:t>Optimizes</a:t>
            </a:r>
            <a:r>
              <a:rPr lang="en-US" dirty="0"/>
              <a:t>, but does not regiment, individual initiative, autonomy, and independence in making life choices, including but not limited to, </a:t>
            </a:r>
            <a:r>
              <a:rPr lang="en-US" b="1" dirty="0"/>
              <a:t>daily activities,</a:t>
            </a:r>
            <a:r>
              <a:rPr lang="en-US" dirty="0"/>
              <a:t> physical environment, and </a:t>
            </a:r>
            <a:r>
              <a:rPr lang="en-US" b="1" dirty="0"/>
              <a:t>with whom to </a:t>
            </a:r>
            <a:r>
              <a:rPr lang="en-US" b="1" dirty="0" smtClean="0"/>
              <a:t>interact, and,</a:t>
            </a:r>
            <a:br>
              <a:rPr lang="en-US" b="1" dirty="0" smtClean="0"/>
            </a:br>
            <a:endParaRPr lang="en-US" b="1" dirty="0" smtClean="0"/>
          </a:p>
          <a:p>
            <a:pPr lvl="1"/>
            <a:r>
              <a:rPr lang="en-US" dirty="0"/>
              <a:t>Daily Activities and with whom to </a:t>
            </a:r>
            <a:r>
              <a:rPr lang="en-US" dirty="0" smtClean="0"/>
              <a:t>interact [at] </a:t>
            </a:r>
            <a:r>
              <a:rPr lang="en-US" dirty="0"/>
              <a:t> </a:t>
            </a:r>
            <a:r>
              <a:rPr lang="en-US" dirty="0" smtClean="0"/>
              <a:t>t</a:t>
            </a:r>
            <a:r>
              <a:rPr lang="en-US" i="1" dirty="0" smtClean="0"/>
              <a:t>he </a:t>
            </a:r>
            <a:r>
              <a:rPr lang="en-US" b="1" i="1" dirty="0"/>
              <a:t>same frequency, duration</a:t>
            </a:r>
            <a:r>
              <a:rPr lang="en-US" i="1" dirty="0"/>
              <a:t> </a:t>
            </a:r>
            <a:r>
              <a:rPr lang="en-US" dirty="0"/>
              <a:t>of community participation as non-disabled </a:t>
            </a:r>
            <a:r>
              <a:rPr lang="en-US" dirty="0" smtClean="0"/>
              <a:t>people</a:t>
            </a:r>
            <a:r>
              <a:rPr lang="en-US" i="1" dirty="0" smtClean="0"/>
              <a:t/>
            </a:r>
            <a:br>
              <a:rPr lang="en-US" i="1" dirty="0" smtClean="0"/>
            </a:br>
            <a:endParaRPr lang="en-US" i="1" dirty="0" smtClean="0"/>
          </a:p>
          <a:p>
            <a:r>
              <a:rPr lang="en-US" i="1" dirty="0" smtClean="0"/>
              <a:t>What does this look like?</a:t>
            </a:r>
          </a:p>
          <a:p>
            <a:pPr lvl="1"/>
            <a:endParaRPr lang="en-US" dirty="0"/>
          </a:p>
        </p:txBody>
      </p:sp>
      <p:sp>
        <p:nvSpPr>
          <p:cNvPr id="6" name="Slide Number Placeholder 5"/>
          <p:cNvSpPr>
            <a:spLocks noGrp="1"/>
          </p:cNvSpPr>
          <p:nvPr>
            <p:ph type="sldNum" sz="quarter" idx="12"/>
          </p:nvPr>
        </p:nvSpPr>
        <p:spPr/>
        <p:txBody>
          <a:bodyPr/>
          <a:lstStyle/>
          <a:p>
            <a:fld id="{877FE50F-4CFF-4C59-A0DB-36C738A63EA8}" type="slidenum">
              <a:rPr lang="en-US" smtClean="0"/>
              <a:t>48</a:t>
            </a:fld>
            <a:endParaRPr lang="en-US"/>
          </a:p>
        </p:txBody>
      </p:sp>
      <p:sp>
        <p:nvSpPr>
          <p:cNvPr id="7" name="Footer Placeholder 6"/>
          <p:cNvSpPr>
            <a:spLocks noGrp="1"/>
          </p:cNvSpPr>
          <p:nvPr>
            <p:ph type="ftr" sz="quarter" idx="11"/>
          </p:nvPr>
        </p:nvSpPr>
        <p:spPr/>
        <p:txBody>
          <a:bodyPr/>
          <a:lstStyle/>
          <a:p>
            <a:r>
              <a:rPr lang="en-US" dirty="0" smtClean="0"/>
              <a:t>Robin E. Cooper, NASDDDS 3/14</a:t>
            </a:r>
            <a:endParaRPr lang="en-US"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76200"/>
            <a:ext cx="1634274"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72098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191828"/>
          </a:xfrm>
        </p:spPr>
        <p:txBody>
          <a:bodyPr>
            <a:noAutofit/>
          </a:bodyPr>
          <a:lstStyle/>
          <a:p>
            <a:r>
              <a:rPr lang="en-US" sz="2800" dirty="0" smtClean="0"/>
              <a:t>What standards might we use to assess settings that “optimize” integration?</a:t>
            </a:r>
            <a:endParaRPr lang="en-US" sz="2800" dirty="0"/>
          </a:p>
        </p:txBody>
      </p:sp>
      <p:sp>
        <p:nvSpPr>
          <p:cNvPr id="3" name="Content Placeholder 2"/>
          <p:cNvSpPr>
            <a:spLocks noGrp="1"/>
          </p:cNvSpPr>
          <p:nvPr>
            <p:ph idx="1"/>
          </p:nvPr>
        </p:nvSpPr>
        <p:spPr/>
        <p:txBody>
          <a:bodyPr/>
          <a:lstStyle/>
          <a:p>
            <a:r>
              <a:rPr lang="en-US" sz="2300" dirty="0">
                <a:latin typeface="Palatino Linotype" panose="02040502050505030304" pitchFamily="18" charset="0"/>
              </a:rPr>
              <a:t>Physical environment allows unplanned interaction with non-disabled peers throughout the day</a:t>
            </a:r>
            <a:r>
              <a:rPr lang="en-US" sz="2300" dirty="0" smtClean="0">
                <a:latin typeface="Palatino Linotype" panose="02040502050505030304" pitchFamily="18" charset="0"/>
              </a:rPr>
              <a:t>.</a:t>
            </a:r>
            <a:br>
              <a:rPr lang="en-US" sz="2300" dirty="0" smtClean="0">
                <a:latin typeface="Palatino Linotype" panose="02040502050505030304" pitchFamily="18" charset="0"/>
              </a:rPr>
            </a:br>
            <a:endParaRPr lang="en-US" sz="2300" dirty="0">
              <a:latin typeface="Palatino Linotype" panose="02040502050505030304" pitchFamily="18" charset="0"/>
            </a:endParaRPr>
          </a:p>
          <a:p>
            <a:r>
              <a:rPr lang="en-US" sz="2300" dirty="0">
                <a:latin typeface="Palatino Linotype" panose="02040502050505030304" pitchFamily="18" charset="0"/>
              </a:rPr>
              <a:t>Physical environment allows occasional unplanned interaction with non-disabled </a:t>
            </a:r>
            <a:r>
              <a:rPr lang="en-US" sz="2300" dirty="0" smtClean="0">
                <a:latin typeface="Palatino Linotype" panose="02040502050505030304" pitchFamily="18" charset="0"/>
              </a:rPr>
              <a:t>individuals</a:t>
            </a:r>
            <a:br>
              <a:rPr lang="en-US" sz="2300" dirty="0" smtClean="0">
                <a:latin typeface="Palatino Linotype" panose="02040502050505030304" pitchFamily="18" charset="0"/>
              </a:rPr>
            </a:br>
            <a:endParaRPr lang="en-US" sz="2300" dirty="0">
              <a:latin typeface="Palatino Linotype" panose="02040502050505030304" pitchFamily="18" charset="0"/>
            </a:endParaRPr>
          </a:p>
          <a:p>
            <a:r>
              <a:rPr lang="en-US" sz="2300" dirty="0">
                <a:latin typeface="Palatino Linotype" panose="02040502050505030304" pitchFamily="18" charset="0"/>
              </a:rPr>
              <a:t>Physical environment offers no opportunity for unplanned interaction with non-disabled individuals; requires planned interaction </a:t>
            </a:r>
          </a:p>
          <a:p>
            <a:endParaRPr lang="en-US" dirty="0"/>
          </a:p>
        </p:txBody>
      </p:sp>
      <p:sp>
        <p:nvSpPr>
          <p:cNvPr id="4" name="Footer Placeholder 3"/>
          <p:cNvSpPr>
            <a:spLocks noGrp="1"/>
          </p:cNvSpPr>
          <p:nvPr>
            <p:ph type="ftr" sz="quarter" idx="11"/>
          </p:nvPr>
        </p:nvSpPr>
        <p:spPr/>
        <p:txBody>
          <a:bodyPr/>
          <a:lstStyle/>
          <a:p>
            <a:r>
              <a:rPr lang="en-US" smtClean="0"/>
              <a:t>Robin E. Cooper, NASDDDS 3/14</a:t>
            </a:r>
            <a:endParaRPr lang="en-US"/>
          </a:p>
        </p:txBody>
      </p:sp>
      <p:sp>
        <p:nvSpPr>
          <p:cNvPr id="5" name="Slide Number Placeholder 4"/>
          <p:cNvSpPr>
            <a:spLocks noGrp="1"/>
          </p:cNvSpPr>
          <p:nvPr>
            <p:ph type="sldNum" sz="quarter" idx="12"/>
          </p:nvPr>
        </p:nvSpPr>
        <p:spPr/>
        <p:txBody>
          <a:bodyPr/>
          <a:lstStyle/>
          <a:p>
            <a:fld id="{877FE50F-4CFF-4C59-A0DB-36C738A63EA8}" type="slidenum">
              <a:rPr lang="en-US" smtClean="0"/>
              <a:t>49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724400"/>
            <a:ext cx="408463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145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 suggestion…</a:t>
            </a:r>
            <a:endParaRPr lang="en-US" dirty="0"/>
          </a:p>
        </p:txBody>
      </p:sp>
      <p:sp>
        <p:nvSpPr>
          <p:cNvPr id="3" name="Content Placeholder 2"/>
          <p:cNvSpPr>
            <a:spLocks noGrp="1"/>
          </p:cNvSpPr>
          <p:nvPr>
            <p:ph idx="1"/>
          </p:nvPr>
        </p:nvSpPr>
        <p:spPr/>
        <p:txBody>
          <a:bodyPr/>
          <a:lstStyle/>
          <a:p>
            <a:r>
              <a:rPr lang="en-US" dirty="0"/>
              <a:t>When CMS published the proposed rules, they received over 2000 </a:t>
            </a:r>
            <a:r>
              <a:rPr lang="en-US" dirty="0" smtClean="0"/>
              <a:t>comments </a:t>
            </a:r>
          </a:p>
          <a:p>
            <a:endParaRPr lang="en-US" dirty="0"/>
          </a:p>
          <a:p>
            <a:r>
              <a:rPr lang="en-US" dirty="0" smtClean="0"/>
              <a:t>CMS </a:t>
            </a:r>
            <a:r>
              <a:rPr lang="en-US" dirty="0"/>
              <a:t>responded to many concerns in the ”Comments” section of the new </a:t>
            </a:r>
            <a:r>
              <a:rPr lang="en-US" dirty="0" smtClean="0"/>
              <a:t>rules</a:t>
            </a:r>
            <a:br>
              <a:rPr lang="en-US" dirty="0" smtClean="0"/>
            </a:br>
            <a:r>
              <a:rPr lang="en-US" dirty="0" smtClean="0"/>
              <a:t/>
            </a:r>
            <a:br>
              <a:rPr lang="en-US" dirty="0" smtClean="0"/>
            </a:br>
            <a:endParaRPr lang="en-US" dirty="0"/>
          </a:p>
          <a:p>
            <a:r>
              <a:rPr lang="en-US" dirty="0"/>
              <a:t>These comments are well worth reviewing to get a sense of coming CMS policy guidance</a:t>
            </a:r>
            <a:br>
              <a:rPr lang="en-US" dirty="0"/>
            </a:br>
            <a:endParaRPr lang="en-US" dirty="0"/>
          </a:p>
          <a:p>
            <a:endParaRPr lang="en-US" dirty="0"/>
          </a:p>
        </p:txBody>
      </p:sp>
      <p:pic>
        <p:nvPicPr>
          <p:cNvPr id="5122" name="Picture 2" descr="C:\Users\rcooper.ROBINCOOPER\AppData\Local\Microsoft\Windows\Temporary Internet Files\Content.IE5\KSVFIWL0\MC9002390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28600"/>
            <a:ext cx="1808683" cy="1486814"/>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877FE50F-4CFF-4C59-A0DB-36C738A63EA8}" type="slidenum">
              <a:rPr lang="en-US" smtClean="0"/>
              <a:t>5</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8373901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integration look like?</a:t>
            </a:r>
            <a:endParaRPr lang="en-US" dirty="0"/>
          </a:p>
        </p:txBody>
      </p:sp>
      <p:sp>
        <p:nvSpPr>
          <p:cNvPr id="3" name="Content Placeholder 2"/>
          <p:cNvSpPr>
            <a:spLocks noGrp="1"/>
          </p:cNvSpPr>
          <p:nvPr>
            <p:ph idx="1"/>
          </p:nvPr>
        </p:nvSpPr>
        <p:spPr/>
        <p:txBody>
          <a:bodyPr>
            <a:normAutofit fontScale="77500" lnSpcReduction="20000"/>
          </a:bodyPr>
          <a:lstStyle/>
          <a:p>
            <a:pPr lvl="0"/>
            <a:r>
              <a:rPr lang="en-US" b="1" i="1" dirty="0"/>
              <a:t>The same planned activities</a:t>
            </a:r>
            <a:r>
              <a:rPr lang="en-US" i="1" dirty="0"/>
              <a:t> in the home community within all of life’s activity domains</a:t>
            </a:r>
            <a:r>
              <a:rPr lang="en-US" i="1" dirty="0" smtClean="0"/>
              <a:t>:</a:t>
            </a:r>
            <a:br>
              <a:rPr lang="en-US" i="1" dirty="0" smtClean="0"/>
            </a:br>
            <a:endParaRPr lang="en-US" dirty="0"/>
          </a:p>
          <a:p>
            <a:pPr lvl="1"/>
            <a:r>
              <a:rPr lang="en-US" dirty="0"/>
              <a:t>W</a:t>
            </a:r>
            <a:r>
              <a:rPr lang="en-US" i="1" dirty="0"/>
              <a:t>ork</a:t>
            </a:r>
            <a:endParaRPr lang="en-US" dirty="0"/>
          </a:p>
          <a:p>
            <a:pPr lvl="1"/>
            <a:r>
              <a:rPr lang="en-US" i="1" dirty="0"/>
              <a:t>Volunteer- work on a political campaign, volunteering at soup kitchen; kennel volunteer</a:t>
            </a:r>
            <a:endParaRPr lang="en-US" dirty="0"/>
          </a:p>
          <a:p>
            <a:pPr lvl="1"/>
            <a:r>
              <a:rPr lang="en-US" i="1" dirty="0"/>
              <a:t>Learning experiences and activities; books on tape; adult classes; self-help classes</a:t>
            </a:r>
            <a:endParaRPr lang="en-US" dirty="0"/>
          </a:p>
          <a:p>
            <a:pPr lvl="1"/>
            <a:r>
              <a:rPr lang="en-US" i="1" dirty="0"/>
              <a:t>Recreation –having </a:t>
            </a:r>
            <a:r>
              <a:rPr lang="en-US" i="1" dirty="0" smtClean="0"/>
              <a:t>fun/a </a:t>
            </a:r>
            <a:r>
              <a:rPr lang="en-US" i="1" dirty="0"/>
              <a:t>social life – getting together with friends, going out; </a:t>
            </a:r>
            <a:r>
              <a:rPr lang="en-US" i="1" dirty="0" smtClean="0"/>
              <a:t>peers </a:t>
            </a:r>
            <a:r>
              <a:rPr lang="en-US" i="1" dirty="0"/>
              <a:t>get </a:t>
            </a:r>
            <a:r>
              <a:rPr lang="en-US" i="1" dirty="0" smtClean="0"/>
              <a:t>together; </a:t>
            </a:r>
            <a:r>
              <a:rPr lang="en-US" i="1" dirty="0"/>
              <a:t>movies; gambling; shows; </a:t>
            </a:r>
            <a:endParaRPr lang="en-US" dirty="0"/>
          </a:p>
          <a:p>
            <a:pPr lvl="1"/>
            <a:r>
              <a:rPr lang="en-US" i="1" dirty="0"/>
              <a:t>Shopping</a:t>
            </a:r>
            <a:endParaRPr lang="en-US" dirty="0"/>
          </a:p>
          <a:p>
            <a:pPr lvl="1"/>
            <a:r>
              <a:rPr lang="en-US" i="1" dirty="0"/>
              <a:t>Maintain health and wellness – walking; gym membership; diet groups</a:t>
            </a:r>
            <a:endParaRPr lang="en-US" dirty="0"/>
          </a:p>
          <a:p>
            <a:pPr lvl="1"/>
            <a:r>
              <a:rPr lang="en-US" i="1" dirty="0"/>
              <a:t>Personal care – hairstyling, having nails done,  </a:t>
            </a:r>
            <a:endParaRPr lang="en-US" dirty="0"/>
          </a:p>
          <a:p>
            <a:pPr lvl="1"/>
            <a:r>
              <a:rPr lang="en-US" i="1" dirty="0"/>
              <a:t>Maintaining home; maintenance and improvement; cleaning; laundry</a:t>
            </a:r>
            <a:endParaRPr lang="en-US" dirty="0"/>
          </a:p>
          <a:p>
            <a:pPr lvl="1"/>
            <a:r>
              <a:rPr lang="en-US" i="1" dirty="0"/>
              <a:t>Caring for others; relatives or others</a:t>
            </a:r>
            <a:endParaRPr lang="en-US" dirty="0"/>
          </a:p>
          <a:p>
            <a:pPr lvl="1"/>
            <a:r>
              <a:rPr lang="en-US" i="1" dirty="0"/>
              <a:t>Spirituality: worship; meditation; yoga classes; meeting groups; sodalities</a:t>
            </a:r>
            <a:endParaRPr lang="en-US" dirty="0"/>
          </a:p>
          <a:p>
            <a:pPr lvl="1"/>
            <a:r>
              <a:rPr lang="en-US" i="1" dirty="0"/>
              <a:t>Hobbies: Pet care – walking the dog;    </a:t>
            </a:r>
            <a:r>
              <a:rPr lang="en-US" i="1" dirty="0" smtClean="0"/>
              <a:t/>
            </a:r>
            <a:br>
              <a:rPr lang="en-US" i="1" dirty="0" smtClean="0"/>
            </a:br>
            <a:r>
              <a:rPr lang="en-US" i="1" dirty="0"/>
              <a:t>    </a:t>
            </a:r>
            <a:endParaRPr lang="en-US" dirty="0"/>
          </a:p>
          <a:p>
            <a:endParaRPr lang="en-US" dirty="0"/>
          </a:p>
        </p:txBody>
      </p:sp>
      <p:sp>
        <p:nvSpPr>
          <p:cNvPr id="6" name="Slide Number Placeholder 5"/>
          <p:cNvSpPr>
            <a:spLocks noGrp="1"/>
          </p:cNvSpPr>
          <p:nvPr>
            <p:ph type="sldNum" sz="quarter" idx="12"/>
          </p:nvPr>
        </p:nvSpPr>
        <p:spPr/>
        <p:txBody>
          <a:bodyPr/>
          <a:lstStyle/>
          <a:p>
            <a:fld id="{877FE50F-4CFF-4C59-A0DB-36C738A63EA8}" type="slidenum">
              <a:rPr lang="en-US" smtClean="0"/>
              <a:t>50</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7190248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93A299">
                    <a:lumMod val="75000"/>
                  </a:srgbClr>
                </a:solidFill>
              </a:rPr>
              <a:t>What does integration look like?</a:t>
            </a:r>
            <a:endParaRPr lang="en-US" dirty="0"/>
          </a:p>
        </p:txBody>
      </p:sp>
      <p:sp>
        <p:nvSpPr>
          <p:cNvPr id="3" name="Content Placeholder 2"/>
          <p:cNvSpPr>
            <a:spLocks noGrp="1"/>
          </p:cNvSpPr>
          <p:nvPr>
            <p:ph idx="1"/>
          </p:nvPr>
        </p:nvSpPr>
        <p:spPr/>
        <p:txBody>
          <a:bodyPr>
            <a:normAutofit/>
          </a:bodyPr>
          <a:lstStyle/>
          <a:p>
            <a:pPr lvl="0"/>
            <a:r>
              <a:rPr lang="en-US" b="1" i="1" dirty="0"/>
              <a:t>The same unplanned </a:t>
            </a:r>
            <a:r>
              <a:rPr lang="en-US" b="1" i="1" dirty="0" smtClean="0"/>
              <a:t>interactions</a:t>
            </a:r>
            <a:endParaRPr lang="en-US" i="1" dirty="0" smtClean="0"/>
          </a:p>
          <a:p>
            <a:pPr lvl="1"/>
            <a:r>
              <a:rPr lang="en-US" i="1" dirty="0" smtClean="0"/>
              <a:t>run </a:t>
            </a:r>
            <a:r>
              <a:rPr lang="en-US" i="1" dirty="0"/>
              <a:t>to the store to pick something up, </a:t>
            </a:r>
            <a:endParaRPr lang="en-US" i="1" dirty="0" smtClean="0"/>
          </a:p>
          <a:p>
            <a:pPr lvl="1"/>
            <a:r>
              <a:rPr lang="en-US" i="1" dirty="0" smtClean="0"/>
              <a:t>borrow </a:t>
            </a:r>
            <a:r>
              <a:rPr lang="en-US" i="1" dirty="0"/>
              <a:t>something from a neighbor</a:t>
            </a:r>
            <a:r>
              <a:rPr lang="en-US" i="1" dirty="0" smtClean="0"/>
              <a:t>,</a:t>
            </a:r>
          </a:p>
          <a:p>
            <a:pPr lvl="1"/>
            <a:r>
              <a:rPr lang="en-US" i="1" dirty="0" smtClean="0"/>
              <a:t>walk </a:t>
            </a:r>
            <a:r>
              <a:rPr lang="en-US" i="1" dirty="0"/>
              <a:t>to the bus stop, </a:t>
            </a:r>
            <a:endParaRPr lang="en-US" i="1" dirty="0" smtClean="0"/>
          </a:p>
          <a:p>
            <a:pPr lvl="1"/>
            <a:r>
              <a:rPr lang="en-US" i="1" dirty="0" smtClean="0"/>
              <a:t>shovel </a:t>
            </a:r>
            <a:r>
              <a:rPr lang="en-US" i="1" dirty="0"/>
              <a:t>snow for the woman next door, </a:t>
            </a:r>
            <a:endParaRPr lang="en-US" i="1" dirty="0" smtClean="0"/>
          </a:p>
          <a:p>
            <a:pPr lvl="1"/>
            <a:r>
              <a:rPr lang="en-US" i="1" dirty="0" smtClean="0"/>
              <a:t>walking </a:t>
            </a:r>
            <a:r>
              <a:rPr lang="en-US" i="1" dirty="0"/>
              <a:t>the dog around the block and running into strangers and saying hello, </a:t>
            </a:r>
            <a:endParaRPr lang="en-US" i="1" dirty="0" smtClean="0"/>
          </a:p>
          <a:p>
            <a:pPr lvl="1"/>
            <a:r>
              <a:rPr lang="en-US" i="1" dirty="0" smtClean="0"/>
              <a:t>hanging </a:t>
            </a:r>
            <a:r>
              <a:rPr lang="en-US" i="1" dirty="0"/>
              <a:t>out at the pizza parlor, </a:t>
            </a:r>
            <a:endParaRPr lang="en-US" i="1" dirty="0" smtClean="0"/>
          </a:p>
          <a:p>
            <a:pPr lvl="1"/>
            <a:r>
              <a:rPr lang="en-US" i="1" dirty="0" smtClean="0"/>
              <a:t>picking </a:t>
            </a:r>
            <a:r>
              <a:rPr lang="en-US" i="1" dirty="0"/>
              <a:t>up the newspaper that was just delivered and saying hi to the delivery man, </a:t>
            </a:r>
            <a:endParaRPr lang="en-US" i="1" dirty="0" smtClean="0"/>
          </a:p>
          <a:p>
            <a:pPr lvl="1"/>
            <a:r>
              <a:rPr lang="en-US" i="1" dirty="0" smtClean="0"/>
              <a:t>answering </a:t>
            </a:r>
            <a:r>
              <a:rPr lang="en-US" i="1" dirty="0"/>
              <a:t>the door when the boy scouts collecting for the food drive, etc.</a:t>
            </a:r>
            <a:endParaRPr lang="en-US" dirty="0"/>
          </a:p>
          <a:p>
            <a:endParaRPr lang="en-US" dirty="0"/>
          </a:p>
        </p:txBody>
      </p:sp>
      <p:sp>
        <p:nvSpPr>
          <p:cNvPr id="6" name="Slide Number Placeholder 5"/>
          <p:cNvSpPr>
            <a:spLocks noGrp="1"/>
          </p:cNvSpPr>
          <p:nvPr>
            <p:ph type="sldNum" sz="quarter" idx="12"/>
          </p:nvPr>
        </p:nvSpPr>
        <p:spPr/>
        <p:txBody>
          <a:bodyPr/>
          <a:lstStyle/>
          <a:p>
            <a:fld id="{877FE50F-4CFF-4C59-A0DB-36C738A63EA8}" type="slidenum">
              <a:rPr lang="en-US" smtClean="0"/>
              <a:t>51</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1101985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where do we start?</a:t>
            </a:r>
            <a:endParaRPr lang="en-US" dirty="0"/>
          </a:p>
        </p:txBody>
      </p:sp>
      <p:sp>
        <p:nvSpPr>
          <p:cNvPr id="3" name="Content Placeholder 2"/>
          <p:cNvSpPr>
            <a:spLocks noGrp="1"/>
          </p:cNvSpPr>
          <p:nvPr>
            <p:ph idx="1"/>
          </p:nvPr>
        </p:nvSpPr>
        <p:spPr/>
        <p:txBody>
          <a:bodyPr/>
          <a:lstStyle/>
          <a:p>
            <a:r>
              <a:rPr lang="en-US" dirty="0" smtClean="0"/>
              <a:t>Assuring HCB settings optimize integration is about:</a:t>
            </a:r>
            <a:endParaRPr lang="en-US" dirty="0"/>
          </a:p>
          <a:p>
            <a:endParaRPr lang="en-US" dirty="0" smtClean="0"/>
          </a:p>
          <a:p>
            <a:r>
              <a:rPr lang="en-US" sz="2400" b="1" dirty="0" smtClean="0"/>
              <a:t>Program </a:t>
            </a:r>
            <a:r>
              <a:rPr lang="en-US" sz="2400" b="1" dirty="0"/>
              <a:t>Policies </a:t>
            </a:r>
            <a:endParaRPr lang="en-US" sz="2400" dirty="0"/>
          </a:p>
          <a:p>
            <a:pPr lvl="2"/>
            <a:r>
              <a:rPr lang="en-US" sz="2400" dirty="0"/>
              <a:t>Regulations governing providers and practices</a:t>
            </a:r>
          </a:p>
          <a:p>
            <a:pPr lvl="2"/>
            <a:r>
              <a:rPr lang="en-US" sz="2400" dirty="0"/>
              <a:t>Service definitions and standards</a:t>
            </a:r>
          </a:p>
          <a:p>
            <a:pPr lvl="2"/>
            <a:r>
              <a:rPr lang="en-US" sz="2400" dirty="0"/>
              <a:t>Provider qualifications</a:t>
            </a:r>
          </a:p>
          <a:p>
            <a:pPr lvl="2"/>
            <a:r>
              <a:rPr lang="en-US" sz="2400" dirty="0"/>
              <a:t>Training requirements</a:t>
            </a:r>
          </a:p>
          <a:p>
            <a:pPr lvl="1"/>
            <a:endParaRPr lang="en-US" dirty="0"/>
          </a:p>
        </p:txBody>
      </p:sp>
      <p:sp>
        <p:nvSpPr>
          <p:cNvPr id="4" name="Footer Placeholder 3"/>
          <p:cNvSpPr>
            <a:spLocks noGrp="1"/>
          </p:cNvSpPr>
          <p:nvPr>
            <p:ph type="ftr" sz="quarter" idx="11"/>
          </p:nvPr>
        </p:nvSpPr>
        <p:spPr/>
        <p:txBody>
          <a:bodyPr/>
          <a:lstStyle/>
          <a:p>
            <a:r>
              <a:rPr lang="en-US" smtClean="0"/>
              <a:t>Robin E. Cooper, NASDDDS 3/14</a:t>
            </a:r>
            <a:endParaRPr lang="en-US"/>
          </a:p>
        </p:txBody>
      </p:sp>
      <p:sp>
        <p:nvSpPr>
          <p:cNvPr id="5" name="Slide Number Placeholder 4"/>
          <p:cNvSpPr>
            <a:spLocks noGrp="1"/>
          </p:cNvSpPr>
          <p:nvPr>
            <p:ph type="sldNum" sz="quarter" idx="12"/>
          </p:nvPr>
        </p:nvSpPr>
        <p:spPr/>
        <p:txBody>
          <a:bodyPr/>
          <a:lstStyle/>
          <a:p>
            <a:fld id="{877FE50F-4CFF-4C59-A0DB-36C738A63EA8}" type="slidenum">
              <a:rPr lang="en-US" smtClean="0"/>
              <a:t>52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135878"/>
            <a:ext cx="2095500" cy="1950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81918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Assessing integration is about…</a:t>
            </a:r>
            <a:endParaRPr lang="en-US" dirty="0"/>
          </a:p>
        </p:txBody>
      </p:sp>
      <p:sp>
        <p:nvSpPr>
          <p:cNvPr id="3" name="Content Placeholder 2"/>
          <p:cNvSpPr>
            <a:spLocks noGrp="1"/>
          </p:cNvSpPr>
          <p:nvPr>
            <p:ph idx="1"/>
          </p:nvPr>
        </p:nvSpPr>
        <p:spPr/>
        <p:txBody>
          <a:bodyPr>
            <a:noAutofit/>
          </a:bodyPr>
          <a:lstStyle/>
          <a:p>
            <a:pPr lvl="0" indent="-342900">
              <a:buClrTx/>
            </a:pPr>
            <a:r>
              <a:rPr lang="en-US" sz="2000" b="1" dirty="0">
                <a:solidFill>
                  <a:prstClr val="black"/>
                </a:solidFill>
              </a:rPr>
              <a:t>Payment and Billing Policies</a:t>
            </a:r>
          </a:p>
          <a:p>
            <a:pPr lvl="1" indent="-342900">
              <a:buClrTx/>
            </a:pPr>
            <a:r>
              <a:rPr lang="en-US" dirty="0">
                <a:solidFill>
                  <a:prstClr val="black"/>
                </a:solidFill>
              </a:rPr>
              <a:t>Rate methodology</a:t>
            </a:r>
          </a:p>
          <a:p>
            <a:pPr marL="1143000" lvl="2">
              <a:buClrTx/>
            </a:pPr>
            <a:r>
              <a:rPr lang="en-US" sz="2000" dirty="0">
                <a:solidFill>
                  <a:prstClr val="black"/>
                </a:solidFill>
              </a:rPr>
              <a:t>Incentives and disincentives for compliance</a:t>
            </a:r>
          </a:p>
          <a:p>
            <a:pPr marL="1143000" lvl="2">
              <a:buClrTx/>
            </a:pPr>
            <a:r>
              <a:rPr lang="en-US" sz="2000" dirty="0">
                <a:solidFill>
                  <a:prstClr val="black"/>
                </a:solidFill>
              </a:rPr>
              <a:t>Definition of a service unit </a:t>
            </a:r>
          </a:p>
          <a:p>
            <a:pPr marL="742950" lvl="1" indent="-285750">
              <a:buClrTx/>
              <a:buFont typeface="Arial" panose="020B0604020202020204" pitchFamily="34" charset="0"/>
              <a:buChar char="–"/>
            </a:pPr>
            <a:r>
              <a:rPr lang="en-US" dirty="0">
                <a:solidFill>
                  <a:prstClr val="black"/>
                </a:solidFill>
              </a:rPr>
              <a:t>Adequacy of rates to achieve desired outcomes</a:t>
            </a:r>
          </a:p>
          <a:p>
            <a:pPr marL="742950" lvl="1" indent="-285750">
              <a:buClrTx/>
              <a:buFont typeface="Arial" panose="020B0604020202020204" pitchFamily="34" charset="0"/>
              <a:buChar char="–"/>
            </a:pPr>
            <a:r>
              <a:rPr lang="en-US" dirty="0">
                <a:solidFill>
                  <a:prstClr val="black"/>
                </a:solidFill>
              </a:rPr>
              <a:t>Paying for specific activities and the delivery of outcome</a:t>
            </a:r>
            <a:br>
              <a:rPr lang="en-US" dirty="0">
                <a:solidFill>
                  <a:prstClr val="black"/>
                </a:solidFill>
              </a:rPr>
            </a:br>
            <a:endParaRPr lang="en-US" dirty="0">
              <a:solidFill>
                <a:prstClr val="black"/>
              </a:solidFill>
            </a:endParaRPr>
          </a:p>
          <a:p>
            <a:pPr lvl="0"/>
            <a:r>
              <a:rPr lang="en-US" sz="2000" b="1" dirty="0"/>
              <a:t>Planning Processes </a:t>
            </a:r>
            <a:endParaRPr lang="en-US" sz="2000" dirty="0"/>
          </a:p>
          <a:p>
            <a:pPr lvl="1"/>
            <a:r>
              <a:rPr lang="en-US" dirty="0"/>
              <a:t>Person-centered planning, including assessment and planning requirements – does it support compliance with the standard</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Robin E. Cooper, NASDDDS 3/14</a:t>
            </a:r>
            <a:endParaRPr lang="en-US"/>
          </a:p>
        </p:txBody>
      </p:sp>
      <p:sp>
        <p:nvSpPr>
          <p:cNvPr id="5" name="Slide Number Placeholder 4"/>
          <p:cNvSpPr>
            <a:spLocks noGrp="1"/>
          </p:cNvSpPr>
          <p:nvPr>
            <p:ph type="sldNum" sz="quarter" idx="12"/>
          </p:nvPr>
        </p:nvSpPr>
        <p:spPr/>
        <p:txBody>
          <a:bodyPr/>
          <a:lstStyle/>
          <a:p>
            <a:fld id="{877FE50F-4CFF-4C59-A0DB-36C738A63EA8}" type="slidenum">
              <a:rPr lang="en-US" smtClean="0"/>
              <a:t>53</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315146"/>
            <a:ext cx="22129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839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93A299">
                    <a:lumMod val="75000"/>
                  </a:srgbClr>
                </a:solidFill>
              </a:rPr>
              <a:t>Assessing integration is about</a:t>
            </a:r>
            <a:endParaRPr lang="en-US" dirty="0"/>
          </a:p>
        </p:txBody>
      </p:sp>
      <p:sp>
        <p:nvSpPr>
          <p:cNvPr id="3" name="Content Placeholder 2"/>
          <p:cNvSpPr>
            <a:spLocks noGrp="1"/>
          </p:cNvSpPr>
          <p:nvPr>
            <p:ph idx="1"/>
          </p:nvPr>
        </p:nvSpPr>
        <p:spPr/>
        <p:txBody>
          <a:bodyPr>
            <a:normAutofit/>
          </a:bodyPr>
          <a:lstStyle/>
          <a:p>
            <a:pPr lvl="0"/>
            <a:r>
              <a:rPr lang="en-US" sz="2800" b="1" dirty="0"/>
              <a:t>Quality Management</a:t>
            </a:r>
            <a:endParaRPr lang="en-US" sz="2800" dirty="0"/>
          </a:p>
          <a:p>
            <a:pPr lvl="2"/>
            <a:r>
              <a:rPr lang="en-US" sz="2800" dirty="0"/>
              <a:t>Quality Oversight</a:t>
            </a:r>
          </a:p>
          <a:p>
            <a:pPr lvl="3"/>
            <a:r>
              <a:rPr lang="en-US" sz="2800" dirty="0"/>
              <a:t>Individual plan monitoring requirements </a:t>
            </a:r>
          </a:p>
          <a:p>
            <a:pPr lvl="3"/>
            <a:r>
              <a:rPr lang="en-US" sz="2800" dirty="0"/>
              <a:t>Provider monitoring </a:t>
            </a:r>
          </a:p>
          <a:p>
            <a:pPr lvl="3"/>
            <a:r>
              <a:rPr lang="en-US" sz="2800" dirty="0"/>
              <a:t>Provider reporting requirements</a:t>
            </a:r>
          </a:p>
          <a:p>
            <a:pPr lvl="2"/>
            <a:r>
              <a:rPr lang="en-US" sz="2800" dirty="0"/>
              <a:t>Performance outcome measurement</a:t>
            </a:r>
          </a:p>
          <a:p>
            <a:endParaRPr lang="en-US" dirty="0"/>
          </a:p>
        </p:txBody>
      </p:sp>
      <p:sp>
        <p:nvSpPr>
          <p:cNvPr id="4" name="Footer Placeholder 3"/>
          <p:cNvSpPr>
            <a:spLocks noGrp="1"/>
          </p:cNvSpPr>
          <p:nvPr>
            <p:ph type="ftr" sz="quarter" idx="11"/>
          </p:nvPr>
        </p:nvSpPr>
        <p:spPr/>
        <p:txBody>
          <a:bodyPr/>
          <a:lstStyle/>
          <a:p>
            <a:r>
              <a:rPr lang="en-US" smtClean="0"/>
              <a:t>Robin E. Cooper, NASDDDS 3/14</a:t>
            </a:r>
            <a:endParaRPr lang="en-US"/>
          </a:p>
        </p:txBody>
      </p:sp>
      <p:sp>
        <p:nvSpPr>
          <p:cNvPr id="5" name="Slide Number Placeholder 4"/>
          <p:cNvSpPr>
            <a:spLocks noGrp="1"/>
          </p:cNvSpPr>
          <p:nvPr>
            <p:ph type="sldNum" sz="quarter" idx="12"/>
          </p:nvPr>
        </p:nvSpPr>
        <p:spPr/>
        <p:txBody>
          <a:bodyPr/>
          <a:lstStyle/>
          <a:p>
            <a:fld id="{877FE50F-4CFF-4C59-A0DB-36C738A63EA8}" type="slidenum">
              <a:rPr lang="en-US" smtClean="0"/>
              <a:t>54</a:t>
            </a:fld>
            <a:endParaRPr lang="en-US"/>
          </a:p>
        </p:txBody>
      </p:sp>
    </p:spTree>
    <p:extLst>
      <p:ext uri="{BB962C8B-B14F-4D97-AF65-F5344CB8AC3E}">
        <p14:creationId xmlns:p14="http://schemas.microsoft.com/office/powerpoint/2010/main" val="28898867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
            </a:r>
            <a:br>
              <a:rPr lang="en-US" dirty="0" smtClean="0"/>
            </a:br>
            <a:r>
              <a:rPr lang="en-US" dirty="0" smtClean="0"/>
              <a:t>And </a:t>
            </a:r>
            <a:r>
              <a:rPr lang="en-US" dirty="0"/>
              <a:t>then…</a:t>
            </a:r>
            <a:br>
              <a:rPr lang="en-US" dirty="0"/>
            </a:br>
            <a:endParaRPr lang="en-US" dirty="0"/>
          </a:p>
        </p:txBody>
      </p:sp>
      <p:sp>
        <p:nvSpPr>
          <p:cNvPr id="3" name="Content Placeholder 2"/>
          <p:cNvSpPr>
            <a:spLocks noGrp="1"/>
          </p:cNvSpPr>
          <p:nvPr>
            <p:ph idx="1"/>
          </p:nvPr>
        </p:nvSpPr>
        <p:spPr>
          <a:xfrm>
            <a:off x="457200" y="1752600"/>
            <a:ext cx="8229600" cy="4572000"/>
          </a:xfrm>
        </p:spPr>
        <p:txBody>
          <a:bodyPr>
            <a:normAutofit/>
          </a:bodyPr>
          <a:lstStyle/>
          <a:p>
            <a:r>
              <a:rPr lang="en-US" b="1" dirty="0" smtClean="0"/>
              <a:t>Waiver </a:t>
            </a:r>
            <a:r>
              <a:rPr lang="en-US" b="1" dirty="0"/>
              <a:t>and state </a:t>
            </a:r>
            <a:r>
              <a:rPr lang="en-US" b="1" dirty="0" smtClean="0"/>
              <a:t>plans </a:t>
            </a:r>
          </a:p>
          <a:p>
            <a:pPr lvl="1"/>
            <a:r>
              <a:rPr lang="en-US" dirty="0" smtClean="0"/>
              <a:t>Based </a:t>
            </a:r>
            <a:r>
              <a:rPr lang="en-US" dirty="0"/>
              <a:t>on results of the review, waiver application and state plan options may need to be modified</a:t>
            </a:r>
            <a:r>
              <a:rPr lang="en-US" dirty="0" smtClean="0"/>
              <a:t>.</a:t>
            </a:r>
            <a:br>
              <a:rPr lang="en-US" dirty="0" smtClean="0"/>
            </a:br>
            <a:endParaRPr lang="en-US" dirty="0"/>
          </a:p>
          <a:p>
            <a:r>
              <a:rPr lang="en-US" b="1" dirty="0" smtClean="0"/>
              <a:t>Information </a:t>
            </a:r>
            <a:r>
              <a:rPr lang="en-US" b="1" dirty="0"/>
              <a:t>Systems </a:t>
            </a:r>
            <a:r>
              <a:rPr lang="en-US" b="1" dirty="0" smtClean="0"/>
              <a:t> </a:t>
            </a:r>
          </a:p>
          <a:p>
            <a:pPr lvl="1"/>
            <a:r>
              <a:rPr lang="en-US" dirty="0" smtClean="0"/>
              <a:t>Modifications </a:t>
            </a:r>
            <a:r>
              <a:rPr lang="en-US" dirty="0"/>
              <a:t>needed to implement changes to state policies and practices as well as reporting requirements </a:t>
            </a:r>
            <a:r>
              <a:rPr lang="en-US" dirty="0" smtClean="0"/>
              <a:t> </a:t>
            </a:r>
            <a:br>
              <a:rPr lang="en-US" dirty="0" smtClean="0"/>
            </a:br>
            <a:endParaRPr lang="en-US" dirty="0" smtClean="0"/>
          </a:p>
          <a:p>
            <a:r>
              <a:rPr lang="en-US" b="1" dirty="0" smtClean="0"/>
              <a:t>Assess </a:t>
            </a:r>
            <a:r>
              <a:rPr lang="en-US" b="1" dirty="0"/>
              <a:t>current </a:t>
            </a:r>
            <a:r>
              <a:rPr lang="en-US" b="1" dirty="0" smtClean="0"/>
              <a:t>services</a:t>
            </a:r>
            <a:r>
              <a:rPr lang="en-US" dirty="0" smtClean="0"/>
              <a:t> </a:t>
            </a:r>
          </a:p>
          <a:p>
            <a:pPr lvl="1"/>
            <a:r>
              <a:rPr lang="en-US" dirty="0" smtClean="0"/>
              <a:t>To </a:t>
            </a:r>
            <a:r>
              <a:rPr lang="en-US" dirty="0"/>
              <a:t>determine the extent to which the state’s standards are being met and in order to develop a transition plan to change services—but set the standards first!</a:t>
            </a:r>
          </a:p>
          <a:p>
            <a:endParaRPr lang="en-US" dirty="0"/>
          </a:p>
        </p:txBody>
      </p:sp>
      <p:sp>
        <p:nvSpPr>
          <p:cNvPr id="4" name="Footer Placeholder 3"/>
          <p:cNvSpPr>
            <a:spLocks noGrp="1"/>
          </p:cNvSpPr>
          <p:nvPr>
            <p:ph type="ftr" sz="quarter" idx="11"/>
          </p:nvPr>
        </p:nvSpPr>
        <p:spPr/>
        <p:txBody>
          <a:bodyPr/>
          <a:lstStyle/>
          <a:p>
            <a:r>
              <a:rPr lang="en-US" smtClean="0"/>
              <a:t>Robin E. Cooper, NASDDDS 3/14</a:t>
            </a:r>
            <a:endParaRPr lang="en-US"/>
          </a:p>
        </p:txBody>
      </p:sp>
      <p:sp>
        <p:nvSpPr>
          <p:cNvPr id="5" name="Slide Number Placeholder 4"/>
          <p:cNvSpPr>
            <a:spLocks noGrp="1"/>
          </p:cNvSpPr>
          <p:nvPr>
            <p:ph type="sldNum" sz="quarter" idx="12"/>
          </p:nvPr>
        </p:nvSpPr>
        <p:spPr/>
        <p:txBody>
          <a:bodyPr/>
          <a:lstStyle/>
          <a:p>
            <a:fld id="{877FE50F-4CFF-4C59-A0DB-36C738A63EA8}" type="slidenum">
              <a:rPr lang="en-US" smtClean="0"/>
              <a:t>55</a:t>
            </a:fld>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28600"/>
            <a:ext cx="30226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1873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new rules…</a:t>
            </a:r>
            <a:endParaRPr lang="en-US" dirty="0"/>
          </a:p>
        </p:txBody>
      </p:sp>
      <p:sp>
        <p:nvSpPr>
          <p:cNvPr id="3" name="Content Placeholder 2"/>
          <p:cNvSpPr>
            <a:spLocks noGrp="1"/>
          </p:cNvSpPr>
          <p:nvPr>
            <p:ph idx="1"/>
          </p:nvPr>
        </p:nvSpPr>
        <p:spPr/>
        <p:txBody>
          <a:bodyPr/>
          <a:lstStyle/>
          <a:p>
            <a:r>
              <a:rPr lang="en-US" dirty="0" smtClean="0"/>
              <a:t>Give us a LOT to think about</a:t>
            </a:r>
            <a:br>
              <a:rPr lang="en-US" dirty="0" smtClean="0"/>
            </a:br>
            <a:endParaRPr lang="en-US" dirty="0" smtClean="0"/>
          </a:p>
          <a:p>
            <a:r>
              <a:rPr lang="en-US" dirty="0" smtClean="0"/>
              <a:t>Probably a LOT to do</a:t>
            </a:r>
          </a:p>
          <a:p>
            <a:endParaRPr lang="en-US" dirty="0"/>
          </a:p>
          <a:p>
            <a:r>
              <a:rPr lang="en-US" dirty="0" smtClean="0"/>
              <a:t>But the rules can potentially represent an incredible opportunity to bring our supports and services closer to what we aspire to in our system values and vision statements…. </a:t>
            </a:r>
            <a:endParaRPr lang="en-US" dirty="0"/>
          </a:p>
        </p:txBody>
      </p:sp>
      <p:sp>
        <p:nvSpPr>
          <p:cNvPr id="4" name="Footer Placeholder 3"/>
          <p:cNvSpPr>
            <a:spLocks noGrp="1"/>
          </p:cNvSpPr>
          <p:nvPr>
            <p:ph type="ftr" sz="quarter" idx="11"/>
          </p:nvPr>
        </p:nvSpPr>
        <p:spPr/>
        <p:txBody>
          <a:bodyPr/>
          <a:lstStyle/>
          <a:p>
            <a:r>
              <a:rPr lang="en-US" smtClean="0"/>
              <a:t>Robin E. Cooper, NASDDDS 3/14</a:t>
            </a:r>
            <a:endParaRPr lang="en-US"/>
          </a:p>
        </p:txBody>
      </p:sp>
      <p:sp>
        <p:nvSpPr>
          <p:cNvPr id="5" name="Slide Number Placeholder 4"/>
          <p:cNvSpPr>
            <a:spLocks noGrp="1"/>
          </p:cNvSpPr>
          <p:nvPr>
            <p:ph type="sldNum" sz="quarter" idx="12"/>
          </p:nvPr>
        </p:nvSpPr>
        <p:spPr/>
        <p:txBody>
          <a:bodyPr/>
          <a:lstStyle/>
          <a:p>
            <a:fld id="{877FE50F-4CFF-4C59-A0DB-36C738A63EA8}" type="slidenum">
              <a:rPr lang="en-US" smtClean="0"/>
              <a:t>56</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28600"/>
            <a:ext cx="3299480" cy="2341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6531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3" name="Content Placeholder 2"/>
          <p:cNvSpPr>
            <a:spLocks noGrp="1"/>
          </p:cNvSpPr>
          <p:nvPr>
            <p:ph idx="1"/>
          </p:nvPr>
        </p:nvSpPr>
        <p:spPr/>
        <p:txBody>
          <a:bodyPr/>
          <a:lstStyle/>
          <a:p>
            <a:r>
              <a:rPr lang="en-US" dirty="0" smtClean="0"/>
              <a:t>CMS: Centers for Medicare and Medicaid</a:t>
            </a:r>
          </a:p>
          <a:p>
            <a:r>
              <a:rPr lang="en-US" dirty="0" smtClean="0"/>
              <a:t>CFR: Code of Federal Regulations</a:t>
            </a:r>
          </a:p>
          <a:p>
            <a:r>
              <a:rPr lang="en-US" dirty="0"/>
              <a:t>HCBS: Home and community-based </a:t>
            </a:r>
            <a:r>
              <a:rPr lang="en-US" dirty="0" smtClean="0"/>
              <a:t>services</a:t>
            </a:r>
          </a:p>
          <a:p>
            <a:r>
              <a:rPr lang="en-US" dirty="0" smtClean="0"/>
              <a:t>HHS: Health and Human Services</a:t>
            </a:r>
            <a:endParaRPr lang="en-US" dirty="0"/>
          </a:p>
          <a:p>
            <a:r>
              <a:rPr lang="en-US" dirty="0" smtClean="0"/>
              <a:t>ICF-IID: Intermediate care facility for individuals with intellectual disabilities</a:t>
            </a:r>
          </a:p>
          <a:p>
            <a:r>
              <a:rPr lang="en-US" dirty="0" smtClean="0"/>
              <a:t>PCP: Person-centered planning</a:t>
            </a:r>
            <a:endParaRPr lang="en-US" dirty="0"/>
          </a:p>
        </p:txBody>
      </p:sp>
      <p:sp>
        <p:nvSpPr>
          <p:cNvPr id="6" name="Slide Number Placeholder 5"/>
          <p:cNvSpPr>
            <a:spLocks noGrp="1"/>
          </p:cNvSpPr>
          <p:nvPr>
            <p:ph type="sldNum" sz="quarter" idx="12"/>
          </p:nvPr>
        </p:nvSpPr>
        <p:spPr/>
        <p:txBody>
          <a:bodyPr/>
          <a:lstStyle/>
          <a:p>
            <a:fld id="{877FE50F-4CFF-4C59-A0DB-36C738A63EA8}" type="slidenum">
              <a:rPr lang="en-US" smtClean="0"/>
              <a:t>57</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597679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8260672" cy="1039427"/>
          </a:xfrm>
        </p:spPr>
        <p:txBody>
          <a:bodyPr>
            <a:normAutofit fontScale="90000"/>
          </a:bodyPr>
          <a:lstStyle/>
          <a:p>
            <a:pPr algn="l"/>
            <a:r>
              <a:rPr lang="en-US" dirty="0" smtClean="0"/>
              <a:t/>
            </a:r>
            <a:br>
              <a:rPr lang="en-US" dirty="0" smtClean="0"/>
            </a:br>
            <a:endParaRPr lang="en-US" dirty="0"/>
          </a:p>
        </p:txBody>
      </p:sp>
      <p:sp>
        <p:nvSpPr>
          <p:cNvPr id="3" name="Content Placeholder 2"/>
          <p:cNvSpPr>
            <a:spLocks noGrp="1"/>
          </p:cNvSpPr>
          <p:nvPr>
            <p:ph idx="1"/>
          </p:nvPr>
        </p:nvSpPr>
        <p:spPr>
          <a:xfrm>
            <a:off x="457200" y="1905000"/>
            <a:ext cx="8229600" cy="4221163"/>
          </a:xfrm>
        </p:spPr>
        <p:txBody>
          <a:bodyPr>
            <a:normAutofit fontScale="92500" lnSpcReduction="20000"/>
          </a:bodyPr>
          <a:lstStyle/>
          <a:p>
            <a:endParaRPr lang="en-US" sz="3300" dirty="0" smtClean="0"/>
          </a:p>
          <a:p>
            <a:endParaRPr lang="en-US" sz="3300" dirty="0"/>
          </a:p>
          <a:p>
            <a:endParaRPr lang="en-US" sz="3300" dirty="0" smtClean="0"/>
          </a:p>
          <a:p>
            <a:endParaRPr lang="en-US" sz="3300" dirty="0"/>
          </a:p>
          <a:p>
            <a:endParaRPr lang="en-US" sz="3300" dirty="0" smtClean="0"/>
          </a:p>
          <a:p>
            <a:pPr marL="114300" indent="0">
              <a:buNone/>
            </a:pPr>
            <a:r>
              <a:rPr lang="en-US" sz="3200" dirty="0"/>
              <a:t/>
            </a:r>
            <a:br>
              <a:rPr lang="en-US" sz="3200" dirty="0"/>
            </a:br>
            <a:r>
              <a:rPr lang="en-US" sz="3200" dirty="0" smtClean="0"/>
              <a:t/>
            </a:r>
            <a:br>
              <a:rPr lang="en-US" sz="3200" dirty="0" smtClean="0"/>
            </a:br>
            <a:r>
              <a:rPr lang="en-US" dirty="0" smtClean="0"/>
              <a:t/>
            </a:r>
            <a:br>
              <a:rPr lang="en-US" dirty="0" smtClean="0"/>
            </a:br>
            <a:r>
              <a:rPr lang="en-US" dirty="0" smtClean="0"/>
              <a:t/>
            </a:r>
            <a:br>
              <a:rPr lang="en-US" dirty="0" smtClean="0"/>
            </a:br>
            <a:endParaRPr 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186" y="838200"/>
            <a:ext cx="4126832"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877FE50F-4CFF-4C59-A0DB-36C738A63EA8}" type="slidenum">
              <a:rPr lang="en-US" smtClean="0"/>
              <a:t>6</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3060623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a:t>
            </a:r>
            <a:endParaRPr lang="en-US" dirty="0"/>
          </a:p>
        </p:txBody>
      </p:sp>
      <p:sp>
        <p:nvSpPr>
          <p:cNvPr id="3" name="Content Placeholder 2"/>
          <p:cNvSpPr>
            <a:spLocks noGrp="1"/>
          </p:cNvSpPr>
          <p:nvPr>
            <p:ph idx="1"/>
          </p:nvPr>
        </p:nvSpPr>
        <p:spPr>
          <a:xfrm>
            <a:off x="456406" y="1686718"/>
            <a:ext cx="8229600" cy="4373563"/>
          </a:xfrm>
        </p:spPr>
        <p:txBody>
          <a:bodyPr>
            <a:noAutofit/>
          </a:bodyPr>
          <a:lstStyle/>
          <a:p>
            <a:pPr lvl="0">
              <a:buClr>
                <a:srgbClr val="93A299"/>
              </a:buClr>
            </a:pPr>
            <a:r>
              <a:rPr lang="en-US" sz="2000" dirty="0">
                <a:solidFill>
                  <a:srgbClr val="40382C"/>
                </a:solidFill>
              </a:rPr>
              <a:t>Wherever you see this on a slide, this means I am using language directly taken from CMS’s presentations on the new </a:t>
            </a:r>
            <a:r>
              <a:rPr lang="en-US" sz="2000" dirty="0" smtClean="0">
                <a:solidFill>
                  <a:srgbClr val="40382C"/>
                </a:solidFill>
              </a:rPr>
              <a:t>rules </a:t>
            </a:r>
            <a:endParaRPr lang="en-US" sz="2000" dirty="0">
              <a:solidFill>
                <a:srgbClr val="40382C"/>
              </a:solidFill>
            </a:endParaRPr>
          </a:p>
          <a:p>
            <a:pPr marL="114300" lvl="0" indent="0">
              <a:buClr>
                <a:srgbClr val="93A299"/>
              </a:buClr>
              <a:buNone/>
            </a:pPr>
            <a:r>
              <a:rPr lang="en-US" sz="2000" dirty="0">
                <a:solidFill>
                  <a:srgbClr val="40382C"/>
                </a:solidFill>
              </a:rPr>
              <a:t/>
            </a:r>
            <a:br>
              <a:rPr lang="en-US" sz="2000" dirty="0">
                <a:solidFill>
                  <a:srgbClr val="40382C"/>
                </a:solidFill>
              </a:rPr>
            </a:br>
            <a:r>
              <a:rPr lang="en-US" sz="2000" dirty="0">
                <a:solidFill>
                  <a:srgbClr val="40382C"/>
                </a:solidFill>
              </a:rPr>
              <a:t/>
            </a:r>
            <a:br>
              <a:rPr lang="en-US" sz="2000" dirty="0">
                <a:solidFill>
                  <a:srgbClr val="40382C"/>
                </a:solidFill>
              </a:rPr>
            </a:br>
            <a:endParaRPr lang="en-US" sz="2000" dirty="0">
              <a:solidFill>
                <a:srgbClr val="40382C"/>
              </a:solidFill>
            </a:endParaRPr>
          </a:p>
          <a:p>
            <a:pPr lvl="0">
              <a:buClr>
                <a:srgbClr val="93A299"/>
              </a:buClr>
            </a:pPr>
            <a:endParaRPr lang="en-US" sz="2000" dirty="0">
              <a:solidFill>
                <a:srgbClr val="40382C"/>
              </a:solidFill>
            </a:endParaRPr>
          </a:p>
          <a:p>
            <a:pPr lvl="0">
              <a:buClr>
                <a:srgbClr val="93A299"/>
              </a:buClr>
            </a:pPr>
            <a:r>
              <a:rPr lang="en-US" sz="2000" dirty="0" smtClean="0">
                <a:solidFill>
                  <a:srgbClr val="40382C"/>
                </a:solidFill>
              </a:rPr>
              <a:t>This is because the only information we have today is the actual rule and CMS’s fact sheets and webinar presentations</a:t>
            </a:r>
            <a:br>
              <a:rPr lang="en-US" sz="2000" dirty="0" smtClean="0">
                <a:solidFill>
                  <a:srgbClr val="40382C"/>
                </a:solidFill>
              </a:rPr>
            </a:br>
            <a:endParaRPr lang="en-US" sz="2000" dirty="0" smtClean="0">
              <a:solidFill>
                <a:srgbClr val="40382C"/>
              </a:solidFill>
            </a:endParaRPr>
          </a:p>
          <a:p>
            <a:pPr lvl="0">
              <a:buClr>
                <a:srgbClr val="93A299"/>
              </a:buClr>
            </a:pPr>
            <a:r>
              <a:rPr lang="en-US" sz="2000" dirty="0" smtClean="0">
                <a:solidFill>
                  <a:srgbClr val="40382C"/>
                </a:solidFill>
              </a:rPr>
              <a:t>I </a:t>
            </a:r>
            <a:r>
              <a:rPr lang="en-US" sz="2000" dirty="0">
                <a:solidFill>
                  <a:srgbClr val="40382C"/>
                </a:solidFill>
              </a:rPr>
              <a:t>do NOT want to make interpretations ahead of  CMS </a:t>
            </a:r>
            <a:r>
              <a:rPr lang="en-US" sz="2000" dirty="0" smtClean="0">
                <a:solidFill>
                  <a:srgbClr val="40382C"/>
                </a:solidFill>
              </a:rPr>
              <a:t>guidance, </a:t>
            </a:r>
            <a:r>
              <a:rPr lang="en-US" sz="2000" dirty="0">
                <a:solidFill>
                  <a:srgbClr val="40382C"/>
                </a:solidFill>
              </a:rPr>
              <a:t>the first of which will come out on March 17 (more on this later)</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184" y="2819400"/>
            <a:ext cx="2401887"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877FE50F-4CFF-4C59-A0DB-36C738A63EA8}" type="slidenum">
              <a:rPr lang="en-US" smtClean="0"/>
              <a:t>7</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1419370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CMS says the intent of </a:t>
            </a:r>
            <a:br>
              <a:rPr lang="en-US" dirty="0" smtClean="0"/>
            </a:br>
            <a:r>
              <a:rPr lang="en-US" dirty="0" smtClean="0"/>
              <a:t>this rule is:</a:t>
            </a:r>
            <a:endParaRPr lang="en-US" dirty="0"/>
          </a:p>
        </p:txBody>
      </p:sp>
      <p:sp>
        <p:nvSpPr>
          <p:cNvPr id="3" name="Content Placeholder 2"/>
          <p:cNvSpPr>
            <a:spLocks noGrp="1"/>
          </p:cNvSpPr>
          <p:nvPr>
            <p:ph idx="1"/>
          </p:nvPr>
        </p:nvSpPr>
        <p:spPr/>
        <p:txBody>
          <a:bodyPr>
            <a:normAutofit lnSpcReduction="10000"/>
          </a:bodyPr>
          <a:lstStyle/>
          <a:p>
            <a:pPr lvl="0"/>
            <a:r>
              <a:rPr lang="en-US" dirty="0"/>
              <a:t>To ensure that individuals receiving long-term services and supports through home and community based service (HCBS) programs under the </a:t>
            </a:r>
            <a:r>
              <a:rPr lang="en-US" b="1" i="1" dirty="0"/>
              <a:t>1915(c</a:t>
            </a:r>
            <a:r>
              <a:rPr lang="en-US" b="1" i="1" dirty="0" smtClean="0"/>
              <a:t>)*, </a:t>
            </a:r>
            <a:r>
              <a:rPr lang="en-US" b="1" i="1" dirty="0"/>
              <a:t>1915(i) and 1915(k) </a:t>
            </a:r>
            <a:r>
              <a:rPr lang="en-US" dirty="0"/>
              <a:t>Medicaid authorities have full access to benefits of community living and the opportunity to receive services in the most integrated setting appropriate</a:t>
            </a:r>
          </a:p>
          <a:p>
            <a:pPr marL="114300" indent="0">
              <a:buNone/>
            </a:pPr>
            <a:r>
              <a:rPr lang="en-US" dirty="0"/>
              <a:t> </a:t>
            </a:r>
          </a:p>
          <a:p>
            <a:pPr lvl="0"/>
            <a:r>
              <a:rPr lang="en-US" dirty="0"/>
              <a:t>To enhance the quality of HCBS and provide </a:t>
            </a:r>
            <a:r>
              <a:rPr lang="en-US" dirty="0" smtClean="0"/>
              <a:t/>
            </a:r>
            <a:br>
              <a:rPr lang="en-US" dirty="0" smtClean="0"/>
            </a:br>
            <a:r>
              <a:rPr lang="en-US" dirty="0" smtClean="0"/>
              <a:t>protections </a:t>
            </a:r>
            <a:r>
              <a:rPr lang="en-US" dirty="0"/>
              <a:t>to </a:t>
            </a:r>
            <a:r>
              <a:rPr lang="en-US" dirty="0" smtClean="0"/>
              <a:t>participants</a:t>
            </a:r>
            <a:br>
              <a:rPr lang="en-US" dirty="0" smtClean="0"/>
            </a:br>
            <a:r>
              <a:rPr lang="en-US" sz="1600" i="1" dirty="0" smtClean="0"/>
              <a:t/>
            </a:r>
            <a:br>
              <a:rPr lang="en-US" sz="1600" i="1" dirty="0" smtClean="0"/>
            </a:br>
            <a:r>
              <a:rPr lang="en-US" sz="1600" b="1" i="1" dirty="0" smtClean="0"/>
              <a:t>* We will mainly focus on </a:t>
            </a:r>
            <a:r>
              <a:rPr lang="en-US" sz="1600" b="1" i="1" dirty="0"/>
              <a:t>the</a:t>
            </a:r>
            <a:r>
              <a:rPr lang="en-US" sz="1600" b="1" i="1" dirty="0" smtClean="0"/>
              <a:t>1915(c) HCBS waivers</a:t>
            </a:r>
            <a:endParaRPr lang="en-US" sz="1600" b="1"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0268" y="5471318"/>
            <a:ext cx="2401887"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877FE50F-4CFF-4C59-A0DB-36C738A63EA8}" type="slidenum">
              <a:rPr lang="en-US" smtClean="0"/>
              <a:t>8</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3626564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This rule aligns Medicaid funding for HCBS with the intent of the Olmsted Decision and is in line with many recent Department of Justice enforcement actions.</a:t>
            </a:r>
            <a:endParaRPr lang="en-US" u="sng" dirty="0"/>
          </a:p>
          <a:p>
            <a:pPr marL="411480" lvl="1" indent="0">
              <a:buNone/>
            </a:pPr>
            <a:endParaRPr lang="en-US" dirty="0" smtClean="0"/>
          </a:p>
          <a:p>
            <a:r>
              <a:rPr lang="en-US" dirty="0" smtClean="0"/>
              <a:t>The CMS regulations complement the “integration mandate” of the Americans with Disabilities Act:</a:t>
            </a:r>
          </a:p>
          <a:p>
            <a:pPr lvl="1"/>
            <a:r>
              <a:rPr lang="en-US" dirty="0"/>
              <a:t>The </a:t>
            </a:r>
            <a:r>
              <a:rPr lang="en-US" dirty="0" smtClean="0"/>
              <a:t>Title </a:t>
            </a:r>
            <a:r>
              <a:rPr lang="en-US" dirty="0"/>
              <a:t>II regulations require public entities to “administer services, programs, and activities in the most integrated setting appropriate to the needs of qualified individuals with disabilities.”</a:t>
            </a:r>
            <a:r>
              <a:rPr lang="en-US" b="1" baseline="30000" dirty="0">
                <a:hlinkClick r:id="rId2"/>
              </a:rPr>
              <a:t>5</a:t>
            </a:r>
            <a:r>
              <a:rPr lang="en-US" dirty="0"/>
              <a:t>  The preamble discussion of the “integration regulation” explains that “the most integrated setting” is one that “enables individuals with disabilities to interact with nondisabled persons to the fullest extent possible </a:t>
            </a:r>
            <a:r>
              <a:rPr lang="en-US" dirty="0" smtClean="0"/>
              <a:t>.</a:t>
            </a:r>
            <a:br>
              <a:rPr lang="en-US" dirty="0" smtClean="0"/>
            </a:br>
            <a:endParaRPr lang="en-US" dirty="0" smtClean="0"/>
          </a:p>
          <a:p>
            <a:r>
              <a:rPr lang="en-US" dirty="0" smtClean="0"/>
              <a:t> </a:t>
            </a:r>
            <a:r>
              <a:rPr lang="en-US" dirty="0"/>
              <a:t>CMS, in the “Comments” section notes, “We believe the final regulation language supports these principles. Within future guidance, we will reinforce the importance of complying with other federal requirements such as ADA and </a:t>
            </a:r>
            <a:r>
              <a:rPr lang="en-US" u="sng" dirty="0" smtClean="0"/>
              <a:t>Olmstead.”</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57200"/>
            <a:ext cx="114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877FE50F-4CFF-4C59-A0DB-36C738A63EA8}" type="slidenum">
              <a:rPr lang="en-US" smtClean="0"/>
              <a:t>9</a:t>
            </a:fld>
            <a:endParaRPr lang="en-US"/>
          </a:p>
        </p:txBody>
      </p:sp>
      <p:sp>
        <p:nvSpPr>
          <p:cNvPr id="7" name="Footer Placeholder 6"/>
          <p:cNvSpPr>
            <a:spLocks noGrp="1"/>
          </p:cNvSpPr>
          <p:nvPr>
            <p:ph type="ftr" sz="quarter" idx="11"/>
          </p:nvPr>
        </p:nvSpPr>
        <p:spPr/>
        <p:txBody>
          <a:bodyPr/>
          <a:lstStyle/>
          <a:p>
            <a:r>
              <a:rPr lang="en-US" smtClean="0"/>
              <a:t>Robin E. Cooper, NASDDDS 3/14</a:t>
            </a:r>
            <a:endParaRPr lang="en-US"/>
          </a:p>
        </p:txBody>
      </p:sp>
    </p:spTree>
    <p:extLst>
      <p:ext uri="{BB962C8B-B14F-4D97-AF65-F5344CB8AC3E}">
        <p14:creationId xmlns:p14="http://schemas.microsoft.com/office/powerpoint/2010/main" val="31762361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Custom 4">
      <a:dk1>
        <a:sysClr val="windowText" lastClr="000000"/>
      </a:dk1>
      <a:lt1>
        <a:sysClr val="window" lastClr="FFFFFF"/>
      </a:lt1>
      <a:dk2>
        <a:srgbClr val="40382C"/>
      </a:dk2>
      <a:lt2>
        <a:srgbClr val="ECEDD1"/>
      </a:lt2>
      <a:accent1>
        <a:srgbClr val="93A299"/>
      </a:accent1>
      <a:accent2>
        <a:srgbClr val="CF543F"/>
      </a:accent2>
      <a:accent3>
        <a:srgbClr val="B5AE53"/>
      </a:accent3>
      <a:accent4>
        <a:srgbClr val="848058"/>
      </a:accent4>
      <a:accent5>
        <a:srgbClr val="E8B54D"/>
      </a:accent5>
      <a:accent6>
        <a:srgbClr val="786C71"/>
      </a:accent6>
      <a:hlink>
        <a:srgbClr val="201C16"/>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975</TotalTime>
  <Words>2121</Words>
  <Application>Microsoft Office PowerPoint</Application>
  <PresentationFormat>On-screen Show (4:3)</PresentationFormat>
  <Paragraphs>436</Paragraphs>
  <Slides>57</Slides>
  <Notes>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Apothecary</vt:lpstr>
      <vt:lpstr>Overview of the NEW HCBS rules</vt:lpstr>
      <vt:lpstr>Before we  get started</vt:lpstr>
      <vt:lpstr> CMS 2249-F and CMS 2296-F known as the HCBS* Rules… </vt:lpstr>
      <vt:lpstr>Before we dive in….</vt:lpstr>
      <vt:lpstr>And a suggestion…</vt:lpstr>
      <vt:lpstr> </vt:lpstr>
      <vt:lpstr>So….</vt:lpstr>
      <vt:lpstr>CMS says the intent of  this rule is:</vt:lpstr>
      <vt:lpstr>Why NOW??</vt:lpstr>
      <vt:lpstr>Let’s start with the less dramatic aspects of the rule</vt:lpstr>
      <vt:lpstr>Aspects of the rule</vt:lpstr>
      <vt:lpstr>Aspects of the rule</vt:lpstr>
      <vt:lpstr>Let’s move on the big deal stuff</vt:lpstr>
      <vt:lpstr>Before we define HCB Settings character..</vt:lpstr>
      <vt:lpstr>Settings PRESUMED not to Be Home And Community-based</vt:lpstr>
      <vt:lpstr>But….</vt:lpstr>
      <vt:lpstr> The settings (slide 14) may NOT be included in unless: </vt:lpstr>
      <vt:lpstr>Which brings us to  hcb settings character</vt:lpstr>
      <vt:lpstr> HCBS setting  requirements </vt:lpstr>
      <vt:lpstr>HCB setting  requirements</vt:lpstr>
      <vt:lpstr>Private Rooms?</vt:lpstr>
      <vt:lpstr>HCB setting requirements</vt:lpstr>
      <vt:lpstr>Congregate settings and the hcb settings requirements</vt:lpstr>
      <vt:lpstr>Congregate settings and the hcb settings requirements</vt:lpstr>
      <vt:lpstr>And went on to say in their Webinar</vt:lpstr>
      <vt:lpstr> Provider-Owned or Controlled Residential Settings </vt:lpstr>
      <vt:lpstr>Provider-Owned or Controlled Residential Settings</vt:lpstr>
      <vt:lpstr>Provider-Owned or Controlled Residential Settings: additional characteristics</vt:lpstr>
      <vt:lpstr>Provider-Owned or Controlled Residential Settings: additional characteristics</vt:lpstr>
      <vt:lpstr>Provider-Owned or Controlled Residential Settings</vt:lpstr>
      <vt:lpstr>If modifications are in place…</vt:lpstr>
      <vt:lpstr>Whew…so what about coming into compliance????</vt:lpstr>
      <vt:lpstr>renewals and amendments to existing HCBS waivers</vt:lpstr>
      <vt:lpstr>Transition:  new waivers (or 1915(i))</vt:lpstr>
      <vt:lpstr>Renewals and amendments submitted within 1 year of new rules</vt:lpstr>
      <vt:lpstr>For ALL existing waivers   (and 1915(i)) in the state </vt:lpstr>
      <vt:lpstr>Let’s make sure we have that…</vt:lpstr>
      <vt:lpstr>If you have no renewals, new waivers or amendments</vt:lpstr>
      <vt:lpstr>Transition plan: Public comment requirement</vt:lpstr>
      <vt:lpstr>Transition Plan  implementation</vt:lpstr>
      <vt:lpstr>Person-centered planning</vt:lpstr>
      <vt:lpstr>Person-centered  planning</vt:lpstr>
      <vt:lpstr>Person-centered planning</vt:lpstr>
      <vt:lpstr>Person-centered planning</vt:lpstr>
      <vt:lpstr>Person-centered planning</vt:lpstr>
      <vt:lpstr>  Conflict  of interest  </vt:lpstr>
      <vt:lpstr>Conflict  of interest</vt:lpstr>
      <vt:lpstr>So, what might this  all mean for us?</vt:lpstr>
      <vt:lpstr>What standards might we use to assess settings that “optimize” integration?</vt:lpstr>
      <vt:lpstr>What does integration look like?</vt:lpstr>
      <vt:lpstr>What does integration look like?</vt:lpstr>
      <vt:lpstr>And where do we start?</vt:lpstr>
      <vt:lpstr>Assessing integration is about…</vt:lpstr>
      <vt:lpstr>Assessing integration is about</vt:lpstr>
      <vt:lpstr> And then… </vt:lpstr>
      <vt:lpstr>The new rules…</vt:lpstr>
      <vt:lpstr>Acronyms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Cooper</dc:creator>
  <cp:lastModifiedBy>Moon, Melody</cp:lastModifiedBy>
  <cp:revision>88</cp:revision>
  <cp:lastPrinted>2014-03-10T11:46:50Z</cp:lastPrinted>
  <dcterms:created xsi:type="dcterms:W3CDTF">2014-03-01T19:48:36Z</dcterms:created>
  <dcterms:modified xsi:type="dcterms:W3CDTF">2014-03-10T11:51:32Z</dcterms:modified>
</cp:coreProperties>
</file>