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13"/>
  </p:notesMasterIdLst>
  <p:handoutMasterIdLst>
    <p:handoutMasterId r:id="rId14"/>
  </p:handoutMasterIdLst>
  <p:sldIdLst>
    <p:sldId id="256" r:id="rId2"/>
    <p:sldId id="356" r:id="rId3"/>
    <p:sldId id="310" r:id="rId4"/>
    <p:sldId id="311" r:id="rId5"/>
    <p:sldId id="352" r:id="rId6"/>
    <p:sldId id="353" r:id="rId7"/>
    <p:sldId id="354" r:id="rId8"/>
    <p:sldId id="355" r:id="rId9"/>
    <p:sldId id="331" r:id="rId10"/>
    <p:sldId id="333" r:id="rId11"/>
    <p:sldId id="35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6" d="100"/>
          <a:sy n="116" d="100"/>
        </p:scale>
        <p:origin x="-8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5" d="100"/>
        <a:sy n="1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524353205849269"/>
          <c:y val="0.157737961326264"/>
          <c:w val="0.601441426964491"/>
          <c:h val="0.80017033585087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CCFF33"/>
            </a:solidFill>
          </c:spPr>
          <c:explosion val="25"/>
          <c:dPt>
            <c:idx val="0"/>
            <c:bubble3D val="0"/>
            <c:spPr>
              <a:solidFill>
                <a:srgbClr val="CCCCFF"/>
              </a:solidFill>
            </c:spPr>
          </c:dPt>
          <c:dLbls>
            <c:dLbl>
              <c:idx val="0"/>
              <c:layout>
                <c:manualLayout>
                  <c:x val="-0.146146754803798"/>
                  <c:y val="-0.0828444371740333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36406953760411"/>
                  <c:y val="0.026611434600328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2"/>
                <c:pt idx="0">
                  <c:v>Top 5%</c:v>
                </c:pt>
                <c:pt idx="1">
                  <c:v>Remaining 95%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1.56540828145E11</c:v>
                </c:pt>
                <c:pt idx="1">
                  <c:v>1.2845915E11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2000" b="1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000" b="1"/>
            </a:pPr>
            <a:endParaRPr lang="en-US"/>
          </a:p>
        </c:txPr>
      </c:legendEntry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683088140768119"/>
          <c:y val="0.205658578391987"/>
          <c:w val="0.294438239862876"/>
          <c:h val="0.28256012641277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0747588424438"/>
          <c:y val="0.0770611394163965"/>
          <c:w val="0.706804644211141"/>
          <c:h val="0.448552993375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Duals</c:v>
                </c:pt>
              </c:strCache>
            </c:strRef>
          </c:tx>
          <c:invertIfNegative val="0"/>
          <c:cat>
            <c:strRef>
              <c:f>Sheet1!$A$2:$A$9</c:f>
              <c:strCache>
                <c:ptCount val="8"/>
                <c:pt idx="0">
                  <c:v>Nursing Facilities</c:v>
                </c:pt>
                <c:pt idx="1">
                  <c:v>Home and Community Based Services</c:v>
                </c:pt>
                <c:pt idx="2">
                  <c:v>Personal Care Services</c:v>
                </c:pt>
                <c:pt idx="3">
                  <c:v>Home Health Services</c:v>
                </c:pt>
                <c:pt idx="4">
                  <c:v>Rehabilitation Services</c:v>
                </c:pt>
                <c:pt idx="5">
                  <c:v>Prescribed Drugs</c:v>
                </c:pt>
                <c:pt idx="6">
                  <c:v>Intermediate Care Facilities/MRRC</c:v>
                </c:pt>
                <c:pt idx="7">
                  <c:v>Inpatient Hospital</c:v>
                </c:pt>
              </c:strCache>
            </c:strRef>
          </c:cat>
          <c:val>
            <c:numRef>
              <c:f>Sheet1!$B$2:$B$9</c:f>
              <c:numCache>
                <c:formatCode>0.00%</c:formatCode>
                <c:ptCount val="8"/>
                <c:pt idx="0">
                  <c:v>0.459</c:v>
                </c:pt>
                <c:pt idx="1">
                  <c:v>0.174</c:v>
                </c:pt>
                <c:pt idx="2">
                  <c:v>0.0590000000000002</c:v>
                </c:pt>
                <c:pt idx="3">
                  <c:v>0.038</c:v>
                </c:pt>
                <c:pt idx="4">
                  <c:v>0.021</c:v>
                </c:pt>
                <c:pt idx="5">
                  <c:v>0.00700000000000001</c:v>
                </c:pt>
                <c:pt idx="6">
                  <c:v>0.099</c:v>
                </c:pt>
                <c:pt idx="7">
                  <c:v>0.024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Non-Duals</c:v>
                </c:pt>
              </c:strCache>
            </c:strRef>
          </c:tx>
          <c:invertIfNegative val="0"/>
          <c:cat>
            <c:strRef>
              <c:f>Sheet1!$A$2:$A$9</c:f>
              <c:strCache>
                <c:ptCount val="8"/>
                <c:pt idx="0">
                  <c:v>Nursing Facilities</c:v>
                </c:pt>
                <c:pt idx="1">
                  <c:v>Home and Community Based Services</c:v>
                </c:pt>
                <c:pt idx="2">
                  <c:v>Personal Care Services</c:v>
                </c:pt>
                <c:pt idx="3">
                  <c:v>Home Health Services</c:v>
                </c:pt>
                <c:pt idx="4">
                  <c:v>Rehabilitation Services</c:v>
                </c:pt>
                <c:pt idx="5">
                  <c:v>Prescribed Drugs</c:v>
                </c:pt>
                <c:pt idx="6">
                  <c:v>Intermediate Care Facilities/MRRC</c:v>
                </c:pt>
                <c:pt idx="7">
                  <c:v>Inpatient Hospital</c:v>
                </c:pt>
              </c:strCache>
            </c:strRef>
          </c:cat>
          <c:val>
            <c:numRef>
              <c:f>Sheet1!$C$2:$C$9</c:f>
              <c:numCache>
                <c:formatCode>0.00%</c:formatCode>
                <c:ptCount val="8"/>
                <c:pt idx="0">
                  <c:v>0.077</c:v>
                </c:pt>
                <c:pt idx="1">
                  <c:v>0.143</c:v>
                </c:pt>
                <c:pt idx="2">
                  <c:v>0.032</c:v>
                </c:pt>
                <c:pt idx="3">
                  <c:v>0.033</c:v>
                </c:pt>
                <c:pt idx="4">
                  <c:v>0.031</c:v>
                </c:pt>
                <c:pt idx="5">
                  <c:v>0.124</c:v>
                </c:pt>
                <c:pt idx="6">
                  <c:v>0.058</c:v>
                </c:pt>
                <c:pt idx="7">
                  <c:v>0.275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Sheet1!$A$2:$A$9</c:f>
              <c:strCache>
                <c:ptCount val="8"/>
                <c:pt idx="0">
                  <c:v>Nursing Facilities</c:v>
                </c:pt>
                <c:pt idx="1">
                  <c:v>Home and Community Based Services</c:v>
                </c:pt>
                <c:pt idx="2">
                  <c:v>Personal Care Services</c:v>
                </c:pt>
                <c:pt idx="3">
                  <c:v>Home Health Services</c:v>
                </c:pt>
                <c:pt idx="4">
                  <c:v>Rehabilitation Services</c:v>
                </c:pt>
                <c:pt idx="5">
                  <c:v>Prescribed Drugs</c:v>
                </c:pt>
                <c:pt idx="6">
                  <c:v>Intermediate Care Facilities/MRRC</c:v>
                </c:pt>
                <c:pt idx="7">
                  <c:v>Inpatient Hospital</c:v>
                </c:pt>
              </c:strCache>
            </c:strRef>
          </c:cat>
          <c:val>
            <c:numRef>
              <c:f>Sheet1!$D$2:$D$9</c:f>
              <c:numCache>
                <c:formatCode>0.00%</c:formatCode>
                <c:ptCount val="8"/>
                <c:pt idx="0">
                  <c:v>0.275</c:v>
                </c:pt>
                <c:pt idx="1">
                  <c:v>0.159000000000001</c:v>
                </c:pt>
                <c:pt idx="2">
                  <c:v>0.046</c:v>
                </c:pt>
                <c:pt idx="3">
                  <c:v>0.036</c:v>
                </c:pt>
                <c:pt idx="4">
                  <c:v>0.026</c:v>
                </c:pt>
                <c:pt idx="5">
                  <c:v>0.063</c:v>
                </c:pt>
                <c:pt idx="6">
                  <c:v>0.0790000000000003</c:v>
                </c:pt>
                <c:pt idx="7">
                  <c:v>0.145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0719656"/>
        <c:axId val="-2132694072"/>
      </c:barChart>
      <c:catAx>
        <c:axId val="20607196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-2132694072"/>
        <c:crosses val="autoZero"/>
        <c:auto val="1"/>
        <c:lblAlgn val="ctr"/>
        <c:lblOffset val="100"/>
        <c:noMultiLvlLbl val="0"/>
      </c:catAx>
      <c:valAx>
        <c:axId val="-213269407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060719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7659668849504"/>
          <c:y val="0.0667760923266945"/>
          <c:w val="0.132771571837503"/>
          <c:h val="0.150761347846226"/>
        </c:manualLayout>
      </c:layout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93F132-1E65-2345-B59F-4AFCA58A4E9C}" type="datetimeFigureOut">
              <a:rPr lang="en-US" smtClean="0"/>
              <a:t>12/2/13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2804F-A606-584C-954C-D511E1593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75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D4016-6F23-1348-8D91-CDCC5DE77614}" type="datetimeFigureOut">
              <a:rPr lang="en-US" smtClean="0"/>
              <a:t>12/2/13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05407-9396-0C44-BD68-FE0C73745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934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5C47E47-511F-440C-9CE7-CA8DBC118244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5C47E47-511F-440C-9CE7-CA8DBC11824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5347AD-BEC5-45CB-9A1B-975A21BF869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60B888-46E6-4943-BDD7-581229732B3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State of the State in Ohio IDD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November 6,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172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defRPr/>
            </a:pPr>
            <a:r>
              <a:rPr lang="en-US" dirty="0" smtClean="0"/>
              <a:t>Additional 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dirty="0" smtClean="0"/>
              <a:t>We need to fundamentally change </a:t>
            </a:r>
            <a:r>
              <a:rPr lang="en-US" dirty="0"/>
              <a:t>how services are designed and </a:t>
            </a:r>
            <a:r>
              <a:rPr lang="en-US" dirty="0" smtClean="0"/>
              <a:t>delivered</a:t>
            </a:r>
          </a:p>
          <a:p>
            <a:pPr>
              <a:defRPr/>
            </a:pPr>
            <a:r>
              <a:rPr lang="en-US" dirty="0"/>
              <a:t>Importance of focusing on quality in time of diminishing </a:t>
            </a:r>
            <a:r>
              <a:rPr lang="en-US" dirty="0" smtClean="0"/>
              <a:t>resources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Systems based on person-centered planning and managed care principles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Reinvest </a:t>
            </a:r>
            <a:r>
              <a:rPr lang="en-US" dirty="0"/>
              <a:t>efficiency dividends</a:t>
            </a:r>
          </a:p>
          <a:p>
            <a:pPr lvl="1">
              <a:lnSpc>
                <a:spcPct val="90000"/>
              </a:lnSpc>
              <a:buFont typeface="Tahoma" charset="0"/>
              <a:buChar char="–"/>
              <a:defRPr/>
            </a:pPr>
            <a:r>
              <a:rPr lang="en-US" dirty="0"/>
              <a:t>D</a:t>
            </a:r>
            <a:r>
              <a:rPr lang="en-US" sz="2400" dirty="0"/>
              <a:t>irect care wages, benefits, training and supervision</a:t>
            </a:r>
          </a:p>
          <a:p>
            <a:pPr lvl="1">
              <a:lnSpc>
                <a:spcPct val="90000"/>
              </a:lnSpc>
              <a:buFont typeface="Tahoma" charset="0"/>
              <a:buChar char="–"/>
              <a:defRPr/>
            </a:pPr>
            <a:r>
              <a:rPr lang="en-US" sz="2400" dirty="0"/>
              <a:t>Waiting list</a:t>
            </a:r>
          </a:p>
          <a:p>
            <a:pPr lvl="1">
              <a:lnSpc>
                <a:spcPct val="90000"/>
              </a:lnSpc>
              <a:buFont typeface="Tahoma" charset="0"/>
              <a:buChar char="–"/>
              <a:defRPr/>
            </a:pPr>
            <a:r>
              <a:rPr lang="en-US" sz="2400" dirty="0"/>
              <a:t>State/county fiscal relief</a:t>
            </a: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1000" y="0"/>
            <a:ext cx="6553200" cy="6400800"/>
            <a:chOff x="240" y="0"/>
            <a:chExt cx="4128" cy="4032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88" y="0"/>
              <a:ext cx="4080" cy="8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en-US" sz="4000" dirty="0">
                  <a:solidFill>
                    <a:srgbClr val="700017"/>
                  </a:solidFill>
                  <a:latin typeface="Georgia" pitchFamily="18" charset="0"/>
                </a:rPr>
                <a:t/>
              </a:r>
              <a:br>
                <a:rPr lang="en-US" sz="4000" dirty="0">
                  <a:solidFill>
                    <a:srgbClr val="700017"/>
                  </a:solidFill>
                  <a:latin typeface="Georgia" pitchFamily="18" charset="0"/>
                </a:rPr>
              </a:br>
              <a:endParaRPr lang="en-US" sz="3200" dirty="0">
                <a:solidFill>
                  <a:srgbClr val="700017"/>
                </a:solidFill>
                <a:latin typeface="Georgia" pitchFamily="18" charset="0"/>
              </a:endParaRP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240" y="48"/>
              <a:ext cx="0" cy="3984"/>
            </a:xfrm>
            <a:prstGeom prst="line">
              <a:avLst/>
            </a:prstGeom>
            <a:noFill/>
            <a:ln w="698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8" name="Line 6"/>
          <p:cNvSpPr>
            <a:spLocks noChangeShapeType="1"/>
          </p:cNvSpPr>
          <p:nvPr/>
        </p:nvSpPr>
        <p:spPr bwMode="auto">
          <a:xfrm flipH="1">
            <a:off x="152400" y="1524000"/>
            <a:ext cx="87630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061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dirty="0" smtClean="0"/>
              <a:t>Mark Davis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smtClean="0"/>
              <a:t>Ohio Provider Resource Association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smtClean="0"/>
              <a:t>1152 </a:t>
            </a:r>
            <a:r>
              <a:rPr lang="en-US" dirty="0" err="1" smtClean="0"/>
              <a:t>Goodale</a:t>
            </a:r>
            <a:r>
              <a:rPr lang="en-US" dirty="0" smtClean="0"/>
              <a:t> Boulevard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smtClean="0"/>
              <a:t>Columbus, Ohio  43212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smtClean="0"/>
              <a:t>614-224-6772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0561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Congress is struggling with multiple life-changing reforms such as health reform, immigration, environmental disasters, and wars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Uncertain political climate – move to social extremes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Health Reform - Medicaid Reform - Managed Care, Exchanges, Expansion,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Duals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How DD is funded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FMAP changes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Provider tax elimination, reduction, or expansion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680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States, providers and local government absorbed tremendous cuts</a:t>
            </a:r>
          </a:p>
          <a:p>
            <a:r>
              <a:rPr lang="en-US" dirty="0" smtClean="0"/>
              <a:t>Election, fiscal cliff, deficit reduction, ACA</a:t>
            </a:r>
          </a:p>
          <a:p>
            <a:r>
              <a:rPr lang="en-US" dirty="0" smtClean="0"/>
              <a:t>Companionship exemption, definition of community, Medicaid funding for IDD services</a:t>
            </a:r>
          </a:p>
          <a:p>
            <a:r>
              <a:rPr lang="en-US" dirty="0" smtClean="0"/>
              <a:t>Now some states have projected surpluses</a:t>
            </a:r>
          </a:p>
          <a:p>
            <a:pPr lvl="1"/>
            <a:r>
              <a:rPr lang="en-US" dirty="0" smtClean="0"/>
              <a:t>Tax cuts and/or invest in human services, infrastructure, education</a:t>
            </a:r>
          </a:p>
          <a:p>
            <a:r>
              <a:rPr lang="en-US" dirty="0" smtClean="0"/>
              <a:t>Local government/county financial challenges</a:t>
            </a:r>
          </a:p>
          <a:p>
            <a:r>
              <a:rPr lang="en-US" dirty="0" smtClean="0"/>
              <a:t>Long </a:t>
            </a:r>
            <a:r>
              <a:rPr lang="en-US" dirty="0"/>
              <a:t>w</a:t>
            </a:r>
            <a:r>
              <a:rPr lang="en-US" dirty="0" smtClean="0"/>
              <a:t>aiting lists – demand management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517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Direct </a:t>
            </a:r>
            <a:r>
              <a:rPr lang="en-US" dirty="0"/>
              <a:t>support professional </a:t>
            </a:r>
            <a:endParaRPr lang="en-US" dirty="0" smtClean="0"/>
          </a:p>
          <a:p>
            <a:pPr lvl="1"/>
            <a:r>
              <a:rPr lang="en-US" dirty="0" smtClean="0"/>
              <a:t>Turnover (47.2%, up 4.4%)</a:t>
            </a:r>
            <a:endParaRPr lang="en-US" dirty="0"/>
          </a:p>
          <a:p>
            <a:pPr lvl="1"/>
            <a:r>
              <a:rPr lang="en-US" dirty="0"/>
              <a:t>Salaries at poverty </a:t>
            </a:r>
            <a:r>
              <a:rPr lang="en-US" dirty="0" smtClean="0"/>
              <a:t>level ($9.54, down $.17 since ‘11)</a:t>
            </a:r>
            <a:endParaRPr lang="en-US" dirty="0"/>
          </a:p>
          <a:p>
            <a:pPr lvl="1"/>
            <a:r>
              <a:rPr lang="en-US" dirty="0"/>
              <a:t>Staff on public </a:t>
            </a:r>
            <a:r>
              <a:rPr lang="en-US" dirty="0" smtClean="0"/>
              <a:t>assistance</a:t>
            </a:r>
          </a:p>
          <a:p>
            <a:r>
              <a:rPr lang="en-US" dirty="0" smtClean="0"/>
              <a:t>How system resources are utilized is shifting</a:t>
            </a:r>
            <a:endParaRPr lang="en-US" dirty="0"/>
          </a:p>
          <a:p>
            <a:r>
              <a:rPr lang="en-US" dirty="0"/>
              <a:t>Regulatory heavy </a:t>
            </a:r>
            <a:r>
              <a:rPr lang="en-US" dirty="0" smtClean="0"/>
              <a:t>environment</a:t>
            </a:r>
          </a:p>
          <a:p>
            <a:r>
              <a:rPr lang="en-US" dirty="0" smtClean="0"/>
              <a:t>Role of managed care organizations and systems based on managed care principles</a:t>
            </a:r>
          </a:p>
          <a:p>
            <a:r>
              <a:rPr lang="en-US" dirty="0" smtClean="0"/>
              <a:t>Uncertainty from US DOJ action</a:t>
            </a:r>
          </a:p>
          <a:p>
            <a:r>
              <a:rPr lang="en-US" dirty="0" smtClean="0"/>
              <a:t>Access </a:t>
            </a:r>
            <a:r>
              <a:rPr lang="en-US" dirty="0"/>
              <a:t>to health </a:t>
            </a:r>
            <a:r>
              <a:rPr lang="en-US" dirty="0" smtClean="0"/>
              <a:t>care, technology and information </a:t>
            </a:r>
            <a:r>
              <a:rPr lang="en-US" dirty="0"/>
              <a:t>for individuals with </a:t>
            </a:r>
            <a:r>
              <a:rPr lang="en-US" dirty="0" smtClean="0"/>
              <a:t>IDD</a:t>
            </a:r>
            <a:endParaRPr lang="en-US" dirty="0"/>
          </a:p>
          <a:p>
            <a:r>
              <a:rPr lang="en-US" dirty="0"/>
              <a:t>Unsustainable course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978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66725" y="18256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State Fiscal Conditions</a:t>
            </a:r>
            <a:br>
              <a:rPr lang="en-US" dirty="0" smtClean="0">
                <a:ea typeface="ＭＳ Ｐゴシック" pitchFamily="34" charset="-128"/>
              </a:rPr>
            </a:br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t="13976" b="13976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6406359-A797-4AC9-B675-DE83EC094D1F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810735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66725" y="18256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Medicaid Spending &amp; Enrollment</a:t>
            </a:r>
            <a:br>
              <a:rPr lang="en-US" dirty="0" smtClean="0">
                <a:ea typeface="ＭＳ Ｐゴシック" pitchFamily="34" charset="-128"/>
              </a:rPr>
            </a:br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t="12097" b="12097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6406359-A797-4AC9-B675-DE83EC094D1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457577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5% Drive 55% of Medicaid Expenditures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838200" y="1524000"/>
          <a:ext cx="74676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196" name="chart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5" y="5638800"/>
            <a:ext cx="379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94666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ea typeface="ＭＳ Ｐゴシック" pitchFamily="34" charset="-128"/>
              </a:rPr>
              <a:t>Long-Term Care Expenditures Dominate Top 5%</a:t>
            </a:r>
          </a:p>
        </p:txBody>
      </p:sp>
      <p:graphicFrame>
        <p:nvGraphicFramePr>
          <p:cNvPr id="8" name="Chart 7"/>
          <p:cNvGraphicFramePr/>
          <p:nvPr/>
        </p:nvGraphicFramePr>
        <p:xfrm>
          <a:off x="304800" y="1417638"/>
          <a:ext cx="816064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220" name="chart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54663" y="5791200"/>
            <a:ext cx="3589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20392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Implications for Our Profession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Quality</a:t>
            </a:r>
          </a:p>
          <a:p>
            <a:pPr lvl="1"/>
            <a:r>
              <a:rPr lang="en-US" dirty="0"/>
              <a:t>Shift focus from inputs to outcomes</a:t>
            </a:r>
          </a:p>
          <a:p>
            <a:pPr lvl="1"/>
            <a:r>
              <a:rPr lang="en-US" dirty="0"/>
              <a:t>Customer defined outcomes </a:t>
            </a:r>
          </a:p>
          <a:p>
            <a:r>
              <a:rPr lang="en-US" dirty="0" smtClean="0"/>
              <a:t>Fundamental system changes through </a:t>
            </a:r>
            <a:r>
              <a:rPr lang="en-US" dirty="0"/>
              <a:t>f</a:t>
            </a:r>
            <a:r>
              <a:rPr lang="en-US" dirty="0" smtClean="0"/>
              <a:t>inancing reforms that drive policy changes</a:t>
            </a:r>
          </a:p>
          <a:p>
            <a:pPr lvl="1"/>
            <a:r>
              <a:rPr lang="en-US" dirty="0" smtClean="0"/>
              <a:t>Risk shared with provider</a:t>
            </a:r>
          </a:p>
          <a:p>
            <a:pPr lvl="1"/>
            <a:r>
              <a:rPr lang="en-US" dirty="0" smtClean="0"/>
              <a:t>Funder predictability and accountability</a:t>
            </a:r>
          </a:p>
          <a:p>
            <a:pPr lvl="1"/>
            <a:r>
              <a:rPr lang="en-US" dirty="0" smtClean="0"/>
              <a:t>Taxpayer and societal value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935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ustom 4">
    <a:dk1>
      <a:srgbClr val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4">
    <a:dk1>
      <a:srgbClr val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15669</TotalTime>
  <Words>345</Words>
  <Application>Microsoft Macintosh PowerPoint</Application>
  <PresentationFormat>On-screen Show (4:3)</PresentationFormat>
  <Paragraphs>63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Breeze</vt:lpstr>
      <vt:lpstr>State of the State in Ohio IDD</vt:lpstr>
      <vt:lpstr>Environmental Scan</vt:lpstr>
      <vt:lpstr>Environmental Scan</vt:lpstr>
      <vt:lpstr>Environmental Scan</vt:lpstr>
      <vt:lpstr> State Fiscal Conditions </vt:lpstr>
      <vt:lpstr> Medicaid Spending &amp; Enrollment </vt:lpstr>
      <vt:lpstr>5% Drive 55% of Medicaid Expenditures</vt:lpstr>
      <vt:lpstr>Long-Term Care Expenditures Dominate Top 5%</vt:lpstr>
      <vt:lpstr>Implications for Our Profession</vt:lpstr>
      <vt:lpstr>Additional Implications</vt:lpstr>
      <vt:lpstr>Questions and Comments</vt:lpstr>
    </vt:vector>
  </TitlesOfParts>
  <Manager/>
  <Company>OPRA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State of the State in Ohio</dc:title>
  <dc:subject/>
  <dc:creator>Mark Davis</dc:creator>
  <cp:keywords/>
  <dc:description/>
  <cp:lastModifiedBy>Mark Davis</cp:lastModifiedBy>
  <cp:revision>198</cp:revision>
  <cp:lastPrinted>2013-11-05T16:28:54Z</cp:lastPrinted>
  <dcterms:created xsi:type="dcterms:W3CDTF">2012-08-15T23:18:58Z</dcterms:created>
  <dcterms:modified xsi:type="dcterms:W3CDTF">2013-12-05T21:15:43Z</dcterms:modified>
  <cp:category/>
</cp:coreProperties>
</file>