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3"/>
  </p:notesMasterIdLst>
  <p:sldIdLst>
    <p:sldId id="256" r:id="rId2"/>
    <p:sldId id="258" r:id="rId3"/>
    <p:sldId id="282" r:id="rId4"/>
    <p:sldId id="310" r:id="rId5"/>
    <p:sldId id="296" r:id="rId6"/>
    <p:sldId id="313" r:id="rId7"/>
    <p:sldId id="297" r:id="rId8"/>
    <p:sldId id="298" r:id="rId9"/>
    <p:sldId id="299" r:id="rId10"/>
    <p:sldId id="300" r:id="rId11"/>
    <p:sldId id="312" r:id="rId12"/>
    <p:sldId id="302" r:id="rId13"/>
    <p:sldId id="283" r:id="rId14"/>
    <p:sldId id="311" r:id="rId15"/>
    <p:sldId id="303" r:id="rId16"/>
    <p:sldId id="304" r:id="rId17"/>
    <p:sldId id="305" r:id="rId18"/>
    <p:sldId id="306" r:id="rId19"/>
    <p:sldId id="307" r:id="rId20"/>
    <p:sldId id="308" r:id="rId21"/>
    <p:sldId id="309" r:id="rId22"/>
  </p:sldIdLst>
  <p:sldSz cx="9144000" cy="6858000" type="screen4x3"/>
  <p:notesSz cx="6954838"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806" autoAdjust="0"/>
    <p:restoredTop sz="94747" autoAdjust="0"/>
  </p:normalViewPr>
  <p:slideViewPr>
    <p:cSldViewPr>
      <p:cViewPr>
        <p:scale>
          <a:sx n="100" d="100"/>
          <a:sy n="100" d="100"/>
        </p:scale>
        <p:origin x="-72" y="50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13763" cy="461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39468" y="2"/>
            <a:ext cx="3013763" cy="461725"/>
          </a:xfrm>
          <a:prstGeom prst="rect">
            <a:avLst/>
          </a:prstGeom>
        </p:spPr>
        <p:txBody>
          <a:bodyPr vert="horz" lIns="91440" tIns="45720" rIns="91440" bIns="45720" rtlCol="0"/>
          <a:lstStyle>
            <a:lvl1pPr algn="r">
              <a:defRPr sz="1200"/>
            </a:lvl1pPr>
          </a:lstStyle>
          <a:p>
            <a:fld id="{E5FCF900-1D64-4517-B079-F5660F6EB62E}" type="datetimeFigureOut">
              <a:rPr lang="en-US" smtClean="0"/>
              <a:t>10/31/2013</a:t>
            </a:fld>
            <a:endParaRPr lang="en-US" dirty="0"/>
          </a:p>
        </p:txBody>
      </p:sp>
      <p:sp>
        <p:nvSpPr>
          <p:cNvPr id="4" name="Slide Image Placeholder 3"/>
          <p:cNvSpPr>
            <a:spLocks noGrp="1" noRot="1" noChangeAspect="1"/>
          </p:cNvSpPr>
          <p:nvPr>
            <p:ph type="sldImg" idx="2"/>
          </p:nvPr>
        </p:nvSpPr>
        <p:spPr>
          <a:xfrm>
            <a:off x="1168400" y="693738"/>
            <a:ext cx="4618038" cy="3462337"/>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95484" y="4387179"/>
            <a:ext cx="5563870" cy="41555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765"/>
            <a:ext cx="3013763" cy="461724"/>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8" y="8772765"/>
            <a:ext cx="3013763" cy="461724"/>
          </a:xfrm>
          <a:prstGeom prst="rect">
            <a:avLst/>
          </a:prstGeom>
        </p:spPr>
        <p:txBody>
          <a:bodyPr vert="horz" lIns="91440" tIns="45720" rIns="91440" bIns="45720" rtlCol="0" anchor="b"/>
          <a:lstStyle>
            <a:lvl1pPr algn="r">
              <a:defRPr sz="1200"/>
            </a:lvl1pPr>
          </a:lstStyle>
          <a:p>
            <a:fld id="{A318E5DE-1C1A-46D3-B7A8-52B164AEC6D1}" type="slidenum">
              <a:rPr lang="en-US" smtClean="0"/>
              <a:t>‹#›</a:t>
            </a:fld>
            <a:endParaRPr lang="en-US" dirty="0"/>
          </a:p>
        </p:txBody>
      </p:sp>
    </p:spTree>
    <p:extLst>
      <p:ext uri="{BB962C8B-B14F-4D97-AF65-F5344CB8AC3E}">
        <p14:creationId xmlns:p14="http://schemas.microsoft.com/office/powerpoint/2010/main" val="2672752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1ACFFA-4BC0-4568-8A25-DACD1F5B1F98}" type="datetime1">
              <a:rPr lang="en-US" smtClean="0"/>
              <a:t>10/31/2013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3749227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947A72-990A-47ED-A508-DEEB8A0C3177}" type="datetime1">
              <a:rPr lang="en-US" smtClean="0"/>
              <a:t>10/31/2013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179895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4E941DC-A671-49FA-894C-4654545740B8}" type="datetime1">
              <a:rPr lang="en-US" smtClean="0"/>
              <a:t>10/31/2013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16574591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6F8C4D-EE0B-4B0B-861E-26EDF378B0BE}" type="datetime1">
              <a:rPr lang="en-US" smtClean="0"/>
              <a:t>10/31/2013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3258509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0E95A1-BC76-432B-BFFA-BDD7E2A8E4AD}" type="datetime1">
              <a:rPr lang="en-US" smtClean="0"/>
              <a:t>10/31/2013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2244691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AE8A8CD-A75C-453D-9D21-DDE7886E5658}" type="datetime1">
              <a:rPr lang="en-US" smtClean="0"/>
              <a:t>10/31/2013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27057466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26E25E2-D805-4BF6-A46E-23955FE7499B}" type="datetime1">
              <a:rPr lang="en-US" smtClean="0"/>
              <a:t>10/31/2013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3121231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28D991-856A-42BF-BA9F-96F7627C313E}" type="datetime1">
              <a:rPr lang="en-US" smtClean="0"/>
              <a:t>10/31/2013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21535999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3A9BD5-6D44-4EF8-8D15-D2A925803F82}" type="datetime1">
              <a:rPr lang="en-US" smtClean="0"/>
              <a:t>10/31/2013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41248404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222043-D00B-4F57-9491-C4D714948607}" type="datetime1">
              <a:rPr lang="en-US" smtClean="0"/>
              <a:t>10/31/2013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197755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6A68D3A-1769-43E3-8558-E3D506D0E620}" type="datetime1">
              <a:rPr lang="en-US" smtClean="0"/>
              <a:t>10/31/2013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6AB16E4-91FB-42F1-8085-4B8B3A515F45}" type="slidenum">
              <a:rPr lang="en-US" smtClean="0"/>
              <a:t>‹#›</a:t>
            </a:fld>
            <a:endParaRPr lang="en-US" dirty="0"/>
          </a:p>
        </p:txBody>
      </p:sp>
    </p:spTree>
    <p:extLst>
      <p:ext uri="{BB962C8B-B14F-4D97-AF65-F5344CB8AC3E}">
        <p14:creationId xmlns:p14="http://schemas.microsoft.com/office/powerpoint/2010/main" val="36000670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47CE07-F6C0-4886-A559-7F13D169E19E}" type="datetime1">
              <a:rPr lang="en-US" smtClean="0"/>
              <a:t>10/31/2013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AB16E4-91FB-42F1-8085-4B8B3A515F45}" type="slidenum">
              <a:rPr lang="en-US" smtClean="0"/>
              <a:t>‹#›</a:t>
            </a:fld>
            <a:endParaRPr lang="en-US" dirty="0"/>
          </a:p>
        </p:txBody>
      </p:sp>
    </p:spTree>
    <p:extLst>
      <p:ext uri="{BB962C8B-B14F-4D97-AF65-F5344CB8AC3E}">
        <p14:creationId xmlns:p14="http://schemas.microsoft.com/office/powerpoint/2010/main" val="2140204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ctrTitle"/>
          </p:nvPr>
        </p:nvSpPr>
        <p:spPr>
          <a:xfrm>
            <a:off x="685800" y="1905000"/>
            <a:ext cx="7772400" cy="1470025"/>
          </a:xfrm>
        </p:spPr>
        <p:txBody>
          <a:bodyPr>
            <a:noAutofit/>
          </a:bodyPr>
          <a:lstStyle/>
          <a:p>
            <a:r>
              <a:rPr lang="en-US" sz="5400" dirty="0" smtClean="0">
                <a:solidFill>
                  <a:schemeClr val="accent2">
                    <a:lumMod val="75000"/>
                  </a:schemeClr>
                </a:solidFill>
                <a:latin typeface="Minion Pro" pitchFamily="18" charset="0"/>
              </a:rPr>
              <a:t>Strategic Planning Leadership Group</a:t>
            </a:r>
            <a:endParaRPr lang="en-US" sz="5400" dirty="0">
              <a:solidFill>
                <a:schemeClr val="accent2">
                  <a:lumMod val="75000"/>
                </a:schemeClr>
              </a:solidFill>
              <a:latin typeface="Minion Pro" pitchFamily="18" charset="0"/>
              <a:cs typeface="Times New Roman" pitchFamily="18" charset="0"/>
            </a:endParaRPr>
          </a:p>
        </p:txBody>
      </p:sp>
      <p:sp>
        <p:nvSpPr>
          <p:cNvPr id="6" name="Content Placeholder 2"/>
          <p:cNvSpPr txBox="1">
            <a:spLocks/>
          </p:cNvSpPr>
          <p:nvPr/>
        </p:nvSpPr>
        <p:spPr>
          <a:xfrm>
            <a:off x="457200" y="4038600"/>
            <a:ext cx="8229600" cy="1143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US" dirty="0" smtClean="0">
                <a:solidFill>
                  <a:schemeClr val="tx1"/>
                </a:solidFill>
                <a:latin typeface="Andalus" pitchFamily="18" charset="-78"/>
                <a:cs typeface="Andalus" pitchFamily="18" charset="-78"/>
              </a:rPr>
              <a:t>John L. Martin, </a:t>
            </a:r>
            <a:r>
              <a:rPr lang="en-US" dirty="0" smtClean="0">
                <a:solidFill>
                  <a:schemeClr val="tx1"/>
                </a:solidFill>
                <a:latin typeface="Andalus" pitchFamily="18" charset="-78"/>
                <a:cs typeface="Andalus" pitchFamily="18" charset="-78"/>
              </a:rPr>
              <a:t>Director</a:t>
            </a:r>
            <a:endParaRPr lang="en-US" dirty="0" smtClean="0">
              <a:solidFill>
                <a:schemeClr val="tx1"/>
              </a:solidFill>
              <a:latin typeface="Andalus" pitchFamily="18" charset="-78"/>
              <a:cs typeface="Andalus" pitchFamily="18" charset="-78"/>
            </a:endParaRPr>
          </a:p>
          <a:p>
            <a:r>
              <a:rPr lang="en-US" sz="2400" dirty="0" smtClean="0">
                <a:solidFill>
                  <a:schemeClr val="tx1"/>
                </a:solidFill>
                <a:latin typeface="Andalus" pitchFamily="18" charset="-78"/>
                <a:cs typeface="Andalus" pitchFamily="18" charset="-78"/>
              </a:rPr>
              <a:t>November 5, 2013</a:t>
            </a:r>
            <a:endParaRPr lang="en-US" sz="2400" dirty="0">
              <a:solidFill>
                <a:schemeClr val="tx1"/>
              </a:solidFill>
            </a:endParaRPr>
          </a:p>
        </p:txBody>
      </p:sp>
    </p:spTree>
    <p:extLst>
      <p:ext uri="{BB962C8B-B14F-4D97-AF65-F5344CB8AC3E}">
        <p14:creationId xmlns:p14="http://schemas.microsoft.com/office/powerpoint/2010/main" val="13714209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0"/>
            <a:ext cx="8229600" cy="609600"/>
          </a:xfrm>
        </p:spPr>
        <p:txBody>
          <a:bodyPr>
            <a:normAutofit fontScale="90000"/>
          </a:bodyPr>
          <a:lstStyle/>
          <a:p>
            <a:r>
              <a:rPr lang="en-US" dirty="0" smtClean="0"/>
              <a:t>Outside Forces and Trends</a:t>
            </a:r>
            <a:endParaRPr lang="en-US" dirty="0"/>
          </a:p>
        </p:txBody>
      </p:sp>
      <p:sp>
        <p:nvSpPr>
          <p:cNvPr id="3" name="Content Placeholder 2"/>
          <p:cNvSpPr>
            <a:spLocks noGrp="1"/>
          </p:cNvSpPr>
          <p:nvPr>
            <p:ph idx="1"/>
          </p:nvPr>
        </p:nvSpPr>
        <p:spPr>
          <a:xfrm>
            <a:off x="457200" y="762000"/>
            <a:ext cx="8229600" cy="5364163"/>
          </a:xfrm>
        </p:spPr>
        <p:txBody>
          <a:bodyPr>
            <a:normAutofit/>
          </a:bodyPr>
          <a:lstStyle/>
          <a:p>
            <a:pPr marL="0" indent="0">
              <a:buNone/>
            </a:pPr>
            <a:r>
              <a:rPr lang="en-US" sz="2000" b="1" dirty="0" smtClean="0"/>
              <a:t>A.  The Federal Budget Problems and “Entitlement Cost Control”</a:t>
            </a:r>
          </a:p>
          <a:p>
            <a:pPr marL="400050" lvl="1" indent="0">
              <a:buNone/>
            </a:pPr>
            <a:r>
              <a:rPr lang="en-US" sz="2000" dirty="0" smtClean="0"/>
              <a:t>- 3 ways the feds could choose to deal with this:</a:t>
            </a:r>
          </a:p>
          <a:p>
            <a:pPr marL="2171700" lvl="3" indent="-914400">
              <a:buAutoNum type="arabicPeriod"/>
            </a:pPr>
            <a:r>
              <a:rPr lang="en-US" dirty="0" smtClean="0"/>
              <a:t>FMAP Formula Changes </a:t>
            </a:r>
          </a:p>
          <a:p>
            <a:pPr marL="2171700" lvl="3" indent="-914400">
              <a:buAutoNum type="arabicPeriod"/>
            </a:pPr>
            <a:r>
              <a:rPr lang="en-US" dirty="0" smtClean="0"/>
              <a:t>Elimination of Provider Taxes</a:t>
            </a:r>
          </a:p>
          <a:p>
            <a:pPr marL="2171700" lvl="3" indent="-914400">
              <a:buAutoNum type="arabicPeriod"/>
            </a:pPr>
            <a:r>
              <a:rPr lang="en-US" dirty="0" smtClean="0"/>
              <a:t>Block Grants to States</a:t>
            </a:r>
          </a:p>
          <a:p>
            <a:pPr marL="857250" lvl="1" indent="-457200">
              <a:buFontTx/>
              <a:buChar char="-"/>
            </a:pPr>
            <a:endParaRPr lang="en-US" sz="2000" dirty="0" smtClean="0"/>
          </a:p>
          <a:p>
            <a:pPr marL="857250" lvl="1" indent="-457200">
              <a:buFontTx/>
              <a:buChar char="-"/>
            </a:pPr>
            <a:r>
              <a:rPr lang="en-US" sz="2000" dirty="0"/>
              <a:t>Tools Currently Being Used:</a:t>
            </a:r>
          </a:p>
          <a:p>
            <a:pPr marL="1257300" lvl="2" indent="-457200">
              <a:buFontTx/>
              <a:buChar char="-"/>
            </a:pPr>
            <a:r>
              <a:rPr lang="en-US" sz="2000" dirty="0"/>
              <a:t>Managed Care</a:t>
            </a:r>
          </a:p>
          <a:p>
            <a:pPr marL="1257300" lvl="2" indent="-457200">
              <a:buFontTx/>
              <a:buChar char="-"/>
            </a:pPr>
            <a:r>
              <a:rPr lang="en-US" sz="2000" dirty="0"/>
              <a:t>Sequestration (across the board cuts</a:t>
            </a:r>
            <a:r>
              <a:rPr lang="en-US" sz="2000" dirty="0" smtClean="0"/>
              <a:t>)</a:t>
            </a:r>
          </a:p>
          <a:p>
            <a:pPr marL="1257300" lvl="2" indent="-457200">
              <a:buFontTx/>
              <a:buChar char="-"/>
            </a:pPr>
            <a:r>
              <a:rPr lang="en-US" sz="2000" dirty="0" smtClean="0"/>
              <a:t>Dual-eligible projects</a:t>
            </a:r>
          </a:p>
          <a:p>
            <a:pPr marL="800100" lvl="2" indent="0">
              <a:buNone/>
            </a:pPr>
            <a:endParaRPr lang="en-US" sz="2000" dirty="0"/>
          </a:p>
          <a:p>
            <a:pPr marL="857250" lvl="1" indent="-457200">
              <a:buFontTx/>
              <a:buChar char="-"/>
            </a:pPr>
            <a:r>
              <a:rPr lang="en-US" sz="2000" dirty="0" smtClean="0"/>
              <a:t>There are 1.5 Billion Federal Dollars (annually) in our system supporting over 48,000 individuals potentially impacted by changes at the federal level</a:t>
            </a:r>
          </a:p>
        </p:txBody>
      </p:sp>
      <p:sp>
        <p:nvSpPr>
          <p:cNvPr id="2" name="Slide Number Placeholder 1"/>
          <p:cNvSpPr>
            <a:spLocks noGrp="1"/>
          </p:cNvSpPr>
          <p:nvPr>
            <p:ph type="sldNum" sz="quarter" idx="12"/>
          </p:nvPr>
        </p:nvSpPr>
        <p:spPr/>
        <p:txBody>
          <a:bodyPr/>
          <a:lstStyle/>
          <a:p>
            <a:fld id="{26AB16E4-91FB-42F1-8085-4B8B3A515F45}" type="slidenum">
              <a:rPr lang="en-US" smtClean="0"/>
              <a:t>10</a:t>
            </a:fld>
            <a:endParaRPr lang="en-US" dirty="0"/>
          </a:p>
        </p:txBody>
      </p:sp>
    </p:spTree>
    <p:extLst>
      <p:ext uri="{BB962C8B-B14F-4D97-AF65-F5344CB8AC3E}">
        <p14:creationId xmlns:p14="http://schemas.microsoft.com/office/powerpoint/2010/main" val="34510589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76200"/>
            <a:ext cx="8229600" cy="762000"/>
          </a:xfrm>
        </p:spPr>
        <p:txBody>
          <a:bodyPr/>
          <a:lstStyle/>
          <a:p>
            <a:r>
              <a:rPr lang="en-US" dirty="0" smtClean="0"/>
              <a:t>Outside Forces and Trends</a:t>
            </a:r>
            <a:endParaRPr lang="en-US" dirty="0"/>
          </a:p>
        </p:txBody>
      </p:sp>
      <p:sp>
        <p:nvSpPr>
          <p:cNvPr id="3" name="Content Placeholder 2"/>
          <p:cNvSpPr>
            <a:spLocks noGrp="1"/>
          </p:cNvSpPr>
          <p:nvPr>
            <p:ph idx="1"/>
          </p:nvPr>
        </p:nvSpPr>
        <p:spPr>
          <a:xfrm>
            <a:off x="457200" y="1295400"/>
            <a:ext cx="8229600" cy="4525963"/>
          </a:xfrm>
        </p:spPr>
        <p:txBody>
          <a:bodyPr>
            <a:noAutofit/>
          </a:bodyPr>
          <a:lstStyle/>
          <a:p>
            <a:pPr marL="457200" indent="-457200">
              <a:buAutoNum type="alphaUcPeriod" startAt="2"/>
            </a:pPr>
            <a:r>
              <a:rPr lang="en-US" sz="2000" b="1" dirty="0" smtClean="0"/>
              <a:t>Health Care Reform and the connection to support services</a:t>
            </a:r>
          </a:p>
          <a:p>
            <a:pPr marL="0" indent="0">
              <a:buNone/>
            </a:pPr>
            <a:endParaRPr lang="en-US" sz="2000" b="1" dirty="0"/>
          </a:p>
          <a:p>
            <a:pPr marL="0" indent="0">
              <a:buNone/>
            </a:pPr>
            <a:r>
              <a:rPr lang="en-US" sz="2000" dirty="0" smtClean="0"/>
              <a:t>A recognition at the Federal level that the systems of long term care and supports (waivers/ICF’s) impact health care cost and usage. An assumption is made that reform in one system (Health Care) is impacted by reform in the other (long term care and supports). Historically, each of these systems has ignored the other. </a:t>
            </a:r>
          </a:p>
        </p:txBody>
      </p:sp>
      <p:sp>
        <p:nvSpPr>
          <p:cNvPr id="2" name="Slide Number Placeholder 1"/>
          <p:cNvSpPr>
            <a:spLocks noGrp="1"/>
          </p:cNvSpPr>
          <p:nvPr>
            <p:ph type="sldNum" sz="quarter" idx="12"/>
          </p:nvPr>
        </p:nvSpPr>
        <p:spPr/>
        <p:txBody>
          <a:bodyPr/>
          <a:lstStyle/>
          <a:p>
            <a:fld id="{26AB16E4-91FB-42F1-8085-4B8B3A515F45}" type="slidenum">
              <a:rPr lang="en-US" smtClean="0"/>
              <a:t>11</a:t>
            </a:fld>
            <a:endParaRPr lang="en-US" dirty="0"/>
          </a:p>
        </p:txBody>
      </p:sp>
    </p:spTree>
    <p:extLst>
      <p:ext uri="{BB962C8B-B14F-4D97-AF65-F5344CB8AC3E}">
        <p14:creationId xmlns:p14="http://schemas.microsoft.com/office/powerpoint/2010/main" val="896425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152400"/>
            <a:ext cx="8229600" cy="1143000"/>
          </a:xfrm>
        </p:spPr>
        <p:txBody>
          <a:bodyPr/>
          <a:lstStyle/>
          <a:p>
            <a:r>
              <a:rPr lang="en-US" dirty="0" smtClean="0"/>
              <a:t>Outside Forces and Trends</a:t>
            </a:r>
            <a:endParaRPr lang="en-US" dirty="0"/>
          </a:p>
        </p:txBody>
      </p:sp>
      <p:sp>
        <p:nvSpPr>
          <p:cNvPr id="3" name="Content Placeholder 2"/>
          <p:cNvSpPr>
            <a:spLocks noGrp="1"/>
          </p:cNvSpPr>
          <p:nvPr>
            <p:ph idx="1"/>
          </p:nvPr>
        </p:nvSpPr>
        <p:spPr>
          <a:xfrm>
            <a:off x="457200" y="1143000"/>
            <a:ext cx="8229600" cy="4983163"/>
          </a:xfrm>
        </p:spPr>
        <p:txBody>
          <a:bodyPr>
            <a:normAutofit lnSpcReduction="10000"/>
          </a:bodyPr>
          <a:lstStyle/>
          <a:p>
            <a:pPr marL="0" lvl="3" indent="0">
              <a:buNone/>
            </a:pPr>
            <a:r>
              <a:rPr lang="en-US" b="1" dirty="0" smtClean="0"/>
              <a:t>C. Movement away from Institutional Services Delivery Models</a:t>
            </a:r>
          </a:p>
          <a:p>
            <a:pPr marL="0" lvl="3" indent="0">
              <a:buNone/>
            </a:pPr>
            <a:endParaRPr lang="en-US" dirty="0" smtClean="0"/>
          </a:p>
          <a:p>
            <a:pPr marL="685800" lvl="3" indent="-685800"/>
            <a:r>
              <a:rPr lang="en-US" dirty="0" smtClean="0"/>
              <a:t>An </a:t>
            </a:r>
            <a:r>
              <a:rPr lang="en-US" dirty="0"/>
              <a:t>active Department of Justice armed with Olmstead </a:t>
            </a:r>
            <a:r>
              <a:rPr lang="en-US" dirty="0" smtClean="0"/>
              <a:t>and </a:t>
            </a:r>
            <a:r>
              <a:rPr lang="en-US" dirty="0"/>
              <a:t>the </a:t>
            </a:r>
            <a:r>
              <a:rPr lang="en-US" dirty="0" smtClean="0"/>
              <a:t>ADA</a:t>
            </a:r>
          </a:p>
          <a:p>
            <a:pPr marL="914400" lvl="5" indent="0">
              <a:buNone/>
            </a:pPr>
            <a:r>
              <a:rPr lang="en-US" dirty="0" smtClean="0"/>
              <a:t>40 </a:t>
            </a:r>
            <a:r>
              <a:rPr lang="en-US" dirty="0"/>
              <a:t>Actions in 25 states in recent </a:t>
            </a:r>
            <a:r>
              <a:rPr lang="en-US" dirty="0" smtClean="0"/>
              <a:t>years</a:t>
            </a:r>
            <a:r>
              <a:rPr lang="en-US" dirty="0"/>
              <a:t>:</a:t>
            </a:r>
          </a:p>
          <a:p>
            <a:pPr marL="1714500" lvl="6" indent="-342900">
              <a:buFont typeface="Wingdings" pitchFamily="2" charset="2"/>
              <a:buChar char="§"/>
            </a:pPr>
            <a:r>
              <a:rPr lang="en-US" dirty="0"/>
              <a:t>Settlement agreements</a:t>
            </a:r>
          </a:p>
          <a:p>
            <a:pPr marL="1714500" lvl="6" indent="-342900">
              <a:buFont typeface="Wingdings" pitchFamily="2" charset="2"/>
              <a:buChar char="§"/>
            </a:pPr>
            <a:r>
              <a:rPr lang="en-US" dirty="0"/>
              <a:t>Litigation</a:t>
            </a:r>
          </a:p>
          <a:p>
            <a:pPr marL="1714500" lvl="6" indent="-342900">
              <a:buFont typeface="Wingdings" pitchFamily="2" charset="2"/>
              <a:buChar char="§"/>
            </a:pPr>
            <a:r>
              <a:rPr lang="en-US" dirty="0"/>
              <a:t>Findings </a:t>
            </a:r>
            <a:r>
              <a:rPr lang="en-US" dirty="0" smtClean="0"/>
              <a:t>letters</a:t>
            </a:r>
            <a:endParaRPr lang="en-US" dirty="0"/>
          </a:p>
          <a:p>
            <a:pPr marL="0" lvl="3" indent="0">
              <a:buNone/>
            </a:pPr>
            <a:endParaRPr lang="en-US" dirty="0" smtClean="0"/>
          </a:p>
          <a:p>
            <a:pPr marL="685800" lvl="3" indent="-685800"/>
            <a:r>
              <a:rPr lang="en-US" dirty="0" smtClean="0"/>
              <a:t>CMS actions and focus on the character of community living </a:t>
            </a:r>
          </a:p>
          <a:p>
            <a:pPr marL="685800" lvl="3" indent="-685800"/>
            <a:r>
              <a:rPr lang="en-US" dirty="0" smtClean="0"/>
              <a:t>A strong push by national advocacy groups to de-emphasize the institutional model</a:t>
            </a:r>
          </a:p>
          <a:p>
            <a:pPr marL="685800" lvl="3" indent="-685800"/>
            <a:r>
              <a:rPr lang="en-US" dirty="0" smtClean="0"/>
              <a:t>Ohio has a historical reliance on this model.  The expense of transition competes with unmet needs</a:t>
            </a:r>
          </a:p>
          <a:p>
            <a:pPr marL="685800" lvl="3" indent="-685800"/>
            <a:r>
              <a:rPr lang="en-US" dirty="0" smtClean="0"/>
              <a:t>Efforts to remove the sub minimal wage provision</a:t>
            </a:r>
          </a:p>
          <a:p>
            <a:pPr marL="685800" lvl="3" indent="-685800"/>
            <a:endParaRPr lang="en-US" dirty="0"/>
          </a:p>
          <a:p>
            <a:pPr marL="1371600" lvl="6" indent="0">
              <a:buNone/>
            </a:pPr>
            <a:endParaRPr lang="en-US" dirty="0" smtClean="0"/>
          </a:p>
          <a:p>
            <a:pPr marL="1714500" lvl="6" indent="-342900">
              <a:buFont typeface="Wingdings" pitchFamily="2" charset="2"/>
              <a:buChar char="§"/>
            </a:pPr>
            <a:endParaRPr lang="en-US" dirty="0" smtClean="0"/>
          </a:p>
        </p:txBody>
      </p:sp>
      <p:sp>
        <p:nvSpPr>
          <p:cNvPr id="2" name="Slide Number Placeholder 1"/>
          <p:cNvSpPr>
            <a:spLocks noGrp="1"/>
          </p:cNvSpPr>
          <p:nvPr>
            <p:ph type="sldNum" sz="quarter" idx="12"/>
          </p:nvPr>
        </p:nvSpPr>
        <p:spPr/>
        <p:txBody>
          <a:bodyPr/>
          <a:lstStyle/>
          <a:p>
            <a:fld id="{26AB16E4-91FB-42F1-8085-4B8B3A515F45}" type="slidenum">
              <a:rPr lang="en-US" smtClean="0"/>
              <a:t>12</a:t>
            </a:fld>
            <a:endParaRPr lang="en-US" dirty="0"/>
          </a:p>
        </p:txBody>
      </p:sp>
    </p:spTree>
    <p:extLst>
      <p:ext uri="{BB962C8B-B14F-4D97-AF65-F5344CB8AC3E}">
        <p14:creationId xmlns:p14="http://schemas.microsoft.com/office/powerpoint/2010/main" val="39458459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a:xfrm>
            <a:off x="457200" y="274638"/>
            <a:ext cx="8229600" cy="792162"/>
          </a:xfrm>
        </p:spPr>
        <p:txBody>
          <a:bodyPr/>
          <a:lstStyle/>
          <a:p>
            <a:r>
              <a:rPr lang="en-US" dirty="0" smtClean="0"/>
              <a:t>Outside Forces and Trends</a:t>
            </a:r>
            <a:endParaRPr lang="en-US" dirty="0"/>
          </a:p>
        </p:txBody>
      </p:sp>
      <p:sp>
        <p:nvSpPr>
          <p:cNvPr id="3" name="Content Placeholder 2"/>
          <p:cNvSpPr>
            <a:spLocks noGrp="1"/>
          </p:cNvSpPr>
          <p:nvPr>
            <p:ph idx="1"/>
          </p:nvPr>
        </p:nvSpPr>
        <p:spPr>
          <a:xfrm>
            <a:off x="457200" y="1219200"/>
            <a:ext cx="8229600" cy="4906963"/>
          </a:xfrm>
        </p:spPr>
        <p:txBody>
          <a:bodyPr>
            <a:normAutofit/>
          </a:bodyPr>
          <a:lstStyle/>
          <a:p>
            <a:pPr marL="400050" lvl="1" indent="0">
              <a:buNone/>
              <a:defRPr/>
            </a:pPr>
            <a:r>
              <a:rPr lang="en-US" sz="2000" b="1" dirty="0" smtClean="0"/>
              <a:t>D. Workforce Issues</a:t>
            </a:r>
          </a:p>
          <a:p>
            <a:pPr marL="400050" lvl="1" indent="0">
              <a:buNone/>
              <a:defRPr/>
            </a:pPr>
            <a:r>
              <a:rPr lang="en-US" sz="2000" dirty="0" smtClean="0"/>
              <a:t>A shrinking workforce, regulations, and pay for the people providing services in the DD and Aging arena is creating lots of discussion at the national level with significant implications to state service delivery systems.</a:t>
            </a:r>
          </a:p>
          <a:p>
            <a:pPr lvl="3">
              <a:defRPr/>
            </a:pPr>
            <a:r>
              <a:rPr lang="en-US" dirty="0" smtClean="0"/>
              <a:t>New DOL regulations could significantly impact our current system</a:t>
            </a:r>
          </a:p>
          <a:p>
            <a:pPr lvl="3">
              <a:defRPr/>
            </a:pPr>
            <a:r>
              <a:rPr lang="en-US" dirty="0" smtClean="0"/>
              <a:t>National data predicts a coming workforce shortage</a:t>
            </a:r>
          </a:p>
          <a:p>
            <a:pPr lvl="3">
              <a:defRPr/>
            </a:pPr>
            <a:r>
              <a:rPr lang="en-US" dirty="0" smtClean="0"/>
              <a:t>Ohio, along with many states inadequately funds the workers it depends on to provide essential services</a:t>
            </a:r>
          </a:p>
          <a:p>
            <a:pPr marL="0" indent="0">
              <a:buNone/>
              <a:defRPr/>
            </a:pPr>
            <a:endParaRPr lang="en-US" sz="2000" dirty="0"/>
          </a:p>
        </p:txBody>
      </p:sp>
      <p:sp>
        <p:nvSpPr>
          <p:cNvPr id="2" name="Slide Number Placeholder 1"/>
          <p:cNvSpPr>
            <a:spLocks noGrp="1"/>
          </p:cNvSpPr>
          <p:nvPr>
            <p:ph type="sldNum" sz="quarter" idx="12"/>
          </p:nvPr>
        </p:nvSpPr>
        <p:spPr/>
        <p:txBody>
          <a:bodyPr/>
          <a:lstStyle/>
          <a:p>
            <a:fld id="{26AB16E4-91FB-42F1-8085-4B8B3A515F45}" type="slidenum">
              <a:rPr lang="en-US" smtClean="0"/>
              <a:t>13</a:t>
            </a:fld>
            <a:endParaRPr lang="en-US" dirty="0"/>
          </a:p>
        </p:txBody>
      </p:sp>
    </p:spTree>
    <p:extLst>
      <p:ext uri="{BB962C8B-B14F-4D97-AF65-F5344CB8AC3E}">
        <p14:creationId xmlns:p14="http://schemas.microsoft.com/office/powerpoint/2010/main" val="279989809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3"/>
          <p:cNvSpPr>
            <a:spLocks noGrp="1"/>
          </p:cNvSpPr>
          <p:nvPr>
            <p:ph type="title"/>
          </p:nvPr>
        </p:nvSpPr>
        <p:spPr/>
        <p:txBody>
          <a:bodyPr/>
          <a:lstStyle/>
          <a:p>
            <a:r>
              <a:rPr lang="en-US" dirty="0" smtClean="0"/>
              <a:t>Outside Forces and Trends</a:t>
            </a:r>
            <a:endParaRPr lang="en-US" dirty="0"/>
          </a:p>
        </p:txBody>
      </p:sp>
      <p:sp>
        <p:nvSpPr>
          <p:cNvPr id="3" name="Content Placeholder 2"/>
          <p:cNvSpPr>
            <a:spLocks noGrp="1"/>
          </p:cNvSpPr>
          <p:nvPr>
            <p:ph idx="1"/>
          </p:nvPr>
        </p:nvSpPr>
        <p:spPr/>
        <p:txBody>
          <a:bodyPr>
            <a:normAutofit/>
          </a:bodyPr>
          <a:lstStyle/>
          <a:p>
            <a:pPr marL="0" indent="0">
              <a:buNone/>
              <a:defRPr/>
            </a:pPr>
            <a:r>
              <a:rPr lang="en-US" sz="2000" b="1" dirty="0" smtClean="0"/>
              <a:t>E. Changing Demographics</a:t>
            </a:r>
          </a:p>
          <a:p>
            <a:pPr marL="0" indent="0">
              <a:buNone/>
              <a:defRPr/>
            </a:pPr>
            <a:r>
              <a:rPr lang="en-US" sz="2000" dirty="0" smtClean="0"/>
              <a:t>The nature of whom we serve is shifting, as certain types of disabilities (Autism, ADHD, Co-Occurring Mental </a:t>
            </a:r>
            <a:r>
              <a:rPr lang="en-US" sz="2000" dirty="0"/>
              <a:t>H</a:t>
            </a:r>
            <a:r>
              <a:rPr lang="en-US" sz="2000" dirty="0" smtClean="0"/>
              <a:t>ealth Issues) increase at significant rates, while other types of disabilities remains stable. Like our entire population, individuals with disabilities continue to get older while their caregivers age.  These changing demographics cause an impact on waiting lists, type of service provided and available service dollars. </a:t>
            </a:r>
            <a:endParaRPr lang="en-US" sz="2000" dirty="0"/>
          </a:p>
        </p:txBody>
      </p:sp>
      <p:sp>
        <p:nvSpPr>
          <p:cNvPr id="2" name="Slide Number Placeholder 1"/>
          <p:cNvSpPr>
            <a:spLocks noGrp="1"/>
          </p:cNvSpPr>
          <p:nvPr>
            <p:ph type="sldNum" sz="quarter" idx="12"/>
          </p:nvPr>
        </p:nvSpPr>
        <p:spPr/>
        <p:txBody>
          <a:bodyPr/>
          <a:lstStyle/>
          <a:p>
            <a:fld id="{26AB16E4-91FB-42F1-8085-4B8B3A515F45}" type="slidenum">
              <a:rPr lang="en-US" smtClean="0"/>
              <a:t>14</a:t>
            </a:fld>
            <a:endParaRPr lang="en-US" dirty="0"/>
          </a:p>
        </p:txBody>
      </p:sp>
    </p:spTree>
    <p:extLst>
      <p:ext uri="{BB962C8B-B14F-4D97-AF65-F5344CB8AC3E}">
        <p14:creationId xmlns:p14="http://schemas.microsoft.com/office/powerpoint/2010/main" val="1416455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6200" y="0"/>
            <a:ext cx="9144000" cy="1752600"/>
          </a:xfrm>
        </p:spPr>
        <p:txBody>
          <a:bodyPr>
            <a:normAutofit/>
          </a:bodyPr>
          <a:lstStyle/>
          <a:p>
            <a:r>
              <a:rPr lang="en-US" sz="6600" dirty="0" smtClean="0">
                <a:solidFill>
                  <a:schemeClr val="accent2">
                    <a:lumMod val="75000"/>
                  </a:schemeClr>
                </a:solidFill>
                <a:latin typeface="Minion Pro" pitchFamily="18" charset="0"/>
              </a:rPr>
              <a:t>Reason Two</a:t>
            </a:r>
            <a:br>
              <a:rPr lang="en-US" sz="6600" dirty="0" smtClean="0">
                <a:solidFill>
                  <a:schemeClr val="accent2">
                    <a:lumMod val="75000"/>
                  </a:schemeClr>
                </a:solidFill>
                <a:latin typeface="Minion Pro" pitchFamily="18" charset="0"/>
              </a:rPr>
            </a:br>
            <a:r>
              <a:rPr lang="en-US" sz="2000" b="1" dirty="0"/>
              <a:t>Forces inside our system are unsettled and </a:t>
            </a:r>
            <a:r>
              <a:rPr lang="en-US" sz="2000" b="1" dirty="0" smtClean="0"/>
              <a:t>active</a:t>
            </a:r>
            <a:endParaRPr lang="en-US" sz="2000" b="1"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838200" y="1828800"/>
            <a:ext cx="8305800" cy="4267200"/>
          </a:xfrm>
        </p:spPr>
        <p:txBody>
          <a:bodyPr>
            <a:normAutofit/>
          </a:bodyPr>
          <a:lstStyle/>
          <a:p>
            <a:pPr marL="0" lvl="3" indent="0">
              <a:buNone/>
            </a:pPr>
            <a:r>
              <a:rPr lang="en-US" dirty="0" smtClean="0"/>
              <a:t>Families, Providers, Unions, Legislators, County Boards, DODD, all experience both opportunity and concern as legacy programs are changed.  </a:t>
            </a:r>
          </a:p>
          <a:p>
            <a:pPr marL="0" lvl="3" indent="0">
              <a:buNone/>
            </a:pPr>
            <a:endParaRPr lang="en-US" dirty="0"/>
          </a:p>
          <a:p>
            <a:pPr marL="0" lvl="3" indent="0">
              <a:buNone/>
            </a:pPr>
            <a:r>
              <a:rPr lang="en-US" dirty="0" smtClean="0"/>
              <a:t>Scarce resources could create tension and control issues as Families, Self Advocates, Providers, County </a:t>
            </a:r>
            <a:r>
              <a:rPr lang="en-US" dirty="0"/>
              <a:t>B</a:t>
            </a:r>
            <a:r>
              <a:rPr lang="en-US" dirty="0" smtClean="0"/>
              <a:t>oards and DODD have different priorities.	</a:t>
            </a:r>
          </a:p>
        </p:txBody>
      </p:sp>
      <p:sp>
        <p:nvSpPr>
          <p:cNvPr id="4" name="Slide Number Placeholder 3"/>
          <p:cNvSpPr>
            <a:spLocks noGrp="1"/>
          </p:cNvSpPr>
          <p:nvPr>
            <p:ph type="sldNum" sz="quarter" idx="12"/>
          </p:nvPr>
        </p:nvSpPr>
        <p:spPr/>
        <p:txBody>
          <a:bodyPr/>
          <a:lstStyle/>
          <a:p>
            <a:fld id="{26AB16E4-91FB-42F1-8085-4B8B3A515F45}" type="slidenum">
              <a:rPr lang="en-US" smtClean="0"/>
              <a:t>15</a:t>
            </a:fld>
            <a:endParaRPr lang="en-US" dirty="0"/>
          </a:p>
        </p:txBody>
      </p:sp>
    </p:spTree>
    <p:extLst>
      <p:ext uri="{BB962C8B-B14F-4D97-AF65-F5344CB8AC3E}">
        <p14:creationId xmlns:p14="http://schemas.microsoft.com/office/powerpoint/2010/main" val="31872266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52400" y="0"/>
            <a:ext cx="9144000" cy="1371600"/>
          </a:xfrm>
        </p:spPr>
        <p:txBody>
          <a:bodyPr>
            <a:normAutofit fontScale="90000"/>
          </a:bodyPr>
          <a:lstStyle/>
          <a:p>
            <a:r>
              <a:rPr lang="en-US" sz="6600" dirty="0" smtClean="0">
                <a:solidFill>
                  <a:schemeClr val="accent2">
                    <a:lumMod val="75000"/>
                  </a:schemeClr>
                </a:solidFill>
                <a:latin typeface="Minion Pro" pitchFamily="18" charset="0"/>
              </a:rPr>
              <a:t>Reason Three</a:t>
            </a:r>
            <a:br>
              <a:rPr lang="en-US" sz="6600" dirty="0" smtClean="0">
                <a:solidFill>
                  <a:schemeClr val="accent2">
                    <a:lumMod val="75000"/>
                  </a:schemeClr>
                </a:solidFill>
                <a:latin typeface="Minion Pro" pitchFamily="18" charset="0"/>
              </a:rPr>
            </a:br>
            <a:r>
              <a:rPr lang="en-US" sz="2200" b="1" dirty="0" smtClean="0"/>
              <a:t>Differential impact of the economy and legacy programs</a:t>
            </a:r>
            <a:endParaRPr lang="en-US" sz="2200" b="1" dirty="0"/>
          </a:p>
        </p:txBody>
      </p:sp>
      <p:sp>
        <p:nvSpPr>
          <p:cNvPr id="3" name="Content Placeholder 2"/>
          <p:cNvSpPr>
            <a:spLocks noGrp="1"/>
          </p:cNvSpPr>
          <p:nvPr>
            <p:ph idx="1"/>
          </p:nvPr>
        </p:nvSpPr>
        <p:spPr>
          <a:xfrm>
            <a:off x="533400" y="1447800"/>
            <a:ext cx="8229600" cy="5029200"/>
          </a:xfrm>
        </p:spPr>
        <p:txBody>
          <a:bodyPr>
            <a:normAutofit/>
          </a:bodyPr>
          <a:lstStyle/>
          <a:p>
            <a:pPr marL="0" lvl="3" indent="0">
              <a:buNone/>
            </a:pPr>
            <a:r>
              <a:rPr lang="en-US" dirty="0" smtClean="0"/>
              <a:t>Although most agree the financial crisis has stabilized, this crisis combined with the phase-out of the TPP, state cuts in previous operating budgets, property tax devaluation, and voter attitudes toward tax increases has differentially/significantly impacted County Boards. </a:t>
            </a:r>
            <a:endParaRPr lang="en-US" dirty="0"/>
          </a:p>
          <a:p>
            <a:pPr marL="0" lvl="3" indent="0">
              <a:buNone/>
            </a:pPr>
            <a:endParaRPr lang="en-US" dirty="0" smtClean="0"/>
          </a:p>
          <a:p>
            <a:pPr marL="0" lvl="3" indent="0">
              <a:buNone/>
            </a:pPr>
            <a:r>
              <a:rPr lang="en-US" dirty="0" smtClean="0"/>
              <a:t>Some are strong with significant reserves, and some are not so strong with dwindling reserves.  Some have legacy programs, others do not.</a:t>
            </a:r>
          </a:p>
          <a:p>
            <a:pPr marL="0" lvl="3" indent="0">
              <a:buNone/>
            </a:pPr>
            <a:endParaRPr lang="en-US" dirty="0"/>
          </a:p>
          <a:p>
            <a:pPr marL="0" lvl="3" indent="0">
              <a:buNone/>
            </a:pPr>
            <a:r>
              <a:rPr lang="en-US" dirty="0" smtClean="0"/>
              <a:t>The same can be said for providers as frozen rates and changing department priorities have differentially impacted the provider community, particularly those with legacy programs.</a:t>
            </a:r>
          </a:p>
          <a:p>
            <a:pPr marL="0" lvl="3" indent="0">
              <a:buNone/>
            </a:pPr>
            <a:endParaRPr lang="en-US" dirty="0"/>
          </a:p>
          <a:p>
            <a:pPr marL="0" lvl="3" indent="0">
              <a:buNone/>
            </a:pPr>
            <a:r>
              <a:rPr lang="en-US" dirty="0" smtClean="0"/>
              <a:t>This impacts families and self advocates who live in and are served by or are waiting to be served, in different communities with different providers.	</a:t>
            </a:r>
          </a:p>
        </p:txBody>
      </p:sp>
      <p:sp>
        <p:nvSpPr>
          <p:cNvPr id="4" name="Slide Number Placeholder 3"/>
          <p:cNvSpPr>
            <a:spLocks noGrp="1"/>
          </p:cNvSpPr>
          <p:nvPr>
            <p:ph type="sldNum" sz="quarter" idx="12"/>
          </p:nvPr>
        </p:nvSpPr>
        <p:spPr/>
        <p:txBody>
          <a:bodyPr/>
          <a:lstStyle/>
          <a:p>
            <a:fld id="{26AB16E4-91FB-42F1-8085-4B8B3A515F45}" type="slidenum">
              <a:rPr lang="en-US" smtClean="0"/>
              <a:t>16</a:t>
            </a:fld>
            <a:endParaRPr lang="en-US" dirty="0"/>
          </a:p>
        </p:txBody>
      </p:sp>
    </p:spTree>
    <p:extLst>
      <p:ext uri="{BB962C8B-B14F-4D97-AF65-F5344CB8AC3E}">
        <p14:creationId xmlns:p14="http://schemas.microsoft.com/office/powerpoint/2010/main" val="1098250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76200"/>
            <a:ext cx="9144000" cy="1447800"/>
          </a:xfrm>
        </p:spPr>
        <p:txBody>
          <a:bodyPr>
            <a:normAutofit fontScale="90000"/>
          </a:bodyPr>
          <a:lstStyle/>
          <a:p>
            <a:pPr lvl="3" algn="ctr" rtl="0">
              <a:spcBef>
                <a:spcPct val="0"/>
              </a:spcBef>
            </a:pPr>
            <a:r>
              <a:rPr lang="en-US" sz="6600" dirty="0" smtClean="0">
                <a:solidFill>
                  <a:schemeClr val="accent2">
                    <a:lumMod val="75000"/>
                  </a:schemeClr>
                </a:solidFill>
                <a:latin typeface="Minion Pro" pitchFamily="18" charset="0"/>
              </a:rPr>
              <a:t>Reason Four</a:t>
            </a:r>
            <a:br>
              <a:rPr lang="en-US" sz="6600" dirty="0" smtClean="0">
                <a:solidFill>
                  <a:schemeClr val="accent2">
                    <a:lumMod val="75000"/>
                  </a:schemeClr>
                </a:solidFill>
                <a:latin typeface="Minion Pro" pitchFamily="18" charset="0"/>
              </a:rPr>
            </a:br>
            <a:r>
              <a:rPr lang="en-US" sz="2200" b="1" dirty="0" smtClean="0">
                <a:latin typeface="+mj-lt"/>
              </a:rPr>
              <a:t>The need to explore new opportunities and options</a:t>
            </a:r>
            <a:r>
              <a:rPr lang="en-US" dirty="0" smtClean="0"/>
              <a:t/>
            </a:r>
            <a:br>
              <a:rPr lang="en-US" dirty="0" smtClean="0"/>
            </a:br>
            <a:endParaRPr lang="en-US" sz="3600"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457200" y="1295400"/>
            <a:ext cx="8382000" cy="4953000"/>
          </a:xfrm>
        </p:spPr>
        <p:txBody>
          <a:bodyPr>
            <a:normAutofit/>
          </a:bodyPr>
          <a:lstStyle/>
          <a:p>
            <a:pPr marL="0" lvl="3" indent="0">
              <a:buNone/>
            </a:pPr>
            <a:endParaRPr lang="en-US" dirty="0" smtClean="0"/>
          </a:p>
          <a:p>
            <a:pPr marL="0" lvl="3" indent="0">
              <a:buNone/>
            </a:pPr>
            <a:r>
              <a:rPr lang="en-US" dirty="0" smtClean="0"/>
              <a:t>With changes, there are opportunities. As a field, we need to understand these opportunities to avoid pitfalls. </a:t>
            </a:r>
          </a:p>
          <a:p>
            <a:pPr marL="0" lvl="3" indent="0" algn="ctr">
              <a:buNone/>
            </a:pPr>
            <a:r>
              <a:rPr lang="en-US" b="1" u="sng" dirty="0" smtClean="0"/>
              <a:t>Examples of Opportunities</a:t>
            </a:r>
          </a:p>
          <a:p>
            <a:pPr marL="457200" lvl="3" indent="-457200">
              <a:buFontTx/>
              <a:buChar char="-"/>
            </a:pPr>
            <a:r>
              <a:rPr lang="en-US" dirty="0" smtClean="0"/>
              <a:t>Health Homes</a:t>
            </a:r>
          </a:p>
          <a:p>
            <a:pPr marL="457200" lvl="3" indent="-457200">
              <a:buFontTx/>
              <a:buChar char="-"/>
            </a:pPr>
            <a:r>
              <a:rPr lang="en-US" dirty="0" smtClean="0"/>
              <a:t>Managed Care Waivers</a:t>
            </a:r>
          </a:p>
          <a:p>
            <a:pPr marL="457200" lvl="3" indent="-457200">
              <a:buFontTx/>
              <a:buChar char="-"/>
            </a:pPr>
            <a:r>
              <a:rPr lang="en-US" dirty="0" smtClean="0"/>
              <a:t>Managed Care Relationships</a:t>
            </a:r>
          </a:p>
          <a:p>
            <a:pPr marL="457200" lvl="3" indent="-457200">
              <a:buFontTx/>
              <a:buChar char="-"/>
            </a:pPr>
            <a:r>
              <a:rPr lang="en-US" dirty="0" smtClean="0"/>
              <a:t>Use of Technology</a:t>
            </a:r>
          </a:p>
          <a:p>
            <a:pPr marL="457200" lvl="3" indent="-457200">
              <a:buFontTx/>
              <a:buChar char="-"/>
            </a:pPr>
            <a:r>
              <a:rPr lang="en-US" dirty="0" smtClean="0"/>
              <a:t>Efficient Business Practices and Service Delivery Models</a:t>
            </a:r>
          </a:p>
          <a:p>
            <a:pPr marL="457200" lvl="3" indent="-457200">
              <a:buFontTx/>
              <a:buChar char="-"/>
            </a:pPr>
            <a:r>
              <a:rPr lang="en-US" dirty="0" smtClean="0"/>
              <a:t>Increased Family/Individual Control and Input</a:t>
            </a:r>
          </a:p>
          <a:p>
            <a:pPr marL="457200" lvl="3" indent="-457200">
              <a:buFontTx/>
              <a:buChar char="-"/>
            </a:pPr>
            <a:r>
              <a:rPr lang="en-US" dirty="0" smtClean="0"/>
              <a:t>Service Cooperatives</a:t>
            </a:r>
          </a:p>
          <a:p>
            <a:pPr marL="457200" lvl="3" indent="-457200">
              <a:buFontTx/>
              <a:buChar char="-"/>
            </a:pPr>
            <a:r>
              <a:rPr lang="en-US" dirty="0" smtClean="0"/>
              <a:t>Increased Meaningful </a:t>
            </a:r>
            <a:r>
              <a:rPr lang="en-US" dirty="0"/>
              <a:t>C</a:t>
            </a:r>
            <a:r>
              <a:rPr lang="en-US" dirty="0" smtClean="0"/>
              <a:t>ommunity </a:t>
            </a:r>
            <a:r>
              <a:rPr lang="en-US" dirty="0"/>
              <a:t>I</a:t>
            </a:r>
            <a:r>
              <a:rPr lang="en-US" dirty="0" smtClean="0"/>
              <a:t>nvolvement</a:t>
            </a:r>
          </a:p>
          <a:p>
            <a:pPr marL="457200" lvl="3" indent="-457200">
              <a:buFontTx/>
              <a:buChar char="-"/>
            </a:pPr>
            <a:endParaRPr lang="en-US" sz="2800" dirty="0" smtClean="0"/>
          </a:p>
          <a:p>
            <a:pPr marL="342900" lvl="3" indent="-342900">
              <a:buFontTx/>
              <a:buChar char="-"/>
            </a:pPr>
            <a:endParaRPr lang="en-US" dirty="0" smtClean="0"/>
          </a:p>
        </p:txBody>
      </p:sp>
      <p:sp>
        <p:nvSpPr>
          <p:cNvPr id="4" name="Slide Number Placeholder 3"/>
          <p:cNvSpPr>
            <a:spLocks noGrp="1"/>
          </p:cNvSpPr>
          <p:nvPr>
            <p:ph type="sldNum" sz="quarter" idx="12"/>
          </p:nvPr>
        </p:nvSpPr>
        <p:spPr/>
        <p:txBody>
          <a:bodyPr/>
          <a:lstStyle/>
          <a:p>
            <a:fld id="{26AB16E4-91FB-42F1-8085-4B8B3A515F45}" type="slidenum">
              <a:rPr lang="en-US" smtClean="0"/>
              <a:t>17</a:t>
            </a:fld>
            <a:endParaRPr lang="en-US" dirty="0"/>
          </a:p>
        </p:txBody>
      </p:sp>
    </p:spTree>
    <p:extLst>
      <p:ext uri="{BB962C8B-B14F-4D97-AF65-F5344CB8AC3E}">
        <p14:creationId xmlns:p14="http://schemas.microsoft.com/office/powerpoint/2010/main" val="16440664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304800"/>
            <a:ext cx="9144000" cy="1447800"/>
          </a:xfrm>
        </p:spPr>
        <p:txBody>
          <a:bodyPr>
            <a:normAutofit fontScale="90000"/>
          </a:bodyPr>
          <a:lstStyle/>
          <a:p>
            <a:pPr lvl="3" algn="ctr" rtl="0">
              <a:spcBef>
                <a:spcPct val="0"/>
              </a:spcBef>
            </a:pPr>
            <a:r>
              <a:rPr lang="en-US" sz="6600" dirty="0" smtClean="0">
                <a:solidFill>
                  <a:schemeClr val="accent2">
                    <a:lumMod val="75000"/>
                  </a:schemeClr>
                </a:solidFill>
                <a:latin typeface="Minion Pro" pitchFamily="18" charset="0"/>
              </a:rPr>
              <a:t>Reason Five</a:t>
            </a:r>
            <a:br>
              <a:rPr lang="en-US" sz="6600" dirty="0" smtClean="0">
                <a:solidFill>
                  <a:schemeClr val="accent2">
                    <a:lumMod val="75000"/>
                  </a:schemeClr>
                </a:solidFill>
                <a:latin typeface="Minion Pro" pitchFamily="18" charset="0"/>
              </a:rPr>
            </a:br>
            <a:r>
              <a:rPr lang="en-US" sz="2200" b="1" dirty="0" smtClean="0">
                <a:latin typeface="+mj-lt"/>
              </a:rPr>
              <a:t>Understanding the impact of recent initiatives</a:t>
            </a:r>
            <a:r>
              <a:rPr lang="en-US" dirty="0" smtClean="0"/>
              <a:t/>
            </a:r>
            <a:br>
              <a:rPr lang="en-US" dirty="0" smtClean="0"/>
            </a:br>
            <a:endParaRPr lang="en-US" sz="3600"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838200" y="1447800"/>
            <a:ext cx="8001000" cy="4800600"/>
          </a:xfrm>
        </p:spPr>
        <p:txBody>
          <a:bodyPr>
            <a:normAutofit/>
          </a:bodyPr>
          <a:lstStyle/>
          <a:p>
            <a:pPr marL="0" lvl="3" indent="0">
              <a:buNone/>
            </a:pPr>
            <a:endParaRPr lang="en-US" dirty="0"/>
          </a:p>
          <a:p>
            <a:pPr marL="0" lvl="3" indent="0">
              <a:buNone/>
            </a:pPr>
            <a:r>
              <a:rPr lang="en-US" dirty="0" smtClean="0"/>
              <a:t>As more DD services come under DODD, and as DODD responds to Olmstead and other issues, there are downstream implications. We (DODD) have looked at these as individual events, versus the combined impact on the whole system.   </a:t>
            </a:r>
          </a:p>
          <a:p>
            <a:pPr marL="457200" lvl="3" indent="-457200">
              <a:buFontTx/>
              <a:buChar char="-"/>
            </a:pPr>
            <a:endParaRPr lang="en-US" dirty="0" smtClean="0"/>
          </a:p>
          <a:p>
            <a:pPr marL="342900" lvl="3" indent="-342900">
              <a:buFontTx/>
              <a:buChar char="-"/>
            </a:pPr>
            <a:endParaRPr lang="en-US" dirty="0" smtClean="0"/>
          </a:p>
        </p:txBody>
      </p:sp>
      <p:sp>
        <p:nvSpPr>
          <p:cNvPr id="4" name="Slide Number Placeholder 3"/>
          <p:cNvSpPr>
            <a:spLocks noGrp="1"/>
          </p:cNvSpPr>
          <p:nvPr>
            <p:ph type="sldNum" sz="quarter" idx="12"/>
          </p:nvPr>
        </p:nvSpPr>
        <p:spPr/>
        <p:txBody>
          <a:bodyPr/>
          <a:lstStyle/>
          <a:p>
            <a:fld id="{26AB16E4-91FB-42F1-8085-4B8B3A515F45}" type="slidenum">
              <a:rPr lang="en-US" smtClean="0"/>
              <a:t>18</a:t>
            </a:fld>
            <a:endParaRPr lang="en-US" dirty="0"/>
          </a:p>
        </p:txBody>
      </p:sp>
    </p:spTree>
    <p:extLst>
      <p:ext uri="{BB962C8B-B14F-4D97-AF65-F5344CB8AC3E}">
        <p14:creationId xmlns:p14="http://schemas.microsoft.com/office/powerpoint/2010/main" val="39283491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28600"/>
            <a:ext cx="8686800" cy="838200"/>
          </a:xfrm>
        </p:spPr>
        <p:txBody>
          <a:bodyPr>
            <a:normAutofit fontScale="90000"/>
          </a:bodyPr>
          <a:lstStyle/>
          <a:p>
            <a:pPr marL="0" lvl="3" indent="0" algn="ctr"/>
            <a:r>
              <a:rPr lang="en-US" sz="2800" dirty="0" smtClean="0"/>
              <a:t/>
            </a:r>
            <a:br>
              <a:rPr lang="en-US" sz="2800" dirty="0" smtClean="0"/>
            </a:br>
            <a:r>
              <a:rPr lang="en-US" sz="4400" dirty="0" smtClean="0">
                <a:latin typeface="+mj-lt"/>
              </a:rPr>
              <a:t>Impact of Recent Initiatives</a:t>
            </a:r>
            <a:br>
              <a:rPr lang="en-US" sz="4400" dirty="0" smtClean="0">
                <a:latin typeface="+mj-lt"/>
              </a:rPr>
            </a:br>
            <a:r>
              <a:rPr lang="en-US" sz="2200" b="1" u="sng" dirty="0" smtClean="0">
                <a:latin typeface="+mj-lt"/>
              </a:rPr>
              <a:t/>
            </a:r>
            <a:br>
              <a:rPr lang="en-US" sz="2200" b="1" u="sng" dirty="0" smtClean="0">
                <a:latin typeface="+mj-lt"/>
              </a:rPr>
            </a:br>
            <a:endParaRPr lang="en-US" sz="2200" b="1" dirty="0">
              <a:solidFill>
                <a:schemeClr val="accent2">
                  <a:lumMod val="75000"/>
                </a:schemeClr>
              </a:solidFill>
              <a:latin typeface="+mj-lt"/>
            </a:endParaRPr>
          </a:p>
        </p:txBody>
      </p:sp>
      <p:sp>
        <p:nvSpPr>
          <p:cNvPr id="3" name="Content Placeholder 2"/>
          <p:cNvSpPr>
            <a:spLocks noGrp="1"/>
          </p:cNvSpPr>
          <p:nvPr>
            <p:ph idx="1"/>
          </p:nvPr>
        </p:nvSpPr>
        <p:spPr>
          <a:xfrm>
            <a:off x="914400" y="1066800"/>
            <a:ext cx="7943850" cy="5181600"/>
          </a:xfrm>
        </p:spPr>
        <p:txBody>
          <a:bodyPr>
            <a:normAutofit/>
          </a:bodyPr>
          <a:lstStyle/>
          <a:p>
            <a:pPr marL="0" indent="0">
              <a:buNone/>
              <a:defRPr/>
            </a:pPr>
            <a:r>
              <a:rPr lang="en-US" sz="2000" b="1" dirty="0">
                <a:latin typeface="+mj-lt"/>
              </a:rPr>
              <a:t>Examples of individual events, that when combined, create ripples through our entire </a:t>
            </a:r>
            <a:r>
              <a:rPr lang="en-US" sz="2000" b="1" dirty="0" smtClean="0">
                <a:latin typeface="+mj-lt"/>
              </a:rPr>
              <a:t>system</a:t>
            </a:r>
          </a:p>
          <a:p>
            <a:pPr marL="0" indent="0">
              <a:buNone/>
              <a:defRPr/>
            </a:pPr>
            <a:endParaRPr lang="en-US" sz="2000" dirty="0" smtClean="0">
              <a:cs typeface="Aharoni" pitchFamily="2" charset="-79"/>
            </a:endParaRPr>
          </a:p>
          <a:p>
            <a:pPr marL="0" indent="0">
              <a:buNone/>
              <a:defRPr/>
            </a:pPr>
            <a:r>
              <a:rPr lang="en-US" sz="2000" dirty="0" smtClean="0">
                <a:cs typeface="Aharoni" pitchFamily="2" charset="-79"/>
              </a:rPr>
              <a:t>-TDD Waiver transfer from ODM to DODD</a:t>
            </a:r>
            <a:endParaRPr lang="en-US" sz="2000" dirty="0">
              <a:cs typeface="Aharoni" pitchFamily="2" charset="-79"/>
            </a:endParaRPr>
          </a:p>
          <a:p>
            <a:pPr marL="0" indent="0">
              <a:buNone/>
              <a:defRPr/>
            </a:pPr>
            <a:r>
              <a:rPr lang="en-US" sz="2000" dirty="0">
                <a:cs typeface="Aharoni" pitchFamily="2" charset="-79"/>
              </a:rPr>
              <a:t>-</a:t>
            </a:r>
            <a:r>
              <a:rPr lang="en-US" sz="2000" dirty="0" smtClean="0">
                <a:cs typeface="Aharoni" pitchFamily="2" charset="-79"/>
              </a:rPr>
              <a:t>ICF transfer from ODM to DODD, ICF to Waiver Conversion, ICF Downsizing</a:t>
            </a:r>
            <a:endParaRPr lang="en-US" sz="2000" dirty="0">
              <a:cs typeface="Aharoni" pitchFamily="2" charset="-79"/>
            </a:endParaRPr>
          </a:p>
          <a:p>
            <a:pPr marL="0" indent="0">
              <a:buNone/>
              <a:defRPr/>
            </a:pPr>
            <a:r>
              <a:rPr lang="en-US" sz="2000" dirty="0">
                <a:cs typeface="Aharoni" pitchFamily="2" charset="-79"/>
              </a:rPr>
              <a:t>-</a:t>
            </a:r>
            <a:r>
              <a:rPr lang="en-US" sz="2000" dirty="0" smtClean="0">
                <a:cs typeface="Aharoni" pitchFamily="2" charset="-79"/>
              </a:rPr>
              <a:t>DC </a:t>
            </a:r>
            <a:r>
              <a:rPr lang="en-US" sz="2000" dirty="0">
                <a:cs typeface="Aharoni" pitchFamily="2" charset="-79"/>
              </a:rPr>
              <a:t>Downsizing</a:t>
            </a:r>
          </a:p>
          <a:p>
            <a:pPr marL="0" indent="0">
              <a:buNone/>
              <a:defRPr/>
            </a:pPr>
            <a:r>
              <a:rPr lang="en-US" sz="2000" dirty="0">
                <a:cs typeface="Aharoni" pitchFamily="2" charset="-79"/>
              </a:rPr>
              <a:t>-Help </a:t>
            </a:r>
            <a:r>
              <a:rPr lang="en-US" sz="2000" dirty="0" smtClean="0">
                <a:cs typeface="Aharoni" pitchFamily="2" charset="-79"/>
              </a:rPr>
              <a:t>Me Grow - Part C oversight and training transfer from ODH to DODD</a:t>
            </a:r>
          </a:p>
          <a:p>
            <a:pPr marL="0" indent="0">
              <a:buNone/>
              <a:defRPr/>
            </a:pPr>
            <a:r>
              <a:rPr lang="en-US" sz="2000" dirty="0" smtClean="0">
                <a:cs typeface="Aharoni" pitchFamily="2" charset="-79"/>
              </a:rPr>
              <a:t>-Employment First and Day Services</a:t>
            </a:r>
          </a:p>
          <a:p>
            <a:pPr marL="0" indent="0">
              <a:buNone/>
              <a:defRPr/>
            </a:pPr>
            <a:r>
              <a:rPr lang="en-US" sz="2000" dirty="0" smtClean="0">
                <a:cs typeface="Aharoni" pitchFamily="2" charset="-79"/>
              </a:rPr>
              <a:t>-Increased Privatization of Services</a:t>
            </a:r>
          </a:p>
          <a:p>
            <a:pPr marL="0" indent="0">
              <a:buNone/>
              <a:defRPr/>
            </a:pPr>
            <a:r>
              <a:rPr lang="en-US" sz="2000" dirty="0" smtClean="0">
                <a:cs typeface="Aharoni" pitchFamily="2" charset="-79"/>
              </a:rPr>
              <a:t>-Increase in Consumer Driven Services</a:t>
            </a:r>
            <a:endParaRPr lang="en-US" sz="2000" dirty="0" smtClean="0"/>
          </a:p>
          <a:p>
            <a:pPr marL="457200" lvl="3" indent="-457200">
              <a:buFontTx/>
              <a:buChar char="-"/>
            </a:pPr>
            <a:endParaRPr lang="en-US" sz="2800" dirty="0" smtClean="0"/>
          </a:p>
          <a:p>
            <a:pPr marL="342900" lvl="3" indent="-342900">
              <a:buFontTx/>
              <a:buChar char="-"/>
            </a:pPr>
            <a:endParaRPr lang="en-US" dirty="0" smtClean="0"/>
          </a:p>
        </p:txBody>
      </p:sp>
      <p:sp>
        <p:nvSpPr>
          <p:cNvPr id="4" name="Slide Number Placeholder 3"/>
          <p:cNvSpPr>
            <a:spLocks noGrp="1"/>
          </p:cNvSpPr>
          <p:nvPr>
            <p:ph type="sldNum" sz="quarter" idx="12"/>
          </p:nvPr>
        </p:nvSpPr>
        <p:spPr/>
        <p:txBody>
          <a:bodyPr/>
          <a:lstStyle/>
          <a:p>
            <a:fld id="{26AB16E4-91FB-42F1-8085-4B8B3A515F45}" type="slidenum">
              <a:rPr lang="en-US" smtClean="0"/>
              <a:t>19</a:t>
            </a:fld>
            <a:endParaRPr lang="en-US" dirty="0"/>
          </a:p>
        </p:txBody>
      </p:sp>
    </p:spTree>
    <p:extLst>
      <p:ext uri="{BB962C8B-B14F-4D97-AF65-F5344CB8AC3E}">
        <p14:creationId xmlns:p14="http://schemas.microsoft.com/office/powerpoint/2010/main" val="27752998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533400" y="1143000"/>
            <a:ext cx="7924800" cy="4525963"/>
          </a:xfrm>
        </p:spPr>
        <p:txBody>
          <a:bodyPr>
            <a:normAutofit/>
          </a:bodyPr>
          <a:lstStyle/>
          <a:p>
            <a:pPr marL="0" indent="0" algn="ctr">
              <a:buNone/>
              <a:defRPr/>
            </a:pPr>
            <a:r>
              <a:rPr lang="en-US" sz="4000" dirty="0" smtClean="0"/>
              <a:t>The context of our coming together…</a:t>
            </a:r>
            <a:endParaRPr lang="en-US" sz="4000" dirty="0"/>
          </a:p>
        </p:txBody>
      </p:sp>
      <p:sp>
        <p:nvSpPr>
          <p:cNvPr id="2" name="Slide Number Placeholder 1"/>
          <p:cNvSpPr>
            <a:spLocks noGrp="1"/>
          </p:cNvSpPr>
          <p:nvPr>
            <p:ph type="sldNum" sz="quarter" idx="12"/>
          </p:nvPr>
        </p:nvSpPr>
        <p:spPr/>
        <p:txBody>
          <a:bodyPr/>
          <a:lstStyle/>
          <a:p>
            <a:fld id="{26AB16E4-91FB-42F1-8085-4B8B3A515F45}" type="slidenum">
              <a:rPr lang="en-US" smtClean="0"/>
              <a:t>2</a:t>
            </a:fld>
            <a:endParaRPr lang="en-US" dirty="0"/>
          </a:p>
        </p:txBody>
      </p:sp>
    </p:spTree>
    <p:extLst>
      <p:ext uri="{BB962C8B-B14F-4D97-AF65-F5344CB8AC3E}">
        <p14:creationId xmlns:p14="http://schemas.microsoft.com/office/powerpoint/2010/main" val="7977102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76200"/>
            <a:ext cx="8686800" cy="1295400"/>
          </a:xfrm>
        </p:spPr>
        <p:txBody>
          <a:bodyPr>
            <a:noAutofit/>
          </a:bodyPr>
          <a:lstStyle/>
          <a:p>
            <a:r>
              <a:rPr lang="en-US" sz="5900" dirty="0">
                <a:solidFill>
                  <a:schemeClr val="accent2">
                    <a:lumMod val="75000"/>
                  </a:schemeClr>
                </a:solidFill>
                <a:latin typeface="Minion Pro"/>
              </a:rPr>
              <a:t>Conclusion</a:t>
            </a:r>
            <a:r>
              <a:rPr lang="en-US" sz="2000" b="1" dirty="0" smtClean="0"/>
              <a:t/>
            </a:r>
            <a:br>
              <a:rPr lang="en-US" sz="2000" b="1" dirty="0" smtClean="0"/>
            </a:br>
            <a:r>
              <a:rPr lang="en-US" sz="2000" b="1" dirty="0"/>
              <a:t/>
            </a:r>
            <a:br>
              <a:rPr lang="en-US" sz="2000" b="1" dirty="0"/>
            </a:br>
            <a:endParaRPr lang="en-US" sz="2000" b="1" dirty="0"/>
          </a:p>
        </p:txBody>
      </p:sp>
      <p:sp>
        <p:nvSpPr>
          <p:cNvPr id="3" name="Content Placeholder 2"/>
          <p:cNvSpPr>
            <a:spLocks noGrp="1"/>
          </p:cNvSpPr>
          <p:nvPr>
            <p:ph idx="1"/>
          </p:nvPr>
        </p:nvSpPr>
        <p:spPr>
          <a:xfrm>
            <a:off x="762000" y="838200"/>
            <a:ext cx="8077200" cy="5410200"/>
          </a:xfrm>
        </p:spPr>
        <p:txBody>
          <a:bodyPr>
            <a:normAutofit/>
          </a:bodyPr>
          <a:lstStyle/>
          <a:p>
            <a:pPr marL="0" indent="0">
              <a:buNone/>
              <a:defRPr/>
            </a:pPr>
            <a:r>
              <a:rPr lang="en-US" sz="2000" b="1" dirty="0"/>
              <a:t>These internal and external transitions, events, and trends have many implications to County Boards, Providers, Families/Self Advocates, and the </a:t>
            </a:r>
            <a:r>
              <a:rPr lang="en-US" sz="2000" b="1" dirty="0" smtClean="0"/>
              <a:t>State.</a:t>
            </a:r>
            <a:endParaRPr lang="en-US" sz="2000" dirty="0" smtClean="0">
              <a:cs typeface="Aharoni" pitchFamily="2" charset="-79"/>
            </a:endParaRPr>
          </a:p>
          <a:p>
            <a:pPr marL="0" indent="0">
              <a:buNone/>
              <a:defRPr/>
            </a:pPr>
            <a:endParaRPr lang="en-US" sz="2000" dirty="0">
              <a:cs typeface="Aharoni" pitchFamily="2" charset="-79"/>
            </a:endParaRPr>
          </a:p>
          <a:p>
            <a:pPr marL="0" indent="0">
              <a:buNone/>
              <a:defRPr/>
            </a:pPr>
            <a:r>
              <a:rPr lang="en-US" sz="2000" dirty="0" smtClean="0">
                <a:cs typeface="Aharoni" pitchFamily="2" charset="-79"/>
              </a:rPr>
              <a:t>-Increased and Broadened Responsibilities/Decreased and Lessened Responsibilities </a:t>
            </a:r>
          </a:p>
          <a:p>
            <a:pPr marL="0" indent="0">
              <a:buNone/>
              <a:defRPr/>
            </a:pPr>
            <a:r>
              <a:rPr lang="en-US" sz="2000" dirty="0" smtClean="0">
                <a:cs typeface="Aharoni" pitchFamily="2" charset="-79"/>
              </a:rPr>
              <a:t>-Financial</a:t>
            </a:r>
          </a:p>
          <a:p>
            <a:pPr marL="0" indent="0">
              <a:buNone/>
              <a:defRPr/>
            </a:pPr>
            <a:r>
              <a:rPr lang="en-US" sz="2000" dirty="0" smtClean="0">
                <a:cs typeface="Aharoni" pitchFamily="2" charset="-79"/>
              </a:rPr>
              <a:t>-Staffing </a:t>
            </a:r>
          </a:p>
          <a:p>
            <a:pPr marL="0" indent="0">
              <a:buNone/>
              <a:defRPr/>
            </a:pPr>
            <a:r>
              <a:rPr lang="en-US" sz="2000" dirty="0" smtClean="0">
                <a:cs typeface="Aharoni" pitchFamily="2" charset="-79"/>
              </a:rPr>
              <a:t>-The increasing complexity requires increasing level of sophistication</a:t>
            </a:r>
          </a:p>
          <a:p>
            <a:pPr marL="0" indent="0">
              <a:buNone/>
              <a:defRPr/>
            </a:pPr>
            <a:r>
              <a:rPr lang="en-US" sz="2000" dirty="0" smtClean="0">
                <a:cs typeface="Aharoni" pitchFamily="2" charset="-79"/>
              </a:rPr>
              <a:t>-The need to be agile</a:t>
            </a:r>
          </a:p>
          <a:p>
            <a:pPr marL="0" indent="0">
              <a:buNone/>
              <a:defRPr/>
            </a:pPr>
            <a:endParaRPr lang="en-US" sz="2800" dirty="0" smtClean="0"/>
          </a:p>
          <a:p>
            <a:pPr marL="457200" lvl="3" indent="-457200">
              <a:buFontTx/>
              <a:buChar char="-"/>
            </a:pPr>
            <a:endParaRPr lang="en-US" sz="2800" dirty="0" smtClean="0"/>
          </a:p>
          <a:p>
            <a:pPr marL="342900" lvl="3" indent="-342900">
              <a:buFontTx/>
              <a:buChar char="-"/>
            </a:pPr>
            <a:endParaRPr lang="en-US" dirty="0" smtClean="0"/>
          </a:p>
        </p:txBody>
      </p:sp>
      <p:sp>
        <p:nvSpPr>
          <p:cNvPr id="4" name="Slide Number Placeholder 3"/>
          <p:cNvSpPr>
            <a:spLocks noGrp="1"/>
          </p:cNvSpPr>
          <p:nvPr>
            <p:ph type="sldNum" sz="quarter" idx="12"/>
          </p:nvPr>
        </p:nvSpPr>
        <p:spPr/>
        <p:txBody>
          <a:bodyPr/>
          <a:lstStyle/>
          <a:p>
            <a:fld id="{26AB16E4-91FB-42F1-8085-4B8B3A515F45}" type="slidenum">
              <a:rPr lang="en-US" smtClean="0"/>
              <a:t>20</a:t>
            </a:fld>
            <a:endParaRPr lang="en-US" dirty="0"/>
          </a:p>
        </p:txBody>
      </p:sp>
    </p:spTree>
    <p:extLst>
      <p:ext uri="{BB962C8B-B14F-4D97-AF65-F5344CB8AC3E}">
        <p14:creationId xmlns:p14="http://schemas.microsoft.com/office/powerpoint/2010/main" val="5200089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76200"/>
            <a:ext cx="9144000" cy="2057400"/>
          </a:xfrm>
        </p:spPr>
        <p:txBody>
          <a:bodyPr>
            <a:noAutofit/>
          </a:bodyPr>
          <a:lstStyle/>
          <a:p>
            <a:r>
              <a:rPr lang="en-US" sz="5900" dirty="0" smtClean="0">
                <a:solidFill>
                  <a:schemeClr val="accent2">
                    <a:lumMod val="75000"/>
                  </a:schemeClr>
                </a:solidFill>
                <a:latin typeface="Minion Pro"/>
              </a:rPr>
              <a:t>Conclusion</a:t>
            </a:r>
            <a:r>
              <a:rPr lang="en-US" sz="3600" b="1" dirty="0" smtClean="0">
                <a:solidFill>
                  <a:schemeClr val="accent2">
                    <a:lumMod val="75000"/>
                  </a:schemeClr>
                </a:solidFill>
                <a:latin typeface="Minion Pro" pitchFamily="18" charset="0"/>
              </a:rPr>
              <a:t/>
            </a:r>
            <a:br>
              <a:rPr lang="en-US" sz="3600" b="1" dirty="0" smtClean="0">
                <a:solidFill>
                  <a:schemeClr val="accent2">
                    <a:lumMod val="75000"/>
                  </a:schemeClr>
                </a:solidFill>
                <a:latin typeface="Minion Pro" pitchFamily="18" charset="0"/>
              </a:rPr>
            </a:br>
            <a:r>
              <a:rPr lang="en-US" sz="3600" dirty="0" smtClean="0">
                <a:solidFill>
                  <a:schemeClr val="accent2">
                    <a:lumMod val="75000"/>
                  </a:schemeClr>
                </a:solidFill>
                <a:latin typeface="Minion Pro" pitchFamily="18" charset="0"/>
              </a:rPr>
              <a:t/>
            </a:r>
            <a:br>
              <a:rPr lang="en-US" sz="3600" dirty="0" smtClean="0">
                <a:solidFill>
                  <a:schemeClr val="accent2">
                    <a:lumMod val="75000"/>
                  </a:schemeClr>
                </a:solidFill>
                <a:latin typeface="Minion Pro" pitchFamily="18" charset="0"/>
              </a:rPr>
            </a:br>
            <a:r>
              <a:rPr lang="en-US" sz="2000" b="1" dirty="0" smtClean="0"/>
              <a:t>Back to the Question: Is it time to have a discussion about our system?</a:t>
            </a:r>
            <a:endParaRPr lang="en-US" sz="2000" b="1" dirty="0"/>
          </a:p>
        </p:txBody>
      </p:sp>
      <p:sp>
        <p:nvSpPr>
          <p:cNvPr id="3" name="Content Placeholder 2"/>
          <p:cNvSpPr>
            <a:spLocks noGrp="1"/>
          </p:cNvSpPr>
          <p:nvPr>
            <p:ph idx="1"/>
          </p:nvPr>
        </p:nvSpPr>
        <p:spPr>
          <a:xfrm>
            <a:off x="762000" y="2286000"/>
            <a:ext cx="7924800" cy="3429001"/>
          </a:xfrm>
        </p:spPr>
        <p:txBody>
          <a:bodyPr>
            <a:noAutofit/>
          </a:bodyPr>
          <a:lstStyle/>
          <a:p>
            <a:pPr>
              <a:buFontTx/>
              <a:buChar char="-"/>
            </a:pPr>
            <a:r>
              <a:rPr lang="en-US" sz="2000" dirty="0" smtClean="0"/>
              <a:t>Where have we been and where are we going?</a:t>
            </a:r>
          </a:p>
          <a:p>
            <a:pPr>
              <a:buFontTx/>
              <a:buChar char="-"/>
            </a:pPr>
            <a:r>
              <a:rPr lang="en-US" sz="2000" dirty="0" smtClean="0"/>
              <a:t>Examine Roles</a:t>
            </a:r>
          </a:p>
          <a:p>
            <a:pPr>
              <a:buFontTx/>
              <a:buChar char="-"/>
            </a:pPr>
            <a:r>
              <a:rPr lang="en-US" sz="2000" dirty="0" smtClean="0"/>
              <a:t>Examine Values and Philosophies</a:t>
            </a:r>
          </a:p>
          <a:p>
            <a:pPr>
              <a:buFontTx/>
              <a:buChar char="-"/>
            </a:pPr>
            <a:r>
              <a:rPr lang="en-US" sz="2000" dirty="0" smtClean="0"/>
              <a:t>Look at New Opportunities</a:t>
            </a:r>
          </a:p>
          <a:p>
            <a:pPr>
              <a:buFontTx/>
              <a:buChar char="-"/>
            </a:pPr>
            <a:r>
              <a:rPr lang="en-US" sz="2000" dirty="0" smtClean="0"/>
              <a:t>Establish a 10-year Vision </a:t>
            </a:r>
          </a:p>
          <a:p>
            <a:pPr>
              <a:buFontTx/>
              <a:buChar char="-"/>
            </a:pPr>
            <a:r>
              <a:rPr lang="en-US" sz="2000" dirty="0" smtClean="0"/>
              <a:t>Establish a 2-year Vision</a:t>
            </a:r>
          </a:p>
        </p:txBody>
      </p:sp>
      <p:sp>
        <p:nvSpPr>
          <p:cNvPr id="4" name="Slide Number Placeholder 3"/>
          <p:cNvSpPr>
            <a:spLocks noGrp="1"/>
          </p:cNvSpPr>
          <p:nvPr>
            <p:ph type="sldNum" sz="quarter" idx="12"/>
          </p:nvPr>
        </p:nvSpPr>
        <p:spPr/>
        <p:txBody>
          <a:bodyPr/>
          <a:lstStyle/>
          <a:p>
            <a:fld id="{26AB16E4-91FB-42F1-8085-4B8B3A515F45}" type="slidenum">
              <a:rPr lang="en-US" smtClean="0"/>
              <a:t>21</a:t>
            </a:fld>
            <a:endParaRPr lang="en-US" dirty="0"/>
          </a:p>
        </p:txBody>
      </p:sp>
    </p:spTree>
    <p:extLst>
      <p:ext uri="{BB962C8B-B14F-4D97-AF65-F5344CB8AC3E}">
        <p14:creationId xmlns:p14="http://schemas.microsoft.com/office/powerpoint/2010/main" val="38850224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609600" y="457200"/>
            <a:ext cx="8077200" cy="5364163"/>
          </a:xfrm>
        </p:spPr>
        <p:txBody>
          <a:bodyPr>
            <a:normAutofit/>
          </a:bodyPr>
          <a:lstStyle/>
          <a:p>
            <a:pPr>
              <a:defRPr/>
            </a:pPr>
            <a:r>
              <a:rPr lang="en-US" sz="4000" dirty="0" smtClean="0"/>
              <a:t>Six years ago the work of Futures Committee set a direction for the field.</a:t>
            </a:r>
          </a:p>
          <a:p>
            <a:pPr>
              <a:defRPr/>
            </a:pPr>
            <a:r>
              <a:rPr lang="en-US" sz="4000" dirty="0" smtClean="0"/>
              <a:t>The financial crisis hit and we spent five years managing the crisis.</a:t>
            </a:r>
          </a:p>
          <a:p>
            <a:pPr marL="0" indent="0">
              <a:buNone/>
              <a:defRPr/>
            </a:pPr>
            <a:endParaRPr lang="en-US" sz="4000" dirty="0"/>
          </a:p>
        </p:txBody>
      </p:sp>
      <p:sp>
        <p:nvSpPr>
          <p:cNvPr id="2" name="Slide Number Placeholder 1"/>
          <p:cNvSpPr>
            <a:spLocks noGrp="1"/>
          </p:cNvSpPr>
          <p:nvPr>
            <p:ph type="sldNum" sz="quarter" idx="12"/>
          </p:nvPr>
        </p:nvSpPr>
        <p:spPr/>
        <p:txBody>
          <a:bodyPr/>
          <a:lstStyle/>
          <a:p>
            <a:fld id="{26AB16E4-91FB-42F1-8085-4B8B3A515F45}" type="slidenum">
              <a:rPr lang="en-US" smtClean="0"/>
              <a:t>3</a:t>
            </a:fld>
            <a:endParaRPr lang="en-US" dirty="0"/>
          </a:p>
        </p:txBody>
      </p:sp>
    </p:spTree>
    <p:extLst>
      <p:ext uri="{BB962C8B-B14F-4D97-AF65-F5344CB8AC3E}">
        <p14:creationId xmlns:p14="http://schemas.microsoft.com/office/powerpoint/2010/main" val="16104644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Content Placeholder 2"/>
          <p:cNvSpPr>
            <a:spLocks noGrp="1"/>
          </p:cNvSpPr>
          <p:nvPr>
            <p:ph idx="1"/>
          </p:nvPr>
        </p:nvSpPr>
        <p:spPr>
          <a:xfrm>
            <a:off x="609600" y="457200"/>
            <a:ext cx="8534400" cy="5364163"/>
          </a:xfrm>
        </p:spPr>
        <p:txBody>
          <a:bodyPr>
            <a:normAutofit/>
          </a:bodyPr>
          <a:lstStyle/>
          <a:p>
            <a:pPr marL="0" indent="0">
              <a:buNone/>
              <a:defRPr/>
            </a:pPr>
            <a:r>
              <a:rPr lang="en-US" sz="4000" dirty="0" smtClean="0"/>
              <a:t>Despite the crisis, the Futures Committee goals provided a compass for our work and priorities. </a:t>
            </a:r>
          </a:p>
        </p:txBody>
      </p:sp>
      <p:sp>
        <p:nvSpPr>
          <p:cNvPr id="2" name="Slide Number Placeholder 1"/>
          <p:cNvSpPr>
            <a:spLocks noGrp="1"/>
          </p:cNvSpPr>
          <p:nvPr>
            <p:ph type="sldNum" sz="quarter" idx="12"/>
          </p:nvPr>
        </p:nvSpPr>
        <p:spPr/>
        <p:txBody>
          <a:bodyPr/>
          <a:lstStyle/>
          <a:p>
            <a:fld id="{26AB16E4-91FB-42F1-8085-4B8B3A515F45}" type="slidenum">
              <a:rPr lang="en-US" smtClean="0"/>
              <a:t>4</a:t>
            </a:fld>
            <a:endParaRPr lang="en-US" dirty="0"/>
          </a:p>
        </p:txBody>
      </p:sp>
    </p:spTree>
    <p:extLst>
      <p:ext uri="{BB962C8B-B14F-4D97-AF65-F5344CB8AC3E}">
        <p14:creationId xmlns:p14="http://schemas.microsoft.com/office/powerpoint/2010/main" val="2374795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0"/>
            <a:ext cx="8686800" cy="609600"/>
          </a:xfrm>
        </p:spPr>
        <p:txBody>
          <a:bodyPr>
            <a:normAutofit/>
          </a:bodyPr>
          <a:lstStyle/>
          <a:p>
            <a:r>
              <a:rPr lang="en-US" sz="3200" dirty="0" smtClean="0">
                <a:solidFill>
                  <a:schemeClr val="accent2">
                    <a:lumMod val="75000"/>
                  </a:schemeClr>
                </a:solidFill>
                <a:latin typeface="Minion Pro" pitchFamily="18" charset="0"/>
                <a:cs typeface="Aharoni" pitchFamily="2" charset="-79"/>
              </a:rPr>
              <a:t>Examples of achievements over this period:</a:t>
            </a:r>
            <a:endParaRPr lang="en-US" sz="3200"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457200" y="609600"/>
            <a:ext cx="8839200" cy="6019800"/>
          </a:xfrm>
        </p:spPr>
        <p:txBody>
          <a:bodyPr>
            <a:noAutofit/>
          </a:bodyPr>
          <a:lstStyle/>
          <a:p>
            <a:pPr>
              <a:buFontTx/>
              <a:buChar char="-"/>
              <a:defRPr/>
            </a:pPr>
            <a:r>
              <a:rPr lang="en-US" sz="2200" dirty="0" smtClean="0">
                <a:cs typeface="Aharoni" pitchFamily="2" charset="-79"/>
              </a:rPr>
              <a:t>Expanded </a:t>
            </a:r>
            <a:r>
              <a:rPr lang="en-US" sz="2200" dirty="0">
                <a:cs typeface="Aharoni" pitchFamily="2" charset="-79"/>
              </a:rPr>
              <a:t>number of waivers </a:t>
            </a:r>
            <a:r>
              <a:rPr lang="en-US" sz="2200" dirty="0" smtClean="0">
                <a:cs typeface="Aharoni" pitchFamily="2" charset="-79"/>
              </a:rPr>
              <a:t>by 12,066 (66% increase) </a:t>
            </a:r>
          </a:p>
          <a:p>
            <a:pPr>
              <a:buFontTx/>
              <a:buChar char="-"/>
              <a:defRPr/>
            </a:pPr>
            <a:r>
              <a:rPr lang="en-US" sz="2200" dirty="0">
                <a:cs typeface="Aharoni" pitchFamily="2" charset="-79"/>
              </a:rPr>
              <a:t>Downsized Developmental </a:t>
            </a:r>
            <a:r>
              <a:rPr lang="en-US" sz="2200" dirty="0" smtClean="0">
                <a:cs typeface="Aharoni" pitchFamily="2" charset="-79"/>
              </a:rPr>
              <a:t>Centers (DCs) – 613 people (38% decrease)</a:t>
            </a:r>
          </a:p>
          <a:p>
            <a:pPr>
              <a:buFontTx/>
              <a:buChar char="-"/>
              <a:defRPr/>
            </a:pPr>
            <a:r>
              <a:rPr lang="en-US" sz="2200" dirty="0" smtClean="0">
                <a:cs typeface="Aharoni" pitchFamily="2" charset="-79"/>
              </a:rPr>
              <a:t>Enhanced capacity of DC’s to provide crisis stabilization services, including evaluation and when necessary, short term admission</a:t>
            </a:r>
            <a:endParaRPr lang="en-US" sz="2200" dirty="0">
              <a:cs typeface="Aharoni" pitchFamily="2" charset="-79"/>
            </a:endParaRPr>
          </a:p>
          <a:p>
            <a:pPr>
              <a:buFontTx/>
              <a:buChar char="-"/>
              <a:defRPr/>
            </a:pPr>
            <a:r>
              <a:rPr lang="en-US" sz="2200" dirty="0">
                <a:cs typeface="Aharoni" pitchFamily="2" charset="-79"/>
              </a:rPr>
              <a:t>Developed a new waiver/ </a:t>
            </a:r>
            <a:r>
              <a:rPr lang="en-US" sz="2200" dirty="0" smtClean="0">
                <a:cs typeface="Aharoni" pitchFamily="2" charset="-79"/>
              </a:rPr>
              <a:t>with consumer directed services</a:t>
            </a:r>
            <a:endParaRPr lang="en-US" sz="2200" dirty="0">
              <a:cs typeface="Aharoni" pitchFamily="2" charset="-79"/>
            </a:endParaRPr>
          </a:p>
          <a:p>
            <a:pPr>
              <a:buFontTx/>
              <a:buChar char="-"/>
              <a:defRPr/>
            </a:pPr>
            <a:r>
              <a:rPr lang="en-US" sz="2200" dirty="0">
                <a:cs typeface="Aharoni" pitchFamily="2" charset="-79"/>
              </a:rPr>
              <a:t>Increased Shared Services</a:t>
            </a:r>
          </a:p>
          <a:p>
            <a:pPr>
              <a:buFontTx/>
              <a:buChar char="-"/>
              <a:defRPr/>
            </a:pPr>
            <a:r>
              <a:rPr lang="en-US" sz="2200" dirty="0">
                <a:cs typeface="Aharoni" pitchFamily="2" charset="-79"/>
              </a:rPr>
              <a:t>Strengthened Positive Culture Initiative </a:t>
            </a:r>
          </a:p>
          <a:p>
            <a:pPr>
              <a:buFontTx/>
              <a:buChar char="-"/>
              <a:defRPr/>
            </a:pPr>
            <a:r>
              <a:rPr lang="en-US" sz="2200" dirty="0">
                <a:cs typeface="Aharoni" pitchFamily="2" charset="-79"/>
              </a:rPr>
              <a:t>Continued to change the approach to EI </a:t>
            </a:r>
            <a:r>
              <a:rPr lang="en-US" sz="2200" dirty="0" smtClean="0">
                <a:cs typeface="Aharoni" pitchFamily="2" charset="-79"/>
              </a:rPr>
              <a:t>Services to develop confidence and competence in families </a:t>
            </a:r>
            <a:endParaRPr lang="en-US" sz="2200" dirty="0">
              <a:cs typeface="Aharoni" pitchFamily="2" charset="-79"/>
            </a:endParaRPr>
          </a:p>
          <a:p>
            <a:pPr>
              <a:buFontTx/>
              <a:buChar char="-"/>
              <a:defRPr/>
            </a:pPr>
            <a:r>
              <a:rPr lang="en-US" sz="2200" dirty="0">
                <a:cs typeface="Aharoni" pitchFamily="2" charset="-79"/>
              </a:rPr>
              <a:t>Implemented Employment First </a:t>
            </a:r>
            <a:r>
              <a:rPr lang="en-US" sz="2200" dirty="0" smtClean="0">
                <a:cs typeface="Aharoni" pitchFamily="2" charset="-79"/>
              </a:rPr>
              <a:t>Initiative and joined SELN</a:t>
            </a:r>
            <a:endParaRPr lang="en-US" sz="2200" dirty="0">
              <a:cs typeface="Aharoni" pitchFamily="2" charset="-79"/>
            </a:endParaRPr>
          </a:p>
          <a:p>
            <a:pPr>
              <a:buFontTx/>
              <a:buChar char="-"/>
              <a:defRPr/>
            </a:pPr>
            <a:r>
              <a:rPr lang="en-US" sz="2200" dirty="0" smtClean="0">
                <a:cs typeface="Aharoni" pitchFamily="2" charset="-79"/>
              </a:rPr>
              <a:t>Initiated Telepsychiatry, providing service for 200 </a:t>
            </a:r>
            <a:r>
              <a:rPr lang="en-US" sz="2200" dirty="0">
                <a:cs typeface="Aharoni" pitchFamily="2" charset="-79"/>
              </a:rPr>
              <a:t>individuals with </a:t>
            </a:r>
            <a:r>
              <a:rPr lang="en-US" sz="2200" dirty="0" smtClean="0">
                <a:cs typeface="Aharoni" pitchFamily="2" charset="-79"/>
              </a:rPr>
              <a:t>complex needs in 40 counties while continuing our partnership with Wright State to support the training of additional psychiatrists with a knowledge of DD</a:t>
            </a:r>
          </a:p>
          <a:p>
            <a:pPr>
              <a:buFontTx/>
              <a:buChar char="-"/>
              <a:defRPr/>
            </a:pPr>
            <a:r>
              <a:rPr lang="en-US" sz="2200" dirty="0">
                <a:cs typeface="Aharoni" pitchFamily="2" charset="-79"/>
              </a:rPr>
              <a:t>Changed formula for tax equity distribution</a:t>
            </a:r>
          </a:p>
          <a:p>
            <a:pPr>
              <a:buFontTx/>
              <a:buChar char="-"/>
              <a:defRPr/>
            </a:pPr>
            <a:endParaRPr lang="en-US" sz="2200" dirty="0">
              <a:cs typeface="Aharoni" pitchFamily="2" charset="-79"/>
            </a:endParaRPr>
          </a:p>
        </p:txBody>
      </p:sp>
      <p:sp>
        <p:nvSpPr>
          <p:cNvPr id="4" name="Slide Number Placeholder 3"/>
          <p:cNvSpPr>
            <a:spLocks noGrp="1"/>
          </p:cNvSpPr>
          <p:nvPr>
            <p:ph type="sldNum" sz="quarter" idx="12"/>
          </p:nvPr>
        </p:nvSpPr>
        <p:spPr/>
        <p:txBody>
          <a:bodyPr/>
          <a:lstStyle/>
          <a:p>
            <a:fld id="{26AB16E4-91FB-42F1-8085-4B8B3A515F45}" type="slidenum">
              <a:rPr lang="en-US" smtClean="0"/>
              <a:t>5</a:t>
            </a:fld>
            <a:endParaRPr lang="en-US" dirty="0"/>
          </a:p>
        </p:txBody>
      </p:sp>
    </p:spTree>
    <p:extLst>
      <p:ext uri="{BB962C8B-B14F-4D97-AF65-F5344CB8AC3E}">
        <p14:creationId xmlns:p14="http://schemas.microsoft.com/office/powerpoint/2010/main" val="138327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0"/>
            <a:ext cx="8686800" cy="609600"/>
          </a:xfrm>
        </p:spPr>
        <p:txBody>
          <a:bodyPr>
            <a:normAutofit/>
          </a:bodyPr>
          <a:lstStyle/>
          <a:p>
            <a:r>
              <a:rPr lang="en-US" sz="3200" dirty="0" smtClean="0">
                <a:solidFill>
                  <a:schemeClr val="accent2">
                    <a:lumMod val="75000"/>
                  </a:schemeClr>
                </a:solidFill>
                <a:latin typeface="Minion Pro" pitchFamily="18" charset="0"/>
                <a:cs typeface="Aharoni" pitchFamily="2" charset="-79"/>
              </a:rPr>
              <a:t>Examples of achievements over this period:</a:t>
            </a:r>
            <a:endParaRPr lang="en-US" sz="3200"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457200" y="533400"/>
            <a:ext cx="8839200" cy="6019800"/>
          </a:xfrm>
        </p:spPr>
        <p:txBody>
          <a:bodyPr>
            <a:noAutofit/>
          </a:bodyPr>
          <a:lstStyle/>
          <a:p>
            <a:pPr>
              <a:buFontTx/>
              <a:buChar char="-"/>
              <a:defRPr/>
            </a:pPr>
            <a:r>
              <a:rPr lang="en-US" sz="2200" dirty="0" smtClean="0">
                <a:cs typeface="Aharoni" pitchFamily="2" charset="-79"/>
              </a:rPr>
              <a:t>Strengthened regulatory reviews by adopting an approach of helping providers succeed while rigorously monitoring those providers who cannot or will not perform</a:t>
            </a:r>
          </a:p>
          <a:p>
            <a:pPr>
              <a:buFontTx/>
              <a:buChar char="-"/>
              <a:defRPr/>
            </a:pPr>
            <a:r>
              <a:rPr lang="en-US" sz="2200" dirty="0" smtClean="0">
                <a:cs typeface="Aharoni" pitchFamily="2" charset="-79"/>
              </a:rPr>
              <a:t>Worked to move all DD Programs under DODD</a:t>
            </a:r>
          </a:p>
          <a:p>
            <a:pPr lvl="1">
              <a:buFont typeface="Arial" pitchFamily="34" charset="0"/>
              <a:buChar char="•"/>
              <a:defRPr/>
            </a:pPr>
            <a:r>
              <a:rPr lang="en-US" sz="2200" dirty="0" smtClean="0">
                <a:cs typeface="Aharoni" pitchFamily="2" charset="-79"/>
              </a:rPr>
              <a:t>Took </a:t>
            </a:r>
            <a:r>
              <a:rPr lang="en-US" sz="2200" dirty="0">
                <a:cs typeface="Aharoni" pitchFamily="2" charset="-79"/>
              </a:rPr>
              <a:t>o</a:t>
            </a:r>
            <a:r>
              <a:rPr lang="en-US" sz="2200" dirty="0" smtClean="0">
                <a:cs typeface="Aharoni" pitchFamily="2" charset="-79"/>
              </a:rPr>
              <a:t>ver </a:t>
            </a:r>
            <a:r>
              <a:rPr lang="en-US" sz="2200" dirty="0">
                <a:cs typeface="Aharoni" pitchFamily="2" charset="-79"/>
              </a:rPr>
              <a:t>the ICF </a:t>
            </a:r>
            <a:r>
              <a:rPr lang="en-US" sz="2200" dirty="0" smtClean="0">
                <a:cs typeface="Aharoni" pitchFamily="2" charset="-79"/>
              </a:rPr>
              <a:t>program </a:t>
            </a:r>
            <a:r>
              <a:rPr lang="en-US" sz="2200" dirty="0">
                <a:cs typeface="Aharoni" pitchFamily="2" charset="-79"/>
              </a:rPr>
              <a:t>($600 million ; 5800 people) </a:t>
            </a:r>
            <a:r>
              <a:rPr lang="en-US" sz="2200" dirty="0" smtClean="0">
                <a:cs typeface="Aharoni" pitchFamily="2" charset="-79"/>
              </a:rPr>
              <a:t>and are working to make it smaller (size and numbers)</a:t>
            </a:r>
          </a:p>
          <a:p>
            <a:pPr lvl="1">
              <a:buFont typeface="Arial" pitchFamily="34" charset="0"/>
              <a:buChar char="•"/>
              <a:defRPr/>
            </a:pPr>
            <a:r>
              <a:rPr lang="en-US" sz="2200" dirty="0" smtClean="0">
                <a:cs typeface="Aharoni" pitchFamily="2" charset="-79"/>
              </a:rPr>
              <a:t>Took over the Transitions Waiver ($70 million ; 3000 people) and are strategizing on how to blend into our system</a:t>
            </a:r>
          </a:p>
          <a:p>
            <a:pPr lvl="1">
              <a:buFont typeface="Arial" pitchFamily="34" charset="0"/>
              <a:buChar char="•"/>
              <a:defRPr/>
            </a:pPr>
            <a:r>
              <a:rPr lang="en-US" sz="2200" dirty="0" smtClean="0">
                <a:cs typeface="Aharoni" pitchFamily="2" charset="-79"/>
              </a:rPr>
              <a:t>Took over the training  and oversight of EI Part C service provisions</a:t>
            </a:r>
          </a:p>
          <a:p>
            <a:pPr>
              <a:buFontTx/>
              <a:buChar char="-"/>
              <a:defRPr/>
            </a:pPr>
            <a:r>
              <a:rPr lang="en-US" sz="2200" dirty="0" smtClean="0">
                <a:cs typeface="Aharoni" pitchFamily="2" charset="-79"/>
              </a:rPr>
              <a:t>Adopted National Core Indicators to better benchmark Ohio with other states</a:t>
            </a:r>
          </a:p>
          <a:p>
            <a:pPr>
              <a:buFontTx/>
              <a:buChar char="-"/>
              <a:defRPr/>
            </a:pPr>
            <a:r>
              <a:rPr lang="en-US" sz="2200" dirty="0" smtClean="0">
                <a:cs typeface="Aharoni" pitchFamily="2" charset="-79"/>
              </a:rPr>
              <a:t>Investing in an Information Technology infrastructure to provide greater access to data through the Data Warehouse and increase system efficiency </a:t>
            </a:r>
          </a:p>
          <a:p>
            <a:pPr>
              <a:buFontTx/>
              <a:buChar char="-"/>
              <a:defRPr/>
            </a:pPr>
            <a:r>
              <a:rPr lang="en-US" sz="2200" dirty="0" smtClean="0">
                <a:cs typeface="Aharoni" pitchFamily="2" charset="-79"/>
              </a:rPr>
              <a:t>Through the </a:t>
            </a:r>
            <a:r>
              <a:rPr lang="en-US" sz="2200" i="1" dirty="0" smtClean="0">
                <a:cs typeface="Aharoni" pitchFamily="2" charset="-79"/>
              </a:rPr>
              <a:t>imagine</a:t>
            </a:r>
            <a:r>
              <a:rPr lang="en-US" sz="2200" dirty="0" smtClean="0">
                <a:cs typeface="Aharoni" pitchFamily="2" charset="-79"/>
              </a:rPr>
              <a:t> project, we are developing standards of practice that support self-determination and person-centered thinking skills.</a:t>
            </a:r>
            <a:endParaRPr lang="en-US" sz="2200" dirty="0">
              <a:cs typeface="Aharoni" pitchFamily="2" charset="-79"/>
            </a:endParaRPr>
          </a:p>
        </p:txBody>
      </p:sp>
      <p:sp>
        <p:nvSpPr>
          <p:cNvPr id="4" name="Slide Number Placeholder 3"/>
          <p:cNvSpPr>
            <a:spLocks noGrp="1"/>
          </p:cNvSpPr>
          <p:nvPr>
            <p:ph type="sldNum" sz="quarter" idx="12"/>
          </p:nvPr>
        </p:nvSpPr>
        <p:spPr/>
        <p:txBody>
          <a:bodyPr/>
          <a:lstStyle/>
          <a:p>
            <a:fld id="{26AB16E4-91FB-42F1-8085-4B8B3A515F45}" type="slidenum">
              <a:rPr lang="en-US" smtClean="0"/>
              <a:t>6</a:t>
            </a:fld>
            <a:endParaRPr lang="en-US" dirty="0"/>
          </a:p>
        </p:txBody>
      </p:sp>
    </p:spTree>
    <p:extLst>
      <p:ext uri="{BB962C8B-B14F-4D97-AF65-F5344CB8AC3E}">
        <p14:creationId xmlns:p14="http://schemas.microsoft.com/office/powerpoint/2010/main" val="241817715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685800" y="238126"/>
            <a:ext cx="7848600" cy="5324535"/>
          </a:xfrm>
          <a:prstGeom prst="rect">
            <a:avLst/>
          </a:prstGeom>
        </p:spPr>
        <p:txBody>
          <a:bodyPr wrap="square">
            <a:spAutoFit/>
          </a:bodyPr>
          <a:lstStyle/>
          <a:p>
            <a:pPr algn="ctr"/>
            <a:r>
              <a:rPr lang="en-US" sz="6000" dirty="0">
                <a:solidFill>
                  <a:schemeClr val="accent2">
                    <a:lumMod val="75000"/>
                  </a:schemeClr>
                </a:solidFill>
                <a:latin typeface="Minion Pro" pitchFamily="18" charset="0"/>
              </a:rPr>
              <a:t>Question: Is it time to have a discussion about our system</a:t>
            </a:r>
            <a:r>
              <a:rPr lang="en-US" sz="6000" dirty="0" smtClean="0">
                <a:solidFill>
                  <a:schemeClr val="accent2">
                    <a:lumMod val="75000"/>
                  </a:schemeClr>
                </a:solidFill>
                <a:latin typeface="Minion Pro" pitchFamily="18" charset="0"/>
              </a:rPr>
              <a:t>?</a:t>
            </a:r>
          </a:p>
          <a:p>
            <a:pPr algn="ctr"/>
            <a:endParaRPr lang="en-US" sz="2800" dirty="0">
              <a:solidFill>
                <a:schemeClr val="accent2">
                  <a:lumMod val="75000"/>
                </a:schemeClr>
              </a:solidFill>
              <a:latin typeface="Minion Pro" pitchFamily="18" charset="0"/>
            </a:endParaRPr>
          </a:p>
          <a:p>
            <a:pPr algn="ctr"/>
            <a:r>
              <a:rPr lang="en-US" sz="4400" dirty="0" smtClean="0">
                <a:latin typeface="Minion Pro" pitchFamily="18" charset="0"/>
              </a:rPr>
              <a:t>Can we evaluate what we have done, and reset a focus for the future?</a:t>
            </a:r>
            <a:endParaRPr lang="en-US" sz="4400" dirty="0"/>
          </a:p>
        </p:txBody>
      </p:sp>
      <p:sp>
        <p:nvSpPr>
          <p:cNvPr id="2" name="Slide Number Placeholder 1"/>
          <p:cNvSpPr>
            <a:spLocks noGrp="1"/>
          </p:cNvSpPr>
          <p:nvPr>
            <p:ph type="sldNum" sz="quarter" idx="12"/>
          </p:nvPr>
        </p:nvSpPr>
        <p:spPr/>
        <p:txBody>
          <a:bodyPr/>
          <a:lstStyle/>
          <a:p>
            <a:fld id="{26AB16E4-91FB-42F1-8085-4B8B3A515F45}" type="slidenum">
              <a:rPr lang="en-US" smtClean="0"/>
              <a:t>7</a:t>
            </a:fld>
            <a:endParaRPr lang="en-US" dirty="0"/>
          </a:p>
        </p:txBody>
      </p:sp>
    </p:spTree>
    <p:extLst>
      <p:ext uri="{BB962C8B-B14F-4D97-AF65-F5344CB8AC3E}">
        <p14:creationId xmlns:p14="http://schemas.microsoft.com/office/powerpoint/2010/main" val="515215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76200"/>
            <a:ext cx="9144000" cy="1752600"/>
          </a:xfrm>
        </p:spPr>
        <p:txBody>
          <a:bodyPr>
            <a:normAutofit fontScale="90000"/>
          </a:bodyPr>
          <a:lstStyle/>
          <a:p>
            <a:r>
              <a:rPr lang="en-US" sz="6600" dirty="0" smtClean="0">
                <a:solidFill>
                  <a:schemeClr val="accent2">
                    <a:lumMod val="75000"/>
                  </a:schemeClr>
                </a:solidFill>
                <a:latin typeface="Minion Pro" pitchFamily="18" charset="0"/>
              </a:rPr>
              <a:t>Why have this discussion Now?</a:t>
            </a:r>
            <a:endParaRPr lang="en-US" sz="6600"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1066800" y="2133600"/>
            <a:ext cx="7620000" cy="2819400"/>
          </a:xfrm>
        </p:spPr>
        <p:txBody>
          <a:bodyPr>
            <a:normAutofit/>
          </a:bodyPr>
          <a:lstStyle/>
          <a:p>
            <a:pPr marL="0" indent="0">
              <a:buNone/>
            </a:pPr>
            <a:r>
              <a:rPr lang="en-US" sz="4400" dirty="0" smtClean="0"/>
              <a:t>I would </a:t>
            </a:r>
            <a:r>
              <a:rPr lang="en-US" sz="4400" dirty="0"/>
              <a:t>s</a:t>
            </a:r>
            <a:r>
              <a:rPr lang="en-US" sz="4400" dirty="0" smtClean="0"/>
              <a:t>uggest five reasons</a:t>
            </a:r>
          </a:p>
        </p:txBody>
      </p:sp>
      <p:sp>
        <p:nvSpPr>
          <p:cNvPr id="4" name="Slide Number Placeholder 3"/>
          <p:cNvSpPr>
            <a:spLocks noGrp="1"/>
          </p:cNvSpPr>
          <p:nvPr>
            <p:ph type="sldNum" sz="quarter" idx="12"/>
          </p:nvPr>
        </p:nvSpPr>
        <p:spPr/>
        <p:txBody>
          <a:bodyPr/>
          <a:lstStyle/>
          <a:p>
            <a:fld id="{26AB16E4-91FB-42F1-8085-4B8B3A515F45}" type="slidenum">
              <a:rPr lang="en-US" smtClean="0"/>
              <a:t>8</a:t>
            </a:fld>
            <a:endParaRPr lang="en-US" dirty="0"/>
          </a:p>
        </p:txBody>
      </p:sp>
    </p:spTree>
    <p:extLst>
      <p:ext uri="{BB962C8B-B14F-4D97-AF65-F5344CB8AC3E}">
        <p14:creationId xmlns:p14="http://schemas.microsoft.com/office/powerpoint/2010/main" val="25187135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28600"/>
            <a:ext cx="8839200" cy="662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0" y="0"/>
            <a:ext cx="9144000" cy="1752600"/>
          </a:xfrm>
        </p:spPr>
        <p:txBody>
          <a:bodyPr>
            <a:normAutofit/>
          </a:bodyPr>
          <a:lstStyle/>
          <a:p>
            <a:r>
              <a:rPr lang="en-US" sz="6600" dirty="0" smtClean="0">
                <a:solidFill>
                  <a:schemeClr val="accent2">
                    <a:lumMod val="75000"/>
                  </a:schemeClr>
                </a:solidFill>
                <a:latin typeface="Minion Pro" pitchFamily="18" charset="0"/>
              </a:rPr>
              <a:t>Reason One</a:t>
            </a:r>
            <a:endParaRPr lang="en-US" sz="6600" dirty="0">
              <a:solidFill>
                <a:schemeClr val="accent2">
                  <a:lumMod val="75000"/>
                </a:schemeClr>
              </a:solidFill>
              <a:latin typeface="Minion Pro" pitchFamily="18" charset="0"/>
            </a:endParaRPr>
          </a:p>
        </p:txBody>
      </p:sp>
      <p:sp>
        <p:nvSpPr>
          <p:cNvPr id="3" name="Content Placeholder 2"/>
          <p:cNvSpPr>
            <a:spLocks noGrp="1"/>
          </p:cNvSpPr>
          <p:nvPr>
            <p:ph idx="1"/>
          </p:nvPr>
        </p:nvSpPr>
        <p:spPr>
          <a:xfrm>
            <a:off x="1295400" y="1828800"/>
            <a:ext cx="7848600" cy="3581401"/>
          </a:xfrm>
        </p:spPr>
        <p:txBody>
          <a:bodyPr>
            <a:normAutofit/>
          </a:bodyPr>
          <a:lstStyle/>
          <a:p>
            <a:pPr marL="0" indent="0">
              <a:buNone/>
            </a:pPr>
            <a:r>
              <a:rPr lang="en-US" sz="4400" dirty="0" smtClean="0"/>
              <a:t>Forces and trends outside our system are unsettled and active. Implications could have a significant impact on </a:t>
            </a:r>
            <a:r>
              <a:rPr lang="en-US" sz="4400" dirty="0"/>
              <a:t>O</a:t>
            </a:r>
            <a:r>
              <a:rPr lang="en-US" sz="4400" dirty="0" smtClean="0"/>
              <a:t>hio. </a:t>
            </a:r>
          </a:p>
        </p:txBody>
      </p:sp>
      <p:sp>
        <p:nvSpPr>
          <p:cNvPr id="4" name="Slide Number Placeholder 3"/>
          <p:cNvSpPr>
            <a:spLocks noGrp="1"/>
          </p:cNvSpPr>
          <p:nvPr>
            <p:ph type="sldNum" sz="quarter" idx="12"/>
          </p:nvPr>
        </p:nvSpPr>
        <p:spPr/>
        <p:txBody>
          <a:bodyPr/>
          <a:lstStyle/>
          <a:p>
            <a:fld id="{26AB16E4-91FB-42F1-8085-4B8B3A515F45}" type="slidenum">
              <a:rPr lang="en-US" smtClean="0"/>
              <a:t>9</a:t>
            </a:fld>
            <a:endParaRPr lang="en-US" dirty="0"/>
          </a:p>
        </p:txBody>
      </p:sp>
    </p:spTree>
    <p:extLst>
      <p:ext uri="{BB962C8B-B14F-4D97-AF65-F5344CB8AC3E}">
        <p14:creationId xmlns:p14="http://schemas.microsoft.com/office/powerpoint/2010/main" val="2818468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930</TotalTime>
  <Words>1252</Words>
  <Application>Microsoft Office PowerPoint</Application>
  <PresentationFormat>On-screen Show (4:3)</PresentationFormat>
  <Paragraphs>147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Strategic Planning Leadership Group</vt:lpstr>
      <vt:lpstr>PowerPoint Presentation</vt:lpstr>
      <vt:lpstr>PowerPoint Presentation</vt:lpstr>
      <vt:lpstr>PowerPoint Presentation</vt:lpstr>
      <vt:lpstr>Examples of achievements over this period:</vt:lpstr>
      <vt:lpstr>Examples of achievements over this period:</vt:lpstr>
      <vt:lpstr>PowerPoint Presentation</vt:lpstr>
      <vt:lpstr>Why have this discussion Now?</vt:lpstr>
      <vt:lpstr>Reason One</vt:lpstr>
      <vt:lpstr>Outside Forces and Trends</vt:lpstr>
      <vt:lpstr>Outside Forces and Trends</vt:lpstr>
      <vt:lpstr>Outside Forces and Trends</vt:lpstr>
      <vt:lpstr>Outside Forces and Trends</vt:lpstr>
      <vt:lpstr>Outside Forces and Trends</vt:lpstr>
      <vt:lpstr>Reason Two Forces inside our system are unsettled and active</vt:lpstr>
      <vt:lpstr>Reason Three Differential impact of the economy and legacy programs</vt:lpstr>
      <vt:lpstr>Reason Four The need to explore new opportunities and options </vt:lpstr>
      <vt:lpstr>Reason Five Understanding the impact of recent initiatives </vt:lpstr>
      <vt:lpstr> Impact of Recent Initiatives  </vt:lpstr>
      <vt:lpstr>Conclusion  </vt:lpstr>
      <vt:lpstr>Conclusion  Back to the Question: Is it time to have a discussion about our system?</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O'Neill, Jessica</dc:creator>
  <cp:lastModifiedBy>Moon, Melody</cp:lastModifiedBy>
  <cp:revision>62</cp:revision>
  <cp:lastPrinted>2013-10-31T14:25:43Z</cp:lastPrinted>
  <dcterms:created xsi:type="dcterms:W3CDTF">2013-02-26T17:33:35Z</dcterms:created>
  <dcterms:modified xsi:type="dcterms:W3CDTF">2013-10-31T14:26:53Z</dcterms:modified>
</cp:coreProperties>
</file>