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83" r:id="rId2"/>
    <p:sldId id="761" r:id="rId3"/>
    <p:sldId id="749" r:id="rId4"/>
    <p:sldId id="763" r:id="rId5"/>
    <p:sldId id="750" r:id="rId6"/>
    <p:sldId id="751" r:id="rId7"/>
    <p:sldId id="767" r:id="rId8"/>
    <p:sldId id="764" r:id="rId9"/>
    <p:sldId id="768" r:id="rId10"/>
    <p:sldId id="769" r:id="rId11"/>
    <p:sldId id="765" r:id="rId12"/>
    <p:sldId id="766" r:id="rId13"/>
    <p:sldId id="753" r:id="rId14"/>
    <p:sldId id="770" r:id="rId15"/>
    <p:sldId id="771" r:id="rId16"/>
    <p:sldId id="748" r:id="rId17"/>
    <p:sldId id="762" r:id="rId18"/>
    <p:sldId id="754" r:id="rId19"/>
  </p:sldIdLst>
  <p:sldSz cx="9144000" cy="6858000" type="screen4x3"/>
  <p:notesSz cx="9236075" cy="6954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6E1F"/>
    <a:srgbClr val="AA4F08"/>
    <a:srgbClr val="B3F2FF"/>
    <a:srgbClr val="B25209"/>
    <a:srgbClr val="CA5E0A"/>
    <a:srgbClr val="B555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75" autoAdjust="0"/>
  </p:normalViewPr>
  <p:slideViewPr>
    <p:cSldViewPr>
      <p:cViewPr>
        <p:scale>
          <a:sx n="68" d="100"/>
          <a:sy n="68" d="100"/>
        </p:scale>
        <p:origin x="-58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lody.moon\AppData\Local\Microsoft\Windows\Temporary%20Internet%20Files\Content.Outlook\IP4UAEQD\Aging%20Caregiver%20analysis_11%2020%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lody.moon\AppData\Local\Microsoft\Windows\Temporary%20Internet%20Files\Content.Outlook\IP4UAEQD\Aging%20Caregiver%20analysis_11%2020%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lody.moon\AppData\Local\Microsoft\Windows\Temporary%20Internet%20Files\Content.Outlook\IP4UAEQD\Aging%20Caregiver%20analysis_11%2020%2013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elody.moon\AppData\Local\Microsoft\Windows\Temporary%20Internet%20Files\Content.Outlook\IP4UAEQD\Aging%20Caregiver%20analysis_11%2020%2013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melody.moon\AppData\Local\Microsoft\Windows\Temporary%20Internet%20Files\Content.Outlook\IP4UAEQD\Aging%20Caregiver%20analysis_11%2020%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All Individuals</a:t>
            </a:r>
            <a:r>
              <a:rPr lang="en-US" baseline="0"/>
              <a:t> By Age Group:</a:t>
            </a:r>
          </a:p>
          <a:p>
            <a:pPr>
              <a:defRPr/>
            </a:pPr>
            <a:r>
              <a:rPr lang="en-US" baseline="0"/>
              <a:t>Total 93,941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summary!$A$20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summary!$A$22:$A$28</c:f>
              <c:strCache>
                <c:ptCount val="7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61+</c:v>
                </c:pt>
              </c:strCache>
            </c:strRef>
          </c:cat>
          <c:val>
            <c:numRef>
              <c:f>summary!$F$22:$F$28</c:f>
              <c:numCache>
                <c:formatCode>#,##0</c:formatCode>
                <c:ptCount val="7"/>
                <c:pt idx="0">
                  <c:v>26522</c:v>
                </c:pt>
                <c:pt idx="1">
                  <c:v>17833</c:v>
                </c:pt>
                <c:pt idx="2">
                  <c:v>16179</c:v>
                </c:pt>
                <c:pt idx="3">
                  <c:v>9520</c:v>
                </c:pt>
                <c:pt idx="4">
                  <c:v>8739</c:v>
                </c:pt>
                <c:pt idx="5">
                  <c:v>8877</c:v>
                </c:pt>
                <c:pt idx="6">
                  <c:v>6271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309568"/>
        <c:axId val="75129984"/>
        <c:axId val="0"/>
      </c:bar3DChart>
      <c:catAx>
        <c:axId val="73309568"/>
        <c:scaling>
          <c:orientation val="minMax"/>
        </c:scaling>
        <c:delete val="0"/>
        <c:axPos val="b"/>
        <c:majorTickMark val="out"/>
        <c:minorTickMark val="none"/>
        <c:tickLblPos val="nextTo"/>
        <c:crossAx val="75129984"/>
        <c:crosses val="autoZero"/>
        <c:auto val="1"/>
        <c:lblAlgn val="ctr"/>
        <c:lblOffset val="100"/>
        <c:noMultiLvlLbl val="0"/>
      </c:catAx>
      <c:valAx>
        <c:axId val="751299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330956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20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Individuals On</a:t>
            </a:r>
            <a:r>
              <a:rPr lang="en-US" baseline="0"/>
              <a:t> A </a:t>
            </a:r>
            <a:r>
              <a:rPr lang="en-US"/>
              <a:t>Waiting</a:t>
            </a:r>
            <a:r>
              <a:rPr lang="en-US" baseline="0"/>
              <a:t> List By Age Group</a:t>
            </a:r>
          </a:p>
          <a:p>
            <a:pPr>
              <a:defRPr/>
            </a:pPr>
            <a:r>
              <a:rPr lang="en-US" baseline="0"/>
              <a:t>Total: 42,205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summary!$A$1</c:f>
              <c:strCache>
                <c:ptCount val="1"/>
                <c:pt idx="0">
                  <c:v>Waiting List</c:v>
                </c:pt>
              </c:strCache>
            </c:strRef>
          </c:tx>
          <c:invertIfNegative val="0"/>
          <c:cat>
            <c:strRef>
              <c:f>summary!$A$2:$A$8</c:f>
              <c:strCache>
                <c:ptCount val="7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61+</c:v>
                </c:pt>
              </c:strCache>
            </c:strRef>
          </c:cat>
          <c:val>
            <c:numRef>
              <c:f>summary!$B$2:$B$8</c:f>
              <c:numCache>
                <c:formatCode>#,##0</c:formatCode>
                <c:ptCount val="7"/>
                <c:pt idx="0">
                  <c:v>7829</c:v>
                </c:pt>
                <c:pt idx="1">
                  <c:v>11834</c:v>
                </c:pt>
                <c:pt idx="2">
                  <c:v>10066</c:v>
                </c:pt>
                <c:pt idx="3">
                  <c:v>4592</c:v>
                </c:pt>
                <c:pt idx="4">
                  <c:v>3123</c:v>
                </c:pt>
                <c:pt idx="5">
                  <c:v>2911</c:v>
                </c:pt>
                <c:pt idx="6">
                  <c:v>1850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169152"/>
        <c:axId val="75170944"/>
        <c:axId val="0"/>
      </c:bar3DChart>
      <c:catAx>
        <c:axId val="75169152"/>
        <c:scaling>
          <c:orientation val="minMax"/>
        </c:scaling>
        <c:delete val="0"/>
        <c:axPos val="b"/>
        <c:majorTickMark val="out"/>
        <c:minorTickMark val="none"/>
        <c:tickLblPos val="nextTo"/>
        <c:crossAx val="75170944"/>
        <c:crosses val="autoZero"/>
        <c:auto val="1"/>
        <c:lblAlgn val="ctr"/>
        <c:lblOffset val="100"/>
        <c:noMultiLvlLbl val="0"/>
      </c:catAx>
      <c:valAx>
        <c:axId val="7517094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5169152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20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All Individuals By Age Group</a:t>
            </a:r>
          </a:p>
          <a:p>
            <a:pPr>
              <a:defRPr/>
            </a:pPr>
            <a:r>
              <a:rPr lang="en-US"/>
              <a:t>Total: 93,941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summary!$B$21</c:f>
              <c:strCache>
                <c:ptCount val="1"/>
                <c:pt idx="0">
                  <c:v>Waiting List &amp; No Services</c:v>
                </c:pt>
              </c:strCache>
            </c:strRef>
          </c:tx>
          <c:invertIfNegative val="0"/>
          <c:cat>
            <c:strRef>
              <c:f>summary!$A$22:$A$28</c:f>
              <c:strCache>
                <c:ptCount val="7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61+</c:v>
                </c:pt>
              </c:strCache>
            </c:strRef>
          </c:cat>
          <c:val>
            <c:numRef>
              <c:f>summary!$B$22:$B$28</c:f>
              <c:numCache>
                <c:formatCode>#,##0</c:formatCode>
                <c:ptCount val="7"/>
                <c:pt idx="0">
                  <c:v>1059</c:v>
                </c:pt>
                <c:pt idx="1">
                  <c:v>1591</c:v>
                </c:pt>
                <c:pt idx="2">
                  <c:v>1135</c:v>
                </c:pt>
                <c:pt idx="3">
                  <c:v>521</c:v>
                </c:pt>
                <c:pt idx="4">
                  <c:v>340</c:v>
                </c:pt>
                <c:pt idx="5">
                  <c:v>387</c:v>
                </c:pt>
                <c:pt idx="6">
                  <c:v>357</c:v>
                </c:pt>
              </c:numCache>
            </c:numRef>
          </c:val>
        </c:ser>
        <c:ser>
          <c:idx val="1"/>
          <c:order val="1"/>
          <c:tx>
            <c:strRef>
              <c:f>summary!$C$21</c:f>
              <c:strCache>
                <c:ptCount val="1"/>
                <c:pt idx="0">
                  <c:v>IO/ICF/DC/SELF/TDD</c:v>
                </c:pt>
              </c:strCache>
            </c:strRef>
          </c:tx>
          <c:invertIfNegative val="0"/>
          <c:cat>
            <c:strRef>
              <c:f>summary!$A$22:$A$28</c:f>
              <c:strCache>
                <c:ptCount val="7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61+</c:v>
                </c:pt>
              </c:strCache>
            </c:strRef>
          </c:cat>
          <c:val>
            <c:numRef>
              <c:f>summary!$C$22:$C$28</c:f>
              <c:numCache>
                <c:formatCode>#,##0</c:formatCode>
                <c:ptCount val="7"/>
                <c:pt idx="0">
                  <c:v>562</c:v>
                </c:pt>
                <c:pt idx="1">
                  <c:v>3024</c:v>
                </c:pt>
                <c:pt idx="2">
                  <c:v>5112</c:v>
                </c:pt>
                <c:pt idx="3">
                  <c:v>4450</c:v>
                </c:pt>
                <c:pt idx="4">
                  <c:v>4903</c:v>
                </c:pt>
                <c:pt idx="5">
                  <c:v>5397</c:v>
                </c:pt>
                <c:pt idx="6">
                  <c:v>3936</c:v>
                </c:pt>
              </c:numCache>
            </c:numRef>
          </c:val>
        </c:ser>
        <c:ser>
          <c:idx val="2"/>
          <c:order val="2"/>
          <c:tx>
            <c:strRef>
              <c:f>summary!$D$21</c:f>
              <c:strCache>
                <c:ptCount val="1"/>
                <c:pt idx="0">
                  <c:v>LV1</c:v>
                </c:pt>
              </c:strCache>
            </c:strRef>
          </c:tx>
          <c:invertIfNegative val="0"/>
          <c:cat>
            <c:strRef>
              <c:f>summary!$A$22:$A$28</c:f>
              <c:strCache>
                <c:ptCount val="7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61+</c:v>
                </c:pt>
              </c:strCache>
            </c:strRef>
          </c:cat>
          <c:val>
            <c:numRef>
              <c:f>summary!$D$22:$D$28</c:f>
              <c:numCache>
                <c:formatCode>#,##0</c:formatCode>
                <c:ptCount val="7"/>
                <c:pt idx="0">
                  <c:v>681</c:v>
                </c:pt>
                <c:pt idx="1">
                  <c:v>1859</c:v>
                </c:pt>
                <c:pt idx="2">
                  <c:v>4839</c:v>
                </c:pt>
                <c:pt idx="3">
                  <c:v>2280</c:v>
                </c:pt>
                <c:pt idx="4">
                  <c:v>1617</c:v>
                </c:pt>
                <c:pt idx="5">
                  <c:v>1165</c:v>
                </c:pt>
                <c:pt idx="6">
                  <c:v>429</c:v>
                </c:pt>
              </c:numCache>
            </c:numRef>
          </c:val>
        </c:ser>
        <c:ser>
          <c:idx val="3"/>
          <c:order val="3"/>
          <c:tx>
            <c:strRef>
              <c:f>summary!$E$21</c:f>
              <c:strCache>
                <c:ptCount val="1"/>
                <c:pt idx="0">
                  <c:v>Other Services</c:v>
                </c:pt>
              </c:strCache>
            </c:strRef>
          </c:tx>
          <c:invertIfNegative val="0"/>
          <c:cat>
            <c:strRef>
              <c:f>summary!$A$22:$A$28</c:f>
              <c:strCache>
                <c:ptCount val="7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61+</c:v>
                </c:pt>
              </c:strCache>
            </c:strRef>
          </c:cat>
          <c:val>
            <c:numRef>
              <c:f>summary!$E$22:$E$28</c:f>
              <c:numCache>
                <c:formatCode>#,##0</c:formatCode>
                <c:ptCount val="7"/>
                <c:pt idx="0">
                  <c:v>24220</c:v>
                </c:pt>
                <c:pt idx="1">
                  <c:v>11359</c:v>
                </c:pt>
                <c:pt idx="2">
                  <c:v>5093</c:v>
                </c:pt>
                <c:pt idx="3">
                  <c:v>2269</c:v>
                </c:pt>
                <c:pt idx="4">
                  <c:v>1879</c:v>
                </c:pt>
                <c:pt idx="5">
                  <c:v>1928</c:v>
                </c:pt>
                <c:pt idx="6">
                  <c:v>1549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220864"/>
        <c:axId val="75222400"/>
        <c:axId val="0"/>
      </c:bar3DChart>
      <c:catAx>
        <c:axId val="75220864"/>
        <c:scaling>
          <c:orientation val="minMax"/>
        </c:scaling>
        <c:delete val="0"/>
        <c:axPos val="b"/>
        <c:majorTickMark val="out"/>
        <c:minorTickMark val="none"/>
        <c:tickLblPos val="nextTo"/>
        <c:crossAx val="75222400"/>
        <c:crosses val="autoZero"/>
        <c:auto val="1"/>
        <c:lblAlgn val="ctr"/>
        <c:lblOffset val="100"/>
        <c:noMultiLvlLbl val="0"/>
      </c:catAx>
      <c:valAx>
        <c:axId val="75222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52208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Percent of Individuals Served by</a:t>
            </a:r>
            <a:r>
              <a:rPr lang="en-US" baseline="0"/>
              <a:t> Age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age!$H$19</c:f>
              <c:strCache>
                <c:ptCount val="1"/>
                <c:pt idx="0">
                  <c:v>DC</c:v>
                </c:pt>
              </c:strCache>
            </c:strRef>
          </c:tx>
          <c:invertIfNegative val="0"/>
          <c:cat>
            <c:strRef>
              <c:f>age!$G$20:$G$25</c:f>
              <c:strCache>
                <c:ptCount val="6"/>
                <c:pt idx="0">
                  <c:v>&lt;18</c:v>
                </c:pt>
                <c:pt idx="1">
                  <c:v>18-21</c:v>
                </c:pt>
                <c:pt idx="2">
                  <c:v>22-39</c:v>
                </c:pt>
                <c:pt idx="3">
                  <c:v>40-54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age!$H$20:$H$25</c:f>
              <c:numCache>
                <c:formatCode>0.00%</c:formatCode>
                <c:ptCount val="6"/>
                <c:pt idx="0">
                  <c:v>1.142263759086189E-2</c:v>
                </c:pt>
                <c:pt idx="1">
                  <c:v>2.284527518172378E-2</c:v>
                </c:pt>
                <c:pt idx="2">
                  <c:v>0.2481827622014538</c:v>
                </c:pt>
                <c:pt idx="3">
                  <c:v>0.34164070612668745</c:v>
                </c:pt>
                <c:pt idx="4">
                  <c:v>0.23260643821391486</c:v>
                </c:pt>
                <c:pt idx="5">
                  <c:v>0.14330218068535824</c:v>
                </c:pt>
              </c:numCache>
            </c:numRef>
          </c:val>
        </c:ser>
        <c:ser>
          <c:idx val="1"/>
          <c:order val="1"/>
          <c:tx>
            <c:strRef>
              <c:f>age!$I$19</c:f>
              <c:strCache>
                <c:ptCount val="1"/>
                <c:pt idx="0">
                  <c:v>ICF</c:v>
                </c:pt>
              </c:strCache>
            </c:strRef>
          </c:tx>
          <c:invertIfNegative val="0"/>
          <c:cat>
            <c:strRef>
              <c:f>age!$G$20:$G$25</c:f>
              <c:strCache>
                <c:ptCount val="6"/>
                <c:pt idx="0">
                  <c:v>&lt;18</c:v>
                </c:pt>
                <c:pt idx="1">
                  <c:v>18-21</c:v>
                </c:pt>
                <c:pt idx="2">
                  <c:v>22-39</c:v>
                </c:pt>
                <c:pt idx="3">
                  <c:v>40-54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age!$I$20:$I$25</c:f>
              <c:numCache>
                <c:formatCode>0.00%</c:formatCode>
                <c:ptCount val="6"/>
                <c:pt idx="0">
                  <c:v>2.7598253275109171E-2</c:v>
                </c:pt>
                <c:pt idx="1">
                  <c:v>3.8777292576419216E-2</c:v>
                </c:pt>
                <c:pt idx="2">
                  <c:v>0.23633187772925765</c:v>
                </c:pt>
                <c:pt idx="3">
                  <c:v>0.31930131004366813</c:v>
                </c:pt>
                <c:pt idx="4">
                  <c:v>0.23650655021834061</c:v>
                </c:pt>
                <c:pt idx="5">
                  <c:v>0.14148471615720523</c:v>
                </c:pt>
              </c:numCache>
            </c:numRef>
          </c:val>
        </c:ser>
        <c:ser>
          <c:idx val="2"/>
          <c:order val="2"/>
          <c:tx>
            <c:strRef>
              <c:f>age!$J$19</c:f>
              <c:strCache>
                <c:ptCount val="1"/>
                <c:pt idx="0">
                  <c:v>IO</c:v>
                </c:pt>
              </c:strCache>
            </c:strRef>
          </c:tx>
          <c:invertIfNegative val="0"/>
          <c:cat>
            <c:strRef>
              <c:f>age!$G$20:$G$25</c:f>
              <c:strCache>
                <c:ptCount val="6"/>
                <c:pt idx="0">
                  <c:v>&lt;18</c:v>
                </c:pt>
                <c:pt idx="1">
                  <c:v>18-21</c:v>
                </c:pt>
                <c:pt idx="2">
                  <c:v>22-39</c:v>
                </c:pt>
                <c:pt idx="3">
                  <c:v>40-54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age!$J$20:$J$25</c:f>
              <c:numCache>
                <c:formatCode>0.00%</c:formatCode>
                <c:ptCount val="6"/>
                <c:pt idx="0">
                  <c:v>4.708430713104942E-2</c:v>
                </c:pt>
                <c:pt idx="1">
                  <c:v>5.0105455167303199E-2</c:v>
                </c:pt>
                <c:pt idx="2">
                  <c:v>0.34834406885937413</c:v>
                </c:pt>
                <c:pt idx="3">
                  <c:v>0.30388189021262041</c:v>
                </c:pt>
                <c:pt idx="4">
                  <c:v>0.1642820498204412</c:v>
                </c:pt>
                <c:pt idx="5">
                  <c:v>8.6302228809211651E-2</c:v>
                </c:pt>
              </c:numCache>
            </c:numRef>
          </c:val>
        </c:ser>
        <c:ser>
          <c:idx val="3"/>
          <c:order val="3"/>
          <c:tx>
            <c:strRef>
              <c:f>age!$K$19</c:f>
              <c:strCache>
                <c:ptCount val="1"/>
                <c:pt idx="0">
                  <c:v>LV1</c:v>
                </c:pt>
              </c:strCache>
            </c:strRef>
          </c:tx>
          <c:invertIfNegative val="0"/>
          <c:val>
            <c:numRef>
              <c:f>age!$K$20:$K$25</c:f>
              <c:numCache>
                <c:formatCode>0.00%</c:formatCode>
                <c:ptCount val="6"/>
                <c:pt idx="0">
                  <c:v>0.14397824397824399</c:v>
                </c:pt>
                <c:pt idx="1">
                  <c:v>8.6635586635586639E-2</c:v>
                </c:pt>
                <c:pt idx="2">
                  <c:v>0.50800310800310799</c:v>
                </c:pt>
                <c:pt idx="3">
                  <c:v>0.17972027972027971</c:v>
                </c:pt>
                <c:pt idx="4">
                  <c:v>6.4801864801864797E-2</c:v>
                </c:pt>
                <c:pt idx="5">
                  <c:v>1.6860916860916862E-2</c:v>
                </c:pt>
              </c:numCache>
            </c:numRef>
          </c:val>
        </c:ser>
        <c:ser>
          <c:idx val="4"/>
          <c:order val="4"/>
          <c:tx>
            <c:strRef>
              <c:f>age!$L$19</c:f>
              <c:strCache>
                <c:ptCount val="1"/>
                <c:pt idx="0">
                  <c:v>TDD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val>
            <c:numRef>
              <c:f>age!$L$20:$L$25</c:f>
              <c:numCache>
                <c:formatCode>0.00%</c:formatCode>
                <c:ptCount val="6"/>
                <c:pt idx="0">
                  <c:v>0.41098677517802645</c:v>
                </c:pt>
                <c:pt idx="1">
                  <c:v>0.20074601559850797</c:v>
                </c:pt>
                <c:pt idx="2">
                  <c:v>0.29908443540183111</c:v>
                </c:pt>
                <c:pt idx="3">
                  <c:v>5.8324855883350291E-2</c:v>
                </c:pt>
                <c:pt idx="4">
                  <c:v>2.6788741946422515E-2</c:v>
                </c:pt>
                <c:pt idx="5">
                  <c:v>4.0691759918616479E-3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342976"/>
        <c:axId val="75344896"/>
        <c:axId val="0"/>
      </c:bar3DChart>
      <c:catAx>
        <c:axId val="75342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  <a:r>
                  <a:rPr lang="en-US" baseline="0"/>
                  <a:t> Groups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75344896"/>
        <c:crosses val="autoZero"/>
        <c:auto val="1"/>
        <c:lblAlgn val="ctr"/>
        <c:lblOffset val="100"/>
        <c:noMultiLvlLbl val="0"/>
      </c:catAx>
      <c:valAx>
        <c:axId val="753448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  <a:r>
                  <a:rPr lang="en-US" baseline="0"/>
                  <a:t> of Total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1.3617130620194732E-2"/>
              <c:y val="0.4042478690433143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53429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/>
              <a:t>Individuals Currently Not Receiving Residential Services Possibly With Aging Caregivers</a:t>
            </a:r>
            <a:endParaRPr lang="en-US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913356984223124E-2"/>
          <c:y val="0.12920326714077532"/>
          <c:w val="0.91996942689856076"/>
          <c:h val="0.77588669041180747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'40+'!$A$2:$A$13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'40+'!$B$2:$B$13</c:f>
              <c:numCache>
                <c:formatCode>#,##0</c:formatCode>
                <c:ptCount val="12"/>
                <c:pt idx="0">
                  <c:v>4918</c:v>
                </c:pt>
                <c:pt idx="1">
                  <c:v>5174</c:v>
                </c:pt>
                <c:pt idx="2">
                  <c:v>5433</c:v>
                </c:pt>
                <c:pt idx="3">
                  <c:v>5765</c:v>
                </c:pt>
                <c:pt idx="4">
                  <c:v>6139</c:v>
                </c:pt>
                <c:pt idx="5">
                  <c:v>6515</c:v>
                </c:pt>
                <c:pt idx="6">
                  <c:v>6955</c:v>
                </c:pt>
                <c:pt idx="7">
                  <c:v>7424</c:v>
                </c:pt>
                <c:pt idx="8">
                  <c:v>7921</c:v>
                </c:pt>
                <c:pt idx="9">
                  <c:v>8462</c:v>
                </c:pt>
                <c:pt idx="10">
                  <c:v>9072</c:v>
                </c:pt>
                <c:pt idx="11">
                  <c:v>9722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389568"/>
        <c:axId val="75395456"/>
        <c:axId val="0"/>
      </c:bar3DChart>
      <c:catAx>
        <c:axId val="75389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5395456"/>
        <c:crosses val="autoZero"/>
        <c:auto val="1"/>
        <c:lblAlgn val="ctr"/>
        <c:lblOffset val="100"/>
        <c:noMultiLvlLbl val="0"/>
      </c:catAx>
      <c:valAx>
        <c:axId val="753954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5389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0D7BD-F504-4A1B-8754-F61B8F8D77F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999545F-B5B3-4BE4-8B7B-FF2F80FEF525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en-US" sz="1200" b="1" dirty="0" smtClean="0"/>
            <a:t>AGING</a:t>
          </a:r>
        </a:p>
        <a:p>
          <a:r>
            <a:rPr lang="en-US" sz="1200" b="1" dirty="0" smtClean="0"/>
            <a:t>*People with Disabilities</a:t>
          </a:r>
        </a:p>
        <a:p>
          <a:r>
            <a:rPr lang="en-US" sz="1200" b="1" dirty="0" smtClean="0"/>
            <a:t>* Caregivers</a:t>
          </a:r>
        </a:p>
        <a:p>
          <a:r>
            <a:rPr lang="en-US" sz="1200" b="1" dirty="0" smtClean="0"/>
            <a:t>*Workforce</a:t>
          </a:r>
          <a:endParaRPr lang="en-US" sz="1200" b="1" dirty="0"/>
        </a:p>
      </dgm:t>
    </dgm:pt>
    <dgm:pt modelId="{F0C612AA-80F0-4397-A7DC-A8ECBB278537}" type="parTrans" cxnId="{EC6245A5-89F3-4069-8C77-C85951BB7D3B}">
      <dgm:prSet/>
      <dgm:spPr/>
      <dgm:t>
        <a:bodyPr/>
        <a:lstStyle/>
        <a:p>
          <a:endParaRPr lang="en-US"/>
        </a:p>
      </dgm:t>
    </dgm:pt>
    <dgm:pt modelId="{0E552D9C-AE07-46A0-BA0B-068C7383AB96}" type="sibTrans" cxnId="{EC6245A5-89F3-4069-8C77-C85951BB7D3B}">
      <dgm:prSet/>
      <dgm:spPr/>
      <dgm:t>
        <a:bodyPr/>
        <a:lstStyle/>
        <a:p>
          <a:endParaRPr lang="en-US"/>
        </a:p>
      </dgm:t>
    </dgm:pt>
    <dgm:pt modelId="{15129C93-314F-4832-A971-6092C8B250AB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en-US" sz="1200" b="1" dirty="0" smtClean="0"/>
            <a:t>LISTENING TO PEOPLE</a:t>
          </a:r>
        </a:p>
        <a:p>
          <a:r>
            <a:rPr lang="en-US" sz="1200" b="1" dirty="0" smtClean="0"/>
            <a:t>&amp;</a:t>
          </a:r>
        </a:p>
        <a:p>
          <a:r>
            <a:rPr lang="en-US" sz="1200" b="1" dirty="0" smtClean="0"/>
            <a:t>OUTCOMES </a:t>
          </a:r>
          <a:r>
            <a:rPr lang="en-US" sz="1200" b="1" dirty="0" smtClean="0"/>
            <a:t>BASED PLANNING</a:t>
          </a:r>
          <a:endParaRPr lang="en-US" sz="1200" b="1" dirty="0"/>
        </a:p>
      </dgm:t>
    </dgm:pt>
    <dgm:pt modelId="{DDA371A2-6A93-4813-8DD6-5C571E772CB4}" type="parTrans" cxnId="{D949C018-42E9-4BD6-B232-CA9E01AD1D29}">
      <dgm:prSet/>
      <dgm:spPr/>
      <dgm:t>
        <a:bodyPr/>
        <a:lstStyle/>
        <a:p>
          <a:endParaRPr lang="en-US"/>
        </a:p>
      </dgm:t>
    </dgm:pt>
    <dgm:pt modelId="{1CF97536-D95C-4A1D-A6B8-983071B2DE52}" type="sibTrans" cxnId="{D949C018-42E9-4BD6-B232-CA9E01AD1D29}">
      <dgm:prSet/>
      <dgm:spPr/>
      <dgm:t>
        <a:bodyPr/>
        <a:lstStyle/>
        <a:p>
          <a:endParaRPr lang="en-US"/>
        </a:p>
      </dgm:t>
    </dgm:pt>
    <dgm:pt modelId="{C62808FF-5B96-4B95-BBBF-0FA646F08B98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endParaRPr lang="en-US" sz="1200" b="1" dirty="0" smtClean="0"/>
        </a:p>
        <a:p>
          <a:r>
            <a:rPr lang="en-US" sz="1200" b="1" dirty="0" smtClean="0"/>
            <a:t>TRANSITIONS</a:t>
          </a:r>
        </a:p>
        <a:p>
          <a:r>
            <a:rPr lang="en-US" sz="1200" b="1" dirty="0" smtClean="0"/>
            <a:t> &amp;</a:t>
          </a:r>
        </a:p>
        <a:p>
          <a:r>
            <a:rPr lang="en-US" sz="1200" b="1" dirty="0" smtClean="0"/>
            <a:t> WORK</a:t>
          </a:r>
        </a:p>
        <a:p>
          <a:endParaRPr lang="en-US" sz="1200" b="1" dirty="0" smtClean="0"/>
        </a:p>
        <a:p>
          <a:endParaRPr lang="en-US" sz="1200" b="1" dirty="0"/>
        </a:p>
      </dgm:t>
    </dgm:pt>
    <dgm:pt modelId="{A383B749-5F47-418B-8FC9-FB66B720FB15}" type="parTrans" cxnId="{A76296B0-C539-4169-A490-55C66F9606E0}">
      <dgm:prSet/>
      <dgm:spPr/>
      <dgm:t>
        <a:bodyPr/>
        <a:lstStyle/>
        <a:p>
          <a:endParaRPr lang="en-US"/>
        </a:p>
      </dgm:t>
    </dgm:pt>
    <dgm:pt modelId="{F5AD157C-A073-4A19-AC1F-076D5FD43CB2}" type="sibTrans" cxnId="{A76296B0-C539-4169-A490-55C66F9606E0}">
      <dgm:prSet/>
      <dgm:spPr/>
      <dgm:t>
        <a:bodyPr/>
        <a:lstStyle/>
        <a:p>
          <a:endParaRPr lang="en-US"/>
        </a:p>
      </dgm:t>
    </dgm:pt>
    <dgm:pt modelId="{E2D70AB5-7DB3-4F74-880C-2E662E431E7F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 w="38100"/>
      </dgm:spPr>
      <dgm:t>
        <a:bodyPr/>
        <a:lstStyle/>
        <a:p>
          <a:r>
            <a:rPr lang="en-US" sz="1200" b="1" dirty="0" smtClean="0"/>
            <a:t>RECOMMENDATIONS</a:t>
          </a:r>
        </a:p>
        <a:p>
          <a:r>
            <a:rPr lang="en-US" sz="1200" b="1" dirty="0" smtClean="0"/>
            <a:t>* 10 Year Benchmarks</a:t>
          </a:r>
        </a:p>
        <a:p>
          <a:r>
            <a:rPr lang="en-US" sz="1200" b="1" dirty="0" smtClean="0"/>
            <a:t>* Biennium Budget</a:t>
          </a:r>
        </a:p>
        <a:p>
          <a:r>
            <a:rPr lang="en-US" sz="1200" b="1" dirty="0" smtClean="0"/>
            <a:t>Recommendations</a:t>
          </a:r>
          <a:endParaRPr lang="en-US" sz="1200" b="1" dirty="0"/>
        </a:p>
      </dgm:t>
    </dgm:pt>
    <dgm:pt modelId="{E003B798-77A4-4269-82B8-AB652987C84C}" type="parTrans" cxnId="{B39B0387-E3EA-42E4-95A5-B8073E35D7E5}">
      <dgm:prSet/>
      <dgm:spPr/>
      <dgm:t>
        <a:bodyPr/>
        <a:lstStyle/>
        <a:p>
          <a:endParaRPr lang="en-US"/>
        </a:p>
      </dgm:t>
    </dgm:pt>
    <dgm:pt modelId="{548910A5-810A-4D9C-A3D5-E598C9366EC2}" type="sibTrans" cxnId="{B39B0387-E3EA-42E4-95A5-B8073E35D7E5}">
      <dgm:prSet/>
      <dgm:spPr/>
      <dgm:t>
        <a:bodyPr/>
        <a:lstStyle/>
        <a:p>
          <a:endParaRPr lang="en-US"/>
        </a:p>
      </dgm:t>
    </dgm:pt>
    <dgm:pt modelId="{787D91BE-1716-46F7-88C7-48188079785C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en-US" sz="1200" b="1" dirty="0" smtClean="0"/>
            <a:t>CHANGING SYSTEMS</a:t>
          </a:r>
        </a:p>
        <a:p>
          <a:r>
            <a:rPr lang="en-US" sz="1200" b="1" dirty="0" smtClean="0"/>
            <a:t> &amp;</a:t>
          </a:r>
        </a:p>
        <a:p>
          <a:r>
            <a:rPr lang="en-US" sz="1200" b="1" dirty="0" smtClean="0"/>
            <a:t>COLLABORATION</a:t>
          </a:r>
          <a:endParaRPr lang="en-US" sz="1200" b="1" dirty="0"/>
        </a:p>
      </dgm:t>
    </dgm:pt>
    <dgm:pt modelId="{D9BFB813-0AA2-4E31-B7FF-B364666D9C02}" type="sibTrans" cxnId="{5BBB5A71-EE4E-49EF-AF3D-AE27A4071616}">
      <dgm:prSet/>
      <dgm:spPr/>
      <dgm:t>
        <a:bodyPr/>
        <a:lstStyle/>
        <a:p>
          <a:endParaRPr lang="en-US"/>
        </a:p>
      </dgm:t>
    </dgm:pt>
    <dgm:pt modelId="{71A3E592-F421-4DC1-8518-CC08A045D922}" type="parTrans" cxnId="{5BBB5A71-EE4E-49EF-AF3D-AE27A4071616}">
      <dgm:prSet/>
      <dgm:spPr/>
      <dgm:t>
        <a:bodyPr/>
        <a:lstStyle/>
        <a:p>
          <a:endParaRPr lang="en-US"/>
        </a:p>
      </dgm:t>
    </dgm:pt>
    <dgm:pt modelId="{1243837C-A877-407D-9CB9-D9B2461C868A}" type="pres">
      <dgm:prSet presAssocID="{9690D7BD-F504-4A1B-8754-F61B8F8D77FB}" presName="CompostProcess" presStyleCnt="0">
        <dgm:presLayoutVars>
          <dgm:dir/>
          <dgm:resizeHandles val="exact"/>
        </dgm:presLayoutVars>
      </dgm:prSet>
      <dgm:spPr/>
    </dgm:pt>
    <dgm:pt modelId="{65B3C443-087E-4154-9BF5-63E36DE30EFF}" type="pres">
      <dgm:prSet presAssocID="{9690D7BD-F504-4A1B-8754-F61B8F8D77FB}" presName="arrow" presStyleLbl="bgShp" presStyleIdx="0" presStyleCn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38100"/>
      </dgm:spPr>
    </dgm:pt>
    <dgm:pt modelId="{5F37455F-D119-4B00-A950-FDBB69E62F49}" type="pres">
      <dgm:prSet presAssocID="{9690D7BD-F504-4A1B-8754-F61B8F8D77FB}" presName="linearProcess" presStyleCnt="0"/>
      <dgm:spPr/>
    </dgm:pt>
    <dgm:pt modelId="{B933F6FF-4A80-4F4D-9C2F-6708FF23DFE7}" type="pres">
      <dgm:prSet presAssocID="{4999545F-B5B3-4BE4-8B7B-FF2F80FEF525}" presName="textNode" presStyleLbl="node1" presStyleIdx="0" presStyleCnt="5" custScaleX="101956" custScaleY="791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F3AC6-01E1-4F06-A0C6-A219E7604FCD}" type="pres">
      <dgm:prSet presAssocID="{0E552D9C-AE07-46A0-BA0B-068C7383AB96}" presName="sibTrans" presStyleCnt="0"/>
      <dgm:spPr/>
    </dgm:pt>
    <dgm:pt modelId="{95161C12-5B9D-4B49-8899-33BCA4AB9A83}" type="pres">
      <dgm:prSet presAssocID="{15129C93-314F-4832-A971-6092C8B250AB}" presName="textNode" presStyleLbl="node1" presStyleIdx="1" presStyleCnt="5" custScaleY="817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FE1C4F-A57E-4A06-AA1F-4B3156F6BF16}" type="pres">
      <dgm:prSet presAssocID="{1CF97536-D95C-4A1D-A6B8-983071B2DE52}" presName="sibTrans" presStyleCnt="0"/>
      <dgm:spPr/>
    </dgm:pt>
    <dgm:pt modelId="{A28C574B-85C8-4C0E-8EF1-90CD4B26D2D7}" type="pres">
      <dgm:prSet presAssocID="{C62808FF-5B96-4B95-BBBF-0FA646F08B98}" presName="textNode" presStyleLbl="node1" presStyleIdx="2" presStyleCnt="5" custScaleY="817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D7EF57-012A-4BFF-906D-95D5BF0987DC}" type="pres">
      <dgm:prSet presAssocID="{F5AD157C-A073-4A19-AC1F-076D5FD43CB2}" presName="sibTrans" presStyleCnt="0"/>
      <dgm:spPr/>
    </dgm:pt>
    <dgm:pt modelId="{1D60C8D3-E1C7-42B5-AFF8-29AEB981928E}" type="pres">
      <dgm:prSet presAssocID="{787D91BE-1716-46F7-88C7-48188079785C}" presName="textNode" presStyleLbl="node1" presStyleIdx="3" presStyleCnt="5" custScaleX="98046" custScaleY="791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13EB45-3E1C-4EAC-8637-4D36AB03D849}" type="pres">
      <dgm:prSet presAssocID="{D9BFB813-0AA2-4E31-B7FF-B364666D9C02}" presName="sibTrans" presStyleCnt="0"/>
      <dgm:spPr/>
    </dgm:pt>
    <dgm:pt modelId="{678117DD-C2BD-46B4-96C5-0768837FECF6}" type="pres">
      <dgm:prSet presAssocID="{E2D70AB5-7DB3-4F74-880C-2E662E431E7F}" presName="textNode" presStyleLbl="node1" presStyleIdx="4" presStyleCnt="5" custScaleX="112868" custLinFactNeighborX="76954" custLinFactNeighborY="8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49C018-42E9-4BD6-B232-CA9E01AD1D29}" srcId="{9690D7BD-F504-4A1B-8754-F61B8F8D77FB}" destId="{15129C93-314F-4832-A971-6092C8B250AB}" srcOrd="1" destOrd="0" parTransId="{DDA371A2-6A93-4813-8DD6-5C571E772CB4}" sibTransId="{1CF97536-D95C-4A1D-A6B8-983071B2DE52}"/>
    <dgm:cxn modelId="{B39B0387-E3EA-42E4-95A5-B8073E35D7E5}" srcId="{9690D7BD-F504-4A1B-8754-F61B8F8D77FB}" destId="{E2D70AB5-7DB3-4F74-880C-2E662E431E7F}" srcOrd="4" destOrd="0" parTransId="{E003B798-77A4-4269-82B8-AB652987C84C}" sibTransId="{548910A5-810A-4D9C-A3D5-E598C9366EC2}"/>
    <dgm:cxn modelId="{0D5FF32B-19D2-419D-9BA0-A20D49A36F2D}" type="presOf" srcId="{787D91BE-1716-46F7-88C7-48188079785C}" destId="{1D60C8D3-E1C7-42B5-AFF8-29AEB981928E}" srcOrd="0" destOrd="0" presId="urn:microsoft.com/office/officeart/2005/8/layout/hProcess9"/>
    <dgm:cxn modelId="{8AEE63E3-8420-4902-8B63-4D39C49F0D0A}" type="presOf" srcId="{4999545F-B5B3-4BE4-8B7B-FF2F80FEF525}" destId="{B933F6FF-4A80-4F4D-9C2F-6708FF23DFE7}" srcOrd="0" destOrd="0" presId="urn:microsoft.com/office/officeart/2005/8/layout/hProcess9"/>
    <dgm:cxn modelId="{A76296B0-C539-4169-A490-55C66F9606E0}" srcId="{9690D7BD-F504-4A1B-8754-F61B8F8D77FB}" destId="{C62808FF-5B96-4B95-BBBF-0FA646F08B98}" srcOrd="2" destOrd="0" parTransId="{A383B749-5F47-418B-8FC9-FB66B720FB15}" sibTransId="{F5AD157C-A073-4A19-AC1F-076D5FD43CB2}"/>
    <dgm:cxn modelId="{5A9B69EE-CF12-4E7B-883E-5DC0A4994E48}" type="presOf" srcId="{E2D70AB5-7DB3-4F74-880C-2E662E431E7F}" destId="{678117DD-C2BD-46B4-96C5-0768837FECF6}" srcOrd="0" destOrd="0" presId="urn:microsoft.com/office/officeart/2005/8/layout/hProcess9"/>
    <dgm:cxn modelId="{C2AA41CA-E368-43C0-9269-F16132301CEC}" type="presOf" srcId="{9690D7BD-F504-4A1B-8754-F61B8F8D77FB}" destId="{1243837C-A877-407D-9CB9-D9B2461C868A}" srcOrd="0" destOrd="0" presId="urn:microsoft.com/office/officeart/2005/8/layout/hProcess9"/>
    <dgm:cxn modelId="{4D2D0FBE-0351-4562-91A7-CC80CF196729}" type="presOf" srcId="{C62808FF-5B96-4B95-BBBF-0FA646F08B98}" destId="{A28C574B-85C8-4C0E-8EF1-90CD4B26D2D7}" srcOrd="0" destOrd="0" presId="urn:microsoft.com/office/officeart/2005/8/layout/hProcess9"/>
    <dgm:cxn modelId="{99374692-A7E4-498C-8677-51711B30602E}" type="presOf" srcId="{15129C93-314F-4832-A971-6092C8B250AB}" destId="{95161C12-5B9D-4B49-8899-33BCA4AB9A83}" srcOrd="0" destOrd="0" presId="urn:microsoft.com/office/officeart/2005/8/layout/hProcess9"/>
    <dgm:cxn modelId="{EC6245A5-89F3-4069-8C77-C85951BB7D3B}" srcId="{9690D7BD-F504-4A1B-8754-F61B8F8D77FB}" destId="{4999545F-B5B3-4BE4-8B7B-FF2F80FEF525}" srcOrd="0" destOrd="0" parTransId="{F0C612AA-80F0-4397-A7DC-A8ECBB278537}" sibTransId="{0E552D9C-AE07-46A0-BA0B-068C7383AB96}"/>
    <dgm:cxn modelId="{5BBB5A71-EE4E-49EF-AF3D-AE27A4071616}" srcId="{9690D7BD-F504-4A1B-8754-F61B8F8D77FB}" destId="{787D91BE-1716-46F7-88C7-48188079785C}" srcOrd="3" destOrd="0" parTransId="{71A3E592-F421-4DC1-8518-CC08A045D922}" sibTransId="{D9BFB813-0AA2-4E31-B7FF-B364666D9C02}"/>
    <dgm:cxn modelId="{59CC7A28-1AB0-45CB-B4D4-034BC41B088E}" type="presParOf" srcId="{1243837C-A877-407D-9CB9-D9B2461C868A}" destId="{65B3C443-087E-4154-9BF5-63E36DE30EFF}" srcOrd="0" destOrd="0" presId="urn:microsoft.com/office/officeart/2005/8/layout/hProcess9"/>
    <dgm:cxn modelId="{E4588A1B-C37F-4541-B4D2-68E4E992269C}" type="presParOf" srcId="{1243837C-A877-407D-9CB9-D9B2461C868A}" destId="{5F37455F-D119-4B00-A950-FDBB69E62F49}" srcOrd="1" destOrd="0" presId="urn:microsoft.com/office/officeart/2005/8/layout/hProcess9"/>
    <dgm:cxn modelId="{D0E4323B-9641-4F5E-818C-43359AD56E6B}" type="presParOf" srcId="{5F37455F-D119-4B00-A950-FDBB69E62F49}" destId="{B933F6FF-4A80-4F4D-9C2F-6708FF23DFE7}" srcOrd="0" destOrd="0" presId="urn:microsoft.com/office/officeart/2005/8/layout/hProcess9"/>
    <dgm:cxn modelId="{8A3D59FF-7790-4A2B-AD8B-760E824E9532}" type="presParOf" srcId="{5F37455F-D119-4B00-A950-FDBB69E62F49}" destId="{AE4F3AC6-01E1-4F06-A0C6-A219E7604FCD}" srcOrd="1" destOrd="0" presId="urn:microsoft.com/office/officeart/2005/8/layout/hProcess9"/>
    <dgm:cxn modelId="{61A9E045-9E3E-48ED-9C54-781A2E32D22E}" type="presParOf" srcId="{5F37455F-D119-4B00-A950-FDBB69E62F49}" destId="{95161C12-5B9D-4B49-8899-33BCA4AB9A83}" srcOrd="2" destOrd="0" presId="urn:microsoft.com/office/officeart/2005/8/layout/hProcess9"/>
    <dgm:cxn modelId="{3ECF6C76-AA5C-4527-8A8A-C2DD0C90B75C}" type="presParOf" srcId="{5F37455F-D119-4B00-A950-FDBB69E62F49}" destId="{B7FE1C4F-A57E-4A06-AA1F-4B3156F6BF16}" srcOrd="3" destOrd="0" presId="urn:microsoft.com/office/officeart/2005/8/layout/hProcess9"/>
    <dgm:cxn modelId="{6F6927B0-D862-4812-BDB7-E1FB5EFEE628}" type="presParOf" srcId="{5F37455F-D119-4B00-A950-FDBB69E62F49}" destId="{A28C574B-85C8-4C0E-8EF1-90CD4B26D2D7}" srcOrd="4" destOrd="0" presId="urn:microsoft.com/office/officeart/2005/8/layout/hProcess9"/>
    <dgm:cxn modelId="{4B956E5E-8954-41DF-BDA8-DA788B3DB5D2}" type="presParOf" srcId="{5F37455F-D119-4B00-A950-FDBB69E62F49}" destId="{EFD7EF57-012A-4BFF-906D-95D5BF0987DC}" srcOrd="5" destOrd="0" presId="urn:microsoft.com/office/officeart/2005/8/layout/hProcess9"/>
    <dgm:cxn modelId="{9D644F95-CB37-4F3F-A1EF-5A9175D5E57A}" type="presParOf" srcId="{5F37455F-D119-4B00-A950-FDBB69E62F49}" destId="{1D60C8D3-E1C7-42B5-AFF8-29AEB981928E}" srcOrd="6" destOrd="0" presId="urn:microsoft.com/office/officeart/2005/8/layout/hProcess9"/>
    <dgm:cxn modelId="{20173E85-9790-4E94-900D-8098BEC6E7FE}" type="presParOf" srcId="{5F37455F-D119-4B00-A950-FDBB69E62F49}" destId="{D613EB45-3E1C-4EAC-8637-4D36AB03D849}" srcOrd="7" destOrd="0" presId="urn:microsoft.com/office/officeart/2005/8/layout/hProcess9"/>
    <dgm:cxn modelId="{8C682465-B155-464A-B50C-A3325CBA6EE2}" type="presParOf" srcId="{5F37455F-D119-4B00-A950-FDBB69E62F49}" destId="{678117DD-C2BD-46B4-96C5-0768837FECF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B3C443-087E-4154-9BF5-63E36DE30EFF}">
      <dsp:nvSpPr>
        <dsp:cNvPr id="0" name=""/>
        <dsp:cNvSpPr/>
      </dsp:nvSpPr>
      <dsp:spPr>
        <a:xfrm>
          <a:off x="668654" y="0"/>
          <a:ext cx="7578090" cy="4295000"/>
        </a:xfrm>
        <a:prstGeom prst="rightArrow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381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B933F6FF-4A80-4F4D-9C2F-6708FF23DFE7}">
      <dsp:nvSpPr>
        <dsp:cNvPr id="0" name=""/>
        <dsp:cNvSpPr/>
      </dsp:nvSpPr>
      <dsp:spPr>
        <a:xfrm>
          <a:off x="16080" y="1467215"/>
          <a:ext cx="1562799" cy="136057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381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AGING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*People with Disabilities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* Caregivers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*Workforce</a:t>
          </a:r>
          <a:endParaRPr lang="en-US" sz="1200" b="1" kern="1200" dirty="0"/>
        </a:p>
      </dsp:txBody>
      <dsp:txXfrm>
        <a:off x="82498" y="1533633"/>
        <a:ext cx="1429963" cy="1227734"/>
      </dsp:txXfrm>
    </dsp:sp>
    <dsp:sp modelId="{95161C12-5B9D-4B49-8899-33BCA4AB9A83}">
      <dsp:nvSpPr>
        <dsp:cNvPr id="0" name=""/>
        <dsp:cNvSpPr/>
      </dsp:nvSpPr>
      <dsp:spPr>
        <a:xfrm>
          <a:off x="1834349" y="1445138"/>
          <a:ext cx="1532817" cy="140472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381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LISTENING TO PEOPLE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&amp;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OUTCOMES </a:t>
          </a:r>
          <a:r>
            <a:rPr lang="en-US" sz="1200" b="1" kern="1200" dirty="0" smtClean="0"/>
            <a:t>BASED PLANNING</a:t>
          </a:r>
          <a:endParaRPr lang="en-US" sz="1200" b="1" kern="1200" dirty="0"/>
        </a:p>
      </dsp:txBody>
      <dsp:txXfrm>
        <a:off x="1902922" y="1513711"/>
        <a:ext cx="1395671" cy="1267577"/>
      </dsp:txXfrm>
    </dsp:sp>
    <dsp:sp modelId="{A28C574B-85C8-4C0E-8EF1-90CD4B26D2D7}">
      <dsp:nvSpPr>
        <dsp:cNvPr id="0" name=""/>
        <dsp:cNvSpPr/>
      </dsp:nvSpPr>
      <dsp:spPr>
        <a:xfrm>
          <a:off x="3622636" y="1445138"/>
          <a:ext cx="1532817" cy="140472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381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TRANSITIONS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 &amp;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 WORK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/>
        </a:p>
      </dsp:txBody>
      <dsp:txXfrm>
        <a:off x="3691209" y="1513711"/>
        <a:ext cx="1395671" cy="1267577"/>
      </dsp:txXfrm>
    </dsp:sp>
    <dsp:sp modelId="{1D60C8D3-E1C7-42B5-AFF8-29AEB981928E}">
      <dsp:nvSpPr>
        <dsp:cNvPr id="0" name=""/>
        <dsp:cNvSpPr/>
      </dsp:nvSpPr>
      <dsp:spPr>
        <a:xfrm>
          <a:off x="5410923" y="1467215"/>
          <a:ext cx="1502866" cy="136057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381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CHANGING SYSTEMS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 &amp;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COLLABORATION</a:t>
          </a:r>
          <a:endParaRPr lang="en-US" sz="1200" b="1" kern="1200" dirty="0"/>
        </a:p>
      </dsp:txBody>
      <dsp:txXfrm>
        <a:off x="5477341" y="1533633"/>
        <a:ext cx="1370030" cy="1227734"/>
      </dsp:txXfrm>
    </dsp:sp>
    <dsp:sp modelId="{678117DD-C2BD-46B4-96C5-0768837FECF6}">
      <dsp:nvSpPr>
        <dsp:cNvPr id="0" name=""/>
        <dsp:cNvSpPr/>
      </dsp:nvSpPr>
      <dsp:spPr>
        <a:xfrm>
          <a:off x="7185339" y="1303773"/>
          <a:ext cx="1730060" cy="1718000"/>
        </a:xfrm>
        <a:prstGeom prst="roundRect">
          <a:avLst/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  <a:ln w="38100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RECOMMENDATIONS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* 10 Year Benchmarks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* Biennium Budget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Recommendations</a:t>
          </a:r>
          <a:endParaRPr lang="en-US" sz="1200" b="1" kern="1200" dirty="0"/>
        </a:p>
      </dsp:txBody>
      <dsp:txXfrm>
        <a:off x="7269205" y="1387639"/>
        <a:ext cx="1562328" cy="1550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0.67331</cdr:x>
      <cdr:y>0.117</cdr:y>
    </cdr:from>
    <cdr:to>
      <cdr:x>0.95465</cdr:x>
      <cdr:y>0.35725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31465" y="736440"/>
          <a:ext cx="2436628" cy="15122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u="none"/>
            <a:t>   </a:t>
          </a:r>
          <a:r>
            <a:rPr lang="en-US" sz="1400" b="1" u="sng"/>
            <a:t>Current</a:t>
          </a:r>
          <a:r>
            <a:rPr lang="en-US" sz="1400" b="1" u="sng" baseline="0"/>
            <a:t> </a:t>
          </a:r>
          <a:r>
            <a:rPr lang="en-US" sz="1400" b="1" u="sng"/>
            <a:t>Average Age</a:t>
          </a:r>
        </a:p>
        <a:p xmlns:a="http://schemas.openxmlformats.org/drawingml/2006/main">
          <a:r>
            <a:rPr lang="en-US" sz="1400" b="1"/>
            <a:t>     DC:</a:t>
          </a:r>
          <a:r>
            <a:rPr lang="en-US" sz="1400" b="1" baseline="0"/>
            <a:t>    </a:t>
          </a:r>
          <a:r>
            <a:rPr lang="en-US" sz="1400" b="1"/>
            <a:t>49 years old</a:t>
          </a:r>
        </a:p>
        <a:p xmlns:a="http://schemas.openxmlformats.org/drawingml/2006/main">
          <a:r>
            <a:rPr lang="en-US" sz="1400" b="1"/>
            <a:t>     ICF:</a:t>
          </a:r>
          <a:r>
            <a:rPr lang="en-US" sz="1400" b="1" baseline="0"/>
            <a:t>    </a:t>
          </a:r>
          <a:r>
            <a:rPr lang="en-US" sz="1400" b="1"/>
            <a:t>48 years old</a:t>
          </a:r>
        </a:p>
        <a:p xmlns:a="http://schemas.openxmlformats.org/drawingml/2006/main">
          <a:r>
            <a:rPr lang="en-US" sz="1400" b="1"/>
            <a:t>     IO:</a:t>
          </a:r>
          <a:r>
            <a:rPr lang="en-US" sz="1400" b="1" baseline="0"/>
            <a:t>     </a:t>
          </a:r>
          <a:r>
            <a:rPr lang="en-US" sz="1400" b="1"/>
            <a:t>42 years old</a:t>
          </a:r>
        </a:p>
        <a:p xmlns:a="http://schemas.openxmlformats.org/drawingml/2006/main">
          <a:r>
            <a:rPr lang="en-US" sz="1400" b="1"/>
            <a:t>     LV1:</a:t>
          </a:r>
          <a:r>
            <a:rPr lang="en-US" sz="1400" b="1" baseline="0"/>
            <a:t>   31 years old</a:t>
          </a:r>
        </a:p>
        <a:p xmlns:a="http://schemas.openxmlformats.org/drawingml/2006/main">
          <a:r>
            <a:rPr lang="en-US" sz="1400" b="1" baseline="0"/>
            <a:t>     TDD:  22 years old</a:t>
          </a:r>
          <a:endParaRPr lang="en-US" sz="14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0.27253</cdr:x>
      <cdr:y>0.94705</cdr:y>
    </cdr:from>
    <cdr:to>
      <cdr:x>0.82198</cdr:x>
      <cdr:y>0.9879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62200" y="5962649"/>
          <a:ext cx="476250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/>
            <a:t>*Approximately</a:t>
          </a:r>
          <a:r>
            <a:rPr lang="en-US" sz="1200" b="1" baseline="0"/>
            <a:t> 36% of these individuals ARE NOT on a waiting list</a:t>
          </a:r>
          <a:endParaRPr lang="en-US" sz="1200" b="1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02299" cy="34774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43" y="0"/>
            <a:ext cx="4002299" cy="34774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66D197-DDFD-1548-A8DF-DE938C0CEAFC}" type="datetimeFigureOut">
              <a:rPr lang="en-US" smtClean="0"/>
              <a:pPr/>
              <a:t>11/26/2013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05889"/>
            <a:ext cx="4002299" cy="34774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43" y="6605889"/>
            <a:ext cx="4002299" cy="34774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DB163ADB-14B9-D44C-8C08-7DDF6DDE20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6843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02299" cy="34774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3" y="0"/>
            <a:ext cx="4002299" cy="34774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194D00-45F0-4E5F-AAD2-3C3E45ADBE31}" type="datetimeFigureOut">
              <a:rPr lang="en-US"/>
              <a:pPr>
                <a:defRPr/>
              </a:pPr>
              <a:t>11/26/2013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81313" y="522288"/>
            <a:ext cx="3473450" cy="2606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03548"/>
            <a:ext cx="7388860" cy="312967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05889"/>
            <a:ext cx="4002299" cy="34774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3" y="6605889"/>
            <a:ext cx="4002299" cy="34774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AB59F6-C3C3-41B5-9178-92196949E5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4146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A42453-6BC2-4D9A-8E23-057251951ADB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A4650-6D4E-4F59-8CDC-1FCA972B99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22710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1173B8-96DA-4846-AC02-B523F3A31027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DC464A-46F6-4463-A6CC-4D57306622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79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514793-E077-429D-B977-E8BCD77CF5C9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50CFE-63B0-4BDF-A1FB-2F5792239C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45911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B66DCE-8517-49E8-978C-1A9D817307E2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7B1CC-55A8-4E51-A79F-79AA816A90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0930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DA34F6-0A74-4E1B-9C70-4859401ADF72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1ADC2-3566-49A7-B2AD-19E318B1E9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69132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E3C2D-B43F-46E5-874A-7934EEC2BB9B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57215-E8CE-4221-B0C2-54946C8EB9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74669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CB46E8-AF1B-4472-AA6B-AA8FB0B598A2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9FDF1-444A-431C-8AE7-E420A67E67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3130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E834DD-47DB-45D2-879B-D05BB01630A3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06294B-E164-4796-B6D2-20ACB3D3E9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9993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D3155-24DD-4415-8997-04C4257D3618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BA311-42C7-427D-B3A0-0D5321DABB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840487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B4CB5A-F703-4ED8-8D9A-F9D1603FBD7A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9213D-BCB4-41C1-9C0E-5BEBA338A7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500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2AF0BA-2F4A-4E55-BCD2-EE3251496484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75062-C3D4-423E-8960-B853103236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6705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43318BE-FABE-40CB-9F2B-DF0B379EC955}" type="datetime1">
              <a:rPr lang="en-US" smtClean="0"/>
              <a:t>11/26/2013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2B68EDE-85B0-4397-B101-A7B8AB6AAA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20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diagramLayout" Target="../diagrams/layout1.xml"/><Relationship Id="rId7" Type="http://schemas.openxmlformats.org/officeDocument/2006/relationships/audio" Target="../media/audio1.wav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7B1CC-55A8-4E51-A79F-79AA816A903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876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 smtClean="0"/>
              <a:t>Strategic Planning Leadership Group</a:t>
            </a:r>
            <a:endParaRPr lang="en-US" sz="58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en-US" sz="1300" b="1" dirty="0" smtClean="0"/>
          </a:p>
          <a:p>
            <a:pPr marL="0" indent="0" algn="ctr">
              <a:buNone/>
            </a:pPr>
            <a:r>
              <a:rPr lang="en-US" sz="1300" b="1" dirty="0"/>
              <a:t/>
            </a:r>
            <a:br>
              <a:rPr lang="en-US" sz="1300" b="1" dirty="0"/>
            </a:br>
            <a:endParaRPr lang="en-US" sz="1100" b="1" dirty="0" smtClean="0">
              <a:latin typeface="Albertus Medium" pitchFamily="34" charset="0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US" sz="3500" dirty="0" smtClean="0">
                <a:latin typeface="Andalus" pitchFamily="18" charset="-78"/>
                <a:cs typeface="Andalus" pitchFamily="18" charset="-78"/>
              </a:rPr>
              <a:t>John </a:t>
            </a:r>
            <a:r>
              <a:rPr lang="en-US" sz="3500" dirty="0">
                <a:latin typeface="Andalus" pitchFamily="18" charset="-78"/>
                <a:cs typeface="Andalus" pitchFamily="18" charset="-78"/>
              </a:rPr>
              <a:t>L. Martin, </a:t>
            </a:r>
            <a:r>
              <a:rPr lang="en-US" sz="3500" dirty="0" smtClean="0">
                <a:latin typeface="Andalus" pitchFamily="18" charset="-78"/>
                <a:cs typeface="Andalus" pitchFamily="18" charset="-78"/>
              </a:rPr>
              <a:t>Director</a:t>
            </a:r>
          </a:p>
          <a:p>
            <a:pPr marL="0" indent="0" algn="ctr">
              <a:buNone/>
            </a:pPr>
            <a:r>
              <a:rPr lang="en-US" sz="3500" dirty="0" smtClean="0">
                <a:latin typeface="Andalus" pitchFamily="18" charset="-78"/>
                <a:cs typeface="Andalus" pitchFamily="18" charset="-78"/>
              </a:rPr>
              <a:t>December 2, </a:t>
            </a:r>
            <a:r>
              <a:rPr lang="en-US" sz="3500" dirty="0">
                <a:latin typeface="Andalus" pitchFamily="18" charset="-78"/>
                <a:cs typeface="Andalus" pitchFamily="18" charset="-78"/>
              </a:rPr>
              <a:t>2013</a:t>
            </a:r>
            <a:endParaRPr lang="en-US" sz="35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93389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10</a:t>
            </a:fld>
            <a:endParaRPr lang="en-US" sz="1400" dirty="0" smtClean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187632"/>
              </p:ext>
            </p:extLst>
          </p:nvPr>
        </p:nvGraphicFramePr>
        <p:xfrm>
          <a:off x="225465" y="336389"/>
          <a:ext cx="8693070" cy="6185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641714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715962"/>
          </a:xfrm>
        </p:spPr>
        <p:txBody>
          <a:bodyPr>
            <a:noAutofit/>
          </a:bodyPr>
          <a:lstStyle/>
          <a:p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38200"/>
            <a:ext cx="8628771" cy="563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What we know about the Age of Family Caregivers.</a:t>
            </a:r>
          </a:p>
          <a:p>
            <a:pPr marL="0" indent="0" algn="ctr">
              <a:buNone/>
            </a:pPr>
            <a:r>
              <a:rPr lang="en-US" sz="6000" dirty="0" smtClean="0"/>
              <a:t>For this, we have to make some assumptions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11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88632264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12</a:t>
            </a:fld>
            <a:endParaRPr lang="en-US" sz="1400" dirty="0" smtClean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225465" y="336389"/>
          <a:ext cx="8693070" cy="6185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95400" y="6477000"/>
            <a:ext cx="716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Person age 40 and older, we assume they are with an aging caregiver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632264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81000"/>
            <a:ext cx="8628771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From our collective knowledge,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4800" dirty="0" smtClean="0"/>
              <a:t>What do we think we know about this group?</a:t>
            </a:r>
          </a:p>
          <a:p>
            <a:r>
              <a:rPr lang="en-US" sz="4800" dirty="0" smtClean="0"/>
              <a:t>How many might require residential supports per year?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13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9878535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04800"/>
            <a:ext cx="8628771" cy="6172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How many new residential support opportunities does our system create a year to possibly support these individuals and other emergencies: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3600" dirty="0" smtClean="0"/>
              <a:t>_____ I.O., the system serves a net of 456 new individuals a year</a:t>
            </a:r>
          </a:p>
          <a:p>
            <a:pPr marL="0" indent="0">
              <a:buNone/>
            </a:pPr>
            <a:r>
              <a:rPr lang="en-US" sz="3600" dirty="0" smtClean="0"/>
              <a:t>_____ Private/CB ICF program, services approximately 300 new persons per year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system capacity is approximately 750 service opportunities per year.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14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858013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81000"/>
            <a:ext cx="8628771" cy="609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In terms of the paid caregiver workforce, we have little knowledge about age.  There is some general demographic information but nothing specific.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15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858013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33571" cy="1676400"/>
          </a:xfrm>
        </p:spPr>
        <p:txBody>
          <a:bodyPr>
            <a:noAutofit/>
          </a:bodyPr>
          <a:lstStyle/>
          <a:p>
            <a:r>
              <a:rPr lang="en-US" sz="2200" b="1" i="1" dirty="0" smtClean="0">
                <a:latin typeface="+mn-lt"/>
              </a:rPr>
              <a:t>The period from 2010 to 2030 </a:t>
            </a:r>
            <a:r>
              <a:rPr lang="en-US" sz="2200" b="1" dirty="0" smtClean="0">
                <a:latin typeface="+mn-lt"/>
              </a:rPr>
              <a:t>will be a period of transition as boomers age into old age and the caregiver ratio declines – especially when the oldest boomers begin to reach age 80 in the 2020’s.</a:t>
            </a:r>
            <a:br>
              <a:rPr lang="en-US" sz="2200" b="1" dirty="0" smtClean="0">
                <a:latin typeface="+mn-lt"/>
              </a:rPr>
            </a:br>
            <a:r>
              <a:rPr lang="en-US" sz="1200" b="1" dirty="0" smtClean="0">
                <a:latin typeface="+mn-lt"/>
              </a:rPr>
              <a:t/>
            </a:r>
            <a:br>
              <a:rPr lang="en-US" sz="1200" b="1" dirty="0" smtClean="0">
                <a:latin typeface="+mn-lt"/>
              </a:rPr>
            </a:br>
            <a:r>
              <a:rPr lang="en-US" sz="2200" b="1" dirty="0" smtClean="0">
                <a:latin typeface="Arial Black" panose="020B0A04020102020204" pitchFamily="34" charset="0"/>
              </a:rPr>
              <a:t>Percentage of Population in Caregiving Age in Comparison of Care Receiving Age*</a:t>
            </a:r>
            <a:endParaRPr lang="en-US" sz="2200" b="1" dirty="0">
              <a:latin typeface="Arial Black" panose="020B0A04020102020204" pitchFamily="34" charset="0"/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16</a:t>
            </a:fld>
            <a:endParaRPr lang="en-US" sz="1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457200" y="6172200"/>
            <a:ext cx="822960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*</a:t>
            </a:r>
            <a:r>
              <a:rPr lang="en-US" dirty="0" err="1" smtClean="0">
                <a:solidFill>
                  <a:schemeClr val="tx1"/>
                </a:solidFill>
              </a:rPr>
              <a:t>Shahla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Mehdizadeh</a:t>
            </a:r>
            <a:r>
              <a:rPr lang="en-US" dirty="0" smtClean="0">
                <a:solidFill>
                  <a:schemeClr val="tx1"/>
                </a:solidFill>
              </a:rPr>
              <a:t>, Ph.D., Scripps Gerontology Center, Miami University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064124"/>
              </p:ext>
            </p:extLst>
          </p:nvPr>
        </p:nvGraphicFramePr>
        <p:xfrm>
          <a:off x="457200" y="2286001"/>
          <a:ext cx="8628771" cy="3124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8426"/>
                <a:gridCol w="1113390"/>
                <a:gridCol w="1500146"/>
                <a:gridCol w="1382948"/>
                <a:gridCol w="1749193"/>
                <a:gridCol w="1394668"/>
              </a:tblGrid>
              <a:tr h="71603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2030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82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45 - 74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75+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Caregiver/ Care Receiver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45 - 74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75+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Caregiver/ Care Receiver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98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35.1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5.2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34.9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6" marR="8386" marT="83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39324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5613" y="18143"/>
            <a:ext cx="8229600" cy="1201057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Palatino Linotype" pitchFamily="18" charset="0"/>
              </a:rPr>
              <a:t>Demographic Shift - </a:t>
            </a:r>
            <a:r>
              <a:rPr lang="en-US" sz="2800" b="1" dirty="0">
                <a:latin typeface="Palatino Linotype" pitchFamily="18" charset="0"/>
              </a:rPr>
              <a:t>Not Enough Workers to Take Care of the Baby </a:t>
            </a:r>
            <a:r>
              <a:rPr lang="en-US" sz="2800" b="1" dirty="0" smtClean="0">
                <a:latin typeface="Palatino Linotype" pitchFamily="18" charset="0"/>
              </a:rPr>
              <a:t>Boomers</a:t>
            </a:r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34140669"/>
              </p:ext>
            </p:extLst>
          </p:nvPr>
        </p:nvGraphicFramePr>
        <p:xfrm>
          <a:off x="0" y="845130"/>
          <a:ext cx="9144000" cy="538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art" r:id="rId4" imgW="3905402" imgH="2000402" progId="Excel.Sheet.8">
                  <p:embed/>
                </p:oleObj>
              </mc:Choice>
              <mc:Fallback>
                <p:oleObj name="Chart" r:id="rId4" imgW="3905402" imgH="2000402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45130"/>
                        <a:ext cx="9144000" cy="538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33027" y="6232842"/>
            <a:ext cx="41513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US" sz="1200" dirty="0">
                <a:latin typeface="Palatino Linotype" pitchFamily="18" charset="0"/>
                <a:ea typeface="ＭＳ Ｐゴシック" pitchFamily="34" charset="-128"/>
              </a:rPr>
              <a:t>Larson, Edelstein, 2006</a:t>
            </a: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52400" y="6507480"/>
            <a:ext cx="8839200" cy="27432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64C"/>
                </a:solidFill>
                <a:latin typeface="Bodoni MT" pitchFamily="18" charset="0"/>
              </a:rPr>
              <a:t>NASDDDS National Association of State Directors of Developmental Disabilities Services</a:t>
            </a:r>
          </a:p>
        </p:txBody>
      </p:sp>
    </p:spTree>
    <p:extLst>
      <p:ext uri="{BB962C8B-B14F-4D97-AF65-F5344CB8AC3E}">
        <p14:creationId xmlns:p14="http://schemas.microsoft.com/office/powerpoint/2010/main" val="340338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7724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Questions </a:t>
            </a:r>
          </a:p>
          <a:p>
            <a:pPr marL="0" indent="0" algn="ctr">
              <a:buNone/>
            </a:pPr>
            <a:r>
              <a:rPr lang="en-US" sz="6600" dirty="0" smtClean="0"/>
              <a:t>and </a:t>
            </a:r>
          </a:p>
          <a:p>
            <a:pPr marL="0" indent="0" algn="ctr">
              <a:buNone/>
            </a:pPr>
            <a:r>
              <a:rPr lang="en-US" sz="6600" dirty="0" smtClean="0"/>
              <a:t>Answers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18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9878535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077200" cy="5334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1600" b="1" dirty="0" smtClean="0"/>
              <a:t>STRATEGIC PLANNING GROUP</a:t>
            </a:r>
            <a:br>
              <a:rPr lang="en-US" sz="1600" b="1" dirty="0" smtClean="0"/>
            </a:br>
            <a:r>
              <a:rPr lang="en-US" sz="1600" b="1" dirty="0" smtClean="0"/>
              <a:t>FRAMEWORK</a:t>
            </a:r>
            <a:endParaRPr lang="en-US" sz="1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430235"/>
              </p:ext>
            </p:extLst>
          </p:nvPr>
        </p:nvGraphicFramePr>
        <p:xfrm>
          <a:off x="76200" y="838200"/>
          <a:ext cx="8915400" cy="4295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ction Button: Sound 4">
            <a:hlinkClick r:id="" action="ppaction://noaction" highlightClick="1">
              <a:snd r:embed="rId7" name="applause.wav"/>
            </a:hlinkClick>
          </p:cNvPr>
          <p:cNvSpPr/>
          <p:nvPr/>
        </p:nvSpPr>
        <p:spPr>
          <a:xfrm>
            <a:off x="3162300" y="1710172"/>
            <a:ext cx="609600" cy="385690"/>
          </a:xfrm>
          <a:prstGeom prst="actionButtonSound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Action Button: Sound 5">
            <a:hlinkClick r:id="" action="ppaction://noaction" highlightClick="1">
              <a:snd r:embed="rId7" name="applause.wav"/>
            </a:hlinkClick>
          </p:cNvPr>
          <p:cNvSpPr/>
          <p:nvPr/>
        </p:nvSpPr>
        <p:spPr>
          <a:xfrm>
            <a:off x="4080962" y="1359876"/>
            <a:ext cx="650631" cy="433285"/>
          </a:xfrm>
          <a:prstGeom prst="actionButtonSoun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ction Button: Sound 6">
            <a:hlinkClick r:id="" action="ppaction://noaction" highlightClick="1">
              <a:snd r:embed="rId7" name="applause.wav"/>
            </a:hlinkClick>
          </p:cNvPr>
          <p:cNvSpPr/>
          <p:nvPr/>
        </p:nvSpPr>
        <p:spPr>
          <a:xfrm>
            <a:off x="2133600" y="1325176"/>
            <a:ext cx="685800" cy="467985"/>
          </a:xfrm>
          <a:prstGeom prst="actionButtonSoun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ction Button: Sound 7">
            <a:hlinkClick r:id="" action="ppaction://noaction" highlightClick="1">
              <a:snd r:embed="rId7" name="applause.wav"/>
            </a:hlinkClick>
          </p:cNvPr>
          <p:cNvSpPr/>
          <p:nvPr/>
        </p:nvSpPr>
        <p:spPr>
          <a:xfrm>
            <a:off x="4992165" y="1687387"/>
            <a:ext cx="674077" cy="399053"/>
          </a:xfrm>
          <a:prstGeom prst="actionButtonSound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47657" y="825937"/>
            <a:ext cx="1714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Open Forums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4259382"/>
            <a:ext cx="1939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Strategic Planning Group</a:t>
            </a:r>
          </a:p>
          <a:p>
            <a:r>
              <a:rPr lang="en-US" sz="1100" b="1" dirty="0" smtClean="0"/>
              <a:t>Monthly Meetings</a:t>
            </a:r>
            <a:endParaRPr lang="en-US" sz="11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71600" y="4474825"/>
            <a:ext cx="381000" cy="86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00" y="6336268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FALL 2013-----</a:t>
            </a:r>
            <a:r>
              <a:rPr lang="en-US" dirty="0" smtClean="0">
                <a:sym typeface="Wingdings" panose="05000000000000000000" pitchFamily="2" charset="2"/>
              </a:rPr>
              <a:t>----------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------WINTER/SPRING ---------------FALL 2014  </a:t>
            </a:r>
            <a:endParaRPr lang="en-US" dirty="0"/>
          </a:p>
        </p:txBody>
      </p:sp>
      <p:sp>
        <p:nvSpPr>
          <p:cNvPr id="20" name="Oval Callout 19"/>
          <p:cNvSpPr/>
          <p:nvPr/>
        </p:nvSpPr>
        <p:spPr>
          <a:xfrm>
            <a:off x="1462231" y="4103129"/>
            <a:ext cx="4557569" cy="2069071"/>
          </a:xfrm>
          <a:prstGeom prst="wedgeEllipseCallout">
            <a:avLst>
              <a:gd name="adj1" fmla="val -51137"/>
              <a:gd name="adj2" fmla="val 2096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&amp; Invited Guest Presenters: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What are the trends?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What are Ohio’s strengths &amp;     shortcomings ?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What are our opportunities?</a:t>
            </a:r>
          </a:p>
        </p:txBody>
      </p:sp>
      <p:pic>
        <p:nvPicPr>
          <p:cNvPr id="1029" name="Picture 5" descr="C:\Users\Owner\AppData\Local\Microsoft\Windows\Temporary Internet Files\Content.IE5\ELAJF5PW\MC90023719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46223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199844"/>
      </p:ext>
    </p:extLst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71596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+mn-lt"/>
              </a:rPr>
              <a:t>Aging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38200"/>
            <a:ext cx="8628771" cy="563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/>
              <a:t>Everyone is getting older</a:t>
            </a:r>
            <a:endParaRPr lang="en-US" sz="4800" b="1" dirty="0"/>
          </a:p>
          <a:p>
            <a:pPr marL="514350" indent="-514350">
              <a:buAutoNum type="arabicPeriod"/>
            </a:pPr>
            <a:r>
              <a:rPr lang="en-US" sz="4800" dirty="0" smtClean="0"/>
              <a:t>Individuals with disabilities</a:t>
            </a:r>
          </a:p>
          <a:p>
            <a:pPr marL="514350" indent="-514350">
              <a:buAutoNum type="arabicPeriod"/>
            </a:pPr>
            <a:r>
              <a:rPr lang="en-US" sz="4800" dirty="0" smtClean="0"/>
              <a:t>Families of Individuals with disabilities</a:t>
            </a:r>
          </a:p>
          <a:p>
            <a:pPr marL="514350" indent="-514350">
              <a:buAutoNum type="arabicPeriod"/>
            </a:pPr>
            <a:r>
              <a:rPr lang="en-US" sz="4800" dirty="0" smtClean="0"/>
              <a:t>The workforce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3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9878535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71596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atin typeface="+mn-lt"/>
              </a:rPr>
              <a:t>Aging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38200"/>
            <a:ext cx="8628771" cy="563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Our goal today is to get some understanding of this issue both from a personal perspective and from a numbers perspective</a:t>
            </a:r>
            <a:r>
              <a:rPr lang="en-US" sz="4800" dirty="0" smtClean="0"/>
              <a:t>.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4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70783622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38200"/>
            <a:ext cx="8628771" cy="563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Personal </a:t>
            </a:r>
          </a:p>
          <a:p>
            <a:pPr marL="0" indent="0" algn="ctr">
              <a:buNone/>
            </a:pPr>
            <a:r>
              <a:rPr lang="en-US" sz="9600" dirty="0" smtClean="0"/>
              <a:t>Stories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5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9878535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1" y="0"/>
            <a:ext cx="90678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715962"/>
          </a:xfrm>
        </p:spPr>
        <p:txBody>
          <a:bodyPr>
            <a:noAutofit/>
          </a:bodyPr>
          <a:lstStyle/>
          <a:p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38200"/>
            <a:ext cx="8628771" cy="5638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dirty="0" smtClean="0"/>
              <a:t>What we know about the Age of Individuals in our system.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6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9878535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7</a:t>
            </a:fld>
            <a:endParaRPr lang="en-US" sz="1400" dirty="0" smtClean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25465" y="336389"/>
          <a:ext cx="8693070" cy="6185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641714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8</a:t>
            </a:fld>
            <a:endParaRPr lang="en-US" sz="1400" dirty="0" smtClean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236904" y="284529"/>
          <a:ext cx="8670192" cy="628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632264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4EF9A4-FBEC-474A-9C2B-559E7DE7CD20}" type="slidenum">
              <a:rPr lang="en-US" sz="1400" smtClean="0"/>
              <a:pPr eaLnBrk="1" hangingPunct="1"/>
              <a:t>9</a:t>
            </a:fld>
            <a:endParaRPr lang="en-US" sz="1400" dirty="0" smtClean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36904" y="284529"/>
          <a:ext cx="8670192" cy="628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641714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FFFF0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4294</TotalTime>
  <Words>506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Theme2</vt:lpstr>
      <vt:lpstr>Chart</vt:lpstr>
      <vt:lpstr>PowerPoint Presentation</vt:lpstr>
      <vt:lpstr>STRATEGIC PLANNING GROUP FRAMEWORK</vt:lpstr>
      <vt:lpstr>Aging</vt:lpstr>
      <vt:lpstr>Aging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period from 2010 to 2030 will be a period of transition as boomers age into old age and the caregiver ratio declines – especially when the oldest boomers begin to reach age 80 in the 2020’s.  Percentage of Population in Caregiving Age in Comparison of Care Receiving Age*</vt:lpstr>
      <vt:lpstr>Demographic Shift - Not Enough Workers to Take Care of the Baby Boomers</vt:lpstr>
      <vt:lpstr>PowerPoint Presentation</vt:lpstr>
    </vt:vector>
  </TitlesOfParts>
  <Company>Dept of Developmental Disabilities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Relationship-Based Interventions</dc:title>
  <dc:creator>Moon, Melody</dc:creator>
  <cp:lastModifiedBy>Moon, Melody</cp:lastModifiedBy>
  <cp:revision>442</cp:revision>
  <cp:lastPrinted>2013-11-26T18:25:53Z</cp:lastPrinted>
  <dcterms:created xsi:type="dcterms:W3CDTF">2011-10-20T18:56:51Z</dcterms:created>
  <dcterms:modified xsi:type="dcterms:W3CDTF">2013-11-26T18:26:01Z</dcterms:modified>
</cp:coreProperties>
</file>