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9" r:id="rId3"/>
    <p:sldId id="307" r:id="rId4"/>
    <p:sldId id="316" r:id="rId5"/>
    <p:sldId id="317" r:id="rId6"/>
    <p:sldId id="318" r:id="rId7"/>
    <p:sldId id="319" r:id="rId8"/>
    <p:sldId id="320" r:id="rId9"/>
    <p:sldId id="271" r:id="rId10"/>
    <p:sldId id="263" r:id="rId11"/>
    <p:sldId id="264" r:id="rId12"/>
    <p:sldId id="260" r:id="rId13"/>
    <p:sldId id="344" r:id="rId14"/>
    <p:sldId id="321" r:id="rId15"/>
    <p:sldId id="322" r:id="rId16"/>
    <p:sldId id="323" r:id="rId17"/>
    <p:sldId id="324" r:id="rId18"/>
    <p:sldId id="325" r:id="rId19"/>
    <p:sldId id="326" r:id="rId20"/>
    <p:sldId id="327" r:id="rId21"/>
    <p:sldId id="328" r:id="rId22"/>
    <p:sldId id="267" r:id="rId23"/>
    <p:sldId id="285" r:id="rId24"/>
    <p:sldId id="336" r:id="rId25"/>
    <p:sldId id="277" r:id="rId26"/>
    <p:sldId id="278" r:id="rId27"/>
    <p:sldId id="300" r:id="rId28"/>
    <p:sldId id="301" r:id="rId29"/>
    <p:sldId id="302" r:id="rId30"/>
    <p:sldId id="303" r:id="rId31"/>
    <p:sldId id="304" r:id="rId32"/>
    <p:sldId id="295" r:id="rId33"/>
    <p:sldId id="306" r:id="rId34"/>
    <p:sldId id="298" r:id="rId35"/>
    <p:sldId id="345" r:id="rId36"/>
    <p:sldId id="346" r:id="rId37"/>
    <p:sldId id="347" r:id="rId38"/>
    <p:sldId id="265" r:id="rId39"/>
    <p:sldId id="284" r:id="rId40"/>
    <p:sldId id="275" r:id="rId41"/>
    <p:sldId id="27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6" d="100"/>
          <a:sy n="116" d="100"/>
        </p:scale>
        <p:origin x="-856" y="-104"/>
      </p:cViewPr>
      <p:guideLst>
        <p:guide orient="horz" pos="2160"/>
        <p:guide pos="2880"/>
      </p:guideLst>
    </p:cSldViewPr>
  </p:slideViewPr>
  <p:notesTextViewPr>
    <p:cViewPr>
      <p:scale>
        <a:sx n="100" d="100"/>
        <a:sy n="100" d="100"/>
      </p:scale>
      <p:origin x="0" y="0"/>
    </p:cViewPr>
  </p:notesTextViewPr>
  <p:sorterViewPr>
    <p:cViewPr>
      <p:scale>
        <a:sx n="175" d="100"/>
        <a:sy n="175" d="100"/>
      </p:scale>
      <p:origin x="0" y="1128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pril\Desktop\Healthcare%20Access%20SurveySummary_1007201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524353205849269"/>
          <c:y val="0.157737961326264"/>
          <c:w val="0.601441426964491"/>
          <c:h val="0.800170335850876"/>
        </c:manualLayout>
      </c:layout>
      <c:pie3DChart>
        <c:varyColors val="1"/>
        <c:ser>
          <c:idx val="0"/>
          <c:order val="0"/>
          <c:tx>
            <c:strRef>
              <c:f>Sheet1!$B$1</c:f>
              <c:strCache>
                <c:ptCount val="1"/>
                <c:pt idx="0">
                  <c:v>Sales</c:v>
                </c:pt>
              </c:strCache>
            </c:strRef>
          </c:tx>
          <c:spPr>
            <a:solidFill>
              <a:srgbClr val="CCFF33"/>
            </a:solidFill>
          </c:spPr>
          <c:explosion val="25"/>
          <c:dPt>
            <c:idx val="0"/>
            <c:bubble3D val="0"/>
            <c:spPr>
              <a:solidFill>
                <a:srgbClr val="CCCCFF"/>
              </a:solidFill>
            </c:spPr>
          </c:dPt>
          <c:dLbls>
            <c:dLbl>
              <c:idx val="0"/>
              <c:layout>
                <c:manualLayout>
                  <c:x val="-0.146146754803798"/>
                  <c:y val="-0.0828444371740333"/>
                </c:manualLayout>
              </c:layout>
              <c:spPr/>
              <c:txPr>
                <a:bodyPr/>
                <a:lstStyle/>
                <a:p>
                  <a:pPr>
                    <a:defRPr sz="1600"/>
                  </a:pPr>
                  <a:endParaRPr lang="en-US"/>
                </a:p>
              </c:txPr>
              <c:showLegendKey val="0"/>
              <c:showVal val="0"/>
              <c:showCatName val="0"/>
              <c:showSerName val="0"/>
              <c:showPercent val="1"/>
              <c:showBubbleSize val="0"/>
            </c:dLbl>
            <c:dLbl>
              <c:idx val="1"/>
              <c:layout>
                <c:manualLayout>
                  <c:x val="0.136406953760411"/>
                  <c:y val="0.026611434600328"/>
                </c:manualLayout>
              </c:layout>
              <c:spPr/>
              <c:txPr>
                <a:bodyPr/>
                <a:lstStyle/>
                <a:p>
                  <a:pPr>
                    <a:defRPr sz="1600"/>
                  </a:pPr>
                  <a:endParaRPr lang="en-US"/>
                </a:p>
              </c:txPr>
              <c:showLegendKey val="0"/>
              <c:showVal val="0"/>
              <c:showCatName val="0"/>
              <c:showSerName val="0"/>
              <c:showPercent val="1"/>
              <c:showBubbleSize val="0"/>
            </c:dLbl>
            <c:showLegendKey val="0"/>
            <c:showVal val="0"/>
            <c:showCatName val="0"/>
            <c:showSerName val="0"/>
            <c:showPercent val="1"/>
            <c:showBubbleSize val="0"/>
            <c:showLeaderLines val="1"/>
          </c:dLbls>
          <c:cat>
            <c:strRef>
              <c:f>Sheet1!$A$2:$A$5</c:f>
              <c:strCache>
                <c:ptCount val="2"/>
                <c:pt idx="0">
                  <c:v>Top 5%</c:v>
                </c:pt>
                <c:pt idx="1">
                  <c:v>Remaining 95%</c:v>
                </c:pt>
              </c:strCache>
            </c:strRef>
          </c:cat>
          <c:val>
            <c:numRef>
              <c:f>Sheet1!$B$2:$B$5</c:f>
              <c:numCache>
                <c:formatCode>General</c:formatCode>
                <c:ptCount val="4"/>
                <c:pt idx="0">
                  <c:v>1.56540828145E11</c:v>
                </c:pt>
                <c:pt idx="1">
                  <c:v>1.2845915E11</c:v>
                </c:pt>
              </c:numCache>
            </c:numRef>
          </c:val>
        </c:ser>
        <c:dLbls>
          <c:showLegendKey val="0"/>
          <c:showVal val="0"/>
          <c:showCatName val="0"/>
          <c:showSerName val="0"/>
          <c:showPercent val="1"/>
          <c:showBubbleSize val="0"/>
          <c:showLeaderLines val="1"/>
        </c:dLbls>
      </c:pie3DChart>
    </c:plotArea>
    <c:legend>
      <c:legendPos val="r"/>
      <c:legendEntry>
        <c:idx val="0"/>
        <c:txPr>
          <a:bodyPr/>
          <a:lstStyle/>
          <a:p>
            <a:pPr>
              <a:defRPr sz="2000" b="1"/>
            </a:pPr>
            <a:endParaRPr lang="en-US"/>
          </a:p>
        </c:txPr>
      </c:legendEntry>
      <c:legendEntry>
        <c:idx val="1"/>
        <c:txPr>
          <a:bodyPr/>
          <a:lstStyle/>
          <a:p>
            <a:pPr>
              <a:defRPr sz="2000" b="1"/>
            </a:pPr>
            <a:endParaRPr lang="en-US"/>
          </a:p>
        </c:txPr>
      </c:legendEntry>
      <c:legendEntry>
        <c:idx val="2"/>
        <c:delete val="1"/>
      </c:legendEntry>
      <c:legendEntry>
        <c:idx val="3"/>
        <c:delete val="1"/>
      </c:legendEntry>
      <c:layout>
        <c:manualLayout>
          <c:xMode val="edge"/>
          <c:yMode val="edge"/>
          <c:x val="0.683088140768119"/>
          <c:y val="0.205658578391987"/>
          <c:w val="0.294438239862876"/>
          <c:h val="0.28256012641277"/>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0747588424438"/>
          <c:y val="0.0770611394163965"/>
          <c:w val="0.706804644211141"/>
          <c:h val="0.44855299337583"/>
        </c:manualLayout>
      </c:layout>
      <c:barChart>
        <c:barDir val="col"/>
        <c:grouping val="clustered"/>
        <c:varyColors val="0"/>
        <c:ser>
          <c:idx val="0"/>
          <c:order val="0"/>
          <c:tx>
            <c:strRef>
              <c:f>Sheet1!$B$1</c:f>
              <c:strCache>
                <c:ptCount val="1"/>
                <c:pt idx="0">
                  <c:v>Duals</c:v>
                </c:pt>
              </c:strCache>
            </c:strRef>
          </c:tx>
          <c:invertIfNegative val="0"/>
          <c:cat>
            <c:strRef>
              <c:f>Sheet1!$A$2:$A$9</c:f>
              <c:strCache>
                <c:ptCount val="8"/>
                <c:pt idx="0">
                  <c:v>Nursing Facilities</c:v>
                </c:pt>
                <c:pt idx="1">
                  <c:v>Home and Community Based Services</c:v>
                </c:pt>
                <c:pt idx="2">
                  <c:v>Personal Care Services</c:v>
                </c:pt>
                <c:pt idx="3">
                  <c:v>Home Health Services</c:v>
                </c:pt>
                <c:pt idx="4">
                  <c:v>Rehabilitation Services</c:v>
                </c:pt>
                <c:pt idx="5">
                  <c:v>Prescribed Drugs</c:v>
                </c:pt>
                <c:pt idx="6">
                  <c:v>Intermediate Care Facilities/MRRC</c:v>
                </c:pt>
                <c:pt idx="7">
                  <c:v>Inpatient Hospital</c:v>
                </c:pt>
              </c:strCache>
            </c:strRef>
          </c:cat>
          <c:val>
            <c:numRef>
              <c:f>Sheet1!$B$2:$B$9</c:f>
              <c:numCache>
                <c:formatCode>0.00%</c:formatCode>
                <c:ptCount val="8"/>
                <c:pt idx="0">
                  <c:v>0.459</c:v>
                </c:pt>
                <c:pt idx="1">
                  <c:v>0.174</c:v>
                </c:pt>
                <c:pt idx="2">
                  <c:v>0.0590000000000002</c:v>
                </c:pt>
                <c:pt idx="3">
                  <c:v>0.038</c:v>
                </c:pt>
                <c:pt idx="4">
                  <c:v>0.021</c:v>
                </c:pt>
                <c:pt idx="5">
                  <c:v>0.00700000000000001</c:v>
                </c:pt>
                <c:pt idx="6">
                  <c:v>0.099</c:v>
                </c:pt>
                <c:pt idx="7">
                  <c:v>0.024</c:v>
                </c:pt>
              </c:numCache>
            </c:numRef>
          </c:val>
        </c:ser>
        <c:ser>
          <c:idx val="1"/>
          <c:order val="1"/>
          <c:tx>
            <c:strRef>
              <c:f>Sheet1!$C$1</c:f>
              <c:strCache>
                <c:ptCount val="1"/>
                <c:pt idx="0">
                  <c:v>Non-Duals</c:v>
                </c:pt>
              </c:strCache>
            </c:strRef>
          </c:tx>
          <c:invertIfNegative val="0"/>
          <c:cat>
            <c:strRef>
              <c:f>Sheet1!$A$2:$A$9</c:f>
              <c:strCache>
                <c:ptCount val="8"/>
                <c:pt idx="0">
                  <c:v>Nursing Facilities</c:v>
                </c:pt>
                <c:pt idx="1">
                  <c:v>Home and Community Based Services</c:v>
                </c:pt>
                <c:pt idx="2">
                  <c:v>Personal Care Services</c:v>
                </c:pt>
                <c:pt idx="3">
                  <c:v>Home Health Services</c:v>
                </c:pt>
                <c:pt idx="4">
                  <c:v>Rehabilitation Services</c:v>
                </c:pt>
                <c:pt idx="5">
                  <c:v>Prescribed Drugs</c:v>
                </c:pt>
                <c:pt idx="6">
                  <c:v>Intermediate Care Facilities/MRRC</c:v>
                </c:pt>
                <c:pt idx="7">
                  <c:v>Inpatient Hospital</c:v>
                </c:pt>
              </c:strCache>
            </c:strRef>
          </c:cat>
          <c:val>
            <c:numRef>
              <c:f>Sheet1!$C$2:$C$9</c:f>
              <c:numCache>
                <c:formatCode>0.00%</c:formatCode>
                <c:ptCount val="8"/>
                <c:pt idx="0">
                  <c:v>0.077</c:v>
                </c:pt>
                <c:pt idx="1">
                  <c:v>0.143</c:v>
                </c:pt>
                <c:pt idx="2">
                  <c:v>0.032</c:v>
                </c:pt>
                <c:pt idx="3">
                  <c:v>0.033</c:v>
                </c:pt>
                <c:pt idx="4">
                  <c:v>0.031</c:v>
                </c:pt>
                <c:pt idx="5">
                  <c:v>0.124</c:v>
                </c:pt>
                <c:pt idx="6">
                  <c:v>0.058</c:v>
                </c:pt>
                <c:pt idx="7">
                  <c:v>0.275</c:v>
                </c:pt>
              </c:numCache>
            </c:numRef>
          </c:val>
        </c:ser>
        <c:ser>
          <c:idx val="2"/>
          <c:order val="2"/>
          <c:tx>
            <c:strRef>
              <c:f>Sheet1!$D$1</c:f>
              <c:strCache>
                <c:ptCount val="1"/>
                <c:pt idx="0">
                  <c:v>Total</c:v>
                </c:pt>
              </c:strCache>
            </c:strRef>
          </c:tx>
          <c:invertIfNegative val="0"/>
          <c:cat>
            <c:strRef>
              <c:f>Sheet1!$A$2:$A$9</c:f>
              <c:strCache>
                <c:ptCount val="8"/>
                <c:pt idx="0">
                  <c:v>Nursing Facilities</c:v>
                </c:pt>
                <c:pt idx="1">
                  <c:v>Home and Community Based Services</c:v>
                </c:pt>
                <c:pt idx="2">
                  <c:v>Personal Care Services</c:v>
                </c:pt>
                <c:pt idx="3">
                  <c:v>Home Health Services</c:v>
                </c:pt>
                <c:pt idx="4">
                  <c:v>Rehabilitation Services</c:v>
                </c:pt>
                <c:pt idx="5">
                  <c:v>Prescribed Drugs</c:v>
                </c:pt>
                <c:pt idx="6">
                  <c:v>Intermediate Care Facilities/MRRC</c:v>
                </c:pt>
                <c:pt idx="7">
                  <c:v>Inpatient Hospital</c:v>
                </c:pt>
              </c:strCache>
            </c:strRef>
          </c:cat>
          <c:val>
            <c:numRef>
              <c:f>Sheet1!$D$2:$D$9</c:f>
              <c:numCache>
                <c:formatCode>0.00%</c:formatCode>
                <c:ptCount val="8"/>
                <c:pt idx="0">
                  <c:v>0.275</c:v>
                </c:pt>
                <c:pt idx="1">
                  <c:v>0.159000000000001</c:v>
                </c:pt>
                <c:pt idx="2">
                  <c:v>0.046</c:v>
                </c:pt>
                <c:pt idx="3">
                  <c:v>0.036</c:v>
                </c:pt>
                <c:pt idx="4">
                  <c:v>0.026</c:v>
                </c:pt>
                <c:pt idx="5">
                  <c:v>0.063</c:v>
                </c:pt>
                <c:pt idx="6">
                  <c:v>0.0790000000000003</c:v>
                </c:pt>
                <c:pt idx="7">
                  <c:v>0.145</c:v>
                </c:pt>
              </c:numCache>
            </c:numRef>
          </c:val>
        </c:ser>
        <c:dLbls>
          <c:showLegendKey val="0"/>
          <c:showVal val="0"/>
          <c:showCatName val="0"/>
          <c:showSerName val="0"/>
          <c:showPercent val="0"/>
          <c:showBubbleSize val="0"/>
        </c:dLbls>
        <c:gapWidth val="150"/>
        <c:axId val="2118564872"/>
        <c:axId val="2118567688"/>
      </c:barChart>
      <c:catAx>
        <c:axId val="2118564872"/>
        <c:scaling>
          <c:orientation val="minMax"/>
        </c:scaling>
        <c:delete val="0"/>
        <c:axPos val="b"/>
        <c:majorTickMark val="out"/>
        <c:minorTickMark val="none"/>
        <c:tickLblPos val="nextTo"/>
        <c:txPr>
          <a:bodyPr/>
          <a:lstStyle/>
          <a:p>
            <a:pPr>
              <a:defRPr sz="1400" b="1"/>
            </a:pPr>
            <a:endParaRPr lang="en-US"/>
          </a:p>
        </c:txPr>
        <c:crossAx val="2118567688"/>
        <c:crosses val="autoZero"/>
        <c:auto val="1"/>
        <c:lblAlgn val="ctr"/>
        <c:lblOffset val="100"/>
        <c:noMultiLvlLbl val="0"/>
      </c:catAx>
      <c:valAx>
        <c:axId val="2118567688"/>
        <c:scaling>
          <c:orientation val="minMax"/>
        </c:scaling>
        <c:delete val="0"/>
        <c:axPos val="l"/>
        <c:majorGridlines/>
        <c:numFmt formatCode="0.00%" sourceLinked="1"/>
        <c:majorTickMark val="out"/>
        <c:minorTickMark val="none"/>
        <c:tickLblPos val="nextTo"/>
        <c:txPr>
          <a:bodyPr/>
          <a:lstStyle/>
          <a:p>
            <a:pPr>
              <a:defRPr sz="1400" b="1"/>
            </a:pPr>
            <a:endParaRPr lang="en-US"/>
          </a:p>
        </c:txPr>
        <c:crossAx val="2118564872"/>
        <c:crosses val="autoZero"/>
        <c:crossBetween val="between"/>
      </c:valAx>
    </c:plotArea>
    <c:legend>
      <c:legendPos val="r"/>
      <c:layout>
        <c:manualLayout>
          <c:xMode val="edge"/>
          <c:yMode val="edge"/>
          <c:x val="0.837659668849504"/>
          <c:y val="0.0667760923266945"/>
          <c:w val="0.132771571837503"/>
          <c:h val="0.150761347846226"/>
        </c:manualLayout>
      </c:layout>
      <c:overlay val="0"/>
      <c:txPr>
        <a:bodyPr/>
        <a:lstStyle/>
        <a:p>
          <a:pPr>
            <a:defRPr sz="1400" b="1"/>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Microsoft Sans Serif"/>
                <a:ea typeface="Microsoft Sans Serif"/>
                <a:cs typeface="Microsoft Sans Serif"/>
              </a:defRPr>
            </a:pPr>
            <a:r>
              <a:rPr lang="en-US"/>
              <a:t>Does lack of access ever lead to the use of a hospital emergency room for reasons that might be considered non-emergency for individuals with intellectual and developmental disabilities that you serve?</a:t>
            </a:r>
          </a:p>
        </c:rich>
      </c:tx>
      <c:layout>
        <c:manualLayout>
          <c:xMode val="edge"/>
          <c:yMode val="edge"/>
          <c:x val="0.128472440037096"/>
          <c:y val="0.0352941683337666"/>
        </c:manualLayout>
      </c:layout>
      <c:overlay val="0"/>
      <c:spPr>
        <a:noFill/>
        <a:ln w="25400">
          <a:noFill/>
        </a:ln>
      </c:spPr>
    </c:title>
    <c:autoTitleDeleted val="0"/>
    <c:plotArea>
      <c:layout>
        <c:manualLayout>
          <c:layoutTarget val="inner"/>
          <c:xMode val="edge"/>
          <c:yMode val="edge"/>
          <c:x val="0.204861458437532"/>
          <c:y val="0.341176960559748"/>
          <c:w val="0.34027835469285"/>
          <c:h val="0.576471416118198"/>
        </c:manualLayout>
      </c:layout>
      <c:pieChart>
        <c:varyColors val="1"/>
        <c:ser>
          <c:idx val="0"/>
          <c:order val="0"/>
          <c:spPr>
            <a:solidFill>
              <a:srgbClr val="9999FF"/>
            </a:solidFill>
            <a:ln w="12700">
              <a:solidFill>
                <a:srgbClr val="000000"/>
              </a:solidFill>
              <a:prstDash val="solid"/>
            </a:ln>
          </c:spPr>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Lbls>
            <c:showLegendKey val="0"/>
            <c:showVal val="1"/>
            <c:showCatName val="0"/>
            <c:showSerName val="0"/>
            <c:showPercent val="0"/>
            <c:showBubbleSize val="0"/>
            <c:showLeaderLines val="1"/>
          </c:dLbls>
          <c:cat>
            <c:strRef>
              <c:f>'Question 10'!$A$4:$A$8</c:f>
              <c:strCache>
                <c:ptCount val="5"/>
                <c:pt idx="0">
                  <c:v>Never</c:v>
                </c:pt>
                <c:pt idx="1">
                  <c:v>Rarely</c:v>
                </c:pt>
                <c:pt idx="2">
                  <c:v>Sometimes</c:v>
                </c:pt>
                <c:pt idx="3">
                  <c:v>Always/Consistently</c:v>
                </c:pt>
                <c:pt idx="4">
                  <c:v>N/A</c:v>
                </c:pt>
              </c:strCache>
            </c:strRef>
          </c:cat>
          <c:val>
            <c:numRef>
              <c:f>'Question 10'!$C$4:$C$8</c:f>
              <c:numCache>
                <c:formatCode>0.0%</c:formatCode>
                <c:ptCount val="5"/>
                <c:pt idx="0">
                  <c:v>0.259</c:v>
                </c:pt>
                <c:pt idx="1">
                  <c:v>0.315</c:v>
                </c:pt>
                <c:pt idx="2">
                  <c:v>0.37</c:v>
                </c:pt>
                <c:pt idx="3">
                  <c:v>0.037</c:v>
                </c:pt>
                <c:pt idx="4">
                  <c:v>0.019</c:v>
                </c:pt>
              </c:numCache>
            </c:numRef>
          </c:val>
        </c:ser>
        <c:dLbls>
          <c:showLegendKey val="0"/>
          <c:showVal val="0"/>
          <c:showCatName val="0"/>
          <c:showSerName val="0"/>
          <c:showPercent val="0"/>
          <c:showBubbleSize val="0"/>
          <c:showLeaderLines val="1"/>
        </c:dLbls>
        <c:firstSliceAng val="0"/>
      </c:pieChart>
      <c:spPr>
        <a:solidFill>
          <a:srgbClr val="EEEEEE"/>
        </a:solidFill>
        <a:ln w="25400">
          <a:noFill/>
        </a:ln>
      </c:spPr>
    </c:plotArea>
    <c:legend>
      <c:legendPos val="r"/>
      <c:layout>
        <c:manualLayout>
          <c:xMode val="edge"/>
          <c:yMode val="edge"/>
          <c:x val="0.665322695590207"/>
          <c:y val="0.400895811936551"/>
          <c:w val="0.282526637812661"/>
          <c:h val="0.456863053882971"/>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Microsoft Sans Serif"/>
              <a:ea typeface="Microsoft Sans Serif"/>
              <a:cs typeface="Microsoft Sans Serif"/>
            </a:defRPr>
          </a:pPr>
          <a:endParaRPr lang="en-US"/>
        </a:p>
      </c:txPr>
    </c:legend>
    <c:plotVisOnly val="1"/>
    <c:dispBlanksAs val="zero"/>
    <c:showDLblsOverMax val="0"/>
  </c:chart>
  <c:spPr>
    <a:solidFill>
      <a:srgbClr val="EEEEEE"/>
    </a:solidFill>
    <a:ln w="3175">
      <a:solidFill>
        <a:srgbClr val="000000"/>
      </a:solidFill>
      <a:prstDash val="solid"/>
    </a:ln>
  </c:spPr>
  <c:txPr>
    <a:bodyPr/>
    <a:lstStyle/>
    <a:p>
      <a:pPr>
        <a:defRPr sz="1000" b="0" i="0" u="none" strike="noStrike" baseline="0">
          <a:solidFill>
            <a:srgbClr val="000000"/>
          </a:solidFill>
          <a:latin typeface="Microsoft Sans Serif"/>
          <a:ea typeface="Microsoft Sans Serif"/>
          <a:cs typeface="Microsoft Sans Serif"/>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BDFEBE-6BF8-C04D-88B9-1978DDA84E1A}" type="datetimeFigureOut">
              <a:rPr lang="en-US" smtClean="0"/>
              <a:t>12/3/13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06CEE-DA62-5741-BB4E-9478F918C4EF}" type="slidenum">
              <a:rPr lang="en-US" smtClean="0"/>
              <a:t>‹#›</a:t>
            </a:fld>
            <a:endParaRPr lang="en-US"/>
          </a:p>
        </p:txBody>
      </p:sp>
    </p:spTree>
    <p:extLst>
      <p:ext uri="{BB962C8B-B14F-4D97-AF65-F5344CB8AC3E}">
        <p14:creationId xmlns:p14="http://schemas.microsoft.com/office/powerpoint/2010/main" val="7603272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21508" name="Slide Number Placeholder 3"/>
          <p:cNvSpPr>
            <a:spLocks noGrp="1"/>
          </p:cNvSpPr>
          <p:nvPr>
            <p:ph type="sldNum" sz="quarter" idx="5"/>
          </p:nvPr>
        </p:nvSpPr>
        <p:spPr bwMode="auto">
          <a:ln>
            <a:miter lim="800000"/>
            <a:headEnd/>
            <a:tailEnd/>
          </a:ln>
        </p:spPr>
        <p:txBody>
          <a:bodyPr/>
          <a:lstStyle/>
          <a:p>
            <a:pPr>
              <a:defRPr/>
            </a:pPr>
            <a:fld id="{75C47E47-511F-440C-9CE7-CA8DBC118244}" type="slidenum">
              <a:rPr lang="en-US" smtClean="0"/>
              <a:pPr>
                <a:defRPr/>
              </a:pPr>
              <a:t>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21508" name="Slide Number Placeholder 3"/>
          <p:cNvSpPr>
            <a:spLocks noGrp="1"/>
          </p:cNvSpPr>
          <p:nvPr>
            <p:ph type="sldNum" sz="quarter" idx="5"/>
          </p:nvPr>
        </p:nvSpPr>
        <p:spPr bwMode="auto">
          <a:ln>
            <a:miter lim="800000"/>
            <a:headEnd/>
            <a:tailEnd/>
          </a:ln>
        </p:spPr>
        <p:txBody>
          <a:bodyPr/>
          <a:lstStyle/>
          <a:p>
            <a:pPr>
              <a:defRPr/>
            </a:pPr>
            <a:fld id="{75C47E47-511F-440C-9CE7-CA8DBC118244}" type="slidenum">
              <a:rPr lang="en-US" smtClean="0"/>
              <a:pPr>
                <a:defRPr/>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D95347AD-BEC5-45CB-9A1B-975A21BF8692}"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8D60B888-46E6-4943-BDD7-581229732B33}"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a:lstStyle/>
          <a:p>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12/3/13</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12/3/13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12/3/13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12/3/13</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dirty="0" smtClean="0"/>
              <a:t>Drag picture to placeholder or click icon to add</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40A78-2A4B-4566-8626-79DE0D4C1085}" type="datetimeFigureOut">
              <a:rPr lang="en-US" smtClean="0"/>
              <a:t>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6040A78-2A4B-4566-8626-79DE0D4C1085}" type="datetimeFigureOut">
              <a:rPr lang="en-US" smtClean="0"/>
              <a:t>12/3/13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6040A78-2A4B-4566-8626-79DE0D4C1085}" type="datetimeFigureOut">
              <a:rPr lang="en-US" smtClean="0"/>
              <a:t>12/3/13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526B6-F861-4D54-BBE9-4BB519D3F342}"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6040A78-2A4B-4566-8626-79DE0D4C1085}" type="datetimeFigureOut">
              <a:rPr lang="en-US" smtClean="0"/>
              <a:t>12/3/13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6040A78-2A4B-4566-8626-79DE0D4C1085}" type="datetimeFigureOut">
              <a:rPr lang="en-US" smtClean="0"/>
              <a:t>12/3/13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12/3/13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3EC526B6-F861-4D54-BBE9-4BB519D3F3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06040A78-2A4B-4566-8626-79DE0D4C1085}" type="datetimeFigureOut">
              <a:rPr lang="en-US" smtClean="0"/>
              <a:t>12/3/13</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3EC526B6-F861-4D54-BBE9-4BB519D3F342}"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davis@opra.org" TargetMode="Externa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Opportunities with a Health Homes Model</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28651724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Extinction or Growth</a:t>
            </a:r>
            <a:endParaRPr lang="en-US" dirty="0"/>
          </a:p>
        </p:txBody>
      </p:sp>
      <p:sp>
        <p:nvSpPr>
          <p:cNvPr id="3" name="Content Placeholder 2"/>
          <p:cNvSpPr>
            <a:spLocks noGrp="1"/>
          </p:cNvSpPr>
          <p:nvPr>
            <p:ph idx="1"/>
          </p:nvPr>
        </p:nvSpPr>
        <p:spPr/>
        <p:txBody>
          <a:bodyPr>
            <a:normAutofit/>
          </a:bodyPr>
          <a:lstStyle/>
          <a:p>
            <a:r>
              <a:rPr lang="en-US" dirty="0" smtClean="0"/>
              <a:t>Focusing </a:t>
            </a:r>
            <a:r>
              <a:rPr lang="en-US" dirty="0"/>
              <a:t>on products rather than customers</a:t>
            </a:r>
            <a:r>
              <a:rPr lang="en-US" dirty="0" smtClean="0"/>
              <a:t>.</a:t>
            </a:r>
            <a:endParaRPr lang="en-US" dirty="0"/>
          </a:p>
          <a:p>
            <a:r>
              <a:rPr lang="en-US" dirty="0"/>
              <a:t>What business are </a:t>
            </a:r>
            <a:r>
              <a:rPr lang="en-US" dirty="0" smtClean="0"/>
              <a:t>you really </a:t>
            </a:r>
            <a:r>
              <a:rPr lang="en-US" dirty="0"/>
              <a:t>in</a:t>
            </a:r>
            <a:r>
              <a:rPr lang="en-US" dirty="0" smtClean="0"/>
              <a:t>?</a:t>
            </a:r>
          </a:p>
          <a:p>
            <a:pPr lvl="1"/>
            <a:r>
              <a:rPr lang="en-US" dirty="0" smtClean="0"/>
              <a:t>Railroads</a:t>
            </a:r>
          </a:p>
          <a:p>
            <a:pPr lvl="1"/>
            <a:r>
              <a:rPr lang="en-US" dirty="0" smtClean="0"/>
              <a:t>Movies</a:t>
            </a:r>
            <a:endParaRPr lang="en-US" dirty="0"/>
          </a:p>
          <a:p>
            <a:pPr marL="0" indent="0">
              <a:buNone/>
            </a:pPr>
            <a:r>
              <a:rPr lang="en-US" dirty="0" smtClean="0"/>
              <a:t>Theodore Levitt, Marketing Myopia, Harvard Business Review, 1960.</a:t>
            </a:r>
            <a:endParaRPr lang="en-US" dirty="0"/>
          </a:p>
        </p:txBody>
      </p:sp>
    </p:spTree>
    <p:extLst>
      <p:ext uri="{BB962C8B-B14F-4D97-AF65-F5344CB8AC3E}">
        <p14:creationId xmlns:p14="http://schemas.microsoft.com/office/powerpoint/2010/main" val="18386275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Extinction or Growth </a:t>
            </a:r>
            <a:endParaRPr lang="en-US" dirty="0"/>
          </a:p>
        </p:txBody>
      </p:sp>
      <p:sp>
        <p:nvSpPr>
          <p:cNvPr id="3" name="Content Placeholder 2"/>
          <p:cNvSpPr>
            <a:spLocks noGrp="1"/>
          </p:cNvSpPr>
          <p:nvPr>
            <p:ph idx="1"/>
          </p:nvPr>
        </p:nvSpPr>
        <p:spPr/>
        <p:txBody>
          <a:bodyPr>
            <a:normAutofit fontScale="55000" lnSpcReduction="20000"/>
          </a:bodyPr>
          <a:lstStyle/>
          <a:p>
            <a:r>
              <a:rPr lang="en-US" dirty="0"/>
              <a:t>The railroads did not stop growing because the need for passenger and freight transportation declined. That grew. The railroads are in trouble today not because that need was filled by others (cars, trucks, airplanes, and even telephones) but because it was filled by the railroads themselves</a:t>
            </a:r>
            <a:r>
              <a:rPr lang="en-US" b="1" u="sng" dirty="0"/>
              <a:t>. They let others take customers away from them because they assumed themselves to be in the railroad business rather than in the transportation business. </a:t>
            </a:r>
            <a:r>
              <a:rPr lang="en-US" dirty="0"/>
              <a:t>The reason they defined their industry incorrectly was that they were railroad oriented instead of transportation oriented; they were product oriented instead of customer oriented. </a:t>
            </a:r>
          </a:p>
          <a:p>
            <a:r>
              <a:rPr lang="en-US" dirty="0"/>
              <a:t>Hollywood barely escaped being totally ravished by television. Actually, all the established film companies went through drastic reorganizations. Some simply disappeared. All of them got into trouble not because of TV’s inroads but because of their own myopia. As with the railroads, Hollywood defined its business incorrectly. </a:t>
            </a:r>
            <a:r>
              <a:rPr lang="en-US" b="1" u="sng" dirty="0"/>
              <a:t>It thought it was in the movie business when it was actually in the entertainment business. </a:t>
            </a:r>
            <a:r>
              <a:rPr lang="en-US" dirty="0"/>
              <a:t>“Movies” implied a specific, limited product. This produced a fatuous contentment that from the beginning led producers to view TV as a threat. Hollywood scorned and rejected TV when it should have welcomed it as an opportunity—an opportunity to expand the entertainment business. </a:t>
            </a:r>
          </a:p>
          <a:p>
            <a:r>
              <a:rPr lang="en-US" dirty="0" smtClean="0"/>
              <a:t>Levitt, ibid.</a:t>
            </a:r>
            <a:endParaRPr lang="en-US" dirty="0"/>
          </a:p>
        </p:txBody>
      </p:sp>
    </p:spTree>
    <p:extLst>
      <p:ext uri="{BB962C8B-B14F-4D97-AF65-F5344CB8AC3E}">
        <p14:creationId xmlns:p14="http://schemas.microsoft.com/office/powerpoint/2010/main" val="25178943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Possibilities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We are not self-made. We are dependent on one another. Admitting this to ourselves isn't an embrace of mediocrity and derivativeness, it's a liberation from our misconceptions.</a:t>
            </a:r>
            <a:r>
              <a:rPr lang="en-US" dirty="0" smtClean="0"/>
              <a:t>”</a:t>
            </a:r>
          </a:p>
          <a:p>
            <a:pPr marL="0" indent="0">
              <a:buNone/>
            </a:pPr>
            <a:r>
              <a:rPr lang="en-US" dirty="0" smtClean="0"/>
              <a:t>Kirby Ferguson, Embracing the Remix, TED.com</a:t>
            </a:r>
          </a:p>
          <a:p>
            <a:r>
              <a:rPr lang="en-US" dirty="0"/>
              <a:t>Learn from </a:t>
            </a:r>
            <a:r>
              <a:rPr lang="en-US" dirty="0" smtClean="0"/>
              <a:t>others’ experience</a:t>
            </a:r>
            <a:endParaRPr lang="en-US" dirty="0"/>
          </a:p>
          <a:p>
            <a:r>
              <a:rPr lang="en-US" dirty="0" smtClean="0"/>
              <a:t>Keep an open mind</a:t>
            </a:r>
          </a:p>
          <a:p>
            <a:r>
              <a:rPr lang="en-US" dirty="0" smtClean="0"/>
              <a:t>Collaborate</a:t>
            </a:r>
          </a:p>
        </p:txBody>
      </p:sp>
    </p:spTree>
    <p:extLst>
      <p:ext uri="{BB962C8B-B14F-4D97-AF65-F5344CB8AC3E}">
        <p14:creationId xmlns:p14="http://schemas.microsoft.com/office/powerpoint/2010/main" val="42012972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Business Are We In?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Self Determination</a:t>
            </a:r>
          </a:p>
          <a:p>
            <a:r>
              <a:rPr lang="en-US" dirty="0" smtClean="0"/>
              <a:t>Community Integration</a:t>
            </a:r>
          </a:p>
          <a:p>
            <a:r>
              <a:rPr lang="en-US" dirty="0" smtClean="0"/>
              <a:t>Ensure </a:t>
            </a:r>
            <a:r>
              <a:rPr lang="en-US" dirty="0"/>
              <a:t>H</a:t>
            </a:r>
            <a:r>
              <a:rPr lang="en-US" dirty="0" smtClean="0"/>
              <a:t>ealth and Welfare</a:t>
            </a:r>
          </a:p>
          <a:p>
            <a:pPr lvl="1"/>
            <a:r>
              <a:rPr lang="en-US" dirty="0" smtClean="0"/>
              <a:t>Routine physical exams</a:t>
            </a:r>
          </a:p>
          <a:p>
            <a:pPr lvl="1"/>
            <a:r>
              <a:rPr lang="en-US" dirty="0" smtClean="0"/>
              <a:t>Routine dental exams</a:t>
            </a:r>
          </a:p>
          <a:p>
            <a:pPr lvl="1"/>
            <a:r>
              <a:rPr lang="en-US" dirty="0"/>
              <a:t>Provide individual’s information to health care professionals</a:t>
            </a:r>
          </a:p>
          <a:p>
            <a:pPr lvl="1"/>
            <a:r>
              <a:rPr lang="en-US" dirty="0" smtClean="0"/>
              <a:t>Transport to ER, hospital and NF</a:t>
            </a:r>
          </a:p>
          <a:p>
            <a:pPr lvl="1"/>
            <a:r>
              <a:rPr lang="en-US" dirty="0" smtClean="0"/>
              <a:t>Convalescence support and monitoring </a:t>
            </a:r>
          </a:p>
        </p:txBody>
      </p:sp>
    </p:spTree>
    <p:extLst>
      <p:ext uri="{BB962C8B-B14F-4D97-AF65-F5344CB8AC3E}">
        <p14:creationId xmlns:p14="http://schemas.microsoft.com/office/powerpoint/2010/main" val="3285905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Health Care</a:t>
            </a:r>
            <a:endParaRPr lang="en-US" dirty="0"/>
          </a:p>
        </p:txBody>
      </p:sp>
      <p:sp>
        <p:nvSpPr>
          <p:cNvPr id="3" name="Content Placeholder 2"/>
          <p:cNvSpPr>
            <a:spLocks noGrp="1"/>
          </p:cNvSpPr>
          <p:nvPr>
            <p:ph idx="1"/>
          </p:nvPr>
        </p:nvSpPr>
        <p:spPr/>
        <p:txBody>
          <a:bodyPr/>
          <a:lstStyle/>
          <a:p>
            <a:r>
              <a:rPr lang="en-US" dirty="0" smtClean="0"/>
              <a:t>Gathered </a:t>
            </a:r>
            <a:r>
              <a:rPr lang="en-US" dirty="0"/>
              <a:t>and </a:t>
            </a:r>
            <a:r>
              <a:rPr lang="en-US" dirty="0" smtClean="0"/>
              <a:t>analyzed </a:t>
            </a:r>
            <a:r>
              <a:rPr lang="en-US" dirty="0"/>
              <a:t>information about access to healthcare for individuals with intellectual and developmental disabilities </a:t>
            </a:r>
            <a:r>
              <a:rPr lang="en-US" dirty="0" smtClean="0"/>
              <a:t>IDD</a:t>
            </a:r>
          </a:p>
          <a:p>
            <a:r>
              <a:rPr lang="en-US" dirty="0" smtClean="0"/>
              <a:t>Responses </a:t>
            </a:r>
            <a:r>
              <a:rPr lang="en-US" dirty="0"/>
              <a:t>were received from 32 OPRA member agencies.  The responses provided represent 38 </a:t>
            </a:r>
            <a:r>
              <a:rPr lang="en-US" dirty="0" smtClean="0"/>
              <a:t>counties</a:t>
            </a:r>
            <a:r>
              <a:rPr lang="en-US" dirty="0"/>
              <a:t> </a:t>
            </a:r>
            <a:r>
              <a:rPr lang="en-US" dirty="0" smtClean="0"/>
              <a:t>- 43</a:t>
            </a:r>
            <a:r>
              <a:rPr lang="en-US" dirty="0"/>
              <a:t>% of Ohio </a:t>
            </a:r>
            <a:r>
              <a:rPr lang="en-US" dirty="0" smtClean="0"/>
              <a:t>counties</a:t>
            </a:r>
          </a:p>
          <a:p>
            <a:r>
              <a:rPr lang="en-US" dirty="0"/>
              <a:t>R</a:t>
            </a:r>
            <a:r>
              <a:rPr lang="en-US" dirty="0" smtClean="0"/>
              <a:t>espondents served </a:t>
            </a:r>
            <a:r>
              <a:rPr lang="en-US" dirty="0"/>
              <a:t>approximately 4,300 individuals with </a:t>
            </a:r>
            <a:r>
              <a:rPr lang="en-US" dirty="0" smtClean="0"/>
              <a:t>IDD </a:t>
            </a:r>
            <a:r>
              <a:rPr lang="en-US" dirty="0"/>
              <a:t>in Ohio </a:t>
            </a:r>
          </a:p>
        </p:txBody>
      </p:sp>
    </p:spTree>
    <p:extLst>
      <p:ext uri="{BB962C8B-B14F-4D97-AF65-F5344CB8AC3E}">
        <p14:creationId xmlns:p14="http://schemas.microsoft.com/office/powerpoint/2010/main" val="35469024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Health Care</a:t>
            </a:r>
          </a:p>
        </p:txBody>
      </p:sp>
      <p:sp>
        <p:nvSpPr>
          <p:cNvPr id="3" name="Content Placeholder 2"/>
          <p:cNvSpPr>
            <a:spLocks noGrp="1"/>
          </p:cNvSpPr>
          <p:nvPr>
            <p:ph idx="1"/>
          </p:nvPr>
        </p:nvSpPr>
        <p:spPr/>
        <p:txBody>
          <a:bodyPr>
            <a:normAutofit/>
          </a:bodyPr>
          <a:lstStyle/>
          <a:p>
            <a:r>
              <a:rPr lang="en-US" dirty="0" smtClean="0"/>
              <a:t>Primary Findings</a:t>
            </a:r>
          </a:p>
          <a:p>
            <a:pPr lvl="1"/>
            <a:r>
              <a:rPr lang="en-US" dirty="0" smtClean="0"/>
              <a:t>Individuals </a:t>
            </a:r>
            <a:r>
              <a:rPr lang="en-US" dirty="0"/>
              <a:t>with intellectual and developmental disabilities have issues getting access to </a:t>
            </a:r>
            <a:r>
              <a:rPr lang="en-US" dirty="0" smtClean="0"/>
              <a:t>healthcare</a:t>
            </a:r>
          </a:p>
          <a:p>
            <a:pPr lvl="1"/>
            <a:r>
              <a:rPr lang="en-US" dirty="0" smtClean="0"/>
              <a:t>Health care providers not accepting Medicaid leads the list of reasons for access issues</a:t>
            </a:r>
          </a:p>
        </p:txBody>
      </p:sp>
    </p:spTree>
    <p:extLst>
      <p:ext uri="{BB962C8B-B14F-4D97-AF65-F5344CB8AC3E}">
        <p14:creationId xmlns:p14="http://schemas.microsoft.com/office/powerpoint/2010/main" val="754485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Health Care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3965565"/>
              </p:ext>
            </p:extLst>
          </p:nvPr>
        </p:nvGraphicFramePr>
        <p:xfrm>
          <a:off x="792163" y="1762125"/>
          <a:ext cx="7570787" cy="2494280"/>
        </p:xfrm>
        <a:graphic>
          <a:graphicData uri="http://schemas.openxmlformats.org/drawingml/2006/table">
            <a:tbl>
              <a:tblPr firstRow="1" bandRow="1">
                <a:tableStyleId>{5C22544A-7EE6-4342-B048-85BDC9FD1C3A}</a:tableStyleId>
              </a:tblPr>
              <a:tblGrid>
                <a:gridCol w="1081541"/>
                <a:gridCol w="1081541"/>
                <a:gridCol w="1081541"/>
                <a:gridCol w="1081541"/>
                <a:gridCol w="1081541"/>
                <a:gridCol w="1081541"/>
                <a:gridCol w="1081541"/>
              </a:tblGrid>
              <a:tr h="370840">
                <a:tc>
                  <a:txBody>
                    <a:bodyPr/>
                    <a:lstStyle/>
                    <a:p>
                      <a:pPr marL="0" marR="0">
                        <a:lnSpc>
                          <a:spcPct val="115000"/>
                        </a:lnSpc>
                        <a:spcBef>
                          <a:spcPts val="0"/>
                        </a:spcBef>
                        <a:spcAft>
                          <a:spcPts val="0"/>
                        </a:spcAft>
                      </a:pPr>
                      <a:r>
                        <a:rPr lang="en-US" sz="1000" b="1" dirty="0">
                          <a:solidFill>
                            <a:srgbClr val="000000"/>
                          </a:solidFill>
                          <a:effectLst/>
                          <a:latin typeface="Microsoft Sans Serif"/>
                          <a:ea typeface="Times New Roman"/>
                          <a:cs typeface="Times New Roman"/>
                        </a:rPr>
                        <a:t> </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a:solidFill>
                            <a:srgbClr val="000000"/>
                          </a:solidFill>
                          <a:effectLst/>
                          <a:latin typeface="Microsoft Sans Serif"/>
                          <a:ea typeface="Times New Roman"/>
                          <a:cs typeface="Times New Roman"/>
                        </a:rPr>
                        <a:t>Never   (1)</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a:solidFill>
                            <a:srgbClr val="000000"/>
                          </a:solidFill>
                          <a:effectLst/>
                          <a:latin typeface="Microsoft Sans Serif"/>
                          <a:ea typeface="Times New Roman"/>
                          <a:cs typeface="Times New Roman"/>
                        </a:rPr>
                        <a:t>Rarely (2)</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a:solidFill>
                            <a:srgbClr val="000000"/>
                          </a:solidFill>
                          <a:effectLst/>
                          <a:latin typeface="Microsoft Sans Serif"/>
                          <a:ea typeface="Times New Roman"/>
                          <a:cs typeface="Times New Roman"/>
                        </a:rPr>
                        <a:t>Sometimes (3)</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a:solidFill>
                            <a:srgbClr val="000000"/>
                          </a:solidFill>
                          <a:effectLst/>
                          <a:latin typeface="Microsoft Sans Serif"/>
                          <a:ea typeface="Times New Roman"/>
                          <a:cs typeface="Times New Roman"/>
                        </a:rPr>
                        <a:t>Always/Consistently (4)</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a:solidFill>
                            <a:srgbClr val="000000"/>
                          </a:solidFill>
                          <a:effectLst/>
                          <a:latin typeface="Microsoft Sans Serif"/>
                          <a:ea typeface="Times New Roman"/>
                          <a:cs typeface="Times New Roman"/>
                        </a:rPr>
                        <a:t>N/A</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a:solidFill>
                            <a:srgbClr val="000000"/>
                          </a:solidFill>
                          <a:effectLst/>
                          <a:latin typeface="Microsoft Sans Serif"/>
                          <a:ea typeface="Times New Roman"/>
                          <a:cs typeface="Times New Roman"/>
                        </a:rPr>
                        <a:t>Rating Average</a:t>
                      </a:r>
                      <a:endParaRPr lang="en-US" sz="110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a:effectLst/>
                          <a:latin typeface="Microsoft Sans Serif"/>
                          <a:ea typeface="Times New Roman"/>
                          <a:cs typeface="Times New Roman"/>
                        </a:rPr>
                        <a:t>Providers not accepting Medicaid</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1000"/>
                        </a:spcAft>
                      </a:pPr>
                      <a:r>
                        <a:rPr lang="en-US" sz="1000">
                          <a:effectLst/>
                          <a:latin typeface="Microsoft Sans Serif"/>
                          <a:ea typeface="Calibri"/>
                          <a:cs typeface="Times New Roman"/>
                        </a:rPr>
                        <a:t>7%</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a:effectLst/>
                          <a:latin typeface="Microsoft Sans Serif"/>
                          <a:ea typeface="Calibri"/>
                          <a:cs typeface="Times New Roman"/>
                        </a:rPr>
                        <a:t>16%</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a:effectLst/>
                          <a:latin typeface="Microsoft Sans Serif"/>
                          <a:ea typeface="Calibri"/>
                          <a:cs typeface="Times New Roman"/>
                        </a:rPr>
                        <a:t>47%</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a:effectLst/>
                          <a:latin typeface="Microsoft Sans Serif"/>
                          <a:ea typeface="Calibri"/>
                          <a:cs typeface="Times New Roman"/>
                        </a:rPr>
                        <a:t>26%</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a:effectLst/>
                          <a:latin typeface="Microsoft Sans Serif"/>
                          <a:ea typeface="Calibri"/>
                          <a:cs typeface="Times New Roman"/>
                        </a:rPr>
                        <a:t>4%</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2.96</a:t>
                      </a:r>
                      <a:endParaRPr lang="en-US" sz="110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a:effectLst/>
                          <a:latin typeface="Microsoft Sans Serif"/>
                          <a:ea typeface="Times New Roman"/>
                          <a:cs typeface="Times New Roman"/>
                        </a:rPr>
                        <a:t>Transportation issues               </a:t>
                      </a:r>
                      <a:endParaRPr lang="en-US" sz="1100">
                        <a:effectLst/>
                        <a:latin typeface="Calibri"/>
                        <a:ea typeface="Calibri"/>
                        <a:cs typeface="Times New Roman"/>
                      </a:endParaRPr>
                    </a:p>
                    <a:p>
                      <a:pPr marL="0" marR="0">
                        <a:lnSpc>
                          <a:spcPct val="115000"/>
                        </a:lnSpc>
                        <a:spcBef>
                          <a:spcPts val="0"/>
                        </a:spcBef>
                        <a:spcAft>
                          <a:spcPts val="0"/>
                        </a:spcAft>
                      </a:pPr>
                      <a:r>
                        <a:rPr lang="en-US" sz="1000">
                          <a:effectLst/>
                          <a:latin typeface="Microsoft Sans Serif"/>
                          <a:ea typeface="Times New Roman"/>
                          <a:cs typeface="Times New Roman"/>
                        </a:rPr>
                        <a:t> </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1000"/>
                        </a:spcAft>
                      </a:pPr>
                      <a:r>
                        <a:rPr lang="en-US" sz="1000">
                          <a:effectLst/>
                          <a:latin typeface="Microsoft Sans Serif"/>
                          <a:ea typeface="Calibri"/>
                          <a:cs typeface="Times New Roman"/>
                        </a:rPr>
                        <a:t>53%</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a:effectLst/>
                          <a:latin typeface="Microsoft Sans Serif"/>
                          <a:ea typeface="Calibri"/>
                          <a:cs typeface="Times New Roman"/>
                        </a:rPr>
                        <a:t>19%</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a:effectLst/>
                          <a:latin typeface="Microsoft Sans Serif"/>
                          <a:ea typeface="Calibri"/>
                          <a:cs typeface="Times New Roman"/>
                        </a:rPr>
                        <a:t>16%</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a:effectLst/>
                          <a:latin typeface="Microsoft Sans Serif"/>
                          <a:ea typeface="Calibri"/>
                          <a:cs typeface="Times New Roman"/>
                        </a:rPr>
                        <a:t>2%</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a:effectLst/>
                          <a:latin typeface="Microsoft Sans Serif"/>
                          <a:ea typeface="Calibri"/>
                          <a:cs typeface="Times New Roman"/>
                        </a:rPr>
                        <a:t>10%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1.63</a:t>
                      </a:r>
                      <a:endParaRPr lang="en-US" sz="110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a:effectLst/>
                          <a:latin typeface="Microsoft Sans Serif"/>
                          <a:ea typeface="Times New Roman"/>
                          <a:cs typeface="Times New Roman"/>
                        </a:rPr>
                        <a:t>Number of Providers available in local area</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1000"/>
                        </a:spcAft>
                      </a:pPr>
                      <a:r>
                        <a:rPr lang="en-US" sz="1000">
                          <a:effectLst/>
                          <a:latin typeface="Microsoft Sans Serif"/>
                          <a:ea typeface="Calibri"/>
                          <a:cs typeface="Times New Roman"/>
                        </a:rPr>
                        <a:t>16%</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a:effectLst/>
                          <a:latin typeface="Microsoft Sans Serif"/>
                          <a:ea typeface="Calibri"/>
                          <a:cs typeface="Times New Roman"/>
                        </a:rPr>
                        <a:t>21%</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a:effectLst/>
                          <a:latin typeface="Microsoft Sans Serif"/>
                          <a:ea typeface="Calibri"/>
                          <a:cs typeface="Times New Roman"/>
                        </a:rPr>
                        <a:t>44%</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a:effectLst/>
                          <a:latin typeface="Microsoft Sans Serif"/>
                          <a:ea typeface="Calibri"/>
                          <a:cs typeface="Times New Roman"/>
                        </a:rPr>
                        <a:t>9%</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a:effectLst/>
                          <a:latin typeface="Microsoft Sans Serif"/>
                          <a:ea typeface="Calibri"/>
                          <a:cs typeface="Times New Roman"/>
                        </a:rPr>
                        <a:t>10%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2.51</a:t>
                      </a:r>
                      <a:endParaRPr lang="en-US" sz="110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a:effectLst/>
                          <a:latin typeface="Microsoft Sans Serif"/>
                          <a:ea typeface="Times New Roman"/>
                          <a:cs typeface="Times New Roman"/>
                        </a:rPr>
                        <a:t>Other</a:t>
                      </a:r>
                      <a:endParaRPr lang="en-US" sz="1100">
                        <a:effectLst/>
                        <a:latin typeface="Calibri"/>
                        <a:ea typeface="Calibri"/>
                        <a:cs typeface="Times New Roman"/>
                      </a:endParaRPr>
                    </a:p>
                    <a:p>
                      <a:pPr marL="0" marR="0">
                        <a:lnSpc>
                          <a:spcPct val="115000"/>
                        </a:lnSpc>
                        <a:spcBef>
                          <a:spcPts val="0"/>
                        </a:spcBef>
                        <a:spcAft>
                          <a:spcPts val="0"/>
                        </a:spcAft>
                      </a:pPr>
                      <a:r>
                        <a:rPr lang="en-US" sz="1000">
                          <a:effectLst/>
                          <a:latin typeface="Microsoft Sans Serif"/>
                          <a:ea typeface="Times New Roman"/>
                          <a:cs typeface="Times New Roman"/>
                        </a:rPr>
                        <a:t> </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1000"/>
                        </a:spcAft>
                      </a:pPr>
                      <a:r>
                        <a:rPr lang="en-US" sz="1000">
                          <a:effectLst/>
                          <a:latin typeface="Microsoft Sans Serif"/>
                          <a:ea typeface="Calibri"/>
                          <a:cs typeface="Times New Roman"/>
                        </a:rPr>
                        <a:t>14%</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a:effectLst/>
                          <a:latin typeface="Microsoft Sans Serif"/>
                          <a:ea typeface="Calibri"/>
                          <a:cs typeface="Times New Roman"/>
                        </a:rPr>
                        <a:t>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a:effectLst/>
                          <a:latin typeface="Microsoft Sans Serif"/>
                          <a:ea typeface="Calibri"/>
                          <a:cs typeface="Times New Roman"/>
                        </a:rPr>
                        <a:t>7%</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a:effectLst/>
                          <a:latin typeface="Microsoft Sans Serif"/>
                          <a:ea typeface="Calibri"/>
                          <a:cs typeface="Times New Roman"/>
                        </a:rPr>
                        <a:t>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a:effectLst/>
                          <a:latin typeface="Microsoft Sans Serif"/>
                          <a:ea typeface="Calibri"/>
                          <a:cs typeface="Times New Roman"/>
                        </a:rPr>
                        <a:t>74%</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latin typeface="Microsoft Sans Serif"/>
                          <a:ea typeface="Times New Roman"/>
                          <a:cs typeface="Times New Roman"/>
                        </a:rPr>
                        <a:t>2.13</a:t>
                      </a:r>
                      <a:endParaRPr lang="en-US"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6116593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Health Care</a:t>
            </a:r>
          </a:p>
        </p:txBody>
      </p:sp>
      <p:sp>
        <p:nvSpPr>
          <p:cNvPr id="3" name="Content Placeholder 2"/>
          <p:cNvSpPr>
            <a:spLocks noGrp="1"/>
          </p:cNvSpPr>
          <p:nvPr>
            <p:ph idx="1"/>
          </p:nvPr>
        </p:nvSpPr>
        <p:spPr/>
        <p:txBody>
          <a:bodyPr>
            <a:normAutofit/>
          </a:bodyPr>
          <a:lstStyle/>
          <a:p>
            <a:r>
              <a:rPr lang="en-US" dirty="0" smtClean="0"/>
              <a:t>Primary Findings</a:t>
            </a:r>
          </a:p>
          <a:p>
            <a:pPr lvl="1"/>
            <a:r>
              <a:rPr lang="en-US" dirty="0" smtClean="0"/>
              <a:t>Individuals </a:t>
            </a:r>
            <a:r>
              <a:rPr lang="en-US" dirty="0"/>
              <a:t>with intellectual and developmental disabilities have issues getting access to </a:t>
            </a:r>
            <a:r>
              <a:rPr lang="en-US" dirty="0" smtClean="0"/>
              <a:t>healthcare</a:t>
            </a:r>
          </a:p>
          <a:p>
            <a:pPr lvl="1"/>
            <a:r>
              <a:rPr lang="en-US" dirty="0" smtClean="0"/>
              <a:t>Health care providers not accepting Medicaid leads the list of reasons for access issues</a:t>
            </a:r>
          </a:p>
          <a:p>
            <a:pPr lvl="1"/>
            <a:r>
              <a:rPr lang="en-US" dirty="0" smtClean="0"/>
              <a:t>Access issues varied widely by provider type</a:t>
            </a:r>
          </a:p>
          <a:p>
            <a:endParaRPr lang="en-US" dirty="0"/>
          </a:p>
        </p:txBody>
      </p:sp>
    </p:spTree>
    <p:extLst>
      <p:ext uri="{BB962C8B-B14F-4D97-AF65-F5344CB8AC3E}">
        <p14:creationId xmlns:p14="http://schemas.microsoft.com/office/powerpoint/2010/main" val="2177581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Health Care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2679596"/>
              </p:ext>
            </p:extLst>
          </p:nvPr>
        </p:nvGraphicFramePr>
        <p:xfrm>
          <a:off x="792163" y="1762125"/>
          <a:ext cx="7570787" cy="4079240"/>
        </p:xfrm>
        <a:graphic>
          <a:graphicData uri="http://schemas.openxmlformats.org/drawingml/2006/table">
            <a:tbl>
              <a:tblPr firstRow="1" bandRow="1">
                <a:tableStyleId>{5C22544A-7EE6-4342-B048-85BDC9FD1C3A}</a:tableStyleId>
              </a:tblPr>
              <a:tblGrid>
                <a:gridCol w="1081541"/>
                <a:gridCol w="1081541"/>
                <a:gridCol w="1081541"/>
                <a:gridCol w="1081541"/>
                <a:gridCol w="1081541"/>
                <a:gridCol w="1081541"/>
                <a:gridCol w="1081541"/>
              </a:tblGrid>
              <a:tr h="370840">
                <a:tc>
                  <a:txBody>
                    <a:bodyPr/>
                    <a:lstStyle/>
                    <a:p>
                      <a:pPr marL="0" marR="0">
                        <a:lnSpc>
                          <a:spcPct val="115000"/>
                        </a:lnSpc>
                        <a:spcBef>
                          <a:spcPts val="0"/>
                        </a:spcBef>
                        <a:spcAft>
                          <a:spcPts val="0"/>
                        </a:spcAft>
                      </a:pPr>
                      <a:r>
                        <a:rPr lang="en-US" sz="1000" b="1" dirty="0">
                          <a:solidFill>
                            <a:srgbClr val="000000"/>
                          </a:solidFill>
                          <a:effectLst/>
                          <a:latin typeface="Microsoft Sans Serif"/>
                          <a:ea typeface="Times New Roman"/>
                          <a:cs typeface="Times New Roman"/>
                        </a:rPr>
                        <a:t> </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a:solidFill>
                            <a:srgbClr val="000000"/>
                          </a:solidFill>
                          <a:effectLst/>
                          <a:latin typeface="Microsoft Sans Serif"/>
                          <a:ea typeface="Times New Roman"/>
                          <a:cs typeface="Times New Roman"/>
                        </a:rPr>
                        <a:t>Never   (1) </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a:solidFill>
                            <a:srgbClr val="000000"/>
                          </a:solidFill>
                          <a:effectLst/>
                          <a:latin typeface="Microsoft Sans Serif"/>
                          <a:ea typeface="Times New Roman"/>
                          <a:cs typeface="Times New Roman"/>
                        </a:rPr>
                        <a:t>Rarely   (2)</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a:solidFill>
                            <a:srgbClr val="000000"/>
                          </a:solidFill>
                          <a:effectLst/>
                          <a:latin typeface="Microsoft Sans Serif"/>
                          <a:ea typeface="Times New Roman"/>
                          <a:cs typeface="Times New Roman"/>
                        </a:rPr>
                        <a:t>Sometimes (3)</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a:solidFill>
                            <a:srgbClr val="000000"/>
                          </a:solidFill>
                          <a:effectLst/>
                          <a:latin typeface="Microsoft Sans Serif"/>
                          <a:ea typeface="Times New Roman"/>
                          <a:cs typeface="Times New Roman"/>
                        </a:rPr>
                        <a:t>Always/Consistently  (4)</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a:solidFill>
                            <a:srgbClr val="000000"/>
                          </a:solidFill>
                          <a:effectLst/>
                          <a:latin typeface="Microsoft Sans Serif"/>
                          <a:ea typeface="Times New Roman"/>
                          <a:cs typeface="Times New Roman"/>
                        </a:rPr>
                        <a:t>N/A</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a:solidFill>
                            <a:srgbClr val="000000"/>
                          </a:solidFill>
                          <a:effectLst/>
                          <a:latin typeface="Microsoft Sans Serif"/>
                          <a:ea typeface="Times New Roman"/>
                          <a:cs typeface="Times New Roman"/>
                        </a:rPr>
                        <a:t>Rating Average</a:t>
                      </a:r>
                      <a:endParaRPr lang="en-US" sz="110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a:effectLst/>
                          <a:latin typeface="Microsoft Sans Serif"/>
                          <a:ea typeface="Times New Roman"/>
                          <a:cs typeface="Times New Roman"/>
                        </a:rPr>
                        <a:t>Mental Health</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10%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7.5%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40%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37.5%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3.11</a:t>
                      </a:r>
                      <a:endParaRPr lang="en-US" sz="110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a:effectLst/>
                          <a:latin typeface="Microsoft Sans Serif"/>
                          <a:ea typeface="Times New Roman"/>
                          <a:cs typeface="Times New Roman"/>
                        </a:rPr>
                        <a:t>Dentist</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10%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15%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60%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15%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2.80</a:t>
                      </a:r>
                      <a:endParaRPr lang="en-US" sz="110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a:effectLst/>
                          <a:latin typeface="Microsoft Sans Serif"/>
                          <a:ea typeface="Times New Roman"/>
                          <a:cs typeface="Times New Roman"/>
                        </a:rPr>
                        <a:t>OB/GYN</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35%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22.5%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27.5%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2.5%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12.5%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1.97</a:t>
                      </a:r>
                      <a:endParaRPr lang="en-US" sz="110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dirty="0">
                          <a:effectLst/>
                          <a:latin typeface="Microsoft Sans Serif"/>
                          <a:ea typeface="Times New Roman"/>
                          <a:cs typeface="Times New Roman"/>
                        </a:rPr>
                        <a:t>Optometrist</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32.5%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30%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22.5%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10%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2.00</a:t>
                      </a:r>
                      <a:endParaRPr lang="en-US" sz="110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dirty="0">
                          <a:solidFill>
                            <a:schemeClr val="tx1"/>
                          </a:solidFill>
                          <a:effectLst/>
                          <a:latin typeface="Microsoft Sans Serif"/>
                          <a:ea typeface="Times New Roman"/>
                          <a:cs typeface="Times New Roman"/>
                        </a:rPr>
                        <a:t>Primary Care </a:t>
                      </a:r>
                      <a:r>
                        <a:rPr lang="en-US" sz="1000" dirty="0">
                          <a:effectLst/>
                          <a:latin typeface="Microsoft Sans Serif"/>
                          <a:ea typeface="Times New Roman"/>
                          <a:cs typeface="Times New Roman"/>
                        </a:rPr>
                        <a:t>Physician</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40%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32.5%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27.5%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1.88</a:t>
                      </a:r>
                      <a:endParaRPr lang="en-US" sz="110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a:effectLst/>
                          <a:latin typeface="Microsoft Sans Serif"/>
                          <a:ea typeface="Times New Roman"/>
                          <a:cs typeface="Times New Roman"/>
                        </a:rPr>
                        <a:t>Ophthalmologist</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32.5%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32.5%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17.5%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2.5%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15%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1.88</a:t>
                      </a:r>
                      <a:endParaRPr lang="en-US" sz="110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a:effectLst/>
                          <a:latin typeface="Microsoft Sans Serif"/>
                          <a:ea typeface="Times New Roman"/>
                          <a:cs typeface="Times New Roman"/>
                        </a:rPr>
                        <a:t>Cardiologist</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40%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30%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20%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10%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1.78</a:t>
                      </a:r>
                      <a:endParaRPr lang="en-US" sz="110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a:effectLst/>
                          <a:latin typeface="Microsoft Sans Serif"/>
                          <a:ea typeface="Times New Roman"/>
                          <a:cs typeface="Times New Roman"/>
                        </a:rPr>
                        <a:t>Orthopedist</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40%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35%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7.5%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2.5%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15%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1.68</a:t>
                      </a:r>
                      <a:endParaRPr lang="en-US" sz="110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a:effectLst/>
                          <a:latin typeface="Microsoft Sans Serif"/>
                          <a:ea typeface="Times New Roman"/>
                          <a:cs typeface="Times New Roman"/>
                        </a:rPr>
                        <a:t>Radiologist</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45%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32.5%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10%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12.5%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1.60</a:t>
                      </a:r>
                      <a:endParaRPr lang="en-US" sz="1100">
                        <a:effectLst/>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000">
                          <a:effectLst/>
                          <a:latin typeface="Microsoft Sans Serif"/>
                          <a:ea typeface="Times New Roman"/>
                          <a:cs typeface="Times New Roman"/>
                        </a:rPr>
                        <a:t>Other</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15%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10%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7.5%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latin typeface="Microsoft Sans Serif"/>
                          <a:ea typeface="Times New Roman"/>
                          <a:cs typeface="Times New Roman"/>
                        </a:rPr>
                        <a:t>62.5%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latin typeface="Microsoft Sans Serif"/>
                          <a:ea typeface="Times New Roman"/>
                          <a:cs typeface="Times New Roman"/>
                        </a:rPr>
                        <a:t>2.27</a:t>
                      </a:r>
                      <a:endParaRPr lang="en-US"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094201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Health Care</a:t>
            </a:r>
          </a:p>
        </p:txBody>
      </p:sp>
      <p:sp>
        <p:nvSpPr>
          <p:cNvPr id="3" name="Content Placeholder 2"/>
          <p:cNvSpPr>
            <a:spLocks noGrp="1"/>
          </p:cNvSpPr>
          <p:nvPr>
            <p:ph idx="1"/>
          </p:nvPr>
        </p:nvSpPr>
        <p:spPr/>
        <p:txBody>
          <a:bodyPr>
            <a:normAutofit lnSpcReduction="10000"/>
          </a:bodyPr>
          <a:lstStyle/>
          <a:p>
            <a:r>
              <a:rPr lang="en-US" dirty="0" smtClean="0"/>
              <a:t>Primary Findings</a:t>
            </a:r>
          </a:p>
          <a:p>
            <a:pPr lvl="1"/>
            <a:r>
              <a:rPr lang="en-US" dirty="0" smtClean="0"/>
              <a:t>Individuals </a:t>
            </a:r>
            <a:r>
              <a:rPr lang="en-US" dirty="0"/>
              <a:t>with intellectual and developmental disabilities have issues getting access to </a:t>
            </a:r>
            <a:r>
              <a:rPr lang="en-US" dirty="0" smtClean="0"/>
              <a:t>healthcare</a:t>
            </a:r>
          </a:p>
          <a:p>
            <a:pPr lvl="1"/>
            <a:r>
              <a:rPr lang="en-US" dirty="0" smtClean="0"/>
              <a:t>Health care providers not accepting Medicaid leads the list of reasons for access issues</a:t>
            </a:r>
          </a:p>
          <a:p>
            <a:pPr lvl="1"/>
            <a:r>
              <a:rPr lang="en-US" dirty="0" smtClean="0"/>
              <a:t>Access issues varied widely by provider type</a:t>
            </a:r>
          </a:p>
          <a:p>
            <a:pPr lvl="1"/>
            <a:r>
              <a:rPr lang="en-US" dirty="0"/>
              <a:t>R</a:t>
            </a:r>
            <a:r>
              <a:rPr lang="en-US" dirty="0" smtClean="0"/>
              <a:t>espondents </a:t>
            </a:r>
            <a:r>
              <a:rPr lang="en-US" dirty="0"/>
              <a:t>reported that lack of access to healthcare services resulted in inappropriate utilization of emergency room services </a:t>
            </a:r>
            <a:endParaRPr lang="en-US" dirty="0" smtClean="0"/>
          </a:p>
          <a:p>
            <a:endParaRPr lang="en-US" dirty="0"/>
          </a:p>
        </p:txBody>
      </p:sp>
    </p:spTree>
    <p:extLst>
      <p:ext uri="{BB962C8B-B14F-4D97-AF65-F5344CB8AC3E}">
        <p14:creationId xmlns:p14="http://schemas.microsoft.com/office/powerpoint/2010/main" val="3318662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strips(downLeft)">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Scan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States, providers and local government absorbed tremendous cuts</a:t>
            </a:r>
          </a:p>
          <a:p>
            <a:r>
              <a:rPr lang="en-US" dirty="0" smtClean="0"/>
              <a:t>Election, fiscal cliff, deficit </a:t>
            </a:r>
            <a:r>
              <a:rPr lang="en-US" dirty="0" smtClean="0"/>
              <a:t>reduction</a:t>
            </a:r>
            <a:r>
              <a:rPr lang="en-US" dirty="0" smtClean="0"/>
              <a:t>, entitlement reform</a:t>
            </a:r>
            <a:endParaRPr lang="en-US" dirty="0" smtClean="0"/>
          </a:p>
          <a:p>
            <a:r>
              <a:rPr lang="en-US" dirty="0" smtClean="0"/>
              <a:t>Now some states have projected surpluses</a:t>
            </a:r>
          </a:p>
          <a:p>
            <a:pPr lvl="1"/>
            <a:r>
              <a:rPr lang="en-US" dirty="0" smtClean="0"/>
              <a:t>Tax cuts and/or invest in human services, infrastructure, education</a:t>
            </a:r>
          </a:p>
          <a:p>
            <a:r>
              <a:rPr lang="en-US" dirty="0" smtClean="0"/>
              <a:t>Local government/county financial challenges</a:t>
            </a:r>
          </a:p>
          <a:p>
            <a:r>
              <a:rPr lang="en-US" dirty="0" smtClean="0"/>
              <a:t>Long </a:t>
            </a:r>
            <a:r>
              <a:rPr lang="en-US" dirty="0"/>
              <a:t>w</a:t>
            </a:r>
            <a:r>
              <a:rPr lang="en-US" dirty="0" smtClean="0"/>
              <a:t>aiting lists</a:t>
            </a:r>
          </a:p>
          <a:p>
            <a:endParaRPr lang="en-US" dirty="0" smtClean="0"/>
          </a:p>
          <a:p>
            <a:endParaRPr lang="en-US" dirty="0"/>
          </a:p>
        </p:txBody>
      </p:sp>
    </p:spTree>
    <p:extLst>
      <p:ext uri="{BB962C8B-B14F-4D97-AF65-F5344CB8AC3E}">
        <p14:creationId xmlns:p14="http://schemas.microsoft.com/office/powerpoint/2010/main" val="3090264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heckerboard(across)">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Health Care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0518535"/>
              </p:ext>
            </p:extLst>
          </p:nvPr>
        </p:nvGraphicFramePr>
        <p:xfrm>
          <a:off x="792163" y="1762125"/>
          <a:ext cx="7570787" cy="4289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04287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Health Care</a:t>
            </a:r>
            <a:endParaRPr lang="en-US" dirty="0"/>
          </a:p>
        </p:txBody>
      </p:sp>
      <p:sp>
        <p:nvSpPr>
          <p:cNvPr id="3" name="Content Placeholder 2"/>
          <p:cNvSpPr>
            <a:spLocks noGrp="1"/>
          </p:cNvSpPr>
          <p:nvPr>
            <p:ph idx="1"/>
          </p:nvPr>
        </p:nvSpPr>
        <p:spPr/>
        <p:txBody>
          <a:bodyPr/>
          <a:lstStyle/>
          <a:p>
            <a:r>
              <a:rPr lang="en-US" dirty="0"/>
              <a:t>35.2% of respondents reported that individuals with intellectual and developmental disabilities are having issues getting prescribed </a:t>
            </a:r>
            <a:r>
              <a:rPr lang="en-US" dirty="0" smtClean="0"/>
              <a:t>medications</a:t>
            </a:r>
          </a:p>
          <a:p>
            <a:r>
              <a:rPr lang="en-US" dirty="0"/>
              <a:t>I</a:t>
            </a:r>
            <a:r>
              <a:rPr lang="en-US" dirty="0" smtClean="0"/>
              <a:t>ndividuals </a:t>
            </a:r>
            <a:r>
              <a:rPr lang="en-US" dirty="0"/>
              <a:t>with intellectual and developmental disabilities </a:t>
            </a:r>
            <a:r>
              <a:rPr lang="en-US" dirty="0" smtClean="0"/>
              <a:t>receive </a:t>
            </a:r>
            <a:r>
              <a:rPr lang="en-US" dirty="0"/>
              <a:t>routine preventative screenings/</a:t>
            </a:r>
            <a:r>
              <a:rPr lang="en-US" dirty="0" smtClean="0"/>
              <a:t>exams </a:t>
            </a:r>
            <a:r>
              <a:rPr lang="en-US" dirty="0"/>
              <a:t>(92.6%) </a:t>
            </a:r>
          </a:p>
        </p:txBody>
      </p:sp>
    </p:spTree>
    <p:extLst>
      <p:ext uri="{BB962C8B-B14F-4D97-AF65-F5344CB8AC3E}">
        <p14:creationId xmlns:p14="http://schemas.microsoft.com/office/powerpoint/2010/main" val="29854318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Possibilities</a:t>
            </a:r>
            <a:endParaRPr lang="en-US" dirty="0"/>
          </a:p>
        </p:txBody>
      </p:sp>
      <p:sp>
        <p:nvSpPr>
          <p:cNvPr id="3" name="Content Placeholder 2"/>
          <p:cNvSpPr>
            <a:spLocks noGrp="1"/>
          </p:cNvSpPr>
          <p:nvPr>
            <p:ph idx="1"/>
          </p:nvPr>
        </p:nvSpPr>
        <p:spPr/>
        <p:txBody>
          <a:bodyPr>
            <a:normAutofit/>
          </a:bodyPr>
          <a:lstStyle/>
          <a:p>
            <a:r>
              <a:rPr lang="en-US" dirty="0" smtClean="0"/>
              <a:t>If we know what it takes to have a healthcare system rather than a sick care system, why don’t we just do it?</a:t>
            </a:r>
          </a:p>
          <a:p>
            <a:r>
              <a:rPr lang="en-US" dirty="0" smtClean="0"/>
              <a:t>What if waiting rooms were a place to improve daily healthcare?</a:t>
            </a:r>
          </a:p>
          <a:p>
            <a:r>
              <a:rPr lang="en-US" dirty="0" smtClean="0"/>
              <a:t>Rebecca </a:t>
            </a:r>
            <a:r>
              <a:rPr lang="en-US" dirty="0" err="1" smtClean="0"/>
              <a:t>Onie</a:t>
            </a:r>
            <a:r>
              <a:rPr lang="en-US" dirty="0" smtClean="0"/>
              <a:t>, “What </a:t>
            </a:r>
            <a:r>
              <a:rPr lang="en-US" dirty="0"/>
              <a:t>if our healthcare system kept us healthy</a:t>
            </a:r>
            <a:r>
              <a:rPr lang="en-US" dirty="0" smtClean="0"/>
              <a:t>?”, </a:t>
            </a:r>
            <a:r>
              <a:rPr lang="en-US" dirty="0" err="1" smtClean="0"/>
              <a:t>TED.com</a:t>
            </a:r>
            <a:r>
              <a:rPr lang="en-US" dirty="0" smtClean="0"/>
              <a:t>, April 2012</a:t>
            </a:r>
            <a:endParaRPr lang="en-US" dirty="0"/>
          </a:p>
        </p:txBody>
      </p:sp>
    </p:spTree>
    <p:extLst>
      <p:ext uri="{BB962C8B-B14F-4D97-AF65-F5344CB8AC3E}">
        <p14:creationId xmlns:p14="http://schemas.microsoft.com/office/powerpoint/2010/main" val="7786155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a:t>
            </a:r>
            <a:br>
              <a:rPr lang="en-US" dirty="0" smtClean="0"/>
            </a:br>
            <a:r>
              <a:rPr lang="en-US" dirty="0" smtClean="0"/>
              <a:t>Our System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Fundamental system changes through </a:t>
            </a:r>
            <a:r>
              <a:rPr lang="en-US" dirty="0"/>
              <a:t>f</a:t>
            </a:r>
            <a:r>
              <a:rPr lang="en-US" dirty="0" smtClean="0"/>
              <a:t>inancing reforms that drive policy changes</a:t>
            </a:r>
          </a:p>
          <a:p>
            <a:pPr lvl="1"/>
            <a:r>
              <a:rPr lang="en-US" dirty="0" smtClean="0"/>
              <a:t>Risk shared with provider</a:t>
            </a:r>
          </a:p>
          <a:p>
            <a:pPr lvl="1"/>
            <a:r>
              <a:rPr lang="en-US" dirty="0" smtClean="0"/>
              <a:t>Funder predictability and accountability</a:t>
            </a:r>
          </a:p>
          <a:p>
            <a:pPr lvl="1"/>
            <a:r>
              <a:rPr lang="en-US" dirty="0" smtClean="0"/>
              <a:t>Taxpayer and societal value</a:t>
            </a:r>
          </a:p>
          <a:p>
            <a:r>
              <a:rPr lang="en-US" dirty="0" smtClean="0"/>
              <a:t>Eligibility and service planning</a:t>
            </a:r>
          </a:p>
          <a:p>
            <a:pPr lvl="1"/>
            <a:r>
              <a:rPr lang="en-US" dirty="0" smtClean="0"/>
              <a:t>Simplified and customer focused</a:t>
            </a:r>
          </a:p>
          <a:p>
            <a:r>
              <a:rPr lang="en-US" dirty="0" smtClean="0"/>
              <a:t>Quality</a:t>
            </a:r>
          </a:p>
          <a:p>
            <a:pPr lvl="1"/>
            <a:r>
              <a:rPr lang="en-US" dirty="0" smtClean="0"/>
              <a:t>Improved quality</a:t>
            </a:r>
          </a:p>
          <a:p>
            <a:pPr lvl="1"/>
            <a:r>
              <a:rPr lang="en-US" dirty="0" smtClean="0"/>
              <a:t>Data transparency</a:t>
            </a:r>
          </a:p>
          <a:p>
            <a:pPr lvl="1"/>
            <a:r>
              <a:rPr lang="en-US" dirty="0" smtClean="0"/>
              <a:t>Shift focus from inputs to outcomes</a:t>
            </a:r>
          </a:p>
          <a:p>
            <a:endParaRPr lang="en-US" dirty="0"/>
          </a:p>
        </p:txBody>
      </p:sp>
    </p:spTree>
    <p:extLst>
      <p:ext uri="{BB962C8B-B14F-4D97-AF65-F5344CB8AC3E}">
        <p14:creationId xmlns:p14="http://schemas.microsoft.com/office/powerpoint/2010/main" val="8346450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Timing</a:t>
            </a:r>
            <a:endParaRPr lang="en-US" dirty="0"/>
          </a:p>
        </p:txBody>
      </p:sp>
      <p:sp>
        <p:nvSpPr>
          <p:cNvPr id="3" name="Content Placeholder 2"/>
          <p:cNvSpPr>
            <a:spLocks noGrp="1"/>
          </p:cNvSpPr>
          <p:nvPr>
            <p:ph idx="1"/>
          </p:nvPr>
        </p:nvSpPr>
        <p:spPr/>
        <p:txBody>
          <a:bodyPr>
            <a:normAutofit/>
          </a:bodyPr>
          <a:lstStyle/>
          <a:p>
            <a:pPr marL="0" indent="0">
              <a:buNone/>
            </a:pPr>
            <a:r>
              <a:rPr lang="en-US" sz="5400" b="1" dirty="0" smtClean="0"/>
              <a:t>The </a:t>
            </a:r>
            <a:r>
              <a:rPr lang="en-US" sz="5400" b="1" dirty="0"/>
              <a:t>early bird might get the worm, but the second mouse gets the cheese.</a:t>
            </a:r>
            <a:r>
              <a:rPr lang="en-US" sz="5400" b="1" dirty="0" smtClean="0">
                <a:effectLst/>
              </a:rPr>
              <a:t> </a:t>
            </a:r>
          </a:p>
        </p:txBody>
      </p:sp>
    </p:spTree>
    <p:extLst>
      <p:ext uri="{BB962C8B-B14F-4D97-AF65-F5344CB8AC3E}">
        <p14:creationId xmlns:p14="http://schemas.microsoft.com/office/powerpoint/2010/main" val="6424354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200" dirty="0" smtClean="0"/>
              <a:t>Now and Future</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Focus on </a:t>
            </a:r>
            <a:r>
              <a:rPr lang="en-US" dirty="0" smtClean="0">
                <a:solidFill>
                  <a:schemeClr val="tx2">
                    <a:lumMod val="75000"/>
                  </a:schemeClr>
                </a:solidFill>
              </a:rPr>
              <a:t>activities</a:t>
            </a:r>
            <a:r>
              <a:rPr lang="en-US" dirty="0" smtClean="0">
                <a:solidFill>
                  <a:srgbClr val="660066"/>
                </a:solidFill>
              </a:rPr>
              <a:t> </a:t>
            </a:r>
            <a:r>
              <a:rPr lang="en-US" dirty="0" smtClean="0"/>
              <a:t>(documentation, verification, audit, compliance to standards)</a:t>
            </a:r>
          </a:p>
          <a:p>
            <a:pPr lvl="1"/>
            <a:r>
              <a:rPr lang="en-US" dirty="0"/>
              <a:t>Fee for service</a:t>
            </a:r>
          </a:p>
          <a:p>
            <a:pPr lvl="1"/>
            <a:r>
              <a:rPr lang="en-US" dirty="0" smtClean="0"/>
              <a:t>Units </a:t>
            </a:r>
            <a:r>
              <a:rPr lang="en-US" dirty="0"/>
              <a:t>of service</a:t>
            </a:r>
          </a:p>
          <a:p>
            <a:r>
              <a:rPr lang="en-US" dirty="0" smtClean="0"/>
              <a:t>Focus on outcomes (how our services impact a person’s life in a real and meaningful way, in the ways that are important to them)</a:t>
            </a:r>
          </a:p>
          <a:p>
            <a:pPr lvl="1"/>
            <a:r>
              <a:rPr lang="en-US" dirty="0"/>
              <a:t>Health home</a:t>
            </a:r>
          </a:p>
          <a:p>
            <a:pPr lvl="1"/>
            <a:r>
              <a:rPr lang="en-US" dirty="0" smtClean="0"/>
              <a:t>Weekly rate pilot</a:t>
            </a:r>
          </a:p>
          <a:p>
            <a:pPr lvl="1"/>
            <a:r>
              <a:rPr lang="en-US" dirty="0" smtClean="0"/>
              <a:t>Region V county collaborative</a:t>
            </a:r>
          </a:p>
          <a:p>
            <a:pPr lvl="1"/>
            <a:r>
              <a:rPr lang="en-US" dirty="0" smtClean="0"/>
              <a:t>CCO’s with managed care as a bridge</a:t>
            </a:r>
          </a:p>
        </p:txBody>
      </p:sp>
    </p:spTree>
    <p:extLst>
      <p:ext uri="{BB962C8B-B14F-4D97-AF65-F5344CB8AC3E}">
        <p14:creationId xmlns:p14="http://schemas.microsoft.com/office/powerpoint/2010/main" val="40646973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defRPr/>
            </a:pPr>
            <a:r>
              <a:rPr lang="en-US" sz="4400" dirty="0" smtClean="0">
                <a:solidFill>
                  <a:srgbClr val="5C0000"/>
                </a:solidFill>
              </a:rPr>
              <a:t>System Outcomes</a:t>
            </a:r>
          </a:p>
        </p:txBody>
      </p:sp>
      <p:sp>
        <p:nvSpPr>
          <p:cNvPr id="3" name="Content Placeholder 2"/>
          <p:cNvSpPr>
            <a:spLocks noGrp="1"/>
          </p:cNvSpPr>
          <p:nvPr>
            <p:ph sz="quarter" idx="1"/>
          </p:nvPr>
        </p:nvSpPr>
        <p:spPr/>
        <p:txBody>
          <a:bodyPr>
            <a:normAutofit fontScale="70000" lnSpcReduction="20000"/>
          </a:bodyPr>
          <a:lstStyle/>
          <a:p>
            <a:pPr>
              <a:defRPr/>
            </a:pPr>
            <a:r>
              <a:rPr lang="en-US" dirty="0" smtClean="0"/>
              <a:t>Customer defined outcomes and improved quality</a:t>
            </a:r>
          </a:p>
          <a:p>
            <a:pPr>
              <a:defRPr/>
            </a:pPr>
            <a:r>
              <a:rPr lang="en-US" dirty="0" smtClean="0"/>
              <a:t>Improved financial predictability for funders and providers</a:t>
            </a:r>
          </a:p>
          <a:p>
            <a:pPr>
              <a:lnSpc>
                <a:spcPct val="90000"/>
              </a:lnSpc>
              <a:defRPr/>
            </a:pPr>
            <a:r>
              <a:rPr lang="en-US" dirty="0"/>
              <a:t>Reinvest efficiency dividends</a:t>
            </a:r>
          </a:p>
          <a:p>
            <a:pPr lvl="1">
              <a:lnSpc>
                <a:spcPct val="90000"/>
              </a:lnSpc>
              <a:buFont typeface="Tahoma" charset="0"/>
              <a:buChar char="–"/>
              <a:defRPr/>
            </a:pPr>
            <a:r>
              <a:rPr lang="en-US" dirty="0"/>
              <a:t>D</a:t>
            </a:r>
            <a:r>
              <a:rPr lang="en-US" sz="2400" dirty="0"/>
              <a:t>irect care wages, benefits, training and supervision</a:t>
            </a:r>
          </a:p>
          <a:p>
            <a:pPr lvl="1">
              <a:lnSpc>
                <a:spcPct val="90000"/>
              </a:lnSpc>
              <a:buFont typeface="Tahoma" charset="0"/>
              <a:buChar char="–"/>
              <a:defRPr/>
            </a:pPr>
            <a:r>
              <a:rPr lang="en-US" sz="2400" dirty="0"/>
              <a:t>Waiting list</a:t>
            </a:r>
          </a:p>
          <a:p>
            <a:pPr lvl="1">
              <a:lnSpc>
                <a:spcPct val="90000"/>
              </a:lnSpc>
              <a:buFont typeface="Tahoma" charset="0"/>
              <a:buChar char="–"/>
              <a:defRPr/>
            </a:pPr>
            <a:r>
              <a:rPr lang="en-US" sz="2400" dirty="0"/>
              <a:t>State/county fiscal </a:t>
            </a:r>
            <a:r>
              <a:rPr lang="en-US" sz="2400" dirty="0" smtClean="0"/>
              <a:t>relief</a:t>
            </a:r>
            <a:endParaRPr lang="en-US" dirty="0" smtClean="0"/>
          </a:p>
          <a:p>
            <a:pPr>
              <a:defRPr/>
            </a:pPr>
            <a:r>
              <a:rPr lang="en-US" dirty="0" smtClean="0"/>
              <a:t>Must </a:t>
            </a:r>
            <a:r>
              <a:rPr lang="en-US" dirty="0"/>
              <a:t>ensure health and safety</a:t>
            </a:r>
          </a:p>
          <a:p>
            <a:pPr>
              <a:defRPr/>
            </a:pPr>
            <a:r>
              <a:rPr lang="en-US" dirty="0"/>
              <a:t>Changing the face of how services are designed and </a:t>
            </a:r>
            <a:r>
              <a:rPr lang="en-US" dirty="0" smtClean="0"/>
              <a:t>delivered</a:t>
            </a:r>
          </a:p>
          <a:p>
            <a:pPr>
              <a:defRPr/>
            </a:pPr>
            <a:r>
              <a:rPr lang="en-US" dirty="0"/>
              <a:t>Importance of focusing on quality in time of diminishing </a:t>
            </a:r>
            <a:r>
              <a:rPr lang="en-US" dirty="0" smtClean="0"/>
              <a:t>resources</a:t>
            </a:r>
            <a:endParaRPr lang="en-US" dirty="0"/>
          </a:p>
          <a:p>
            <a:pPr>
              <a:defRPr/>
            </a:pPr>
            <a:endParaRPr lang="en-US" dirty="0" smtClean="0"/>
          </a:p>
        </p:txBody>
      </p:sp>
      <p:grpSp>
        <p:nvGrpSpPr>
          <p:cNvPr id="4" name="Group 2"/>
          <p:cNvGrpSpPr>
            <a:grpSpLocks/>
          </p:cNvGrpSpPr>
          <p:nvPr/>
        </p:nvGrpSpPr>
        <p:grpSpPr bwMode="auto">
          <a:xfrm>
            <a:off x="381000" y="0"/>
            <a:ext cx="6553200" cy="6400800"/>
            <a:chOff x="240" y="0"/>
            <a:chExt cx="4128" cy="4032"/>
          </a:xfrm>
        </p:grpSpPr>
        <p:sp>
          <p:nvSpPr>
            <p:cNvPr id="6" name="Rectangle 4"/>
            <p:cNvSpPr>
              <a:spLocks noChangeArrowheads="1"/>
            </p:cNvSpPr>
            <p:nvPr/>
          </p:nvSpPr>
          <p:spPr bwMode="auto">
            <a:xfrm>
              <a:off x="288" y="0"/>
              <a:ext cx="4080"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4000" dirty="0">
                  <a:solidFill>
                    <a:srgbClr val="700017"/>
                  </a:solidFill>
                  <a:latin typeface="Georgia" pitchFamily="18" charset="0"/>
                </a:rPr>
                <a:t/>
              </a:r>
              <a:br>
                <a:rPr lang="en-US" sz="4000" dirty="0">
                  <a:solidFill>
                    <a:srgbClr val="700017"/>
                  </a:solidFill>
                  <a:latin typeface="Georgia" pitchFamily="18" charset="0"/>
                </a:rPr>
              </a:br>
              <a:endParaRPr lang="en-US" sz="3200" dirty="0">
                <a:solidFill>
                  <a:srgbClr val="700017"/>
                </a:solidFill>
                <a:latin typeface="Georgia" pitchFamily="18" charset="0"/>
              </a:endParaRPr>
            </a:p>
          </p:txBody>
        </p:sp>
        <p:sp>
          <p:nvSpPr>
            <p:cNvPr id="7" name="Line 5"/>
            <p:cNvSpPr>
              <a:spLocks noChangeShapeType="1"/>
            </p:cNvSpPr>
            <p:nvPr/>
          </p:nvSpPr>
          <p:spPr bwMode="auto">
            <a:xfrm>
              <a:off x="240" y="48"/>
              <a:ext cx="0" cy="3984"/>
            </a:xfrm>
            <a:prstGeom prst="line">
              <a:avLst/>
            </a:prstGeom>
            <a:noFill/>
            <a:ln w="698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8" name="Line 6"/>
          <p:cNvSpPr>
            <a:spLocks noChangeShapeType="1"/>
          </p:cNvSpPr>
          <p:nvPr/>
        </p:nvSpPr>
        <p:spPr bwMode="auto">
          <a:xfrm flipH="1">
            <a:off x="152400" y="1524000"/>
            <a:ext cx="87630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8930322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33" presetID="30"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800" decel="100000"/>
                                        <p:tgtEl>
                                          <p:spTgt spid="3">
                                            <p:txEl>
                                              <p:pRg st="3" end="3"/>
                                            </p:txEl>
                                          </p:spTgt>
                                        </p:tgtEl>
                                      </p:cBhvr>
                                    </p:animEffect>
                                    <p:anim calcmode="lin" valueType="num">
                                      <p:cBhvr>
                                        <p:cTn id="36"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41" presetID="30"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800" decel="100000"/>
                                        <p:tgtEl>
                                          <p:spTgt spid="3">
                                            <p:txEl>
                                              <p:pRg st="4" end="4"/>
                                            </p:txEl>
                                          </p:spTgt>
                                        </p:tgtEl>
                                      </p:cBhvr>
                                    </p:animEffect>
                                    <p:anim calcmode="lin" valueType="num">
                                      <p:cBhvr>
                                        <p:cTn id="44"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par>
                                <p:cTn id="49" presetID="30" presetClass="entr" presetSubtype="0" fill="hold" grpId="0" nodeType="with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800" decel="100000"/>
                                        <p:tgtEl>
                                          <p:spTgt spid="3">
                                            <p:txEl>
                                              <p:pRg st="5" end="5"/>
                                            </p:txEl>
                                          </p:spTgt>
                                        </p:tgtEl>
                                      </p:cBhvr>
                                    </p:animEffect>
                                    <p:anim calcmode="lin" valueType="num">
                                      <p:cBhvr>
                                        <p:cTn id="52"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800" decel="100000"/>
                                        <p:tgtEl>
                                          <p:spTgt spid="3">
                                            <p:txEl>
                                              <p:pRg st="6" end="6"/>
                                            </p:txEl>
                                          </p:spTgt>
                                        </p:tgtEl>
                                      </p:cBhvr>
                                    </p:animEffect>
                                    <p:anim calcmode="lin" valueType="num">
                                      <p:cBhvr>
                                        <p:cTn id="62"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0" presetClass="entr" presetSubtype="0" fill="hold" grpId="0"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Effect transition="in" filter="fade">
                                      <p:cBhvr>
                                        <p:cTn id="71" dur="800" decel="100000"/>
                                        <p:tgtEl>
                                          <p:spTgt spid="3">
                                            <p:txEl>
                                              <p:pRg st="7" end="7"/>
                                            </p:txEl>
                                          </p:spTgt>
                                        </p:tgtEl>
                                      </p:cBhvr>
                                    </p:animEffect>
                                    <p:anim calcmode="lin" valueType="num">
                                      <p:cBhvr>
                                        <p:cTn id="72"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73"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74"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0" presetClass="entr" presetSubtype="0" fill="hold" grpId="0" nodeType="clickEffect">
                                  <p:stCondLst>
                                    <p:cond delay="0"/>
                                  </p:stCondLst>
                                  <p:childTnLst>
                                    <p:set>
                                      <p:cBhvr>
                                        <p:cTn id="80" dur="1" fill="hold">
                                          <p:stCondLst>
                                            <p:cond delay="0"/>
                                          </p:stCondLst>
                                        </p:cTn>
                                        <p:tgtEl>
                                          <p:spTgt spid="3">
                                            <p:txEl>
                                              <p:pRg st="8" end="8"/>
                                            </p:txEl>
                                          </p:spTgt>
                                        </p:tgtEl>
                                        <p:attrNameLst>
                                          <p:attrName>style.visibility</p:attrName>
                                        </p:attrNameLst>
                                      </p:cBhvr>
                                      <p:to>
                                        <p:strVal val="visible"/>
                                      </p:to>
                                    </p:set>
                                    <p:animEffect transition="in" filter="fade">
                                      <p:cBhvr>
                                        <p:cTn id="81" dur="800" decel="100000"/>
                                        <p:tgtEl>
                                          <p:spTgt spid="3">
                                            <p:txEl>
                                              <p:pRg st="8" end="8"/>
                                            </p:txEl>
                                          </p:spTgt>
                                        </p:tgtEl>
                                      </p:cBhvr>
                                    </p:animEffect>
                                    <p:anim calcmode="lin" valueType="num">
                                      <p:cBhvr>
                                        <p:cTn id="82" dur="8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83" dur="8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84" dur="8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3">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nodeType="clickEffect">
                                  <p:stCondLst>
                                    <p:cond delay="0"/>
                                  </p:stCondLst>
                                  <p:childTnLst>
                                    <p:set>
                                      <p:cBhvr>
                                        <p:cTn id="9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9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Managed Care Principles</a:t>
            </a:r>
            <a:endParaRPr lang="en-US" dirty="0"/>
          </a:p>
        </p:txBody>
      </p:sp>
      <p:sp>
        <p:nvSpPr>
          <p:cNvPr id="3" name="Content Placeholder 2"/>
          <p:cNvSpPr>
            <a:spLocks noGrp="1"/>
          </p:cNvSpPr>
          <p:nvPr>
            <p:ph idx="1"/>
          </p:nvPr>
        </p:nvSpPr>
        <p:spPr/>
        <p:txBody>
          <a:bodyPr>
            <a:normAutofit/>
          </a:bodyPr>
          <a:lstStyle/>
          <a:p>
            <a:r>
              <a:rPr lang="en-US" dirty="0"/>
              <a:t>Focus</a:t>
            </a:r>
          </a:p>
          <a:p>
            <a:pPr lvl="1"/>
            <a:r>
              <a:rPr lang="en-US" dirty="0"/>
              <a:t>Quality</a:t>
            </a:r>
          </a:p>
          <a:p>
            <a:pPr lvl="1"/>
            <a:r>
              <a:rPr lang="en-US" dirty="0"/>
              <a:t>Access</a:t>
            </a:r>
          </a:p>
          <a:p>
            <a:pPr lvl="1"/>
            <a:r>
              <a:rPr lang="en-US" dirty="0"/>
              <a:t>Cost</a:t>
            </a:r>
          </a:p>
          <a:p>
            <a:r>
              <a:rPr lang="en-US" dirty="0" smtClean="0"/>
              <a:t>Acuity based case rates</a:t>
            </a:r>
          </a:p>
          <a:p>
            <a:r>
              <a:rPr lang="en-US" dirty="0" smtClean="0"/>
              <a:t>Shared risk with providers</a:t>
            </a:r>
          </a:p>
          <a:p>
            <a:r>
              <a:rPr lang="en-US" dirty="0" smtClean="0"/>
              <a:t>Budget predictability for payers</a:t>
            </a:r>
          </a:p>
          <a:p>
            <a:endParaRPr lang="en-US" dirty="0"/>
          </a:p>
        </p:txBody>
      </p:sp>
    </p:spTree>
    <p:extLst>
      <p:ext uri="{BB962C8B-B14F-4D97-AF65-F5344CB8AC3E}">
        <p14:creationId xmlns:p14="http://schemas.microsoft.com/office/powerpoint/2010/main" val="243627123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Expertise</a:t>
            </a:r>
            <a:endParaRPr lang="en-US" dirty="0"/>
          </a:p>
        </p:txBody>
      </p:sp>
      <p:sp>
        <p:nvSpPr>
          <p:cNvPr id="3" name="Content Placeholder 2"/>
          <p:cNvSpPr>
            <a:spLocks noGrp="1"/>
          </p:cNvSpPr>
          <p:nvPr>
            <p:ph idx="1"/>
          </p:nvPr>
        </p:nvSpPr>
        <p:spPr/>
        <p:txBody>
          <a:bodyPr/>
          <a:lstStyle/>
          <a:p>
            <a:r>
              <a:rPr lang="en-US" dirty="0" smtClean="0"/>
              <a:t>Know our customers</a:t>
            </a:r>
          </a:p>
          <a:p>
            <a:r>
              <a:rPr lang="en-US" dirty="0" smtClean="0"/>
              <a:t>Service coordination and program management</a:t>
            </a:r>
          </a:p>
          <a:p>
            <a:r>
              <a:rPr lang="en-US" dirty="0" smtClean="0"/>
              <a:t>Fee for service known, cost known?</a:t>
            </a:r>
          </a:p>
          <a:p>
            <a:r>
              <a:rPr lang="en-US" dirty="0" smtClean="0"/>
              <a:t>Give providers a reasonable task and resources, we’ll figure it out</a:t>
            </a:r>
          </a:p>
          <a:p>
            <a:endParaRPr lang="en-US" dirty="0"/>
          </a:p>
        </p:txBody>
      </p:sp>
    </p:spTree>
    <p:extLst>
      <p:ext uri="{BB962C8B-B14F-4D97-AF65-F5344CB8AC3E}">
        <p14:creationId xmlns:p14="http://schemas.microsoft.com/office/powerpoint/2010/main" val="147121943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a:t>
            </a:r>
            <a:br>
              <a:rPr lang="en-US" dirty="0" smtClean="0"/>
            </a:br>
            <a:r>
              <a:rPr lang="en-US" dirty="0" smtClean="0"/>
              <a:t>Health Home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Authorized in the Patient Protection &amp; Affordable Care Act (</a:t>
            </a:r>
            <a:r>
              <a:rPr lang="en-US" dirty="0" err="1" smtClean="0"/>
              <a:t>Obamacare</a:t>
            </a:r>
            <a:r>
              <a:rPr lang="en-US" dirty="0" smtClean="0"/>
              <a:t>), Section 2703</a:t>
            </a:r>
          </a:p>
          <a:p>
            <a:r>
              <a:rPr lang="en-US" dirty="0" smtClean="0"/>
              <a:t>Available to states beginning January 2011</a:t>
            </a:r>
          </a:p>
          <a:p>
            <a:r>
              <a:rPr lang="en-US" dirty="0" smtClean="0"/>
              <a:t>New state plan service to provide enhanced coordination of health care services for people on Medicaid who are experiencing:</a:t>
            </a:r>
          </a:p>
          <a:p>
            <a:pPr lvl="1"/>
            <a:r>
              <a:rPr lang="en-US" dirty="0" smtClean="0"/>
              <a:t>Two or more chronic conditions</a:t>
            </a:r>
          </a:p>
          <a:p>
            <a:pPr lvl="1"/>
            <a:r>
              <a:rPr lang="en-US" dirty="0" smtClean="0"/>
              <a:t>One condition and at risk for developing another</a:t>
            </a:r>
          </a:p>
          <a:p>
            <a:pPr lvl="1"/>
            <a:r>
              <a:rPr lang="en-US" dirty="0" smtClean="0"/>
              <a:t>At least one serious and persistent mental health condition</a:t>
            </a:r>
          </a:p>
          <a:p>
            <a:r>
              <a:rPr lang="en-US" dirty="0" smtClean="0"/>
              <a:t>IDD is an eligible chronic condition</a:t>
            </a:r>
          </a:p>
        </p:txBody>
      </p:sp>
    </p:spTree>
    <p:extLst>
      <p:ext uri="{BB962C8B-B14F-4D97-AF65-F5344CB8AC3E}">
        <p14:creationId xmlns:p14="http://schemas.microsoft.com/office/powerpoint/2010/main" val="27180162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Scan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Direct </a:t>
            </a:r>
            <a:r>
              <a:rPr lang="en-US" dirty="0"/>
              <a:t>support professional turnover</a:t>
            </a:r>
          </a:p>
          <a:p>
            <a:pPr lvl="1"/>
            <a:r>
              <a:rPr lang="en-US" dirty="0"/>
              <a:t>Salaries at poverty level</a:t>
            </a:r>
          </a:p>
          <a:p>
            <a:pPr lvl="1"/>
            <a:r>
              <a:rPr lang="en-US" dirty="0"/>
              <a:t>Staff on public </a:t>
            </a:r>
            <a:r>
              <a:rPr lang="en-US" dirty="0" smtClean="0"/>
              <a:t>assistance</a:t>
            </a:r>
          </a:p>
          <a:p>
            <a:pPr lvl="1"/>
            <a:r>
              <a:rPr lang="en-US" dirty="0" smtClean="0"/>
              <a:t>Extension of health care coverage</a:t>
            </a:r>
            <a:endParaRPr lang="en-US" dirty="0"/>
          </a:p>
          <a:p>
            <a:r>
              <a:rPr lang="en-US" dirty="0"/>
              <a:t>Regulatory heavy </a:t>
            </a:r>
            <a:r>
              <a:rPr lang="en-US" dirty="0" smtClean="0"/>
              <a:t>environment</a:t>
            </a:r>
          </a:p>
          <a:p>
            <a:r>
              <a:rPr lang="en-US" dirty="0" smtClean="0"/>
              <a:t>Uncertainty from US DOJ action</a:t>
            </a:r>
          </a:p>
          <a:p>
            <a:r>
              <a:rPr lang="en-US" dirty="0" smtClean="0"/>
              <a:t>Access </a:t>
            </a:r>
            <a:r>
              <a:rPr lang="en-US" dirty="0"/>
              <a:t>to health care a significant issue for individuals with </a:t>
            </a:r>
            <a:r>
              <a:rPr lang="en-US" dirty="0" smtClean="0"/>
              <a:t>IDD</a:t>
            </a:r>
            <a:endParaRPr lang="en-US" dirty="0"/>
          </a:p>
          <a:p>
            <a:r>
              <a:rPr lang="en-US" dirty="0"/>
              <a:t>Unsustainable course</a:t>
            </a:r>
          </a:p>
          <a:p>
            <a:endParaRPr lang="en-US" dirty="0"/>
          </a:p>
        </p:txBody>
      </p:sp>
    </p:spTree>
    <p:extLst>
      <p:ext uri="{BB962C8B-B14F-4D97-AF65-F5344CB8AC3E}">
        <p14:creationId xmlns:p14="http://schemas.microsoft.com/office/powerpoint/2010/main" val="207847757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Home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Eligible individuals choose their health home</a:t>
            </a:r>
          </a:p>
          <a:p>
            <a:pPr lvl="1"/>
            <a:r>
              <a:rPr lang="en-US" dirty="0" smtClean="0"/>
              <a:t>Designated provider</a:t>
            </a:r>
          </a:p>
          <a:p>
            <a:pPr lvl="1"/>
            <a:r>
              <a:rPr lang="en-US" dirty="0" smtClean="0"/>
              <a:t>Team of health professionals</a:t>
            </a:r>
          </a:p>
          <a:p>
            <a:pPr lvl="1"/>
            <a:r>
              <a:rPr lang="en-US" dirty="0" smtClean="0"/>
              <a:t>Health team</a:t>
            </a:r>
          </a:p>
          <a:p>
            <a:r>
              <a:rPr lang="en-US" dirty="0" smtClean="0"/>
              <a:t>Health home provides a set of 6 services </a:t>
            </a:r>
          </a:p>
          <a:p>
            <a:pPr lvl="1"/>
            <a:r>
              <a:rPr lang="en-US" dirty="0" smtClean="0"/>
              <a:t>Comprehensive care management</a:t>
            </a:r>
          </a:p>
          <a:p>
            <a:pPr lvl="1"/>
            <a:r>
              <a:rPr lang="en-US" dirty="0" smtClean="0"/>
              <a:t>Care coordination and health promotion</a:t>
            </a:r>
          </a:p>
          <a:p>
            <a:pPr lvl="1"/>
            <a:r>
              <a:rPr lang="en-US" dirty="0" smtClean="0"/>
              <a:t>Comprehensive transitional care</a:t>
            </a:r>
          </a:p>
          <a:p>
            <a:pPr lvl="1"/>
            <a:r>
              <a:rPr lang="en-US" dirty="0" smtClean="0"/>
              <a:t>Patient and family support, including authorized representatives</a:t>
            </a:r>
          </a:p>
          <a:p>
            <a:pPr lvl="1"/>
            <a:r>
              <a:rPr lang="en-US" dirty="0" smtClean="0"/>
              <a:t>Referral to community and social support services as relevant</a:t>
            </a:r>
          </a:p>
          <a:p>
            <a:pPr lvl="1"/>
            <a:r>
              <a:rPr lang="en-US" dirty="0" smtClean="0"/>
              <a:t>Use of HIT to link services as feasible and appropriate</a:t>
            </a:r>
          </a:p>
          <a:p>
            <a:pPr lvl="1"/>
            <a:endParaRPr lang="en-US" dirty="0"/>
          </a:p>
        </p:txBody>
      </p:sp>
    </p:spTree>
    <p:extLst>
      <p:ext uri="{BB962C8B-B14F-4D97-AF65-F5344CB8AC3E}">
        <p14:creationId xmlns:p14="http://schemas.microsoft.com/office/powerpoint/2010/main" val="108419429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Home</a:t>
            </a:r>
            <a:endParaRPr lang="en-US" dirty="0"/>
          </a:p>
        </p:txBody>
      </p:sp>
      <p:sp>
        <p:nvSpPr>
          <p:cNvPr id="3" name="Content Placeholder 2"/>
          <p:cNvSpPr>
            <a:spLocks noGrp="1"/>
          </p:cNvSpPr>
          <p:nvPr>
            <p:ph idx="1"/>
          </p:nvPr>
        </p:nvSpPr>
        <p:spPr/>
        <p:txBody>
          <a:bodyPr/>
          <a:lstStyle/>
          <a:p>
            <a:r>
              <a:rPr lang="en-US" dirty="0" smtClean="0"/>
              <a:t>90% FMAP for 8 quarters</a:t>
            </a:r>
          </a:p>
          <a:p>
            <a:r>
              <a:rPr lang="en-US" dirty="0" smtClean="0"/>
              <a:t>State’s approved SPA determines payment methodology</a:t>
            </a:r>
          </a:p>
          <a:p>
            <a:endParaRPr lang="en-US" dirty="0" smtClean="0"/>
          </a:p>
          <a:p>
            <a:endParaRPr lang="en-US" dirty="0"/>
          </a:p>
        </p:txBody>
      </p:sp>
    </p:spTree>
    <p:extLst>
      <p:ext uri="{BB962C8B-B14F-4D97-AF65-F5344CB8AC3E}">
        <p14:creationId xmlns:p14="http://schemas.microsoft.com/office/powerpoint/2010/main" val="30491991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Home in IDD</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dirty="0"/>
              <a:t>Geography or diagnosis</a:t>
            </a:r>
          </a:p>
          <a:p>
            <a:r>
              <a:rPr lang="en-US" dirty="0" smtClean="0"/>
              <a:t>IDD</a:t>
            </a:r>
            <a:r>
              <a:rPr lang="en-US" dirty="0"/>
              <a:t>-specific</a:t>
            </a:r>
          </a:p>
          <a:p>
            <a:r>
              <a:rPr lang="en-US" dirty="0" smtClean="0"/>
              <a:t>Possible role of IDD providers</a:t>
            </a:r>
          </a:p>
          <a:p>
            <a:pPr lvl="1"/>
            <a:r>
              <a:rPr lang="en-US" dirty="0" smtClean="0"/>
              <a:t>Primary medical care and health home services</a:t>
            </a:r>
          </a:p>
          <a:p>
            <a:pPr lvl="1"/>
            <a:r>
              <a:rPr lang="en-US" dirty="0" smtClean="0"/>
              <a:t>Health home services</a:t>
            </a:r>
          </a:p>
          <a:p>
            <a:pPr lvl="1"/>
            <a:r>
              <a:rPr lang="en-US" dirty="0" smtClean="0"/>
              <a:t>Subject Matter Expert (SME)</a:t>
            </a:r>
          </a:p>
          <a:p>
            <a:pPr lvl="1"/>
            <a:r>
              <a:rPr lang="en-US" dirty="0" smtClean="0"/>
              <a:t>Memorandum of Understanding (MOU)</a:t>
            </a:r>
          </a:p>
        </p:txBody>
      </p:sp>
    </p:spTree>
    <p:extLst>
      <p:ext uri="{BB962C8B-B14F-4D97-AF65-F5344CB8AC3E}">
        <p14:creationId xmlns:p14="http://schemas.microsoft.com/office/powerpoint/2010/main" val="96005459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IDD-Specific Health Home</a:t>
            </a:r>
            <a:endParaRPr lang="en-US" dirty="0"/>
          </a:p>
        </p:txBody>
      </p:sp>
      <p:sp>
        <p:nvSpPr>
          <p:cNvPr id="3" name="Content Placeholder 2"/>
          <p:cNvSpPr>
            <a:spLocks noGrp="1"/>
          </p:cNvSpPr>
          <p:nvPr>
            <p:ph idx="1"/>
          </p:nvPr>
        </p:nvSpPr>
        <p:spPr/>
        <p:txBody>
          <a:bodyPr>
            <a:normAutofit fontScale="92500"/>
          </a:bodyPr>
          <a:lstStyle/>
          <a:p>
            <a:r>
              <a:rPr lang="en-US" dirty="0" smtClean="0"/>
              <a:t>Individuals with IDD not being served by an ICF</a:t>
            </a:r>
          </a:p>
          <a:p>
            <a:r>
              <a:rPr lang="en-US" dirty="0" smtClean="0"/>
              <a:t>Designated providers are IDD certified/licensed</a:t>
            </a:r>
          </a:p>
          <a:p>
            <a:r>
              <a:rPr lang="en-US" dirty="0" smtClean="0"/>
              <a:t>Provider-specific per member per month (</a:t>
            </a:r>
            <a:r>
              <a:rPr lang="en-US" dirty="0" err="1" smtClean="0"/>
              <a:t>pmpm</a:t>
            </a:r>
            <a:r>
              <a:rPr lang="en-US" dirty="0" smtClean="0"/>
              <a:t>) rates that reflect differences in team composition and approaches to care coordination</a:t>
            </a:r>
          </a:p>
          <a:p>
            <a:r>
              <a:rPr lang="en-US" dirty="0" smtClean="0"/>
              <a:t>Use as a transitional strategy to an </a:t>
            </a:r>
            <a:r>
              <a:rPr lang="en-US" dirty="0"/>
              <a:t>accountable care organization or coordinated care </a:t>
            </a:r>
            <a:r>
              <a:rPr lang="en-US" dirty="0" smtClean="0"/>
              <a:t>organization</a:t>
            </a:r>
          </a:p>
          <a:p>
            <a:endParaRPr lang="en-US" dirty="0"/>
          </a:p>
        </p:txBody>
      </p:sp>
    </p:spTree>
    <p:extLst>
      <p:ext uri="{BB962C8B-B14F-4D97-AF65-F5344CB8AC3E}">
        <p14:creationId xmlns:p14="http://schemas.microsoft.com/office/powerpoint/2010/main" val="171226738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Pilot?</a:t>
            </a:r>
            <a:endParaRPr lang="en-US" dirty="0"/>
          </a:p>
        </p:txBody>
      </p:sp>
      <p:sp>
        <p:nvSpPr>
          <p:cNvPr id="3" name="Content Placeholder 2"/>
          <p:cNvSpPr>
            <a:spLocks noGrp="1"/>
          </p:cNvSpPr>
          <p:nvPr>
            <p:ph sz="quarter" idx="1"/>
          </p:nvPr>
        </p:nvSpPr>
        <p:spPr/>
        <p:txBody>
          <a:bodyPr/>
          <a:lstStyle/>
          <a:p>
            <a:r>
              <a:rPr lang="en-US" dirty="0" smtClean="0"/>
              <a:t>“If we knew it would work, we wouldn't need a pilot.”  </a:t>
            </a:r>
          </a:p>
          <a:p>
            <a:r>
              <a:rPr lang="en-US" dirty="0" smtClean="0"/>
              <a:t>Dynamic</a:t>
            </a:r>
          </a:p>
          <a:p>
            <a:r>
              <a:rPr lang="en-US" dirty="0" smtClean="0"/>
              <a:t>Collaborative</a:t>
            </a:r>
          </a:p>
          <a:p>
            <a:r>
              <a:rPr lang="en-US" dirty="0" smtClean="0"/>
              <a:t>Longer view</a:t>
            </a:r>
          </a:p>
          <a:p>
            <a:r>
              <a:rPr lang="en-US" dirty="0" smtClean="0"/>
              <a:t>Manage enrollment to capacity</a:t>
            </a:r>
          </a:p>
        </p:txBody>
      </p:sp>
    </p:spTree>
    <p:extLst>
      <p:ext uri="{BB962C8B-B14F-4D97-AF65-F5344CB8AC3E}">
        <p14:creationId xmlns:p14="http://schemas.microsoft.com/office/powerpoint/2010/main" val="135441540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OPRA Health Home Initiative Timeline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Work groups including medical, program, executive and government relations staff - May 2011</a:t>
            </a:r>
          </a:p>
          <a:p>
            <a:r>
              <a:rPr lang="en-US" dirty="0" smtClean="0"/>
              <a:t>Board </a:t>
            </a:r>
            <a:r>
              <a:rPr lang="en-US" smtClean="0"/>
              <a:t>policy – December 2012</a:t>
            </a:r>
            <a:endParaRPr lang="en-US" dirty="0" smtClean="0"/>
          </a:p>
          <a:p>
            <a:pPr lvl="1"/>
            <a:r>
              <a:rPr lang="en-US" dirty="0" smtClean="0"/>
              <a:t>Serving persons with IDD and another chronic condition</a:t>
            </a:r>
          </a:p>
          <a:p>
            <a:pPr lvl="1"/>
            <a:r>
              <a:rPr lang="en-US" dirty="0" smtClean="0"/>
              <a:t>Persons not served by an ICF/IID</a:t>
            </a:r>
          </a:p>
          <a:p>
            <a:pPr lvl="1"/>
            <a:r>
              <a:rPr lang="en-US" dirty="0" smtClean="0"/>
              <a:t>Will consider TCM provider role</a:t>
            </a:r>
          </a:p>
          <a:p>
            <a:pPr lvl="1"/>
            <a:r>
              <a:rPr lang="en-US" dirty="0" smtClean="0"/>
              <a:t>Provider qualifications include IDD certification and/or licensure</a:t>
            </a:r>
          </a:p>
          <a:p>
            <a:pPr lvl="1"/>
            <a:r>
              <a:rPr lang="en-US" dirty="0" smtClean="0"/>
              <a:t>Provider specific rates for health home service</a:t>
            </a:r>
          </a:p>
          <a:p>
            <a:r>
              <a:rPr lang="en-US" dirty="0" smtClean="0"/>
              <a:t>State statute - June 2013</a:t>
            </a:r>
          </a:p>
          <a:p>
            <a:r>
              <a:rPr lang="en-US" dirty="0" smtClean="0"/>
              <a:t>Collaborate with state departments to analyze possibility of an IDD-specific health home</a:t>
            </a:r>
          </a:p>
          <a:p>
            <a:endParaRPr lang="en-US" dirty="0"/>
          </a:p>
        </p:txBody>
      </p:sp>
    </p:spTree>
    <p:extLst>
      <p:ext uri="{BB962C8B-B14F-4D97-AF65-F5344CB8AC3E}">
        <p14:creationId xmlns:p14="http://schemas.microsoft.com/office/powerpoint/2010/main" val="4969140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10600" cy="5638800"/>
          </a:xfrm>
        </p:spPr>
        <p:txBody>
          <a:bodyPr rtlCol="0">
            <a:normAutofit/>
          </a:bodyPr>
          <a:lstStyle/>
          <a:p>
            <a:r>
              <a:rPr lang="en-US" dirty="0" smtClean="0"/>
              <a:t>Existing ODMHAS HH – challenges</a:t>
            </a:r>
          </a:p>
          <a:p>
            <a:pPr lvl="1"/>
            <a:r>
              <a:rPr lang="en-US" dirty="0" smtClean="0"/>
              <a:t>New reimbursement methodology/rates + new eligibility criteria</a:t>
            </a:r>
          </a:p>
          <a:p>
            <a:pPr lvl="1"/>
            <a:r>
              <a:rPr lang="en-US" dirty="0" smtClean="0"/>
              <a:t>CPST issue</a:t>
            </a:r>
          </a:p>
          <a:p>
            <a:r>
              <a:rPr lang="en-US" dirty="0" smtClean="0"/>
              <a:t>ODM’s workload</a:t>
            </a:r>
          </a:p>
          <a:p>
            <a:pPr lvl="1"/>
            <a:r>
              <a:rPr lang="en-US" dirty="0" smtClean="0"/>
              <a:t>Wrapping up second phase of ODMHAS HH</a:t>
            </a:r>
          </a:p>
          <a:p>
            <a:pPr lvl="1"/>
            <a:r>
              <a:rPr lang="en-US" dirty="0" smtClean="0"/>
              <a:t>New HH initiative (possibly for physical health conditions)</a:t>
            </a:r>
          </a:p>
          <a:p>
            <a:pPr lvl="1"/>
            <a:r>
              <a:rPr lang="en-US" dirty="0" smtClean="0"/>
              <a:t>Other work: ICDS, managed care, eligibility modernization</a:t>
            </a:r>
          </a:p>
        </p:txBody>
      </p:sp>
      <p:sp>
        <p:nvSpPr>
          <p:cNvPr id="53250" name="Rectangle 4"/>
          <p:cNvSpPr>
            <a:spLocks noChangeArrowheads="1"/>
          </p:cNvSpPr>
          <p:nvPr/>
        </p:nvSpPr>
        <p:spPr bwMode="auto">
          <a:xfrm>
            <a:off x="0" y="0"/>
            <a:ext cx="9144000" cy="914400"/>
          </a:xfrm>
          <a:prstGeom prst="rect">
            <a:avLst/>
          </a:prstGeom>
          <a:solidFill>
            <a:schemeClr val="accent1"/>
          </a:solidFill>
          <a:ln w="9525">
            <a:solidFill>
              <a:schemeClr val="accent1"/>
            </a:solidFill>
            <a:miter lim="800000"/>
            <a:headEnd/>
            <a:tailEnd/>
          </a:ln>
        </p:spPr>
        <p:txBody>
          <a:bodyPr wrap="none" anchor="ctr"/>
          <a:lstStyle/>
          <a:p>
            <a:pPr algn="ctr"/>
            <a:r>
              <a:rPr lang="en-US" sz="4000" b="1" dirty="0" smtClean="0">
                <a:solidFill>
                  <a:schemeClr val="bg1"/>
                </a:solidFill>
                <a:latin typeface="Calibri" pitchFamily="34" charset="0"/>
              </a:rPr>
              <a:t>Timing Considerations – State Agencies</a:t>
            </a:r>
            <a:endParaRPr lang="en-US" sz="4000" b="1" dirty="0">
              <a:solidFill>
                <a:schemeClr val="bg1"/>
              </a:solidFill>
              <a:latin typeface="Calibri" pitchFamily="34" charset="0"/>
            </a:endParaRPr>
          </a:p>
        </p:txBody>
      </p:sp>
      <p:sp>
        <p:nvSpPr>
          <p:cNvPr id="4" name="Slide Number Placeholder 3"/>
          <p:cNvSpPr>
            <a:spLocks noGrp="1"/>
          </p:cNvSpPr>
          <p:nvPr>
            <p:ph type="sldNum" sz="quarter" idx="12"/>
          </p:nvPr>
        </p:nvSpPr>
        <p:spPr/>
        <p:txBody>
          <a:bodyPr/>
          <a:lstStyle/>
          <a:p>
            <a:pPr>
              <a:defRPr/>
            </a:pPr>
            <a:fld id="{B6803A62-CBE0-4EC1-A3CD-996DEC9FFEC3}" type="slidenum">
              <a:rPr lang="en-US" smtClean="0"/>
              <a:pPr>
                <a:defRPr/>
              </a:pPr>
              <a:t>36</a:t>
            </a:fld>
            <a:endParaRPr lang="en-US"/>
          </a:p>
        </p:txBody>
      </p:sp>
    </p:spTree>
    <p:extLst>
      <p:ext uri="{BB962C8B-B14F-4D97-AF65-F5344CB8AC3E}">
        <p14:creationId xmlns:p14="http://schemas.microsoft.com/office/powerpoint/2010/main" val="374742702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10600" cy="5638800"/>
          </a:xfrm>
        </p:spPr>
        <p:txBody>
          <a:bodyPr rtlCol="0">
            <a:normAutofit/>
          </a:bodyPr>
          <a:lstStyle/>
          <a:p>
            <a:r>
              <a:rPr lang="en-US" dirty="0" smtClean="0"/>
              <a:t>Other DODD initiatives</a:t>
            </a:r>
          </a:p>
          <a:p>
            <a:pPr lvl="1"/>
            <a:r>
              <a:rPr lang="en-US" dirty="0" smtClean="0"/>
              <a:t>Waiver pilot</a:t>
            </a:r>
          </a:p>
          <a:p>
            <a:pPr lvl="1"/>
            <a:r>
              <a:rPr lang="en-US" dirty="0" smtClean="0"/>
              <a:t>Imagine project</a:t>
            </a:r>
          </a:p>
          <a:p>
            <a:pPr lvl="1"/>
            <a:r>
              <a:rPr lang="en-US" dirty="0" smtClean="0"/>
              <a:t>ICF work and DC downsizing</a:t>
            </a:r>
          </a:p>
          <a:p>
            <a:pPr lvl="2"/>
            <a:r>
              <a:rPr lang="en-US" dirty="0" smtClean="0"/>
              <a:t>New exception review process – comment period, rule hearing, etc.</a:t>
            </a:r>
          </a:p>
          <a:p>
            <a:pPr lvl="2"/>
            <a:r>
              <a:rPr lang="en-US" dirty="0" smtClean="0"/>
              <a:t>Downsizing</a:t>
            </a:r>
          </a:p>
          <a:p>
            <a:pPr lvl="2"/>
            <a:r>
              <a:rPr lang="en-US" dirty="0" smtClean="0"/>
              <a:t>Rates – work for providers and Department</a:t>
            </a:r>
          </a:p>
        </p:txBody>
      </p:sp>
      <p:sp>
        <p:nvSpPr>
          <p:cNvPr id="53250" name="Rectangle 4"/>
          <p:cNvSpPr>
            <a:spLocks noChangeArrowheads="1"/>
          </p:cNvSpPr>
          <p:nvPr/>
        </p:nvSpPr>
        <p:spPr bwMode="auto">
          <a:xfrm>
            <a:off x="0" y="0"/>
            <a:ext cx="9144000" cy="914400"/>
          </a:xfrm>
          <a:prstGeom prst="rect">
            <a:avLst/>
          </a:prstGeom>
          <a:solidFill>
            <a:schemeClr val="accent1"/>
          </a:solidFill>
          <a:ln w="9525">
            <a:solidFill>
              <a:schemeClr val="accent1"/>
            </a:solidFill>
            <a:miter lim="800000"/>
            <a:headEnd/>
            <a:tailEnd/>
          </a:ln>
        </p:spPr>
        <p:txBody>
          <a:bodyPr wrap="none" anchor="ctr"/>
          <a:lstStyle/>
          <a:p>
            <a:pPr algn="ctr"/>
            <a:r>
              <a:rPr lang="en-US" sz="4000" b="1" dirty="0" smtClean="0">
                <a:solidFill>
                  <a:schemeClr val="bg1"/>
                </a:solidFill>
                <a:latin typeface="Calibri" pitchFamily="34" charset="0"/>
              </a:rPr>
              <a:t>Timing Considerations – State Agencies</a:t>
            </a:r>
            <a:endParaRPr lang="en-US" sz="4000" b="1" dirty="0">
              <a:solidFill>
                <a:schemeClr val="bg1"/>
              </a:solidFill>
              <a:latin typeface="Calibri" pitchFamily="34" charset="0"/>
            </a:endParaRPr>
          </a:p>
        </p:txBody>
      </p:sp>
      <p:sp>
        <p:nvSpPr>
          <p:cNvPr id="4" name="Slide Number Placeholder 3"/>
          <p:cNvSpPr>
            <a:spLocks noGrp="1"/>
          </p:cNvSpPr>
          <p:nvPr>
            <p:ph type="sldNum" sz="quarter" idx="12"/>
          </p:nvPr>
        </p:nvSpPr>
        <p:spPr/>
        <p:txBody>
          <a:bodyPr/>
          <a:lstStyle/>
          <a:p>
            <a:pPr>
              <a:defRPr/>
            </a:pPr>
            <a:fld id="{B6803A62-CBE0-4EC1-A3CD-996DEC9FFEC3}" type="slidenum">
              <a:rPr lang="en-US" smtClean="0"/>
              <a:pPr>
                <a:defRPr/>
              </a:pPr>
              <a:t>37</a:t>
            </a:fld>
            <a:endParaRPr lang="en-US"/>
          </a:p>
        </p:txBody>
      </p:sp>
    </p:spTree>
    <p:extLst>
      <p:ext uri="{BB962C8B-B14F-4D97-AF65-F5344CB8AC3E}">
        <p14:creationId xmlns:p14="http://schemas.microsoft.com/office/powerpoint/2010/main" val="9995993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 for You?</a:t>
            </a:r>
            <a:endParaRPr lang="en-US" dirty="0"/>
          </a:p>
        </p:txBody>
      </p:sp>
      <p:sp>
        <p:nvSpPr>
          <p:cNvPr id="3" name="Content Placeholder 2"/>
          <p:cNvSpPr>
            <a:spLocks noGrp="1"/>
          </p:cNvSpPr>
          <p:nvPr>
            <p:ph idx="1"/>
          </p:nvPr>
        </p:nvSpPr>
        <p:spPr/>
        <p:txBody>
          <a:bodyPr>
            <a:normAutofit fontScale="92500"/>
          </a:bodyPr>
          <a:lstStyle/>
          <a:p>
            <a:r>
              <a:rPr lang="en-US" dirty="0" smtClean="0"/>
              <a:t>Suggest you host small group discussions to explore your situation</a:t>
            </a:r>
          </a:p>
          <a:p>
            <a:pPr lvl="1"/>
            <a:r>
              <a:rPr lang="en-US" dirty="0" smtClean="0"/>
              <a:t>How well is health care coordinated for the people you serve?</a:t>
            </a:r>
          </a:p>
          <a:p>
            <a:pPr lvl="1"/>
            <a:r>
              <a:rPr lang="en-US" dirty="0" smtClean="0"/>
              <a:t>What are the major roadblocks to a better system of health care coordination at your agency?</a:t>
            </a:r>
          </a:p>
          <a:p>
            <a:pPr lvl="1"/>
            <a:r>
              <a:rPr lang="en-US" dirty="0" smtClean="0"/>
              <a:t>What needs to change for your agency to overcome these roadblocks?</a:t>
            </a:r>
          </a:p>
          <a:p>
            <a:pPr lvl="1"/>
            <a:r>
              <a:rPr lang="en-US" dirty="0" smtClean="0"/>
              <a:t>What are the potential impacts </a:t>
            </a:r>
            <a:r>
              <a:rPr lang="en-US" dirty="0"/>
              <a:t>on your </a:t>
            </a:r>
            <a:r>
              <a:rPr lang="en-US" dirty="0" smtClean="0"/>
              <a:t>agency’s strategic vision?</a:t>
            </a:r>
            <a:endParaRPr lang="en-US" dirty="0"/>
          </a:p>
        </p:txBody>
      </p:sp>
    </p:spTree>
    <p:extLst>
      <p:ext uri="{BB962C8B-B14F-4D97-AF65-F5344CB8AC3E}">
        <p14:creationId xmlns:p14="http://schemas.microsoft.com/office/powerpoint/2010/main" val="210056715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a:t>
            </a:r>
            <a:endParaRPr lang="en-US" dirty="0"/>
          </a:p>
        </p:txBody>
      </p:sp>
      <p:sp>
        <p:nvSpPr>
          <p:cNvPr id="3" name="Content Placeholder 2"/>
          <p:cNvSpPr>
            <a:spLocks noGrp="1"/>
          </p:cNvSpPr>
          <p:nvPr>
            <p:ph idx="1"/>
          </p:nvPr>
        </p:nvSpPr>
        <p:spPr/>
        <p:txBody>
          <a:bodyPr>
            <a:normAutofit fontScale="92500" lnSpcReduction="20000"/>
          </a:bodyPr>
          <a:lstStyle/>
          <a:p>
            <a:r>
              <a:rPr lang="en-US" dirty="0"/>
              <a:t>Especially in this environment of fiscal uncertainty, increased regulatory burden, call for increased transparency and accountability</a:t>
            </a:r>
          </a:p>
          <a:p>
            <a:r>
              <a:rPr lang="en-US" dirty="0"/>
              <a:t>Learn from others’ experience + keep an open mind + collaboration = Outcome that benefits everyone</a:t>
            </a:r>
          </a:p>
          <a:p>
            <a:r>
              <a:rPr lang="en-US" dirty="0" smtClean="0"/>
              <a:t>It’s about our customers</a:t>
            </a:r>
          </a:p>
          <a:p>
            <a:r>
              <a:rPr lang="en-US" dirty="0" smtClean="0"/>
              <a:t>It’s about what our customers want</a:t>
            </a:r>
          </a:p>
          <a:p>
            <a:r>
              <a:rPr lang="en-US" dirty="0" smtClean="0"/>
              <a:t>Remember what business we are in!</a:t>
            </a:r>
          </a:p>
          <a:p>
            <a:endParaRPr lang="en-US" dirty="0" smtClean="0"/>
          </a:p>
        </p:txBody>
      </p:sp>
    </p:spTree>
    <p:extLst>
      <p:ext uri="{BB962C8B-B14F-4D97-AF65-F5344CB8AC3E}">
        <p14:creationId xmlns:p14="http://schemas.microsoft.com/office/powerpoint/2010/main" val="31013855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6725" y="182563"/>
            <a:ext cx="8229600" cy="1143000"/>
          </a:xfrm>
        </p:spPr>
        <p:txBody>
          <a:bodyPr/>
          <a:lstStyle/>
          <a:p>
            <a:pPr eaLnBrk="1" hangingPunct="1"/>
            <a:r>
              <a:rPr lang="en-US" sz="4000" dirty="0" smtClean="0">
                <a:latin typeface="Calibri" pitchFamily="34" charset="0"/>
                <a:ea typeface="ＭＳ Ｐゴシック" pitchFamily="34" charset="-128"/>
              </a:rPr>
              <a:t/>
            </a:r>
            <a:br>
              <a:rPr lang="en-US" sz="4000" dirty="0" smtClean="0">
                <a:latin typeface="Calibri" pitchFamily="34" charset="0"/>
                <a:ea typeface="ＭＳ Ｐゴシック" pitchFamily="34" charset="-128"/>
              </a:rPr>
            </a:br>
            <a:r>
              <a:rPr lang="en-US" sz="4000" dirty="0" smtClean="0">
                <a:ea typeface="ＭＳ Ｐゴシック" pitchFamily="34" charset="-128"/>
              </a:rPr>
              <a:t>State Fiscal Conditions</a:t>
            </a:r>
            <a:br>
              <a:rPr lang="en-US" sz="4000" dirty="0" smtClean="0">
                <a:ea typeface="ＭＳ Ｐゴシック" pitchFamily="34" charset="-128"/>
              </a:rPr>
            </a:br>
            <a:endParaRPr lang="en-US" sz="4000" dirty="0" smtClean="0">
              <a:ea typeface="ＭＳ Ｐゴシック" pitchFamily="34" charset="-128"/>
            </a:endParaRPr>
          </a:p>
        </p:txBody>
      </p:sp>
      <p:sp>
        <p:nvSpPr>
          <p:cNvPr id="9220" name="Slide Number Placeholder 3"/>
          <p:cNvSpPr>
            <a:spLocks noGrp="1"/>
          </p:cNvSpPr>
          <p:nvPr>
            <p:ph type="sldNum" sz="quarter" idx="12"/>
          </p:nvPr>
        </p:nvSpPr>
        <p:spPr bwMode="auto">
          <a:ln>
            <a:miter lim="800000"/>
            <a:headEnd/>
            <a:tailEnd/>
          </a:ln>
        </p:spPr>
        <p:txBody>
          <a:bodyPr/>
          <a:lstStyle/>
          <a:p>
            <a:pPr>
              <a:defRPr/>
            </a:pPr>
            <a:fld id="{A6406359-A797-4AC9-B675-DE83EC094D1F}" type="slidenum">
              <a:rPr lang="en-US" smtClean="0"/>
              <a:pPr>
                <a:defRPr/>
              </a:pPr>
              <a:t>4</a:t>
            </a:fld>
            <a:endParaRPr lang="en-US" smtClean="0"/>
          </a:p>
        </p:txBody>
      </p:sp>
      <p:pic>
        <p:nvPicPr>
          <p:cNvPr id="1027" name="Picture 3"/>
          <p:cNvPicPr>
            <a:picLocks noGrp="1" noChangeAspect="1" noChangeArrowheads="1"/>
          </p:cNvPicPr>
          <p:nvPr>
            <p:ph idx="1"/>
          </p:nvPr>
        </p:nvPicPr>
        <p:blipFill>
          <a:blip r:embed="rId3"/>
          <a:srcRect/>
          <a:stretch>
            <a:fillRect/>
          </a:stretch>
        </p:blipFill>
        <p:spPr bwMode="auto">
          <a:xfrm>
            <a:off x="0" y="1761420"/>
            <a:ext cx="9144000" cy="5110541"/>
          </a:xfrm>
          <a:prstGeom prst="rect">
            <a:avLst/>
          </a:prstGeom>
          <a:noFill/>
          <a:ln w="9525">
            <a:noFill/>
            <a:miter lim="800000"/>
            <a:headEnd/>
            <a:tailEnd/>
          </a:ln>
        </p:spPr>
      </p:pic>
    </p:spTree>
    <p:extLst>
      <p:ext uri="{BB962C8B-B14F-4D97-AF65-F5344CB8AC3E}">
        <p14:creationId xmlns:p14="http://schemas.microsoft.com/office/powerpoint/2010/main" val="21163922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Customer</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4400" dirty="0"/>
              <a:t>A frog in love would not be enchanted to learn that her beloved had turned into Prince Charming</a:t>
            </a:r>
            <a:r>
              <a:rPr lang="en-US" sz="4400" dirty="0" smtClean="0"/>
              <a:t>.</a:t>
            </a:r>
            <a:endParaRPr lang="en-US" sz="4400" dirty="0"/>
          </a:p>
          <a:p>
            <a:pPr marL="0" indent="0">
              <a:buNone/>
            </a:pPr>
            <a:endParaRPr lang="en-US" sz="4400" dirty="0" smtClean="0"/>
          </a:p>
          <a:p>
            <a:pPr marL="0" indent="0">
              <a:buNone/>
            </a:pPr>
            <a:r>
              <a:rPr lang="en-US" sz="3500" dirty="0" smtClean="0"/>
              <a:t>Mason </a:t>
            </a:r>
            <a:r>
              <a:rPr lang="en-US" sz="3500" dirty="0"/>
              <a:t>Cooley</a:t>
            </a:r>
          </a:p>
          <a:p>
            <a:endParaRPr lang="en-US" dirty="0"/>
          </a:p>
        </p:txBody>
      </p:sp>
    </p:spTree>
    <p:extLst>
      <p:ext uri="{BB962C8B-B14F-4D97-AF65-F5344CB8AC3E}">
        <p14:creationId xmlns:p14="http://schemas.microsoft.com/office/powerpoint/2010/main" val="302728375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5" name="Content Placeholder 4"/>
          <p:cNvSpPr>
            <a:spLocks noGrp="1"/>
          </p:cNvSpPr>
          <p:nvPr>
            <p:ph idx="1"/>
          </p:nvPr>
        </p:nvSpPr>
        <p:spPr/>
        <p:txBody>
          <a:bodyPr>
            <a:normAutofit/>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spcBef>
                <a:spcPts val="600"/>
              </a:spcBef>
              <a:buNone/>
            </a:pPr>
            <a:r>
              <a:rPr lang="en-US" dirty="0" smtClean="0"/>
              <a:t>Mark Davis</a:t>
            </a:r>
            <a:endParaRPr lang="en-US" dirty="0"/>
          </a:p>
          <a:p>
            <a:pPr marL="0" indent="0" algn="ctr">
              <a:spcBef>
                <a:spcPts val="600"/>
              </a:spcBef>
              <a:buNone/>
            </a:pPr>
            <a:r>
              <a:rPr lang="en-US" dirty="0" smtClean="0">
                <a:hlinkClick r:id="rId2"/>
              </a:rPr>
              <a:t>mdavis@opra.org</a:t>
            </a:r>
            <a:endParaRPr lang="en-US" dirty="0" smtClean="0"/>
          </a:p>
          <a:p>
            <a:pPr marL="0" indent="0" algn="ctr">
              <a:spcBef>
                <a:spcPts val="600"/>
              </a:spcBef>
              <a:buNone/>
            </a:pPr>
            <a:r>
              <a:rPr lang="en-US" dirty="0" smtClean="0"/>
              <a:t>614-224-6772</a:t>
            </a:r>
          </a:p>
        </p:txBody>
      </p:sp>
      <p:pic>
        <p:nvPicPr>
          <p:cNvPr id="6" name="Content Placeholder 3" descr="OPRA Logo 2011.jpg"/>
          <p:cNvPicPr>
            <a:picLocks noChangeAspect="1"/>
          </p:cNvPicPr>
          <p:nvPr/>
        </p:nvPicPr>
        <p:blipFill>
          <a:blip r:embed="rId3">
            <a:extLst>
              <a:ext uri="{28A0092B-C50C-407E-A947-70E740481C1C}">
                <a14:useLocalDpi xmlns:a14="http://schemas.microsoft.com/office/drawing/2010/main" val="0"/>
              </a:ext>
            </a:extLst>
          </a:blip>
          <a:srcRect t="4116" b="4116"/>
          <a:stretch>
            <a:fillRect/>
          </a:stretch>
        </p:blipFill>
        <p:spPr>
          <a:xfrm>
            <a:off x="2828005" y="2002196"/>
            <a:ext cx="3831054" cy="2048435"/>
          </a:xfrm>
          <a:prstGeom prst="rect">
            <a:avLst/>
          </a:prstGeom>
        </p:spPr>
      </p:pic>
    </p:spTree>
    <p:extLst>
      <p:ext uri="{BB962C8B-B14F-4D97-AF65-F5344CB8AC3E}">
        <p14:creationId xmlns:p14="http://schemas.microsoft.com/office/powerpoint/2010/main" val="18501378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6725" y="182563"/>
            <a:ext cx="8229600" cy="1143000"/>
          </a:xfrm>
        </p:spPr>
        <p:txBody>
          <a:bodyPr/>
          <a:lstStyle/>
          <a:p>
            <a:pPr eaLnBrk="1" hangingPunct="1"/>
            <a:r>
              <a:rPr lang="en-US" sz="4000" dirty="0" smtClean="0">
                <a:latin typeface="Calibri" pitchFamily="34" charset="0"/>
                <a:ea typeface="ＭＳ Ｐゴシック" pitchFamily="34" charset="-128"/>
              </a:rPr>
              <a:t/>
            </a:r>
            <a:br>
              <a:rPr lang="en-US" sz="4000" dirty="0" smtClean="0">
                <a:latin typeface="Calibri" pitchFamily="34" charset="0"/>
                <a:ea typeface="ＭＳ Ｐゴシック" pitchFamily="34" charset="-128"/>
              </a:rPr>
            </a:br>
            <a:r>
              <a:rPr lang="en-US" sz="4000" dirty="0" smtClean="0">
                <a:ea typeface="ＭＳ Ｐゴシック" pitchFamily="34" charset="-128"/>
              </a:rPr>
              <a:t>Medicaid Spending &amp; Enrollment</a:t>
            </a:r>
            <a:br>
              <a:rPr lang="en-US" sz="4000" dirty="0" smtClean="0">
                <a:ea typeface="ＭＳ Ｐゴシック" pitchFamily="34" charset="-128"/>
              </a:rPr>
            </a:br>
            <a:endParaRPr lang="en-US" sz="4000" dirty="0" smtClean="0">
              <a:ea typeface="ＭＳ Ｐゴシック" pitchFamily="34" charset="-128"/>
            </a:endParaRPr>
          </a:p>
        </p:txBody>
      </p:sp>
      <p:sp>
        <p:nvSpPr>
          <p:cNvPr id="9220" name="Slide Number Placeholder 3"/>
          <p:cNvSpPr>
            <a:spLocks noGrp="1"/>
          </p:cNvSpPr>
          <p:nvPr>
            <p:ph type="sldNum" sz="quarter" idx="12"/>
          </p:nvPr>
        </p:nvSpPr>
        <p:spPr bwMode="auto">
          <a:ln>
            <a:miter lim="800000"/>
            <a:headEnd/>
            <a:tailEnd/>
          </a:ln>
        </p:spPr>
        <p:txBody>
          <a:bodyPr/>
          <a:lstStyle/>
          <a:p>
            <a:pPr>
              <a:defRPr/>
            </a:pPr>
            <a:fld id="{A6406359-A797-4AC9-B675-DE83EC094D1F}" type="slidenum">
              <a:rPr lang="en-US" smtClean="0"/>
              <a:pPr>
                <a:defRPr/>
              </a:pPr>
              <a:t>5</a:t>
            </a:fld>
            <a:endParaRPr lang="en-US" smtClean="0"/>
          </a:p>
        </p:txBody>
      </p:sp>
      <p:pic>
        <p:nvPicPr>
          <p:cNvPr id="2050" name="Picture 2"/>
          <p:cNvPicPr>
            <a:picLocks noGrp="1" noChangeAspect="1" noChangeArrowheads="1"/>
          </p:cNvPicPr>
          <p:nvPr>
            <p:ph idx="1"/>
          </p:nvPr>
        </p:nvPicPr>
        <p:blipFill>
          <a:blip r:embed="rId3"/>
          <a:srcRect/>
          <a:stretch>
            <a:fillRect/>
          </a:stretch>
        </p:blipFill>
        <p:spPr bwMode="auto">
          <a:xfrm>
            <a:off x="0" y="1700948"/>
            <a:ext cx="9144000" cy="5161233"/>
          </a:xfrm>
          <a:prstGeom prst="rect">
            <a:avLst/>
          </a:prstGeom>
          <a:noFill/>
          <a:ln w="9525">
            <a:noFill/>
            <a:miter lim="800000"/>
            <a:headEnd/>
            <a:tailEnd/>
          </a:ln>
        </p:spPr>
      </p:pic>
    </p:spTree>
    <p:extLst>
      <p:ext uri="{BB962C8B-B14F-4D97-AF65-F5344CB8AC3E}">
        <p14:creationId xmlns:p14="http://schemas.microsoft.com/office/powerpoint/2010/main" val="7586935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p:txBody>
          <a:bodyPr/>
          <a:lstStyle/>
          <a:p>
            <a:r>
              <a:rPr lang="en-US" sz="4000" smtClean="0">
                <a:ea typeface="ＭＳ Ｐゴシック" pitchFamily="34" charset="-128"/>
              </a:rPr>
              <a:t>5% Drive 55% of Medicaid Expenditures</a:t>
            </a:r>
          </a:p>
        </p:txBody>
      </p:sp>
      <p:graphicFrame>
        <p:nvGraphicFramePr>
          <p:cNvPr id="9" name="Content Placeholder 8"/>
          <p:cNvGraphicFramePr>
            <a:graphicFrameLocks noGrp="1"/>
          </p:cNvGraphicFramePr>
          <p:nvPr>
            <p:ph idx="1"/>
          </p:nvPr>
        </p:nvGraphicFramePr>
        <p:xfrm>
          <a:off x="838200" y="1524000"/>
          <a:ext cx="7467600" cy="3733800"/>
        </p:xfrm>
        <a:graphic>
          <a:graphicData uri="http://schemas.openxmlformats.org/drawingml/2006/chart">
            <c:chart xmlns:c="http://schemas.openxmlformats.org/drawingml/2006/chart" xmlns:r="http://schemas.openxmlformats.org/officeDocument/2006/relationships" r:id="rId3"/>
          </a:graphicData>
        </a:graphic>
      </p:graphicFrame>
      <p:pic>
        <p:nvPicPr>
          <p:cNvPr id="8196" name="chart"/>
          <p:cNvPicPr>
            <a:picLocks noChangeAspect="1"/>
          </p:cNvPicPr>
          <p:nvPr/>
        </p:nvPicPr>
        <p:blipFill>
          <a:blip r:embed="rId4"/>
          <a:srcRect/>
          <a:stretch>
            <a:fillRect/>
          </a:stretch>
        </p:blipFill>
        <p:spPr bwMode="auto">
          <a:xfrm>
            <a:off x="314325" y="5638800"/>
            <a:ext cx="3790950" cy="304800"/>
          </a:xfrm>
          <a:prstGeom prst="rect">
            <a:avLst/>
          </a:prstGeom>
          <a:noFill/>
          <a:ln w="9525">
            <a:noFill/>
            <a:miter lim="800000"/>
            <a:headEnd/>
            <a:tailEnd/>
          </a:ln>
        </p:spPr>
      </p:pic>
    </p:spTree>
    <p:extLst>
      <p:ext uri="{BB962C8B-B14F-4D97-AF65-F5344CB8AC3E}">
        <p14:creationId xmlns:p14="http://schemas.microsoft.com/office/powerpoint/2010/main" val="41998544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p:txBody>
          <a:bodyPr/>
          <a:lstStyle/>
          <a:p>
            <a:r>
              <a:rPr lang="en-US" sz="4000" smtClean="0">
                <a:ea typeface="ＭＳ Ｐゴシック" pitchFamily="34" charset="-128"/>
              </a:rPr>
              <a:t>Long-Term Care Expenditures Dominate Top 5%</a:t>
            </a:r>
          </a:p>
        </p:txBody>
      </p:sp>
      <p:graphicFrame>
        <p:nvGraphicFramePr>
          <p:cNvPr id="8" name="Chart 7"/>
          <p:cNvGraphicFramePr/>
          <p:nvPr/>
        </p:nvGraphicFramePr>
        <p:xfrm>
          <a:off x="304800" y="1417638"/>
          <a:ext cx="8160640" cy="5181600"/>
        </p:xfrm>
        <a:graphic>
          <a:graphicData uri="http://schemas.openxmlformats.org/drawingml/2006/chart">
            <c:chart xmlns:c="http://schemas.openxmlformats.org/drawingml/2006/chart" xmlns:r="http://schemas.openxmlformats.org/officeDocument/2006/relationships" r:id="rId3"/>
          </a:graphicData>
        </a:graphic>
      </p:graphicFrame>
      <p:pic>
        <p:nvPicPr>
          <p:cNvPr id="9220" name="chart"/>
          <p:cNvPicPr>
            <a:picLocks noChangeAspect="1"/>
          </p:cNvPicPr>
          <p:nvPr/>
        </p:nvPicPr>
        <p:blipFill>
          <a:blip r:embed="rId4"/>
          <a:srcRect/>
          <a:stretch>
            <a:fillRect/>
          </a:stretch>
        </p:blipFill>
        <p:spPr bwMode="auto">
          <a:xfrm>
            <a:off x="5554663" y="5791200"/>
            <a:ext cx="3589337" cy="288925"/>
          </a:xfrm>
          <a:prstGeom prst="rect">
            <a:avLst/>
          </a:prstGeom>
          <a:noFill/>
          <a:ln w="9525">
            <a:noFill/>
            <a:miter lim="800000"/>
            <a:headEnd/>
            <a:tailEnd/>
          </a:ln>
        </p:spPr>
      </p:pic>
    </p:spTree>
    <p:extLst>
      <p:ext uri="{BB962C8B-B14F-4D97-AF65-F5344CB8AC3E}">
        <p14:creationId xmlns:p14="http://schemas.microsoft.com/office/powerpoint/2010/main" val="13963248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p:cNvSpPr>
          <p:nvPr/>
        </p:nvSpPr>
        <p:spPr bwMode="auto">
          <a:xfrm>
            <a:off x="685800" y="246063"/>
            <a:ext cx="7772400" cy="1143000"/>
          </a:xfrm>
          <a:prstGeom prst="rect">
            <a:avLst/>
          </a:prstGeom>
          <a:noFill/>
          <a:ln w="9525">
            <a:noFill/>
            <a:miter lim="800000"/>
            <a:headEnd/>
            <a:tailEnd/>
          </a:ln>
        </p:spPr>
        <p:txBody>
          <a:bodyPr anchor="ctr"/>
          <a:lstStyle/>
          <a:p>
            <a:pPr algn="ctr" eaLnBrk="0" hangingPunct="0"/>
            <a:r>
              <a:rPr lang="en-US" sz="4000" dirty="0">
                <a:latin typeface="Myriad Pro"/>
              </a:rPr>
              <a:t>State Response to Fiscal Pressures</a:t>
            </a:r>
          </a:p>
        </p:txBody>
      </p:sp>
      <p:sp>
        <p:nvSpPr>
          <p:cNvPr id="3" name="Content Placeholder 2"/>
          <p:cNvSpPr txBox="1">
            <a:spLocks/>
          </p:cNvSpPr>
          <p:nvPr/>
        </p:nvSpPr>
        <p:spPr bwMode="auto">
          <a:xfrm>
            <a:off x="685800" y="1219200"/>
            <a:ext cx="7772400" cy="4114800"/>
          </a:xfrm>
          <a:prstGeom prst="rect">
            <a:avLst/>
          </a:prstGeom>
          <a:noFill/>
          <a:ln w="9525">
            <a:noFill/>
            <a:miter lim="800000"/>
            <a:headEnd/>
            <a:tailEnd/>
          </a:ln>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2"/>
                </a:solidFill>
                <a:latin typeface="Myriad Pro"/>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2"/>
                </a:solidFill>
                <a:latin typeface="Myriad Pro"/>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2"/>
                </a:solidFill>
                <a:latin typeface="Myriad Pro"/>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kern="1200">
                <a:solidFill>
                  <a:schemeClr val="tx2"/>
                </a:solidFill>
                <a:latin typeface="Myriad Pro"/>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2625" indent="-463550" eaLnBrk="1" hangingPunct="1">
              <a:lnSpc>
                <a:spcPct val="80000"/>
              </a:lnSpc>
              <a:spcAft>
                <a:spcPts val="0"/>
              </a:spcAft>
              <a:buClr>
                <a:srgbClr val="FFC000"/>
              </a:buClr>
              <a:buFont typeface="Wingdings" charset="2"/>
              <a:buChar char="v"/>
              <a:defRPr/>
            </a:pPr>
            <a:endParaRPr lang="en-US" sz="2800" dirty="0" smtClean="0">
              <a:solidFill>
                <a:srgbClr val="003192"/>
              </a:solidFill>
              <a:latin typeface="Calibri" charset="0"/>
            </a:endParaRPr>
          </a:p>
          <a:p>
            <a:pPr marL="682625" indent="-463550" eaLnBrk="1" hangingPunct="1">
              <a:spcAft>
                <a:spcPts val="0"/>
              </a:spcAft>
              <a:buClr>
                <a:srgbClr val="FFC000"/>
              </a:buClr>
              <a:buFont typeface="Wingdings" charset="2"/>
              <a:buChar char="v"/>
              <a:defRPr/>
            </a:pPr>
            <a:r>
              <a:rPr lang="en-US" sz="2800" dirty="0" smtClean="0">
                <a:solidFill>
                  <a:srgbClr val="003192"/>
                </a:solidFill>
              </a:rPr>
              <a:t>Benefit redesign and modification; rate reductions</a:t>
            </a:r>
          </a:p>
          <a:p>
            <a:pPr marL="682625" indent="-463550" eaLnBrk="1" hangingPunct="1">
              <a:spcAft>
                <a:spcPts val="0"/>
              </a:spcAft>
              <a:buClr>
                <a:srgbClr val="FFC000"/>
              </a:buClr>
              <a:buFont typeface="Wingdings" charset="2"/>
              <a:buChar char="v"/>
              <a:defRPr/>
            </a:pPr>
            <a:r>
              <a:rPr lang="en-US" sz="2800" dirty="0" smtClean="0">
                <a:solidFill>
                  <a:srgbClr val="003192"/>
                </a:solidFill>
              </a:rPr>
              <a:t>Payment reform to drive systems change and outcomes</a:t>
            </a:r>
          </a:p>
          <a:p>
            <a:pPr marL="682625" indent="-463550" eaLnBrk="1" hangingPunct="1">
              <a:spcAft>
                <a:spcPts val="0"/>
              </a:spcAft>
              <a:buClr>
                <a:srgbClr val="FFC000"/>
              </a:buClr>
              <a:buFont typeface="Wingdings" charset="2"/>
              <a:buChar char="v"/>
              <a:defRPr/>
            </a:pPr>
            <a:r>
              <a:rPr lang="en-US" sz="2800" dirty="0" smtClean="0">
                <a:solidFill>
                  <a:srgbClr val="003192"/>
                </a:solidFill>
              </a:rPr>
              <a:t>Increased movement toward integrated systems of care (holistic approaches)</a:t>
            </a:r>
          </a:p>
          <a:p>
            <a:pPr marL="682625" indent="-463550" eaLnBrk="1" hangingPunct="1">
              <a:spcAft>
                <a:spcPts val="0"/>
              </a:spcAft>
              <a:buClr>
                <a:srgbClr val="FFC000"/>
              </a:buClr>
              <a:buFont typeface="Wingdings" charset="2"/>
              <a:buChar char="v"/>
              <a:defRPr/>
            </a:pPr>
            <a:r>
              <a:rPr lang="en-US" sz="2800" dirty="0" smtClean="0">
                <a:solidFill>
                  <a:srgbClr val="003192"/>
                </a:solidFill>
              </a:rPr>
              <a:t>Transformation of long-term services and supports</a:t>
            </a:r>
          </a:p>
          <a:p>
            <a:pPr marL="682625" indent="-463550" eaLnBrk="1" hangingPunct="1">
              <a:lnSpc>
                <a:spcPct val="80000"/>
              </a:lnSpc>
              <a:spcAft>
                <a:spcPts val="0"/>
              </a:spcAft>
              <a:buClr>
                <a:srgbClr val="FFC000"/>
              </a:buClr>
              <a:buFont typeface="Wingdings" charset="2"/>
              <a:buChar char="v"/>
              <a:defRPr/>
            </a:pPr>
            <a:endParaRPr lang="en-US" sz="2800" dirty="0" smtClean="0">
              <a:solidFill>
                <a:srgbClr val="003192"/>
              </a:solidFill>
              <a:latin typeface="Calibri" charset="0"/>
            </a:endParaRPr>
          </a:p>
          <a:p>
            <a:pPr marL="514350" indent="-514350" eaLnBrk="1" hangingPunct="1">
              <a:spcBef>
                <a:spcPts val="0"/>
              </a:spcBef>
              <a:spcAft>
                <a:spcPts val="600"/>
              </a:spcAft>
              <a:buClr>
                <a:srgbClr val="FFC000"/>
              </a:buClr>
              <a:buFont typeface="Arial" charset="0"/>
              <a:buNone/>
              <a:defRPr/>
            </a:pPr>
            <a:endParaRPr lang="en-US" dirty="0" smtClean="0">
              <a:solidFill>
                <a:srgbClr val="003192"/>
              </a:solidFill>
              <a:latin typeface="Calibri" charset="0"/>
            </a:endParaRPr>
          </a:p>
          <a:p>
            <a:pPr marL="514350" indent="-514350" eaLnBrk="1" hangingPunct="1">
              <a:lnSpc>
                <a:spcPct val="80000"/>
              </a:lnSpc>
              <a:spcBef>
                <a:spcPts val="1800"/>
              </a:spcBef>
              <a:buFont typeface="Arial" charset="0"/>
              <a:buNone/>
              <a:defRPr/>
            </a:pPr>
            <a:endParaRPr lang="en-US" sz="3000" dirty="0" smtClean="0">
              <a:latin typeface="Myriad Pro" charset="0"/>
            </a:endParaRPr>
          </a:p>
        </p:txBody>
      </p:sp>
    </p:spTree>
    <p:extLst>
      <p:ext uri="{BB962C8B-B14F-4D97-AF65-F5344CB8AC3E}">
        <p14:creationId xmlns:p14="http://schemas.microsoft.com/office/powerpoint/2010/main" val="38902811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Bother?</a:t>
            </a:r>
            <a:endParaRPr lang="en-US" dirty="0"/>
          </a:p>
        </p:txBody>
      </p:sp>
      <p:pic>
        <p:nvPicPr>
          <p:cNvPr id="4" name="Content Placeholder 3" descr="Eeyore.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6146" b="9455"/>
          <a:stretch/>
        </p:blipFill>
        <p:spPr>
          <a:xfrm>
            <a:off x="792162" y="1122948"/>
            <a:ext cx="7570787" cy="5735052"/>
          </a:xfrm>
        </p:spPr>
      </p:pic>
    </p:spTree>
    <p:extLst>
      <p:ext uri="{BB962C8B-B14F-4D97-AF65-F5344CB8AC3E}">
        <p14:creationId xmlns:p14="http://schemas.microsoft.com/office/powerpoint/2010/main" val="155568602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4">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4">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Infusion.thmx</Template>
  <TotalTime>41198</TotalTime>
  <Words>1902</Words>
  <Application>Microsoft Macintosh PowerPoint</Application>
  <PresentationFormat>On-screen Show (4:3)</PresentationFormat>
  <Paragraphs>347</Paragraphs>
  <Slides>41</Slides>
  <Notes>5</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Infusion</vt:lpstr>
      <vt:lpstr>Opportunities with a Health Homes Model</vt:lpstr>
      <vt:lpstr>Environmental Scan</vt:lpstr>
      <vt:lpstr>Environmental Scan</vt:lpstr>
      <vt:lpstr> State Fiscal Conditions </vt:lpstr>
      <vt:lpstr> Medicaid Spending &amp; Enrollment </vt:lpstr>
      <vt:lpstr>5% Drive 55% of Medicaid Expenditures</vt:lpstr>
      <vt:lpstr>Long-Term Care Expenditures Dominate Top 5%</vt:lpstr>
      <vt:lpstr>PowerPoint Presentation</vt:lpstr>
      <vt:lpstr>Why Bother?</vt:lpstr>
      <vt:lpstr>Extinction or Growth</vt:lpstr>
      <vt:lpstr>Extinction or Growth </vt:lpstr>
      <vt:lpstr>Possibilities</vt:lpstr>
      <vt:lpstr>What Business Are We In?</vt:lpstr>
      <vt:lpstr>Access to Health Care</vt:lpstr>
      <vt:lpstr>Access to Health Care</vt:lpstr>
      <vt:lpstr>Access to Health Care</vt:lpstr>
      <vt:lpstr>Access to Health Care</vt:lpstr>
      <vt:lpstr>Access to Health Care</vt:lpstr>
      <vt:lpstr>Access to Health Care</vt:lpstr>
      <vt:lpstr>Access to Health Care</vt:lpstr>
      <vt:lpstr>Access to Health Care</vt:lpstr>
      <vt:lpstr>Possibilities</vt:lpstr>
      <vt:lpstr>Implications for  Our System</vt:lpstr>
      <vt:lpstr>Strategic Timing</vt:lpstr>
      <vt:lpstr> Now and Future</vt:lpstr>
      <vt:lpstr>System Outcomes</vt:lpstr>
      <vt:lpstr>Managed Care Principles</vt:lpstr>
      <vt:lpstr>Our Expertise</vt:lpstr>
      <vt:lpstr>Opportunity Health Home</vt:lpstr>
      <vt:lpstr>Health Home</vt:lpstr>
      <vt:lpstr>Health Home</vt:lpstr>
      <vt:lpstr>Health Home in IDD </vt:lpstr>
      <vt:lpstr>IDD-Specific Health Home</vt:lpstr>
      <vt:lpstr>Why a Pilot?</vt:lpstr>
      <vt:lpstr>OPRA Health Home Initiative Timeline</vt:lpstr>
      <vt:lpstr>PowerPoint Presentation</vt:lpstr>
      <vt:lpstr>PowerPoint Presentation</vt:lpstr>
      <vt:lpstr>What Does This Mean for You?</vt:lpstr>
      <vt:lpstr>Focus</vt:lpstr>
      <vt:lpstr>Know Your Customer</vt:lpstr>
      <vt:lpstr>Thank You!</vt:lpstr>
    </vt:vector>
  </TitlesOfParts>
  <Manager/>
  <Company>OPRA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Mark Davis</dc:creator>
  <cp:keywords/>
  <dc:description/>
  <cp:lastModifiedBy>Mark Davis</cp:lastModifiedBy>
  <cp:revision>312</cp:revision>
  <dcterms:created xsi:type="dcterms:W3CDTF">2012-08-15T23:18:58Z</dcterms:created>
  <dcterms:modified xsi:type="dcterms:W3CDTF">2013-12-05T21:14:54Z</dcterms:modified>
  <cp:category/>
</cp:coreProperties>
</file>