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61" r:id="rId9"/>
    <p:sldId id="273" r:id="rId10"/>
    <p:sldId id="274" r:id="rId11"/>
    <p:sldId id="267" r:id="rId12"/>
    <p:sldId id="269" r:id="rId13"/>
    <p:sldId id="264" r:id="rId14"/>
    <p:sldId id="272" r:id="rId15"/>
    <p:sldId id="265" r:id="rId16"/>
    <p:sldId id="271" r:id="rId17"/>
    <p:sldId id="268" r:id="rId18"/>
  </p:sldIdLst>
  <p:sldSz cx="9144000" cy="6858000" type="screen4x3"/>
  <p:notesSz cx="6918325" cy="92043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20" autoAdjust="0"/>
  </p:normalViewPr>
  <p:slideViewPr>
    <p:cSldViewPr>
      <p:cViewPr varScale="1">
        <p:scale>
          <a:sx n="101" d="100"/>
          <a:sy n="101" d="100"/>
        </p:scale>
        <p:origin x="-19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972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19538" y="0"/>
            <a:ext cx="29972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014988-A95A-46E8-97EF-18829FEA2F25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42363"/>
            <a:ext cx="29972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19538" y="8742363"/>
            <a:ext cx="29972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61AAA-76B0-4102-9F7F-C1450EE84A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7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Georgia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19538" y="0"/>
            <a:ext cx="2997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eorgia" pitchFamily="18" charset="0"/>
              </a:defRPr>
            </a:lvl1pPr>
          </a:lstStyle>
          <a:p>
            <a:fld id="{1F0AD4C4-5302-41D3-B5B6-4DE0CB694BB7}" type="datetimeFigureOut">
              <a:rPr lang="en-US"/>
              <a:pPr/>
              <a:t>2/10/2011</a:t>
            </a:fld>
            <a:endParaRPr lang="en-US" dirty="0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90563"/>
            <a:ext cx="4600575" cy="3451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2150" y="4371975"/>
            <a:ext cx="5534025" cy="414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2363"/>
            <a:ext cx="2997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eorgia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19538" y="8742363"/>
            <a:ext cx="2997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eorgia" pitchFamily="18" charset="0"/>
              </a:defRPr>
            </a:lvl1pPr>
          </a:lstStyle>
          <a:p>
            <a:fld id="{09306349-0DFF-446A-A8B8-0964522598C6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67B106A-CEF9-425C-B972-2C87C8B15C9C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1307329-B37E-4D37-B46D-58CBEAB49A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B7CEBD3-D420-4193-845F-9E62D5380133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01E2BE7-DADD-4FC6-9373-E28C0FFCD03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AA94290-801D-4410-909D-E738961A9388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48A97C5-1093-4685-8C29-AB7AF85D8A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B1D55E-B03D-4EC5-8EDB-05D8121EE5D0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CBAD3A7-B349-44D0-A765-60203A3926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F5C13BC-8B0D-489C-B882-92CFFF0A66E3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471F863-BD00-4454-8419-CF32700858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AB0D6DB-EE2C-48FD-869C-8C853A11BEEA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C86617E-5B1F-4E09-8EBE-8BDDE67CE3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F55351-1D32-45E3-AF1E-4E5D11DEA16B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BCD68FE-ED91-4F71-87E6-DC64F27CD97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57E0D5E-8B96-4981-BF26-879367991E43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D425845-16A9-489F-A56A-64292728B4E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1CF27E-526F-4C45-A6B4-DA109373A433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324DCF-9F4F-4045-803E-B49B5D250C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9EF75B2D-964F-468C-9F57-AEFAB5E0A456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5FC1B74-DD35-4A0A-8989-EF465AC137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1034A03-9C59-43F1-A1E3-04CE48316684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0E99F4C-2E58-4FF3-A523-650F3E0365F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4F2A2CF-77EC-4F34-A19B-5B98592A877D}" type="datetimeFigureOut">
              <a:rPr lang="en-US" smtClean="0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EEC7506-FA70-4526-A25A-3DD821158F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OPRA ICF/MR Committee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dirty="0" smtClean="0">
                <a:solidFill>
                  <a:sysClr val="windowText" lastClr="000000"/>
                </a:solidFill>
              </a:rPr>
              <a:t>February 10</a:t>
            </a:r>
            <a:r>
              <a:rPr lang="en-US" baseline="30000" dirty="0" smtClean="0">
                <a:solidFill>
                  <a:sysClr val="windowText" lastClr="000000"/>
                </a:solidFill>
              </a:rPr>
              <a:t>th</a:t>
            </a:r>
            <a:r>
              <a:rPr lang="en-US" dirty="0" smtClean="0">
                <a:solidFill>
                  <a:sysClr val="windowText" lastClr="000000"/>
                </a:solidFill>
              </a:rPr>
              <a:t>, 2011</a:t>
            </a:r>
            <a:endParaRPr lang="en-US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“Bed Tax” expected increase from 5.5% to 6.0%</a:t>
            </a:r>
          </a:p>
          <a:p>
            <a:pPr eaLnBrk="1" hangingPunct="1"/>
            <a:r>
              <a:rPr lang="en-US" dirty="0" smtClean="0"/>
              <a:t>Decreased from $14.75 to $13.55 because of anticipated 11 payments in FY2011</a:t>
            </a:r>
          </a:p>
          <a:p>
            <a:pPr eaLnBrk="1" hangingPunct="1"/>
            <a:r>
              <a:rPr lang="en-US" dirty="0" smtClean="0"/>
              <a:t>.5% increase allows for a $1.40 increase in bed tax or $16.15</a:t>
            </a:r>
          </a:p>
          <a:p>
            <a:pPr eaLnBrk="1" hangingPunct="1"/>
            <a:r>
              <a:rPr lang="en-US" dirty="0" smtClean="0"/>
              <a:t>Assuming money stays in the system</a:t>
            </a:r>
          </a:p>
          <a:p>
            <a:pPr lvl="1" eaLnBrk="1" hangingPunct="1"/>
            <a:r>
              <a:rPr lang="en-US" dirty="0" smtClean="0"/>
              <a:t>Generates  approximately $2.8 million in GRF </a:t>
            </a:r>
          </a:p>
          <a:p>
            <a:pPr eaLnBrk="1" hangingPunct="1"/>
            <a:r>
              <a:rPr lang="en-US" dirty="0" smtClean="0"/>
              <a:t>No net gain for FY2012 because providers received an increase in the rate for FY2011.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Franchise Permit Fee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90" name="Picture 10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62000" y="2776538"/>
            <a:ext cx="7467600" cy="3270250"/>
          </a:xfrm>
          <a:noFill/>
          <a:ln/>
        </p:spPr>
      </p:pic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Analysis of FY 2011 Inflation/Incentives/Rollback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83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09600" y="2743200"/>
            <a:ext cx="7467600" cy="2971800"/>
          </a:xfrm>
          <a:noFill/>
          <a:ln/>
        </p:spPr>
      </p:pic>
      <p:sp>
        <p:nvSpPr>
          <p:cNvPr id="50178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Analysis of Covered Cost (Large vs. Small)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5800" y="2514600"/>
            <a:ext cx="7543800" cy="3810000"/>
          </a:xfrm>
          <a:noFill/>
          <a:ln/>
        </p:spPr>
      </p:pic>
      <p:sp>
        <p:nvSpPr>
          <p:cNvPr id="27656" name="Rectang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Modified Formulary/2 Year Phase In Assumptions</a:t>
            </a:r>
            <a:r>
              <a:rPr lang="en-US" sz="3600" dirty="0" smtClean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" y="2743200"/>
            <a:ext cx="8077200" cy="2133600"/>
          </a:xfrm>
          <a:noFill/>
          <a:ln/>
        </p:spPr>
      </p:pic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Current vs. Modified Ceiling &amp; Incentive Comparisons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5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2590800"/>
            <a:ext cx="6858000" cy="2895600"/>
          </a:xfrm>
          <a:noFill/>
          <a:ln/>
        </p:spPr>
      </p:pic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Impact Statistics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80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3400" y="2438400"/>
            <a:ext cx="8153400" cy="2362200"/>
          </a:xfrm>
          <a:noFill/>
          <a:ln/>
        </p:spPr>
      </p:pic>
      <p:sp>
        <p:nvSpPr>
          <p:cNvPr id="54274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Current vs. Modified Comparisons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6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62000" y="2819400"/>
            <a:ext cx="7467600" cy="2971800"/>
          </a:xfrm>
          <a:noFill/>
          <a:ln/>
        </p:spPr>
      </p:pic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Analysis of FY 2011 using Full Modified Formulary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                  </a:t>
            </a:r>
            <a:r>
              <a:rPr lang="en-US" dirty="0" smtClean="0">
                <a:solidFill>
                  <a:schemeClr val="accent2"/>
                </a:solidFill>
              </a:rPr>
              <a:t>State of Ohio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dirty="0" smtClean="0">
              <a:solidFill>
                <a:schemeClr val="accent2"/>
              </a:solidFill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$8 Billion budget shortfall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Medicaid Considerations: Loss of EFMAP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Office of Health Transformation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Direction from New Administration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US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US" dirty="0"/>
          </a:p>
        </p:txBody>
      </p:sp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Scan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Georgia" pitchFamily="18" charset="0"/>
              <a:buNone/>
            </a:pPr>
            <a:r>
              <a:rPr lang="en-US" dirty="0" smtClean="0">
                <a:solidFill>
                  <a:schemeClr val="accent2"/>
                </a:solidFill>
              </a:rPr>
              <a:t>Federal Issues</a:t>
            </a:r>
          </a:p>
          <a:p>
            <a:pPr algn="ctr">
              <a:buFont typeface="Georgia" pitchFamily="18" charset="0"/>
              <a:buNone/>
            </a:pPr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dirty="0" smtClean="0"/>
              <a:t>DOJ Initiative</a:t>
            </a:r>
          </a:p>
          <a:p>
            <a:r>
              <a:rPr lang="en-US" dirty="0" smtClean="0"/>
              <a:t>How Ohio Stacks Up:</a:t>
            </a:r>
          </a:p>
          <a:p>
            <a:r>
              <a:rPr lang="en-US" dirty="0" smtClean="0"/>
              <a:t>Private ICF Beds 7-15 (Ohio ranks 4</a:t>
            </a:r>
            <a:r>
              <a:rPr lang="en-US" baseline="30000" dirty="0" smtClean="0"/>
              <a:t>th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Private ICF Beds 16+ (Ohio ranks 2</a:t>
            </a:r>
            <a:r>
              <a:rPr lang="en-US" baseline="30000" dirty="0" smtClean="0"/>
              <a:t>nd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Developmental Center (Ohio ranks 7</a:t>
            </a:r>
            <a:r>
              <a:rPr lang="en-US" baseline="30000" dirty="0" smtClean="0"/>
              <a:t>th</a:t>
            </a:r>
            <a:r>
              <a:rPr lang="en-US" dirty="0" smtClean="0"/>
              <a:t>)</a:t>
            </a:r>
          </a:p>
          <a:p>
            <a:pPr>
              <a:buFont typeface="Georgia" pitchFamily="18" charset="0"/>
              <a:buNone/>
            </a:pPr>
            <a:endParaRPr lang="en-US" dirty="0" smtClean="0"/>
          </a:p>
        </p:txBody>
      </p:sp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Scan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Anticipation of DOJ:</a:t>
            </a:r>
          </a:p>
          <a:p>
            <a:r>
              <a:rPr lang="en-US" dirty="0" smtClean="0"/>
              <a:t>Continue DC Downsizing</a:t>
            </a:r>
          </a:p>
          <a:p>
            <a:r>
              <a:rPr lang="en-US" dirty="0" smtClean="0"/>
              <a:t>Challenges: rate structure in ICF’s and HCBS</a:t>
            </a:r>
          </a:p>
          <a:p>
            <a:r>
              <a:rPr lang="en-US" dirty="0" smtClean="0"/>
              <a:t>Committee to Develop Recommendations</a:t>
            </a:r>
          </a:p>
          <a:p>
            <a:r>
              <a:rPr lang="en-US" dirty="0" smtClean="0"/>
              <a:t>Proposal for Budget</a:t>
            </a:r>
          </a:p>
        </p:txBody>
      </p:sp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DODD Downsizing Initiative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ICF Subcommittee process/funding challenges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Rollback vs. Other: Need to Manage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Moving Forward: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en-US" dirty="0" smtClean="0"/>
              <a:t>Depreciation Recapture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en-US" dirty="0" smtClean="0"/>
              <a:t>12</a:t>
            </a:r>
            <a:r>
              <a:rPr lang="en-US" baseline="30000" dirty="0" smtClean="0"/>
              <a:t>th</a:t>
            </a:r>
            <a:r>
              <a:rPr lang="en-US" dirty="0" smtClean="0"/>
              <a:t> Payment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en-US" dirty="0" smtClean="0"/>
              <a:t>Max Bed Tax @ 6%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en-US" dirty="0" smtClean="0"/>
              <a:t>IAF Modernization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lphaLcPeriod"/>
              <a:defRPr/>
            </a:pPr>
            <a:r>
              <a:rPr lang="en-US" dirty="0" smtClean="0"/>
              <a:t>Modify Reimbursement System??</a:t>
            </a:r>
          </a:p>
          <a:p>
            <a:pPr marL="658368" lvl="1" indent="-246888" fontAlgn="auto">
              <a:lnSpc>
                <a:spcPct val="200000"/>
              </a:lnSpc>
              <a:spcAft>
                <a:spcPts val="0"/>
              </a:spcAft>
              <a:buFont typeface="Georgia"/>
              <a:buChar char="▫"/>
              <a:defRPr/>
            </a:pPr>
            <a:endParaRPr lang="en-US" dirty="0"/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to Date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Rollback is unsustainable: As an unknown it can’t be managed. It penalizes efficiency.</a:t>
            </a:r>
          </a:p>
          <a:p>
            <a:r>
              <a:rPr lang="en-US" dirty="0" smtClean="0"/>
              <a:t>Inequities within the system need to be addressed.</a:t>
            </a:r>
          </a:p>
          <a:p>
            <a:r>
              <a:rPr lang="en-US" dirty="0" smtClean="0"/>
              <a:t>“Known's” within the system would be preferable, even with cuts. Providers could then manage their resources to a measurable outcome.</a:t>
            </a:r>
          </a:p>
          <a:p>
            <a:r>
              <a:rPr lang="en-US" dirty="0" smtClean="0"/>
              <a:t>More stability/predictability desired.</a:t>
            </a:r>
          </a:p>
        </p:txBody>
      </p:sp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Our Members Told Us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Ohio has high number of ICF beds when compared to the national average.</a:t>
            </a:r>
          </a:p>
          <a:p>
            <a:r>
              <a:rPr lang="en-US" dirty="0" smtClean="0"/>
              <a:t>DOJ initiative.</a:t>
            </a:r>
          </a:p>
          <a:p>
            <a:r>
              <a:rPr lang="en-US" dirty="0" smtClean="0"/>
              <a:t>Downsizing not incentivized in current system: Capital, depreciation recapture.</a:t>
            </a:r>
          </a:p>
          <a:p>
            <a:r>
              <a:rPr lang="en-US" dirty="0" smtClean="0"/>
              <a:t>$8 billion budget hole – no new money.</a:t>
            </a:r>
          </a:p>
          <a:p>
            <a:r>
              <a:rPr lang="en-US" dirty="0" smtClean="0"/>
              <a:t>Administration looking for ideas.</a:t>
            </a:r>
          </a:p>
          <a:p>
            <a:r>
              <a:rPr lang="en-US" dirty="0" smtClean="0"/>
              <a:t>System  rebalancing to incentivize efficiency and downsizing.</a:t>
            </a:r>
          </a:p>
        </p:txBody>
      </p:sp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 Issues Under Consideration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28700"/>
            <a:ext cx="9144000" cy="582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FMAP changes</a:t>
            </a:r>
          </a:p>
          <a:p>
            <a:pPr lvl="1" eaLnBrk="1" hangingPunct="1"/>
            <a:r>
              <a:rPr lang="en-US" dirty="0" smtClean="0"/>
              <a:t>Enhanced FMAP – 69.94%</a:t>
            </a:r>
          </a:p>
          <a:p>
            <a:pPr lvl="1" eaLnBrk="1" hangingPunct="1"/>
            <a:r>
              <a:rPr lang="en-US" dirty="0" smtClean="0"/>
              <a:t>FMAP – 63.69%</a:t>
            </a:r>
          </a:p>
          <a:p>
            <a:pPr eaLnBrk="1" hangingPunct="1"/>
            <a:r>
              <a:rPr lang="en-US" dirty="0" smtClean="0"/>
              <a:t>6.25% change is a $31.1 million issue</a:t>
            </a:r>
          </a:p>
          <a:p>
            <a:pPr lvl="1" eaLnBrk="1" hangingPunct="1"/>
            <a:r>
              <a:rPr lang="en-US" dirty="0" smtClean="0"/>
              <a:t>Increases rollback by 5.76% if funding is lost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Funding Issues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285</TotalTime>
  <Words>394</Words>
  <Application>Microsoft Office PowerPoint</Application>
  <PresentationFormat>On-screen Show (4:3)</PresentationFormat>
  <Paragraphs>64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OPRA ICF/MR Committee</vt:lpstr>
      <vt:lpstr>Environmental Scan</vt:lpstr>
      <vt:lpstr>Environmental Scan</vt:lpstr>
      <vt:lpstr>DODD Downsizing Initiative</vt:lpstr>
      <vt:lpstr>Work to Date</vt:lpstr>
      <vt:lpstr>What Our Members Told Us</vt:lpstr>
      <vt:lpstr>System Issues Under Consideration</vt:lpstr>
      <vt:lpstr>Slide 8</vt:lpstr>
      <vt:lpstr>System Funding Issues</vt:lpstr>
      <vt:lpstr>Franchise Permit Fee</vt:lpstr>
      <vt:lpstr>Analysis of FY 2011 Inflation/Incentives/Rollback</vt:lpstr>
      <vt:lpstr>Analysis of Covered Cost (Large vs. Small)</vt:lpstr>
      <vt:lpstr>Modified Formulary/2 Year Phase In Assumptions </vt:lpstr>
      <vt:lpstr>Current vs. Modified Ceiling &amp; Incentive Comparisons</vt:lpstr>
      <vt:lpstr>Impact Statistics</vt:lpstr>
      <vt:lpstr>Current vs. Modified Comparisons</vt:lpstr>
      <vt:lpstr>Analysis of FY 2011 using Full Modified Formulary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OPRA ICF/MR Committee</dc:title>
  <dc:creator>Lenovo User</dc:creator>
  <cp:lastModifiedBy>Lenovo User</cp:lastModifiedBy>
  <cp:revision>38</cp:revision>
  <dcterms:created xsi:type="dcterms:W3CDTF">2011-02-06T03:10:55Z</dcterms:created>
  <dcterms:modified xsi:type="dcterms:W3CDTF">2011-02-10T17:06:19Z</dcterms:modified>
</cp:coreProperties>
</file>