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57"/>
  </p:notesMasterIdLst>
  <p:handoutMasterIdLst>
    <p:handoutMasterId r:id="rId58"/>
  </p:handoutMasterIdLst>
  <p:sldIdLst>
    <p:sldId id="257" r:id="rId4"/>
    <p:sldId id="683" r:id="rId5"/>
    <p:sldId id="708" r:id="rId6"/>
    <p:sldId id="699" r:id="rId7"/>
    <p:sldId id="700" r:id="rId8"/>
    <p:sldId id="705" r:id="rId9"/>
    <p:sldId id="707" r:id="rId10"/>
    <p:sldId id="701" r:id="rId11"/>
    <p:sldId id="706" r:id="rId12"/>
    <p:sldId id="653" r:id="rId13"/>
    <p:sldId id="686" r:id="rId14"/>
    <p:sldId id="459" r:id="rId15"/>
    <p:sldId id="608" r:id="rId16"/>
    <p:sldId id="609" r:id="rId17"/>
    <p:sldId id="709" r:id="rId18"/>
    <p:sldId id="720" r:id="rId19"/>
    <p:sldId id="684" r:id="rId20"/>
    <p:sldId id="724" r:id="rId21"/>
    <p:sldId id="725" r:id="rId22"/>
    <p:sldId id="723" r:id="rId23"/>
    <p:sldId id="677" r:id="rId24"/>
    <p:sldId id="467" r:id="rId25"/>
    <p:sldId id="469" r:id="rId26"/>
    <p:sldId id="468" r:id="rId27"/>
    <p:sldId id="390" r:id="rId28"/>
    <p:sldId id="668" r:id="rId29"/>
    <p:sldId id="718" r:id="rId30"/>
    <p:sldId id="719" r:id="rId31"/>
    <p:sldId id="637" r:id="rId32"/>
    <p:sldId id="639" r:id="rId33"/>
    <p:sldId id="640" r:id="rId34"/>
    <p:sldId id="642" r:id="rId35"/>
    <p:sldId id="644" r:id="rId36"/>
    <p:sldId id="645" r:id="rId37"/>
    <p:sldId id="555" r:id="rId38"/>
    <p:sldId id="554" r:id="rId39"/>
    <p:sldId id="559" r:id="rId40"/>
    <p:sldId id="558" r:id="rId41"/>
    <p:sldId id="561" r:id="rId42"/>
    <p:sldId id="714" r:id="rId43"/>
    <p:sldId id="557" r:id="rId44"/>
    <p:sldId id="712" r:id="rId45"/>
    <p:sldId id="715" r:id="rId46"/>
    <p:sldId id="669" r:id="rId47"/>
    <p:sldId id="670" r:id="rId48"/>
    <p:sldId id="685" r:id="rId49"/>
    <p:sldId id="682" r:id="rId50"/>
    <p:sldId id="563" r:id="rId51"/>
    <p:sldId id="564" r:id="rId52"/>
    <p:sldId id="575" r:id="rId53"/>
    <p:sldId id="574" r:id="rId54"/>
    <p:sldId id="726" r:id="rId55"/>
    <p:sldId id="722" r:id="rId5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17187"/>
    <a:srgbClr val="FF9900"/>
    <a:srgbClr val="7FC4D7"/>
    <a:srgbClr val="0070C0"/>
    <a:srgbClr val="FFC000"/>
    <a:srgbClr val="EAB200"/>
    <a:srgbClr val="DCE6F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38" autoAdjust="0"/>
  </p:normalViewPr>
  <p:slideViewPr>
    <p:cSldViewPr>
      <p:cViewPr>
        <p:scale>
          <a:sx n="60" d="100"/>
          <a:sy n="60" d="100"/>
        </p:scale>
        <p:origin x="-1648" y="-7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1856" y="-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BBE37-DF5D-4293-AE12-262951D175C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</dgm:pt>
    <dgm:pt modelId="{0FAE8B04-5DD3-414C-A2F3-2444DED9F2FD}">
      <dgm:prSet phldrT="[Text]" custT="1"/>
      <dgm:spPr>
        <a:solidFill>
          <a:srgbClr val="362C7E"/>
        </a:solidFill>
      </dgm:spPr>
      <dgm:t>
        <a:bodyPr/>
        <a:lstStyle/>
        <a:p>
          <a:r>
            <a:rPr lang="en-US" sz="2800" dirty="0" smtClean="0"/>
            <a:t>Medical care</a:t>
          </a:r>
          <a:endParaRPr lang="en-US" sz="2800" dirty="0"/>
        </a:p>
      </dgm:t>
    </dgm:pt>
    <dgm:pt modelId="{58C25EA0-A0D5-4141-B804-8FF227D82BE0}" type="parTrans" cxnId="{070353DF-2DA3-46DB-B92F-A32D31FED025}">
      <dgm:prSet/>
      <dgm:spPr/>
      <dgm:t>
        <a:bodyPr/>
        <a:lstStyle/>
        <a:p>
          <a:endParaRPr lang="en-US"/>
        </a:p>
      </dgm:t>
    </dgm:pt>
    <dgm:pt modelId="{4680D940-88D7-49BB-98E5-08108E3F78F3}" type="sibTrans" cxnId="{070353DF-2DA3-46DB-B92F-A32D31FED025}">
      <dgm:prSet/>
      <dgm:spPr/>
      <dgm:t>
        <a:bodyPr/>
        <a:lstStyle/>
        <a:p>
          <a:endParaRPr lang="en-US"/>
        </a:p>
      </dgm:t>
    </dgm:pt>
    <dgm:pt modelId="{2A8DAB9C-D94F-4357-AF8D-4EBB3F5087D9}">
      <dgm:prSet phldrT="[Text]" custT="1"/>
      <dgm:spPr>
        <a:solidFill>
          <a:srgbClr val="362C7E"/>
        </a:solidFill>
      </dgm:spPr>
      <dgm:t>
        <a:bodyPr/>
        <a:lstStyle/>
        <a:p>
          <a:r>
            <a:rPr lang="en-US" sz="2800" dirty="0" smtClean="0"/>
            <a:t>HCBS</a:t>
          </a:r>
          <a:endParaRPr lang="en-US" sz="2800" dirty="0"/>
        </a:p>
      </dgm:t>
    </dgm:pt>
    <dgm:pt modelId="{11BDBADE-55B9-4635-B72C-A873E4909011}" type="parTrans" cxnId="{5D1A79B6-70E2-4CBC-A606-AF9CAE3397F7}">
      <dgm:prSet/>
      <dgm:spPr/>
      <dgm:t>
        <a:bodyPr/>
        <a:lstStyle/>
        <a:p>
          <a:endParaRPr lang="en-US"/>
        </a:p>
      </dgm:t>
    </dgm:pt>
    <dgm:pt modelId="{3910F184-A7F5-4D9A-9ADA-EE989D50B8BE}" type="sibTrans" cxnId="{5D1A79B6-70E2-4CBC-A606-AF9CAE3397F7}">
      <dgm:prSet/>
      <dgm:spPr/>
      <dgm:t>
        <a:bodyPr/>
        <a:lstStyle/>
        <a:p>
          <a:endParaRPr lang="en-US"/>
        </a:p>
      </dgm:t>
    </dgm:pt>
    <dgm:pt modelId="{70521A4B-27DE-4FCC-BC5D-6C57C36A5654}">
      <dgm:prSet phldrT="[Text]" custT="1"/>
      <dgm:spPr>
        <a:solidFill>
          <a:srgbClr val="362C7E"/>
        </a:solidFill>
      </dgm:spPr>
      <dgm:t>
        <a:bodyPr/>
        <a:lstStyle/>
        <a:p>
          <a:r>
            <a:rPr lang="en-US" sz="2400" dirty="0" smtClean="0"/>
            <a:t>Housing/ Recovery-LTC Supports</a:t>
          </a:r>
          <a:endParaRPr lang="en-US" sz="2400" dirty="0"/>
        </a:p>
      </dgm:t>
    </dgm:pt>
    <dgm:pt modelId="{B8AAD299-CF43-47EA-A48C-049E7A6777E3}" type="parTrans" cxnId="{9A070468-B1E8-4929-A10A-B9DDD7630625}">
      <dgm:prSet/>
      <dgm:spPr/>
      <dgm:t>
        <a:bodyPr/>
        <a:lstStyle/>
        <a:p>
          <a:endParaRPr lang="en-US"/>
        </a:p>
      </dgm:t>
    </dgm:pt>
    <dgm:pt modelId="{8A5DA5C9-270B-48DF-B349-FC24F8EA1852}" type="sibTrans" cxnId="{9A070468-B1E8-4929-A10A-B9DDD7630625}">
      <dgm:prSet/>
      <dgm:spPr/>
      <dgm:t>
        <a:bodyPr/>
        <a:lstStyle/>
        <a:p>
          <a:endParaRPr lang="en-US"/>
        </a:p>
      </dgm:t>
    </dgm:pt>
    <dgm:pt modelId="{C6B04B0E-5911-4AAD-95D8-1A1DC0EFF540}">
      <dgm:prSet custT="1"/>
      <dgm:spPr>
        <a:solidFill>
          <a:srgbClr val="362C7E"/>
        </a:solidFill>
      </dgm:spPr>
      <dgm:t>
        <a:bodyPr/>
        <a:lstStyle/>
        <a:p>
          <a:r>
            <a:rPr lang="en-US" sz="2800" dirty="0" smtClean="0"/>
            <a:t>Behavioral Health</a:t>
          </a:r>
          <a:endParaRPr lang="en-US" sz="2800" dirty="0"/>
        </a:p>
      </dgm:t>
    </dgm:pt>
    <dgm:pt modelId="{84DB2BFD-9878-4CF3-BE58-595695567EF5}" type="parTrans" cxnId="{F6163194-3FD6-448C-B64C-739FF75365C3}">
      <dgm:prSet/>
      <dgm:spPr/>
      <dgm:t>
        <a:bodyPr/>
        <a:lstStyle/>
        <a:p>
          <a:endParaRPr lang="en-US"/>
        </a:p>
      </dgm:t>
    </dgm:pt>
    <dgm:pt modelId="{234B926A-0C0C-4C2B-9710-9CCEE268721E}" type="sibTrans" cxnId="{F6163194-3FD6-448C-B64C-739FF75365C3}">
      <dgm:prSet/>
      <dgm:spPr/>
      <dgm:t>
        <a:bodyPr/>
        <a:lstStyle/>
        <a:p>
          <a:endParaRPr lang="en-US"/>
        </a:p>
      </dgm:t>
    </dgm:pt>
    <dgm:pt modelId="{F9660CD0-8DB8-4B65-9173-D9A86C52F35B}">
      <dgm:prSet custT="1"/>
      <dgm:spPr>
        <a:solidFill>
          <a:srgbClr val="362C7E"/>
        </a:solidFill>
      </dgm:spPr>
      <dgm:t>
        <a:bodyPr/>
        <a:lstStyle/>
        <a:p>
          <a:r>
            <a:rPr lang="en-US" sz="2800" dirty="0" smtClean="0"/>
            <a:t>Home Care</a:t>
          </a:r>
          <a:endParaRPr lang="en-US" sz="2800" dirty="0"/>
        </a:p>
      </dgm:t>
    </dgm:pt>
    <dgm:pt modelId="{B256DA7B-44C3-4467-9B80-BEF003ADAD7D}" type="parTrans" cxnId="{F1E35E74-5D49-4CCB-ADC5-79E6A4554016}">
      <dgm:prSet/>
      <dgm:spPr/>
      <dgm:t>
        <a:bodyPr/>
        <a:lstStyle/>
        <a:p>
          <a:endParaRPr lang="en-US"/>
        </a:p>
      </dgm:t>
    </dgm:pt>
    <dgm:pt modelId="{A5773DA0-E1FD-4143-9A04-23F83D65F810}" type="sibTrans" cxnId="{F1E35E74-5D49-4CCB-ADC5-79E6A4554016}">
      <dgm:prSet/>
      <dgm:spPr/>
      <dgm:t>
        <a:bodyPr/>
        <a:lstStyle/>
        <a:p>
          <a:endParaRPr lang="en-US"/>
        </a:p>
      </dgm:t>
    </dgm:pt>
    <dgm:pt modelId="{D24F3B2C-A879-422B-A76B-8CF8AA13C82B}" type="pres">
      <dgm:prSet presAssocID="{BB3BBE37-DF5D-4293-AE12-262951D175C3}" presName="rootnode" presStyleCnt="0">
        <dgm:presLayoutVars>
          <dgm:chMax/>
          <dgm:chPref/>
          <dgm:dir/>
          <dgm:animLvl val="lvl"/>
        </dgm:presLayoutVars>
      </dgm:prSet>
      <dgm:spPr/>
    </dgm:pt>
    <dgm:pt modelId="{57A272AB-0F9A-4D56-8131-E0C1CC1CEA8A}" type="pres">
      <dgm:prSet presAssocID="{0FAE8B04-5DD3-414C-A2F3-2444DED9F2FD}" presName="composite" presStyleCnt="0"/>
      <dgm:spPr/>
    </dgm:pt>
    <dgm:pt modelId="{E43FFB99-65BE-4DC4-B495-A5B143B97180}" type="pres">
      <dgm:prSet presAssocID="{0FAE8B04-5DD3-414C-A2F3-2444DED9F2FD}" presName="bentUpArrow1" presStyleLbl="alignImgPlace1" presStyleIdx="0" presStyleCnt="4" custLinFactNeighborX="-91299" custLinFactNeighborY="6306"/>
      <dgm:spPr>
        <a:solidFill>
          <a:schemeClr val="accent2">
            <a:lumMod val="40000"/>
            <a:lumOff val="60000"/>
          </a:schemeClr>
        </a:solidFill>
      </dgm:spPr>
    </dgm:pt>
    <dgm:pt modelId="{F481C397-2B99-4B5B-9498-11AA9049BDD2}" type="pres">
      <dgm:prSet presAssocID="{0FAE8B04-5DD3-414C-A2F3-2444DED9F2FD}" presName="ParentText" presStyleLbl="node1" presStyleIdx="0" presStyleCnt="5" custScaleX="160802" custScaleY="111745" custLinFactX="-29896" custLinFactNeighborX="-100000" custLinFactNeighborY="-35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9C0E6-0426-497E-BDE9-99A2F0C44F46}" type="pres">
      <dgm:prSet presAssocID="{0FAE8B04-5DD3-414C-A2F3-2444DED9F2FD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7087371-A524-44D5-9112-0B563BD4AD9E}" type="pres">
      <dgm:prSet presAssocID="{4680D940-88D7-49BB-98E5-08108E3F78F3}" presName="sibTrans" presStyleCnt="0"/>
      <dgm:spPr/>
    </dgm:pt>
    <dgm:pt modelId="{7360A0EB-69AD-4062-8A24-D63BA0BFC4EC}" type="pres">
      <dgm:prSet presAssocID="{C6B04B0E-5911-4AAD-95D8-1A1DC0EFF540}" presName="composite" presStyleCnt="0"/>
      <dgm:spPr/>
    </dgm:pt>
    <dgm:pt modelId="{D1D1DE84-5FD9-459B-9F9F-1C5492718E9A}" type="pres">
      <dgm:prSet presAssocID="{C6B04B0E-5911-4AAD-95D8-1A1DC0EFF540}" presName="bentUpArrow1" presStyleLbl="alignImgPlace1" presStyleIdx="1" presStyleCnt="4" custLinFactNeighborX="-87225" custLinFactNeighborY="16564"/>
      <dgm:spPr>
        <a:solidFill>
          <a:schemeClr val="accent2">
            <a:lumMod val="40000"/>
            <a:lumOff val="60000"/>
          </a:schemeClr>
        </a:solidFill>
      </dgm:spPr>
    </dgm:pt>
    <dgm:pt modelId="{1CACE3F9-1F0D-444B-978F-74B506CF5690}" type="pres">
      <dgm:prSet presAssocID="{C6B04B0E-5911-4AAD-95D8-1A1DC0EFF540}" presName="ParentText" presStyleLbl="node1" presStyleIdx="1" presStyleCnt="5" custScaleX="196750" custScaleY="137631" custLinFactNeighborX="-42129" custLinFactNeighborY="-144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46E9B-0493-4A61-B8EB-E009C77F47AD}" type="pres">
      <dgm:prSet presAssocID="{C6B04B0E-5911-4AAD-95D8-1A1DC0EFF540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0DC1AE5-DBE3-49AE-A5B4-4255C9BD0D67}" type="pres">
      <dgm:prSet presAssocID="{234B926A-0C0C-4C2B-9710-9CCEE268721E}" presName="sibTrans" presStyleCnt="0"/>
      <dgm:spPr/>
    </dgm:pt>
    <dgm:pt modelId="{F656D9CE-63EE-4A54-9D2E-0B72AFC69DE2}" type="pres">
      <dgm:prSet presAssocID="{F9660CD0-8DB8-4B65-9173-D9A86C52F35B}" presName="composite" presStyleCnt="0"/>
      <dgm:spPr/>
    </dgm:pt>
    <dgm:pt modelId="{CE19E4C8-AF0C-42C0-BA09-012836AC8945}" type="pres">
      <dgm:prSet presAssocID="{F9660CD0-8DB8-4B65-9173-D9A86C52F35B}" presName="bentUpArrow1" presStyleLbl="alignImgPlace1" presStyleIdx="2" presStyleCnt="4" custLinFactNeighborX="69522" custLinFactNeighborY="23649"/>
      <dgm:spPr>
        <a:solidFill>
          <a:schemeClr val="accent2">
            <a:lumMod val="40000"/>
            <a:lumOff val="60000"/>
          </a:schemeClr>
        </a:solidFill>
      </dgm:spPr>
    </dgm:pt>
    <dgm:pt modelId="{D7C61611-3830-4842-A9DA-4C4240C9DD1C}" type="pres">
      <dgm:prSet presAssocID="{F9660CD0-8DB8-4B65-9173-D9A86C52F35B}" presName="ParentText" presStyleLbl="node1" presStyleIdx="2" presStyleCnt="5" custScaleX="181614" custScaleY="105258" custLinFactNeighborX="-16429" custLinFactNeighborY="195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E14F8-239D-4F56-9445-3C05C6E4BCA2}" type="pres">
      <dgm:prSet presAssocID="{F9660CD0-8DB8-4B65-9173-D9A86C52F35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BCC9948-AD3D-4CAF-9820-64671ACDD46D}" type="pres">
      <dgm:prSet presAssocID="{A5773DA0-E1FD-4143-9A04-23F83D65F810}" presName="sibTrans" presStyleCnt="0"/>
      <dgm:spPr/>
    </dgm:pt>
    <dgm:pt modelId="{47209178-A5F5-4B99-9E7A-B4980E68FF2E}" type="pres">
      <dgm:prSet presAssocID="{2A8DAB9C-D94F-4357-AF8D-4EBB3F5087D9}" presName="composite" presStyleCnt="0"/>
      <dgm:spPr/>
    </dgm:pt>
    <dgm:pt modelId="{02F363C8-B204-4D6E-8BBF-3F697143DCB9}" type="pres">
      <dgm:prSet presAssocID="{2A8DAB9C-D94F-4357-AF8D-4EBB3F5087D9}" presName="bentUpArrow1" presStyleLbl="alignImgPlace1" presStyleIdx="3" presStyleCnt="4" custLinFactX="66713" custLinFactNeighborX="100000" custLinFactNeighborY="42371"/>
      <dgm:spPr>
        <a:solidFill>
          <a:schemeClr val="accent2">
            <a:lumMod val="40000"/>
            <a:lumOff val="60000"/>
          </a:schemeClr>
        </a:solidFill>
      </dgm:spPr>
    </dgm:pt>
    <dgm:pt modelId="{C8F38BCA-4BC1-45F6-A555-5220E8F437DE}" type="pres">
      <dgm:prSet presAssocID="{2A8DAB9C-D94F-4357-AF8D-4EBB3F5087D9}" presName="ParentText" presStyleLbl="node1" presStyleIdx="3" presStyleCnt="5" custScaleX="131358" custScaleY="103435" custLinFactNeighborX="69795" custLinFactNeighborY="458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BA6FE-E424-432B-AF2D-494308DBAD7B}" type="pres">
      <dgm:prSet presAssocID="{2A8DAB9C-D94F-4357-AF8D-4EBB3F5087D9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F270825-2374-46DD-9F4E-62FC4B485429}" type="pres">
      <dgm:prSet presAssocID="{3910F184-A7F5-4D9A-9ADA-EE989D50B8BE}" presName="sibTrans" presStyleCnt="0"/>
      <dgm:spPr/>
    </dgm:pt>
    <dgm:pt modelId="{B5186969-B898-4AD6-BBBF-1665FE821347}" type="pres">
      <dgm:prSet presAssocID="{70521A4B-27DE-4FCC-BC5D-6C57C36A5654}" presName="composite" presStyleCnt="0"/>
      <dgm:spPr/>
    </dgm:pt>
    <dgm:pt modelId="{F732D372-DC3F-43A6-9E9E-5A7901D40EBD}" type="pres">
      <dgm:prSet presAssocID="{70521A4B-27DE-4FCC-BC5D-6C57C36A5654}" presName="ParentText" presStyleLbl="node1" presStyleIdx="4" presStyleCnt="5" custScaleX="171283" custScaleY="177802" custLinFactX="7357" custLinFactNeighborX="100000" custLinFactNeighborY="72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070468-B1E8-4929-A10A-B9DDD7630625}" srcId="{BB3BBE37-DF5D-4293-AE12-262951D175C3}" destId="{70521A4B-27DE-4FCC-BC5D-6C57C36A5654}" srcOrd="4" destOrd="0" parTransId="{B8AAD299-CF43-47EA-A48C-049E7A6777E3}" sibTransId="{8A5DA5C9-270B-48DF-B349-FC24F8EA1852}"/>
    <dgm:cxn modelId="{070353DF-2DA3-46DB-B92F-A32D31FED025}" srcId="{BB3BBE37-DF5D-4293-AE12-262951D175C3}" destId="{0FAE8B04-5DD3-414C-A2F3-2444DED9F2FD}" srcOrd="0" destOrd="0" parTransId="{58C25EA0-A0D5-4141-B804-8FF227D82BE0}" sibTransId="{4680D940-88D7-49BB-98E5-08108E3F78F3}"/>
    <dgm:cxn modelId="{9504D69D-4CC4-4540-A7A7-9D20C95EFB71}" type="presOf" srcId="{70521A4B-27DE-4FCC-BC5D-6C57C36A5654}" destId="{F732D372-DC3F-43A6-9E9E-5A7901D40EBD}" srcOrd="0" destOrd="0" presId="urn:microsoft.com/office/officeart/2005/8/layout/StepDownProcess"/>
    <dgm:cxn modelId="{4D41AECC-33F9-405B-B231-0141E63A40F3}" type="presOf" srcId="{2A8DAB9C-D94F-4357-AF8D-4EBB3F5087D9}" destId="{C8F38BCA-4BC1-45F6-A555-5220E8F437DE}" srcOrd="0" destOrd="0" presId="urn:microsoft.com/office/officeart/2005/8/layout/StepDownProcess"/>
    <dgm:cxn modelId="{F6163194-3FD6-448C-B64C-739FF75365C3}" srcId="{BB3BBE37-DF5D-4293-AE12-262951D175C3}" destId="{C6B04B0E-5911-4AAD-95D8-1A1DC0EFF540}" srcOrd="1" destOrd="0" parTransId="{84DB2BFD-9878-4CF3-BE58-595695567EF5}" sibTransId="{234B926A-0C0C-4C2B-9710-9CCEE268721E}"/>
    <dgm:cxn modelId="{F1E35E74-5D49-4CCB-ADC5-79E6A4554016}" srcId="{BB3BBE37-DF5D-4293-AE12-262951D175C3}" destId="{F9660CD0-8DB8-4B65-9173-D9A86C52F35B}" srcOrd="2" destOrd="0" parTransId="{B256DA7B-44C3-4467-9B80-BEF003ADAD7D}" sibTransId="{A5773DA0-E1FD-4143-9A04-23F83D65F810}"/>
    <dgm:cxn modelId="{2660D7FA-5129-499E-A5D3-7BC5DA539A25}" type="presOf" srcId="{BB3BBE37-DF5D-4293-AE12-262951D175C3}" destId="{D24F3B2C-A879-422B-A76B-8CF8AA13C82B}" srcOrd="0" destOrd="0" presId="urn:microsoft.com/office/officeart/2005/8/layout/StepDownProcess"/>
    <dgm:cxn modelId="{5D1A79B6-70E2-4CBC-A606-AF9CAE3397F7}" srcId="{BB3BBE37-DF5D-4293-AE12-262951D175C3}" destId="{2A8DAB9C-D94F-4357-AF8D-4EBB3F5087D9}" srcOrd="3" destOrd="0" parTransId="{11BDBADE-55B9-4635-B72C-A873E4909011}" sibTransId="{3910F184-A7F5-4D9A-9ADA-EE989D50B8BE}"/>
    <dgm:cxn modelId="{13336F9F-9D4C-4BBF-BF38-0B743C2577E9}" type="presOf" srcId="{F9660CD0-8DB8-4B65-9173-D9A86C52F35B}" destId="{D7C61611-3830-4842-A9DA-4C4240C9DD1C}" srcOrd="0" destOrd="0" presId="urn:microsoft.com/office/officeart/2005/8/layout/StepDownProcess"/>
    <dgm:cxn modelId="{0CB67B7D-7630-4CBF-855B-ED45475DADCB}" type="presOf" srcId="{0FAE8B04-5DD3-414C-A2F3-2444DED9F2FD}" destId="{F481C397-2B99-4B5B-9498-11AA9049BDD2}" srcOrd="0" destOrd="0" presId="urn:microsoft.com/office/officeart/2005/8/layout/StepDownProcess"/>
    <dgm:cxn modelId="{39BFE28B-000B-4A11-86FB-66D67DCF4AB6}" type="presOf" srcId="{C6B04B0E-5911-4AAD-95D8-1A1DC0EFF540}" destId="{1CACE3F9-1F0D-444B-978F-74B506CF5690}" srcOrd="0" destOrd="0" presId="urn:microsoft.com/office/officeart/2005/8/layout/StepDownProcess"/>
    <dgm:cxn modelId="{221BB7B5-C09B-4306-8281-A137E7B9560B}" type="presParOf" srcId="{D24F3B2C-A879-422B-A76B-8CF8AA13C82B}" destId="{57A272AB-0F9A-4D56-8131-E0C1CC1CEA8A}" srcOrd="0" destOrd="0" presId="urn:microsoft.com/office/officeart/2005/8/layout/StepDownProcess"/>
    <dgm:cxn modelId="{05E0E462-2E48-479D-A5EB-5C5F6F5BB85F}" type="presParOf" srcId="{57A272AB-0F9A-4D56-8131-E0C1CC1CEA8A}" destId="{E43FFB99-65BE-4DC4-B495-A5B143B97180}" srcOrd="0" destOrd="0" presId="urn:microsoft.com/office/officeart/2005/8/layout/StepDownProcess"/>
    <dgm:cxn modelId="{B24F8C29-B0FC-4F2D-94B5-8F9B05E13E41}" type="presParOf" srcId="{57A272AB-0F9A-4D56-8131-E0C1CC1CEA8A}" destId="{F481C397-2B99-4B5B-9498-11AA9049BDD2}" srcOrd="1" destOrd="0" presId="urn:microsoft.com/office/officeart/2005/8/layout/StepDownProcess"/>
    <dgm:cxn modelId="{E2BBA9EA-6904-444B-B96F-922DBD2EA073}" type="presParOf" srcId="{57A272AB-0F9A-4D56-8131-E0C1CC1CEA8A}" destId="{5D29C0E6-0426-497E-BDE9-99A2F0C44F46}" srcOrd="2" destOrd="0" presId="urn:microsoft.com/office/officeart/2005/8/layout/StepDownProcess"/>
    <dgm:cxn modelId="{469DCA2A-0600-4472-B3EE-A7E7675CCA94}" type="presParOf" srcId="{D24F3B2C-A879-422B-A76B-8CF8AA13C82B}" destId="{47087371-A524-44D5-9112-0B563BD4AD9E}" srcOrd="1" destOrd="0" presId="urn:microsoft.com/office/officeart/2005/8/layout/StepDownProcess"/>
    <dgm:cxn modelId="{62EA3E08-5820-4EF7-88FB-D8B7F5918BAF}" type="presParOf" srcId="{D24F3B2C-A879-422B-A76B-8CF8AA13C82B}" destId="{7360A0EB-69AD-4062-8A24-D63BA0BFC4EC}" srcOrd="2" destOrd="0" presId="urn:microsoft.com/office/officeart/2005/8/layout/StepDownProcess"/>
    <dgm:cxn modelId="{8491D069-99E8-42EC-B720-40C040D58D15}" type="presParOf" srcId="{7360A0EB-69AD-4062-8A24-D63BA0BFC4EC}" destId="{D1D1DE84-5FD9-459B-9F9F-1C5492718E9A}" srcOrd="0" destOrd="0" presId="urn:microsoft.com/office/officeart/2005/8/layout/StepDownProcess"/>
    <dgm:cxn modelId="{30D09851-D90E-41F3-836D-31D29C502EA9}" type="presParOf" srcId="{7360A0EB-69AD-4062-8A24-D63BA0BFC4EC}" destId="{1CACE3F9-1F0D-444B-978F-74B506CF5690}" srcOrd="1" destOrd="0" presId="urn:microsoft.com/office/officeart/2005/8/layout/StepDownProcess"/>
    <dgm:cxn modelId="{A1991187-9F3F-459C-A578-25C64C5FB8DD}" type="presParOf" srcId="{7360A0EB-69AD-4062-8A24-D63BA0BFC4EC}" destId="{D7D46E9B-0493-4A61-B8EB-E009C77F47AD}" srcOrd="2" destOrd="0" presId="urn:microsoft.com/office/officeart/2005/8/layout/StepDownProcess"/>
    <dgm:cxn modelId="{4C5CE834-9610-4CD2-9BBA-5DF0D514FF44}" type="presParOf" srcId="{D24F3B2C-A879-422B-A76B-8CF8AA13C82B}" destId="{40DC1AE5-DBE3-49AE-A5B4-4255C9BD0D67}" srcOrd="3" destOrd="0" presId="urn:microsoft.com/office/officeart/2005/8/layout/StepDownProcess"/>
    <dgm:cxn modelId="{0D94B3CB-1CE0-4051-821B-639ACA41DEDC}" type="presParOf" srcId="{D24F3B2C-A879-422B-A76B-8CF8AA13C82B}" destId="{F656D9CE-63EE-4A54-9D2E-0B72AFC69DE2}" srcOrd="4" destOrd="0" presId="urn:microsoft.com/office/officeart/2005/8/layout/StepDownProcess"/>
    <dgm:cxn modelId="{8D216F55-BFEE-4754-8941-5458027FB547}" type="presParOf" srcId="{F656D9CE-63EE-4A54-9D2E-0B72AFC69DE2}" destId="{CE19E4C8-AF0C-42C0-BA09-012836AC8945}" srcOrd="0" destOrd="0" presId="urn:microsoft.com/office/officeart/2005/8/layout/StepDownProcess"/>
    <dgm:cxn modelId="{0F3E391F-EBBA-4680-8267-9E11BC321533}" type="presParOf" srcId="{F656D9CE-63EE-4A54-9D2E-0B72AFC69DE2}" destId="{D7C61611-3830-4842-A9DA-4C4240C9DD1C}" srcOrd="1" destOrd="0" presId="urn:microsoft.com/office/officeart/2005/8/layout/StepDownProcess"/>
    <dgm:cxn modelId="{C79D8D44-5808-4E1F-BD68-ECEB7384488B}" type="presParOf" srcId="{F656D9CE-63EE-4A54-9D2E-0B72AFC69DE2}" destId="{5EEE14F8-239D-4F56-9445-3C05C6E4BCA2}" srcOrd="2" destOrd="0" presId="urn:microsoft.com/office/officeart/2005/8/layout/StepDownProcess"/>
    <dgm:cxn modelId="{42246A86-D305-45D9-BBCE-76158B4653D8}" type="presParOf" srcId="{D24F3B2C-A879-422B-A76B-8CF8AA13C82B}" destId="{9BCC9948-AD3D-4CAF-9820-64671ACDD46D}" srcOrd="5" destOrd="0" presId="urn:microsoft.com/office/officeart/2005/8/layout/StepDownProcess"/>
    <dgm:cxn modelId="{5403755F-19D8-4CB2-A31A-33626C557171}" type="presParOf" srcId="{D24F3B2C-A879-422B-A76B-8CF8AA13C82B}" destId="{47209178-A5F5-4B99-9E7A-B4980E68FF2E}" srcOrd="6" destOrd="0" presId="urn:microsoft.com/office/officeart/2005/8/layout/StepDownProcess"/>
    <dgm:cxn modelId="{BAD8266C-B245-44B0-9E17-6D4DAA2A7946}" type="presParOf" srcId="{47209178-A5F5-4B99-9E7A-B4980E68FF2E}" destId="{02F363C8-B204-4D6E-8BBF-3F697143DCB9}" srcOrd="0" destOrd="0" presId="urn:microsoft.com/office/officeart/2005/8/layout/StepDownProcess"/>
    <dgm:cxn modelId="{35E67728-8BEA-4C59-A92B-D58B3AC4A5D6}" type="presParOf" srcId="{47209178-A5F5-4B99-9E7A-B4980E68FF2E}" destId="{C8F38BCA-4BC1-45F6-A555-5220E8F437DE}" srcOrd="1" destOrd="0" presId="urn:microsoft.com/office/officeart/2005/8/layout/StepDownProcess"/>
    <dgm:cxn modelId="{593D0A56-9D12-4E65-A42C-4AA0C59C39EB}" type="presParOf" srcId="{47209178-A5F5-4B99-9E7A-B4980E68FF2E}" destId="{BA3BA6FE-E424-432B-AF2D-494308DBAD7B}" srcOrd="2" destOrd="0" presId="urn:microsoft.com/office/officeart/2005/8/layout/StepDownProcess"/>
    <dgm:cxn modelId="{795DE48E-8C3D-4061-80C6-44569F957C58}" type="presParOf" srcId="{D24F3B2C-A879-422B-A76B-8CF8AA13C82B}" destId="{6F270825-2374-46DD-9F4E-62FC4B485429}" srcOrd="7" destOrd="0" presId="urn:microsoft.com/office/officeart/2005/8/layout/StepDownProcess"/>
    <dgm:cxn modelId="{6CC1F0FE-F8AA-4448-B7FE-AA43865B2846}" type="presParOf" srcId="{D24F3B2C-A879-422B-A76B-8CF8AA13C82B}" destId="{B5186969-B898-4AD6-BBBF-1665FE821347}" srcOrd="8" destOrd="0" presId="urn:microsoft.com/office/officeart/2005/8/layout/StepDownProcess"/>
    <dgm:cxn modelId="{EEA425EF-3243-41ED-825D-76E4303A9097}" type="presParOf" srcId="{B5186969-B898-4AD6-BBBF-1665FE821347}" destId="{F732D372-DC3F-43A6-9E9E-5A7901D40EB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D04D61-E078-40F2-B8D5-68BC7F387AEA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C972F8B-EB12-4CBA-9480-DD854CCF09E6}">
      <dgm:prSet phldrT="[Text]" custT="1"/>
      <dgm:spPr/>
      <dgm:t>
        <a:bodyPr/>
        <a:lstStyle/>
        <a:p>
          <a:r>
            <a:rPr lang="en-US" sz="1600" b="1" dirty="0" smtClean="0"/>
            <a:t>1. Describe services, clients’  needs to identify programs</a:t>
          </a:r>
          <a:endParaRPr lang="en-US" sz="1600" dirty="0"/>
        </a:p>
      </dgm:t>
    </dgm:pt>
    <dgm:pt modelId="{238B1529-E6F2-48FF-9545-5D1D53154481}" type="parTrans" cxnId="{C508D8E1-DF9B-4604-B204-BA66834B4C03}">
      <dgm:prSet/>
      <dgm:spPr/>
      <dgm:t>
        <a:bodyPr/>
        <a:lstStyle/>
        <a:p>
          <a:endParaRPr lang="en-US"/>
        </a:p>
      </dgm:t>
    </dgm:pt>
    <dgm:pt modelId="{8700286B-649B-4C3D-A8D7-50179BEBE94C}" type="sibTrans" cxnId="{C508D8E1-DF9B-4604-B204-BA66834B4C03}">
      <dgm:prSet/>
      <dgm:spPr/>
      <dgm:t>
        <a:bodyPr/>
        <a:lstStyle/>
        <a:p>
          <a:endParaRPr lang="en-US"/>
        </a:p>
      </dgm:t>
    </dgm:pt>
    <dgm:pt modelId="{41F796B8-E847-4D77-97EA-94D803DE6F43}">
      <dgm:prSet phldrT="[Text]" custT="1"/>
      <dgm:spPr/>
      <dgm:t>
        <a:bodyPr/>
        <a:lstStyle/>
        <a:p>
          <a:r>
            <a:rPr lang="en-US" sz="1600" b="1" dirty="0" smtClean="0"/>
            <a:t>2. Align clients, units &amp; revenue by each program</a:t>
          </a:r>
          <a:endParaRPr lang="en-US" sz="1600" b="1" dirty="0"/>
        </a:p>
      </dgm:t>
    </dgm:pt>
    <dgm:pt modelId="{8E806D30-4D45-497F-BA77-28F546E7A721}" type="parTrans" cxnId="{20AFC7DE-9CE9-429E-B599-3A6F07242008}">
      <dgm:prSet/>
      <dgm:spPr/>
      <dgm:t>
        <a:bodyPr/>
        <a:lstStyle/>
        <a:p>
          <a:endParaRPr lang="en-US"/>
        </a:p>
      </dgm:t>
    </dgm:pt>
    <dgm:pt modelId="{80D5C7E9-6DE8-4FCF-83D8-5712D32EAAFD}" type="sibTrans" cxnId="{20AFC7DE-9CE9-429E-B599-3A6F07242008}">
      <dgm:prSet/>
      <dgm:spPr/>
      <dgm:t>
        <a:bodyPr/>
        <a:lstStyle/>
        <a:p>
          <a:endParaRPr lang="en-US"/>
        </a:p>
      </dgm:t>
    </dgm:pt>
    <dgm:pt modelId="{BE563A62-58AD-42E4-9BDB-0A07C5736979}">
      <dgm:prSet phldrT="[Text]" custT="1"/>
      <dgm:spPr/>
      <dgm:t>
        <a:bodyPr/>
        <a:lstStyle/>
        <a:p>
          <a:r>
            <a:rPr lang="en-US" sz="1600" b="1" dirty="0" smtClean="0"/>
            <a:t>3.Map program units to new service codes based on  Redesign rules </a:t>
          </a:r>
          <a:endParaRPr lang="en-US" sz="1600" b="1" dirty="0"/>
        </a:p>
      </dgm:t>
    </dgm:pt>
    <dgm:pt modelId="{2D048E5A-AC6C-4A96-BBB7-A08DF83BF018}" type="parTrans" cxnId="{40F6B013-5F5B-44BF-8934-13F4D02B0F94}">
      <dgm:prSet/>
      <dgm:spPr/>
      <dgm:t>
        <a:bodyPr/>
        <a:lstStyle/>
        <a:p>
          <a:endParaRPr lang="en-US"/>
        </a:p>
      </dgm:t>
    </dgm:pt>
    <dgm:pt modelId="{55415C91-944B-4276-AA2C-92144F8BA45D}" type="sibTrans" cxnId="{40F6B013-5F5B-44BF-8934-13F4D02B0F94}">
      <dgm:prSet/>
      <dgm:spPr/>
      <dgm:t>
        <a:bodyPr/>
        <a:lstStyle/>
        <a:p>
          <a:endParaRPr lang="en-US"/>
        </a:p>
      </dgm:t>
    </dgm:pt>
    <dgm:pt modelId="{ACD0C1E8-F14A-49F7-BD41-62556F01E23C}">
      <dgm:prSet custT="1"/>
      <dgm:spPr/>
      <dgm:t>
        <a:bodyPr/>
        <a:lstStyle/>
        <a:p>
          <a:r>
            <a:rPr lang="en-US" sz="1600" b="1" dirty="0" smtClean="0"/>
            <a:t>4. Model program options to determine the best clinical model</a:t>
          </a:r>
          <a:endParaRPr lang="en-US" sz="1600" b="1" dirty="0"/>
        </a:p>
      </dgm:t>
    </dgm:pt>
    <dgm:pt modelId="{F09A7205-C06B-4483-9773-A4F3E33719B5}" type="parTrans" cxnId="{62BE3680-2919-4147-BA6C-5B373E4B7796}">
      <dgm:prSet/>
      <dgm:spPr/>
      <dgm:t>
        <a:bodyPr/>
        <a:lstStyle/>
        <a:p>
          <a:endParaRPr lang="en-US"/>
        </a:p>
      </dgm:t>
    </dgm:pt>
    <dgm:pt modelId="{F6BD15CD-9650-45C4-94E5-043EC406F596}" type="sibTrans" cxnId="{62BE3680-2919-4147-BA6C-5B373E4B7796}">
      <dgm:prSet/>
      <dgm:spPr/>
      <dgm:t>
        <a:bodyPr/>
        <a:lstStyle/>
        <a:p>
          <a:endParaRPr lang="en-US"/>
        </a:p>
      </dgm:t>
    </dgm:pt>
    <dgm:pt modelId="{1F95BD41-42F5-45AD-BE35-CDDBE87F109B}">
      <dgm:prSet custT="1"/>
      <dgm:spPr/>
      <dgm:t>
        <a:bodyPr/>
        <a:lstStyle/>
        <a:p>
          <a:r>
            <a:rPr lang="en-US" sz="1600" b="1" dirty="0" smtClean="0"/>
            <a:t>5. Fulfill action steps to transform  business clinical model </a:t>
          </a:r>
          <a:endParaRPr lang="en-US" sz="1600" b="1" dirty="0"/>
        </a:p>
      </dgm:t>
    </dgm:pt>
    <dgm:pt modelId="{CB89CEC1-5DCC-48F8-A250-311570755E7F}" type="parTrans" cxnId="{0D2887D3-9C85-4ED0-B8C0-E542F0F55951}">
      <dgm:prSet/>
      <dgm:spPr/>
      <dgm:t>
        <a:bodyPr/>
        <a:lstStyle/>
        <a:p>
          <a:endParaRPr lang="en-US"/>
        </a:p>
      </dgm:t>
    </dgm:pt>
    <dgm:pt modelId="{E1A7D8D2-6AEC-4393-BAEA-186D18284B4B}" type="sibTrans" cxnId="{0D2887D3-9C85-4ED0-B8C0-E542F0F55951}">
      <dgm:prSet/>
      <dgm:spPr/>
      <dgm:t>
        <a:bodyPr/>
        <a:lstStyle/>
        <a:p>
          <a:endParaRPr lang="en-US"/>
        </a:p>
      </dgm:t>
    </dgm:pt>
    <dgm:pt modelId="{C9109D91-32D8-4A5B-95E9-95F145B579FE}" type="pres">
      <dgm:prSet presAssocID="{ABD04D61-E078-40F2-B8D5-68BC7F387AE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FBA3C8F-A70A-44EC-847A-3497B85DABF0}" type="pres">
      <dgm:prSet presAssocID="{7C972F8B-EB12-4CBA-9480-DD854CCF09E6}" presName="composite" presStyleCnt="0"/>
      <dgm:spPr/>
    </dgm:pt>
    <dgm:pt modelId="{52528B34-BC09-434F-96FB-4ED80AB7DCCC}" type="pres">
      <dgm:prSet presAssocID="{7C972F8B-EB12-4CBA-9480-DD854CCF09E6}" presName="LShape" presStyleLbl="alignNode1" presStyleIdx="0" presStyleCnt="9"/>
      <dgm:spPr/>
    </dgm:pt>
    <dgm:pt modelId="{041FE052-EABE-424F-B135-C7B822BA1159}" type="pres">
      <dgm:prSet presAssocID="{7C972F8B-EB12-4CBA-9480-DD854CCF09E6}" presName="ParentText" presStyleLbl="revTx" presStyleIdx="0" presStyleCnt="5" custScaleX="96703" custScaleY="84330" custLinFactNeighborX="3145" custLinFactNeighborY="-15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10233-0B22-4F41-9DEC-E69D8B496B4F}" type="pres">
      <dgm:prSet presAssocID="{7C972F8B-EB12-4CBA-9480-DD854CCF09E6}" presName="Triangle" presStyleLbl="alignNode1" presStyleIdx="1" presStyleCnt="9"/>
      <dgm:spPr/>
    </dgm:pt>
    <dgm:pt modelId="{CA8F3395-9239-4FC9-94F4-D262F2465FA8}" type="pres">
      <dgm:prSet presAssocID="{8700286B-649B-4C3D-A8D7-50179BEBE94C}" presName="sibTrans" presStyleCnt="0"/>
      <dgm:spPr/>
    </dgm:pt>
    <dgm:pt modelId="{A432ABDA-FBE4-4646-B9DE-421324480799}" type="pres">
      <dgm:prSet presAssocID="{8700286B-649B-4C3D-A8D7-50179BEBE94C}" presName="space" presStyleCnt="0"/>
      <dgm:spPr/>
    </dgm:pt>
    <dgm:pt modelId="{FB836476-4251-43F4-A517-F13AF8F6D6BA}" type="pres">
      <dgm:prSet presAssocID="{41F796B8-E847-4D77-97EA-94D803DE6F43}" presName="composite" presStyleCnt="0"/>
      <dgm:spPr/>
    </dgm:pt>
    <dgm:pt modelId="{BBA4EF3A-8962-44B3-B68D-FA549EEF84A4}" type="pres">
      <dgm:prSet presAssocID="{41F796B8-E847-4D77-97EA-94D803DE6F43}" presName="LShape" presStyleLbl="alignNode1" presStyleIdx="2" presStyleCnt="9"/>
      <dgm:spPr/>
    </dgm:pt>
    <dgm:pt modelId="{20088022-EEF0-42D5-BD56-01AA79FB0F83}" type="pres">
      <dgm:prSet presAssocID="{41F796B8-E847-4D77-97EA-94D803DE6F43}" presName="ParentText" presStyleLbl="revTx" presStyleIdx="1" presStyleCnt="5" custScaleX="96703" custScaleY="84330" custLinFactNeighborX="2232" custLinFactNeighborY="-45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5FC4A-2493-45F5-8398-A6C3293DD064}" type="pres">
      <dgm:prSet presAssocID="{41F796B8-E847-4D77-97EA-94D803DE6F43}" presName="Triangle" presStyleLbl="alignNode1" presStyleIdx="3" presStyleCnt="9"/>
      <dgm:spPr/>
    </dgm:pt>
    <dgm:pt modelId="{C698CC82-AE04-41FC-B9A3-2623C41F9FC6}" type="pres">
      <dgm:prSet presAssocID="{80D5C7E9-6DE8-4FCF-83D8-5712D32EAAFD}" presName="sibTrans" presStyleCnt="0"/>
      <dgm:spPr/>
    </dgm:pt>
    <dgm:pt modelId="{D0ED922B-0D62-41D6-8904-E512EC212E09}" type="pres">
      <dgm:prSet presAssocID="{80D5C7E9-6DE8-4FCF-83D8-5712D32EAAFD}" presName="space" presStyleCnt="0"/>
      <dgm:spPr/>
    </dgm:pt>
    <dgm:pt modelId="{66A1679B-FF5C-41A7-8BAC-029475C9800B}" type="pres">
      <dgm:prSet presAssocID="{BE563A62-58AD-42E4-9BDB-0A07C5736979}" presName="composite" presStyleCnt="0"/>
      <dgm:spPr/>
    </dgm:pt>
    <dgm:pt modelId="{124FE818-EC05-437C-9229-AD62A775AB81}" type="pres">
      <dgm:prSet presAssocID="{BE563A62-58AD-42E4-9BDB-0A07C5736979}" presName="LShape" presStyleLbl="alignNode1" presStyleIdx="4" presStyleCnt="9"/>
      <dgm:spPr/>
    </dgm:pt>
    <dgm:pt modelId="{165E6E22-C287-40BE-8492-C1AB83A49071}" type="pres">
      <dgm:prSet presAssocID="{BE563A62-58AD-42E4-9BDB-0A07C5736979}" presName="ParentText" presStyleLbl="revTx" presStyleIdx="2" presStyleCnt="5" custScaleX="118389" custScaleY="84330" custLinFactNeighborX="12703" custLinFactNeighborY="-3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06095E-E07F-49F5-9C34-EB53E8751533}" type="pres">
      <dgm:prSet presAssocID="{BE563A62-58AD-42E4-9BDB-0A07C5736979}" presName="Triangle" presStyleLbl="alignNode1" presStyleIdx="5" presStyleCnt="9"/>
      <dgm:spPr/>
    </dgm:pt>
    <dgm:pt modelId="{C7C73AF0-3C5C-4F99-B5D6-EDA2501CA348}" type="pres">
      <dgm:prSet presAssocID="{55415C91-944B-4276-AA2C-92144F8BA45D}" presName="sibTrans" presStyleCnt="0"/>
      <dgm:spPr/>
    </dgm:pt>
    <dgm:pt modelId="{E53D0C74-0D1C-49E7-B5F8-4A629E1CDC2F}" type="pres">
      <dgm:prSet presAssocID="{55415C91-944B-4276-AA2C-92144F8BA45D}" presName="space" presStyleCnt="0"/>
      <dgm:spPr/>
    </dgm:pt>
    <dgm:pt modelId="{30B0F289-77BE-4A95-A5F8-57F61072D0E3}" type="pres">
      <dgm:prSet presAssocID="{ACD0C1E8-F14A-49F7-BD41-62556F01E23C}" presName="composite" presStyleCnt="0"/>
      <dgm:spPr/>
    </dgm:pt>
    <dgm:pt modelId="{231B5BA0-F6CE-463B-BFA3-D6F12B82328B}" type="pres">
      <dgm:prSet presAssocID="{ACD0C1E8-F14A-49F7-BD41-62556F01E23C}" presName="LShape" presStyleLbl="alignNode1" presStyleIdx="6" presStyleCnt="9"/>
      <dgm:spPr/>
    </dgm:pt>
    <dgm:pt modelId="{02BC5DEC-897B-46DA-BC22-AB862C5D6CB1}" type="pres">
      <dgm:prSet presAssocID="{ACD0C1E8-F14A-49F7-BD41-62556F01E23C}" presName="ParentText" presStyleLbl="revTx" presStyleIdx="3" presStyleCnt="5" custScaleX="106969" custScaleY="84330" custLinFactNeighborX="6894" custLinFactNeighborY="-61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0CF37B-196C-4808-928D-D9D78574E255}" type="pres">
      <dgm:prSet presAssocID="{ACD0C1E8-F14A-49F7-BD41-62556F01E23C}" presName="Triangle" presStyleLbl="alignNode1" presStyleIdx="7" presStyleCnt="9"/>
      <dgm:spPr/>
    </dgm:pt>
    <dgm:pt modelId="{D7CB0C26-136D-4783-86CD-971F869B311F}" type="pres">
      <dgm:prSet presAssocID="{F6BD15CD-9650-45C4-94E5-043EC406F596}" presName="sibTrans" presStyleCnt="0"/>
      <dgm:spPr/>
    </dgm:pt>
    <dgm:pt modelId="{C744E1B8-47F7-4087-8940-AB87870A2F20}" type="pres">
      <dgm:prSet presAssocID="{F6BD15CD-9650-45C4-94E5-043EC406F596}" presName="space" presStyleCnt="0"/>
      <dgm:spPr/>
    </dgm:pt>
    <dgm:pt modelId="{17CB6265-28CF-457D-B7DE-6DDC4458C33A}" type="pres">
      <dgm:prSet presAssocID="{1F95BD41-42F5-45AD-BE35-CDDBE87F109B}" presName="composite" presStyleCnt="0"/>
      <dgm:spPr/>
    </dgm:pt>
    <dgm:pt modelId="{8588B258-C7E9-44DC-9139-13A68E6AEA83}" type="pres">
      <dgm:prSet presAssocID="{1F95BD41-42F5-45AD-BE35-CDDBE87F109B}" presName="LShape" presStyleLbl="alignNode1" presStyleIdx="8" presStyleCnt="9"/>
      <dgm:spPr/>
    </dgm:pt>
    <dgm:pt modelId="{4BD46589-62B0-4FA1-80EF-5DF949300E96}" type="pres">
      <dgm:prSet presAssocID="{1F95BD41-42F5-45AD-BE35-CDDBE87F109B}" presName="ParentText" presStyleLbl="revTx" presStyleIdx="4" presStyleCnt="5" custScaleX="98132" custScaleY="84330" custLinFactNeighborX="900" custLinFactNeighborY="-2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AFC7DE-9CE9-429E-B599-3A6F07242008}" srcId="{ABD04D61-E078-40F2-B8D5-68BC7F387AEA}" destId="{41F796B8-E847-4D77-97EA-94D803DE6F43}" srcOrd="1" destOrd="0" parTransId="{8E806D30-4D45-497F-BA77-28F546E7A721}" sibTransId="{80D5C7E9-6DE8-4FCF-83D8-5712D32EAAFD}"/>
    <dgm:cxn modelId="{40F6B013-5F5B-44BF-8934-13F4D02B0F94}" srcId="{ABD04D61-E078-40F2-B8D5-68BC7F387AEA}" destId="{BE563A62-58AD-42E4-9BDB-0A07C5736979}" srcOrd="2" destOrd="0" parTransId="{2D048E5A-AC6C-4A96-BBB7-A08DF83BF018}" sibTransId="{55415C91-944B-4276-AA2C-92144F8BA45D}"/>
    <dgm:cxn modelId="{C508D8E1-DF9B-4604-B204-BA66834B4C03}" srcId="{ABD04D61-E078-40F2-B8D5-68BC7F387AEA}" destId="{7C972F8B-EB12-4CBA-9480-DD854CCF09E6}" srcOrd="0" destOrd="0" parTransId="{238B1529-E6F2-48FF-9545-5D1D53154481}" sibTransId="{8700286B-649B-4C3D-A8D7-50179BEBE94C}"/>
    <dgm:cxn modelId="{E3208F12-1CBE-4D04-B84D-1387674F504D}" type="presOf" srcId="{41F796B8-E847-4D77-97EA-94D803DE6F43}" destId="{20088022-EEF0-42D5-BD56-01AA79FB0F83}" srcOrd="0" destOrd="0" presId="urn:microsoft.com/office/officeart/2009/3/layout/StepUpProcess"/>
    <dgm:cxn modelId="{654B7751-CD49-4D8F-8B0D-4E60A9221495}" type="presOf" srcId="{ACD0C1E8-F14A-49F7-BD41-62556F01E23C}" destId="{02BC5DEC-897B-46DA-BC22-AB862C5D6CB1}" srcOrd="0" destOrd="0" presId="urn:microsoft.com/office/officeart/2009/3/layout/StepUpProcess"/>
    <dgm:cxn modelId="{03A90B51-8EC2-4FC6-9ED6-B5CAE0BE3CEA}" type="presOf" srcId="{BE563A62-58AD-42E4-9BDB-0A07C5736979}" destId="{165E6E22-C287-40BE-8492-C1AB83A49071}" srcOrd="0" destOrd="0" presId="urn:microsoft.com/office/officeart/2009/3/layout/StepUpProcess"/>
    <dgm:cxn modelId="{AE95E7A8-4526-4D8A-B77E-ACC827E5CEA4}" type="presOf" srcId="{7C972F8B-EB12-4CBA-9480-DD854CCF09E6}" destId="{041FE052-EABE-424F-B135-C7B822BA1159}" srcOrd="0" destOrd="0" presId="urn:microsoft.com/office/officeart/2009/3/layout/StepUpProcess"/>
    <dgm:cxn modelId="{D260C04B-8E66-4EA5-B7FC-62A02C3CB6C2}" type="presOf" srcId="{1F95BD41-42F5-45AD-BE35-CDDBE87F109B}" destId="{4BD46589-62B0-4FA1-80EF-5DF949300E96}" srcOrd="0" destOrd="0" presId="urn:microsoft.com/office/officeart/2009/3/layout/StepUpProcess"/>
    <dgm:cxn modelId="{83592F30-9C2D-46B5-90D2-6DE176776587}" type="presOf" srcId="{ABD04D61-E078-40F2-B8D5-68BC7F387AEA}" destId="{C9109D91-32D8-4A5B-95E9-95F145B579FE}" srcOrd="0" destOrd="0" presId="urn:microsoft.com/office/officeart/2009/3/layout/StepUpProcess"/>
    <dgm:cxn modelId="{62BE3680-2919-4147-BA6C-5B373E4B7796}" srcId="{ABD04D61-E078-40F2-B8D5-68BC7F387AEA}" destId="{ACD0C1E8-F14A-49F7-BD41-62556F01E23C}" srcOrd="3" destOrd="0" parTransId="{F09A7205-C06B-4483-9773-A4F3E33719B5}" sibTransId="{F6BD15CD-9650-45C4-94E5-043EC406F596}"/>
    <dgm:cxn modelId="{0D2887D3-9C85-4ED0-B8C0-E542F0F55951}" srcId="{ABD04D61-E078-40F2-B8D5-68BC7F387AEA}" destId="{1F95BD41-42F5-45AD-BE35-CDDBE87F109B}" srcOrd="4" destOrd="0" parTransId="{CB89CEC1-5DCC-48F8-A250-311570755E7F}" sibTransId="{E1A7D8D2-6AEC-4393-BAEA-186D18284B4B}"/>
    <dgm:cxn modelId="{43772972-2560-4165-B98F-FDFE878E6671}" type="presParOf" srcId="{C9109D91-32D8-4A5B-95E9-95F145B579FE}" destId="{2FBA3C8F-A70A-44EC-847A-3497B85DABF0}" srcOrd="0" destOrd="0" presId="urn:microsoft.com/office/officeart/2009/3/layout/StepUpProcess"/>
    <dgm:cxn modelId="{3EC794CB-AB24-4868-AC8A-C7D30D0C8879}" type="presParOf" srcId="{2FBA3C8F-A70A-44EC-847A-3497B85DABF0}" destId="{52528B34-BC09-434F-96FB-4ED80AB7DCCC}" srcOrd="0" destOrd="0" presId="urn:microsoft.com/office/officeart/2009/3/layout/StepUpProcess"/>
    <dgm:cxn modelId="{0E87EC8B-5F0A-4D56-96A8-A54DAF87C6CC}" type="presParOf" srcId="{2FBA3C8F-A70A-44EC-847A-3497B85DABF0}" destId="{041FE052-EABE-424F-B135-C7B822BA1159}" srcOrd="1" destOrd="0" presId="urn:microsoft.com/office/officeart/2009/3/layout/StepUpProcess"/>
    <dgm:cxn modelId="{18EF8C36-E604-416B-807E-CEBE57658CC8}" type="presParOf" srcId="{2FBA3C8F-A70A-44EC-847A-3497B85DABF0}" destId="{E4A10233-0B22-4F41-9DEC-E69D8B496B4F}" srcOrd="2" destOrd="0" presId="urn:microsoft.com/office/officeart/2009/3/layout/StepUpProcess"/>
    <dgm:cxn modelId="{48B8B0BD-6B23-48DB-9CE8-FCFE1ACD862C}" type="presParOf" srcId="{C9109D91-32D8-4A5B-95E9-95F145B579FE}" destId="{CA8F3395-9239-4FC9-94F4-D262F2465FA8}" srcOrd="1" destOrd="0" presId="urn:microsoft.com/office/officeart/2009/3/layout/StepUpProcess"/>
    <dgm:cxn modelId="{3CE7FB04-94A8-480E-9333-6675231A1409}" type="presParOf" srcId="{CA8F3395-9239-4FC9-94F4-D262F2465FA8}" destId="{A432ABDA-FBE4-4646-B9DE-421324480799}" srcOrd="0" destOrd="0" presId="urn:microsoft.com/office/officeart/2009/3/layout/StepUpProcess"/>
    <dgm:cxn modelId="{A78F790C-FC79-470D-B996-AF036570595C}" type="presParOf" srcId="{C9109D91-32D8-4A5B-95E9-95F145B579FE}" destId="{FB836476-4251-43F4-A517-F13AF8F6D6BA}" srcOrd="2" destOrd="0" presId="urn:microsoft.com/office/officeart/2009/3/layout/StepUpProcess"/>
    <dgm:cxn modelId="{AF439071-74DD-4437-AF02-E41695AFD209}" type="presParOf" srcId="{FB836476-4251-43F4-A517-F13AF8F6D6BA}" destId="{BBA4EF3A-8962-44B3-B68D-FA549EEF84A4}" srcOrd="0" destOrd="0" presId="urn:microsoft.com/office/officeart/2009/3/layout/StepUpProcess"/>
    <dgm:cxn modelId="{A356C132-A5E2-47E4-ABCF-B2A6AA8E7AEA}" type="presParOf" srcId="{FB836476-4251-43F4-A517-F13AF8F6D6BA}" destId="{20088022-EEF0-42D5-BD56-01AA79FB0F83}" srcOrd="1" destOrd="0" presId="urn:microsoft.com/office/officeart/2009/3/layout/StepUpProcess"/>
    <dgm:cxn modelId="{C07044FD-DA58-4ABF-B4D4-A42DB5EC6BFF}" type="presParOf" srcId="{FB836476-4251-43F4-A517-F13AF8F6D6BA}" destId="{2A65FC4A-2493-45F5-8398-A6C3293DD064}" srcOrd="2" destOrd="0" presId="urn:microsoft.com/office/officeart/2009/3/layout/StepUpProcess"/>
    <dgm:cxn modelId="{817E69E4-4E06-4D36-B9EF-9B8B605DC554}" type="presParOf" srcId="{C9109D91-32D8-4A5B-95E9-95F145B579FE}" destId="{C698CC82-AE04-41FC-B9A3-2623C41F9FC6}" srcOrd="3" destOrd="0" presId="urn:microsoft.com/office/officeart/2009/3/layout/StepUpProcess"/>
    <dgm:cxn modelId="{D6A6E131-8E46-4853-988C-680558732EF4}" type="presParOf" srcId="{C698CC82-AE04-41FC-B9A3-2623C41F9FC6}" destId="{D0ED922B-0D62-41D6-8904-E512EC212E09}" srcOrd="0" destOrd="0" presId="urn:microsoft.com/office/officeart/2009/3/layout/StepUpProcess"/>
    <dgm:cxn modelId="{5CB8AEEB-C42E-4B63-8DA7-D2278D8C6E50}" type="presParOf" srcId="{C9109D91-32D8-4A5B-95E9-95F145B579FE}" destId="{66A1679B-FF5C-41A7-8BAC-029475C9800B}" srcOrd="4" destOrd="0" presId="urn:microsoft.com/office/officeart/2009/3/layout/StepUpProcess"/>
    <dgm:cxn modelId="{59B5E234-0FDF-4F8D-9CC3-80D5C16DDACB}" type="presParOf" srcId="{66A1679B-FF5C-41A7-8BAC-029475C9800B}" destId="{124FE818-EC05-437C-9229-AD62A775AB81}" srcOrd="0" destOrd="0" presId="urn:microsoft.com/office/officeart/2009/3/layout/StepUpProcess"/>
    <dgm:cxn modelId="{5BEDAD47-8BB2-4C38-A973-578443883EBA}" type="presParOf" srcId="{66A1679B-FF5C-41A7-8BAC-029475C9800B}" destId="{165E6E22-C287-40BE-8492-C1AB83A49071}" srcOrd="1" destOrd="0" presId="urn:microsoft.com/office/officeart/2009/3/layout/StepUpProcess"/>
    <dgm:cxn modelId="{5C72ED19-18E2-4933-AEA0-FCD108DA91DE}" type="presParOf" srcId="{66A1679B-FF5C-41A7-8BAC-029475C9800B}" destId="{6406095E-E07F-49F5-9C34-EB53E8751533}" srcOrd="2" destOrd="0" presId="urn:microsoft.com/office/officeart/2009/3/layout/StepUpProcess"/>
    <dgm:cxn modelId="{1D707403-B556-4B7C-B08D-4EEDDE2786E3}" type="presParOf" srcId="{C9109D91-32D8-4A5B-95E9-95F145B579FE}" destId="{C7C73AF0-3C5C-4F99-B5D6-EDA2501CA348}" srcOrd="5" destOrd="0" presId="urn:microsoft.com/office/officeart/2009/3/layout/StepUpProcess"/>
    <dgm:cxn modelId="{D8679C54-3241-4359-AC2B-E0AFF15700EC}" type="presParOf" srcId="{C7C73AF0-3C5C-4F99-B5D6-EDA2501CA348}" destId="{E53D0C74-0D1C-49E7-B5F8-4A629E1CDC2F}" srcOrd="0" destOrd="0" presId="urn:microsoft.com/office/officeart/2009/3/layout/StepUpProcess"/>
    <dgm:cxn modelId="{67E9F34E-AC1B-480E-9D8B-87ACF40AE56F}" type="presParOf" srcId="{C9109D91-32D8-4A5B-95E9-95F145B579FE}" destId="{30B0F289-77BE-4A95-A5F8-57F61072D0E3}" srcOrd="6" destOrd="0" presId="urn:microsoft.com/office/officeart/2009/3/layout/StepUpProcess"/>
    <dgm:cxn modelId="{258FBD75-8BA0-4C7A-9E2D-9D18D99FC8BC}" type="presParOf" srcId="{30B0F289-77BE-4A95-A5F8-57F61072D0E3}" destId="{231B5BA0-F6CE-463B-BFA3-D6F12B82328B}" srcOrd="0" destOrd="0" presId="urn:microsoft.com/office/officeart/2009/3/layout/StepUpProcess"/>
    <dgm:cxn modelId="{2A901AA5-D776-4901-ABD3-CA2CE1C98E60}" type="presParOf" srcId="{30B0F289-77BE-4A95-A5F8-57F61072D0E3}" destId="{02BC5DEC-897B-46DA-BC22-AB862C5D6CB1}" srcOrd="1" destOrd="0" presId="urn:microsoft.com/office/officeart/2009/3/layout/StepUpProcess"/>
    <dgm:cxn modelId="{52EFB246-C4C4-4B36-90D2-05B8217A82BC}" type="presParOf" srcId="{30B0F289-77BE-4A95-A5F8-57F61072D0E3}" destId="{6A0CF37B-196C-4808-928D-D9D78574E255}" srcOrd="2" destOrd="0" presId="urn:microsoft.com/office/officeart/2009/3/layout/StepUpProcess"/>
    <dgm:cxn modelId="{341B1F28-4920-422A-A34F-9D7B259FFE47}" type="presParOf" srcId="{C9109D91-32D8-4A5B-95E9-95F145B579FE}" destId="{D7CB0C26-136D-4783-86CD-971F869B311F}" srcOrd="7" destOrd="0" presId="urn:microsoft.com/office/officeart/2009/3/layout/StepUpProcess"/>
    <dgm:cxn modelId="{59BAF385-0E1C-4645-8C29-C92A0A17B149}" type="presParOf" srcId="{D7CB0C26-136D-4783-86CD-971F869B311F}" destId="{C744E1B8-47F7-4087-8940-AB87870A2F20}" srcOrd="0" destOrd="0" presId="urn:microsoft.com/office/officeart/2009/3/layout/StepUpProcess"/>
    <dgm:cxn modelId="{E68805B5-5EB6-4A64-914D-50C925728AC1}" type="presParOf" srcId="{C9109D91-32D8-4A5B-95E9-95F145B579FE}" destId="{17CB6265-28CF-457D-B7DE-6DDC4458C33A}" srcOrd="8" destOrd="0" presId="urn:microsoft.com/office/officeart/2009/3/layout/StepUpProcess"/>
    <dgm:cxn modelId="{F3EA683D-5A05-4387-B854-81ED78DA971A}" type="presParOf" srcId="{17CB6265-28CF-457D-B7DE-6DDC4458C33A}" destId="{8588B258-C7E9-44DC-9139-13A68E6AEA83}" srcOrd="0" destOrd="0" presId="urn:microsoft.com/office/officeart/2009/3/layout/StepUpProcess"/>
    <dgm:cxn modelId="{964F9981-6B9B-43EA-94DA-4C71E5EF0531}" type="presParOf" srcId="{17CB6265-28CF-457D-B7DE-6DDC4458C33A}" destId="{4BD46589-62B0-4FA1-80EF-5DF949300E9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CDCA8A-2C9C-42DD-8266-5BB483D5681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FE2E6D-16A5-4014-811C-9C082B555867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Needs &amp; Capacity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7151F5-9992-42E3-8C59-819AEA336A6E}" type="parTrans" cxnId="{A283C2EE-38BB-4496-8E26-D5B7C5C4B32D}">
      <dgm:prSet/>
      <dgm:spPr/>
      <dgm:t>
        <a:bodyPr/>
        <a:lstStyle/>
        <a:p>
          <a:endParaRPr lang="en-US"/>
        </a:p>
      </dgm:t>
    </dgm:pt>
    <dgm:pt modelId="{068A0AEE-51C9-4977-951B-87F4CB39C0F5}" type="sibTrans" cxnId="{A283C2EE-38BB-4496-8E26-D5B7C5C4B32D}">
      <dgm:prSet/>
      <dgm:spPr/>
      <dgm:t>
        <a:bodyPr/>
        <a:lstStyle/>
        <a:p>
          <a:endParaRPr lang="en-US"/>
        </a:p>
      </dgm:t>
    </dgm:pt>
    <dgm:pt modelId="{D409B23C-3F8D-4BF0-BB11-FEB237A4D409}">
      <dgm:prSet phldrT="[Text]"/>
      <dgm:spPr/>
      <dgm:t>
        <a:bodyPr/>
        <a:lstStyle/>
        <a:p>
          <a:r>
            <a:rPr lang="en-US" dirty="0" smtClean="0"/>
            <a:t>Identify enrollee needs</a:t>
          </a:r>
          <a:endParaRPr lang="en-US" dirty="0"/>
        </a:p>
      </dgm:t>
    </dgm:pt>
    <dgm:pt modelId="{AE473058-AF26-426F-BC9A-29625C5CB1A2}" type="parTrans" cxnId="{09F152D8-BB56-4B3C-83B7-6F11C50F0154}">
      <dgm:prSet/>
      <dgm:spPr/>
      <dgm:t>
        <a:bodyPr/>
        <a:lstStyle/>
        <a:p>
          <a:endParaRPr lang="en-US"/>
        </a:p>
      </dgm:t>
    </dgm:pt>
    <dgm:pt modelId="{419BDC11-C185-403E-8A42-935266575836}" type="sibTrans" cxnId="{09F152D8-BB56-4B3C-83B7-6F11C50F0154}">
      <dgm:prSet/>
      <dgm:spPr/>
      <dgm:t>
        <a:bodyPr/>
        <a:lstStyle/>
        <a:p>
          <a:endParaRPr lang="en-US"/>
        </a:p>
      </dgm:t>
    </dgm:pt>
    <dgm:pt modelId="{9E6ACC88-9E40-4266-9C5B-B5771C1D717E}">
      <dgm:prSet phldrT="[Text]"/>
      <dgm:spPr/>
      <dgm:t>
        <a:bodyPr/>
        <a:lstStyle/>
        <a:p>
          <a:r>
            <a:rPr lang="en-US" dirty="0" smtClean="0"/>
            <a:t>Determine provider capacity</a:t>
          </a:r>
          <a:endParaRPr lang="en-US" dirty="0"/>
        </a:p>
      </dgm:t>
    </dgm:pt>
    <dgm:pt modelId="{1D6FCD8A-063A-4A68-AED4-31DA9736A914}" type="parTrans" cxnId="{5014DF73-8F6E-4ED7-A99E-7EC87C8E9C30}">
      <dgm:prSet/>
      <dgm:spPr/>
      <dgm:t>
        <a:bodyPr/>
        <a:lstStyle/>
        <a:p>
          <a:endParaRPr lang="en-US"/>
        </a:p>
      </dgm:t>
    </dgm:pt>
    <dgm:pt modelId="{CDDA1269-5582-4276-BA4D-6244F3D88E8F}" type="sibTrans" cxnId="{5014DF73-8F6E-4ED7-A99E-7EC87C8E9C30}">
      <dgm:prSet/>
      <dgm:spPr/>
      <dgm:t>
        <a:bodyPr/>
        <a:lstStyle/>
        <a:p>
          <a:endParaRPr lang="en-US"/>
        </a:p>
      </dgm:t>
    </dgm:pt>
    <dgm:pt modelId="{FEFBEE98-1F68-4989-8C35-C793B6E09B45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 Standards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30CC7C-C450-4ADA-A3A1-D3D0104E400D}" type="parTrans" cxnId="{E4D6E2B4-D573-4E23-B8E2-23EF7CBEE162}">
      <dgm:prSet/>
      <dgm:spPr/>
      <dgm:t>
        <a:bodyPr/>
        <a:lstStyle/>
        <a:p>
          <a:endParaRPr lang="en-US"/>
        </a:p>
      </dgm:t>
    </dgm:pt>
    <dgm:pt modelId="{9E365F01-6F3A-4EC7-8157-661B1B0BB119}" type="sibTrans" cxnId="{E4D6E2B4-D573-4E23-B8E2-23EF7CBEE162}">
      <dgm:prSet/>
      <dgm:spPr/>
      <dgm:t>
        <a:bodyPr/>
        <a:lstStyle/>
        <a:p>
          <a:endParaRPr lang="en-US"/>
        </a:p>
      </dgm:t>
    </dgm:pt>
    <dgm:pt modelId="{ED58E107-5420-4CEF-BB0B-0F2E2D685D33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Max time &amp; distance </a:t>
          </a:r>
          <a:endParaRPr lang="en-US" dirty="0"/>
        </a:p>
      </dgm:t>
    </dgm:pt>
    <dgm:pt modelId="{59AE4762-2D60-4014-BBB3-AA9E7AF625DD}" type="parTrans" cxnId="{3EF96680-E9F0-439D-87FC-0657DAE01F65}">
      <dgm:prSet/>
      <dgm:spPr/>
      <dgm:t>
        <a:bodyPr/>
        <a:lstStyle/>
        <a:p>
          <a:endParaRPr lang="en-US"/>
        </a:p>
      </dgm:t>
    </dgm:pt>
    <dgm:pt modelId="{AC90F1B1-7D55-467F-BDEC-5B64579945CC}" type="sibTrans" cxnId="{3EF96680-E9F0-439D-87FC-0657DAE01F65}">
      <dgm:prSet/>
      <dgm:spPr/>
      <dgm:t>
        <a:bodyPr/>
        <a:lstStyle/>
        <a:p>
          <a:endParaRPr lang="en-US"/>
        </a:p>
      </dgm:t>
    </dgm:pt>
    <dgm:pt modelId="{DB3269E2-EAC6-4ACD-ACAE-80D834EC30B6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 Adequacy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4859F7-65D2-465C-B3E7-639D6A858C6A}" type="parTrans" cxnId="{CE0F0F22-07F2-45A4-A2C6-D70CA952C544}">
      <dgm:prSet/>
      <dgm:spPr/>
      <dgm:t>
        <a:bodyPr/>
        <a:lstStyle/>
        <a:p>
          <a:endParaRPr lang="en-US"/>
        </a:p>
      </dgm:t>
    </dgm:pt>
    <dgm:pt modelId="{AC9A9BD4-1AC5-4E77-9807-42C738FDCFDD}" type="sibTrans" cxnId="{CE0F0F22-07F2-45A4-A2C6-D70CA952C544}">
      <dgm:prSet/>
      <dgm:spPr/>
      <dgm:t>
        <a:bodyPr/>
        <a:lstStyle/>
        <a:p>
          <a:endParaRPr lang="en-US"/>
        </a:p>
      </dgm:t>
    </dgm:pt>
    <dgm:pt modelId="{EB467B67-A1FF-4DEA-AB03-B0C4F9EC284F}">
      <dgm:prSet phldrT="[Text]"/>
      <dgm:spPr/>
      <dgm:t>
        <a:bodyPr/>
        <a:lstStyle/>
        <a:p>
          <a:r>
            <a:rPr lang="en-US" dirty="0" smtClean="0"/>
            <a:t>Define access goals &amp; metrics</a:t>
          </a:r>
          <a:endParaRPr lang="en-US" dirty="0"/>
        </a:p>
      </dgm:t>
    </dgm:pt>
    <dgm:pt modelId="{2277F640-E279-48DF-9C01-E611298C85FE}" type="parTrans" cxnId="{A187F2F0-7C05-488F-AD41-3704719D01BD}">
      <dgm:prSet/>
      <dgm:spPr/>
      <dgm:t>
        <a:bodyPr/>
        <a:lstStyle/>
        <a:p>
          <a:endParaRPr lang="en-US"/>
        </a:p>
      </dgm:t>
    </dgm:pt>
    <dgm:pt modelId="{16CC5462-01E4-4D47-A23B-8E9CD241FCEE}" type="sibTrans" cxnId="{A187F2F0-7C05-488F-AD41-3704719D01BD}">
      <dgm:prSet/>
      <dgm:spPr/>
      <dgm:t>
        <a:bodyPr/>
        <a:lstStyle/>
        <a:p>
          <a:endParaRPr lang="en-US"/>
        </a:p>
      </dgm:t>
    </dgm:pt>
    <dgm:pt modelId="{383DBFF4-1AC3-4172-8E16-39C2134D3744}">
      <dgm:prSet phldrT="[Text]"/>
      <dgm:spPr/>
      <dgm:t>
        <a:bodyPr/>
        <a:lstStyle/>
        <a:p>
          <a:r>
            <a:rPr lang="en-US" dirty="0" smtClean="0"/>
            <a:t>Enforcing requirements</a:t>
          </a:r>
          <a:endParaRPr lang="en-US" dirty="0"/>
        </a:p>
      </dgm:t>
    </dgm:pt>
    <dgm:pt modelId="{9C2C1F2A-B2A0-4F71-871C-B262527FEB5E}" type="parTrans" cxnId="{4D7EEB65-F8B0-4A7F-A1A5-79F31ECC2EDE}">
      <dgm:prSet/>
      <dgm:spPr/>
      <dgm:t>
        <a:bodyPr/>
        <a:lstStyle/>
        <a:p>
          <a:endParaRPr lang="en-US"/>
        </a:p>
      </dgm:t>
    </dgm:pt>
    <dgm:pt modelId="{B4B84187-73D5-42CB-88F1-552B6CC2FDD3}" type="sibTrans" cxnId="{4D7EEB65-F8B0-4A7F-A1A5-79F31ECC2EDE}">
      <dgm:prSet/>
      <dgm:spPr/>
      <dgm:t>
        <a:bodyPr/>
        <a:lstStyle/>
        <a:p>
          <a:endParaRPr lang="en-US"/>
        </a:p>
      </dgm:t>
    </dgm:pt>
    <dgm:pt modelId="{C8467E26-C1E2-4E18-A3E4-B2E6E36AA79F}">
      <dgm:prSet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 Populations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F71EB6-8F41-4183-9EAA-7D699D2BCDCE}" type="parTrans" cxnId="{28510436-179E-4B3C-BD6B-062A13CD5A7F}">
      <dgm:prSet/>
      <dgm:spPr/>
      <dgm:t>
        <a:bodyPr/>
        <a:lstStyle/>
        <a:p>
          <a:endParaRPr lang="en-US"/>
        </a:p>
      </dgm:t>
    </dgm:pt>
    <dgm:pt modelId="{821555D1-7874-4FB0-BA15-A355E387395E}" type="sibTrans" cxnId="{28510436-179E-4B3C-BD6B-062A13CD5A7F}">
      <dgm:prSet/>
      <dgm:spPr/>
      <dgm:t>
        <a:bodyPr/>
        <a:lstStyle/>
        <a:p>
          <a:endParaRPr lang="en-US"/>
        </a:p>
      </dgm:t>
    </dgm:pt>
    <dgm:pt modelId="{98BEF471-ADC2-402F-AFA4-8F7549997976}">
      <dgm:prSet phldrT="[Text]"/>
      <dgm:spPr/>
      <dgm:t>
        <a:bodyPr/>
        <a:lstStyle/>
        <a:p>
          <a:r>
            <a:rPr lang="en-US" dirty="0" smtClean="0"/>
            <a:t>Align &amp; project capacity</a:t>
          </a:r>
          <a:endParaRPr lang="en-US" dirty="0"/>
        </a:p>
      </dgm:t>
    </dgm:pt>
    <dgm:pt modelId="{68034904-56CF-47DA-9287-9F706E60C8C2}" type="parTrans" cxnId="{49EFA89B-3DC8-45FB-B448-751C2BACCE5E}">
      <dgm:prSet/>
      <dgm:spPr/>
      <dgm:t>
        <a:bodyPr/>
        <a:lstStyle/>
        <a:p>
          <a:endParaRPr lang="en-US"/>
        </a:p>
      </dgm:t>
    </dgm:pt>
    <dgm:pt modelId="{04478656-F4CB-4E33-899C-6374E702EDC6}" type="sibTrans" cxnId="{49EFA89B-3DC8-45FB-B448-751C2BACCE5E}">
      <dgm:prSet/>
      <dgm:spPr/>
      <dgm:t>
        <a:bodyPr/>
        <a:lstStyle/>
        <a:p>
          <a:endParaRPr lang="en-US"/>
        </a:p>
      </dgm:t>
    </dgm:pt>
    <dgm:pt modelId="{E34272AF-D878-43F3-B848-3AF92AAD4B1B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Timely appointment</a:t>
          </a:r>
          <a:endParaRPr lang="en-US" dirty="0"/>
        </a:p>
      </dgm:t>
    </dgm:pt>
    <dgm:pt modelId="{BB90742A-B945-4FFD-B0CE-95AC20C3A465}" type="parTrans" cxnId="{93DCE21F-2ED0-4E45-9A57-F7546ED7F522}">
      <dgm:prSet/>
      <dgm:spPr/>
      <dgm:t>
        <a:bodyPr/>
        <a:lstStyle/>
        <a:p>
          <a:endParaRPr lang="en-US"/>
        </a:p>
      </dgm:t>
    </dgm:pt>
    <dgm:pt modelId="{B83486D4-DDD8-4307-9896-6F628A460E89}" type="sibTrans" cxnId="{93DCE21F-2ED0-4E45-9A57-F7546ED7F522}">
      <dgm:prSet/>
      <dgm:spPr/>
      <dgm:t>
        <a:bodyPr/>
        <a:lstStyle/>
        <a:p>
          <a:endParaRPr lang="en-US"/>
        </a:p>
      </dgm:t>
    </dgm:pt>
    <dgm:pt modelId="{418CBD0F-7492-4964-B89A-B154C90D43E4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Provider: enrollee ratio</a:t>
          </a:r>
          <a:endParaRPr lang="en-US" dirty="0"/>
        </a:p>
      </dgm:t>
    </dgm:pt>
    <dgm:pt modelId="{FAD6C136-5AD8-4521-B1C2-17DB6F1BC7B3}" type="parTrans" cxnId="{9268EE35-5E26-40BE-A83F-32FD6E00BDE8}">
      <dgm:prSet/>
      <dgm:spPr/>
      <dgm:t>
        <a:bodyPr/>
        <a:lstStyle/>
        <a:p>
          <a:endParaRPr lang="en-US"/>
        </a:p>
      </dgm:t>
    </dgm:pt>
    <dgm:pt modelId="{057DBD54-71DC-447C-83BC-000621BA45CF}" type="sibTrans" cxnId="{9268EE35-5E26-40BE-A83F-32FD6E00BDE8}">
      <dgm:prSet/>
      <dgm:spPr/>
      <dgm:t>
        <a:bodyPr/>
        <a:lstStyle/>
        <a:p>
          <a:endParaRPr lang="en-US"/>
        </a:p>
      </dgm:t>
    </dgm:pt>
    <dgm:pt modelId="{5890BDE2-CDA3-4594-B15A-8F2581436C5C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Language, culture, physical access</a:t>
          </a:r>
          <a:endParaRPr lang="en-US" dirty="0"/>
        </a:p>
      </dgm:t>
    </dgm:pt>
    <dgm:pt modelId="{060013B5-C085-474C-A18E-73584A0721E4}" type="parTrans" cxnId="{4ED43689-E8C8-496A-ABA3-8C37A9C86A74}">
      <dgm:prSet/>
      <dgm:spPr/>
      <dgm:t>
        <a:bodyPr/>
        <a:lstStyle/>
        <a:p>
          <a:endParaRPr lang="en-US"/>
        </a:p>
      </dgm:t>
    </dgm:pt>
    <dgm:pt modelId="{95AFDA91-91B9-4EB3-9942-A66821BB6751}" type="sibTrans" cxnId="{4ED43689-E8C8-496A-ABA3-8C37A9C86A74}">
      <dgm:prSet/>
      <dgm:spPr/>
      <dgm:t>
        <a:bodyPr/>
        <a:lstStyle/>
        <a:p>
          <a:endParaRPr lang="en-US"/>
        </a:p>
      </dgm:t>
    </dgm:pt>
    <dgm:pt modelId="{14FCC399-DE6A-4F6E-8783-B68EE811BEFD}">
      <dgm:prSet phldrT="[Text]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Care models, telehealth &amp; contingency</a:t>
          </a:r>
          <a:endParaRPr lang="en-US" dirty="0"/>
        </a:p>
      </dgm:t>
    </dgm:pt>
    <dgm:pt modelId="{6DBDA7BE-D2AD-43F6-BA61-AC39787ACBF4}" type="parTrans" cxnId="{312B679B-D3BC-44CF-8F27-3BBBD64B1955}">
      <dgm:prSet/>
      <dgm:spPr/>
      <dgm:t>
        <a:bodyPr/>
        <a:lstStyle/>
        <a:p>
          <a:endParaRPr lang="en-US"/>
        </a:p>
      </dgm:t>
    </dgm:pt>
    <dgm:pt modelId="{B884317F-0028-4929-804A-4554C2E87438}" type="sibTrans" cxnId="{312B679B-D3BC-44CF-8F27-3BBBD64B1955}">
      <dgm:prSet/>
      <dgm:spPr/>
      <dgm:t>
        <a:bodyPr/>
        <a:lstStyle/>
        <a:p>
          <a:endParaRPr lang="en-US"/>
        </a:p>
      </dgm:t>
    </dgm:pt>
    <dgm:pt modelId="{A5FEDFB8-84F0-4064-B180-31BB017E6C9B}">
      <dgm:prSet phldrT="[Text]"/>
      <dgm:spPr/>
      <dgm:t>
        <a:bodyPr/>
        <a:lstStyle/>
        <a:p>
          <a:r>
            <a:rPr lang="en-US" dirty="0" smtClean="0"/>
            <a:t>Reporting</a:t>
          </a:r>
          <a:endParaRPr lang="en-US" dirty="0"/>
        </a:p>
      </dgm:t>
    </dgm:pt>
    <dgm:pt modelId="{61601441-2C2A-470A-8CC9-91C300FC7CE0}" type="parTrans" cxnId="{3CC6BD30-28A9-4F48-B3AD-5A2305997A7F}">
      <dgm:prSet/>
      <dgm:spPr/>
      <dgm:t>
        <a:bodyPr/>
        <a:lstStyle/>
        <a:p>
          <a:endParaRPr lang="en-US"/>
        </a:p>
      </dgm:t>
    </dgm:pt>
    <dgm:pt modelId="{4CCBCB4B-22F5-42B9-BCBC-948D3ABBED5A}" type="sibTrans" cxnId="{3CC6BD30-28A9-4F48-B3AD-5A2305997A7F}">
      <dgm:prSet/>
      <dgm:spPr/>
      <dgm:t>
        <a:bodyPr/>
        <a:lstStyle/>
        <a:p>
          <a:endParaRPr lang="en-US"/>
        </a:p>
      </dgm:t>
    </dgm:pt>
    <dgm:pt modelId="{6C481F5F-AC38-449F-B1A1-6228A6877B95}">
      <dgm:prSet/>
      <dgm:spPr/>
      <dgm:t>
        <a:bodyPr/>
        <a:lstStyle/>
        <a:p>
          <a:r>
            <a:rPr lang="en-US" dirty="0" smtClean="0"/>
            <a:t>MLTSS</a:t>
          </a:r>
          <a:endParaRPr lang="en-US" dirty="0"/>
        </a:p>
      </dgm:t>
    </dgm:pt>
    <dgm:pt modelId="{8F46F568-5BA8-416F-8F6F-D158965E0784}" type="parTrans" cxnId="{94BA46CF-4BB5-49F1-959B-9921010F7B0C}">
      <dgm:prSet/>
      <dgm:spPr/>
      <dgm:t>
        <a:bodyPr/>
        <a:lstStyle/>
        <a:p>
          <a:endParaRPr lang="en-US"/>
        </a:p>
      </dgm:t>
    </dgm:pt>
    <dgm:pt modelId="{4772C06C-EB90-43C0-96CB-EEB74923C8B1}" type="sibTrans" cxnId="{94BA46CF-4BB5-49F1-959B-9921010F7B0C}">
      <dgm:prSet/>
      <dgm:spPr/>
      <dgm:t>
        <a:bodyPr/>
        <a:lstStyle/>
        <a:p>
          <a:endParaRPr lang="en-US"/>
        </a:p>
      </dgm:t>
    </dgm:pt>
    <dgm:pt modelId="{FD55E9D5-DABD-47B7-BDE0-262EBFA8A90F}">
      <dgm:prSet/>
      <dgm:spPr/>
      <dgm:t>
        <a:bodyPr/>
        <a:lstStyle/>
        <a:p>
          <a:r>
            <a:rPr lang="en-US" dirty="0" smtClean="0"/>
            <a:t>Pediatric</a:t>
          </a:r>
          <a:endParaRPr lang="en-US" dirty="0"/>
        </a:p>
      </dgm:t>
    </dgm:pt>
    <dgm:pt modelId="{9BD3EE44-603E-41A4-B3B9-83F5F1CD8E9C}" type="parTrans" cxnId="{6D0A0832-3C0A-4719-9308-CC7D473B8260}">
      <dgm:prSet/>
      <dgm:spPr/>
      <dgm:t>
        <a:bodyPr/>
        <a:lstStyle/>
        <a:p>
          <a:endParaRPr lang="en-US"/>
        </a:p>
      </dgm:t>
    </dgm:pt>
    <dgm:pt modelId="{0C4DB617-A91E-4AF7-BBD3-A1E0C7DB8032}" type="sibTrans" cxnId="{6D0A0832-3C0A-4719-9308-CC7D473B8260}">
      <dgm:prSet/>
      <dgm:spPr/>
      <dgm:t>
        <a:bodyPr/>
        <a:lstStyle/>
        <a:p>
          <a:endParaRPr lang="en-US"/>
        </a:p>
      </dgm:t>
    </dgm:pt>
    <dgm:pt modelId="{5A9C2733-65B9-4119-BD62-3CB98391D98B}">
      <dgm:prSet/>
      <dgm:spPr/>
      <dgm:t>
        <a:bodyPr/>
        <a:lstStyle/>
        <a:p>
          <a:r>
            <a:rPr lang="en-US" dirty="0" smtClean="0"/>
            <a:t>BHC providers -</a:t>
          </a:r>
          <a:endParaRPr lang="en-US" dirty="0"/>
        </a:p>
      </dgm:t>
    </dgm:pt>
    <dgm:pt modelId="{58AA10B1-DECB-40DC-9B76-2B26BE276A75}" type="parTrans" cxnId="{570CF223-0FE0-44F7-A3D6-4584252D7339}">
      <dgm:prSet/>
      <dgm:spPr/>
      <dgm:t>
        <a:bodyPr/>
        <a:lstStyle/>
        <a:p>
          <a:endParaRPr lang="en-US"/>
        </a:p>
      </dgm:t>
    </dgm:pt>
    <dgm:pt modelId="{DCE0558D-A754-42C6-B263-A4AD4643CCDC}" type="sibTrans" cxnId="{570CF223-0FE0-44F7-A3D6-4584252D7339}">
      <dgm:prSet/>
      <dgm:spPr/>
      <dgm:t>
        <a:bodyPr/>
        <a:lstStyle/>
        <a:p>
          <a:endParaRPr lang="en-US"/>
        </a:p>
      </dgm:t>
    </dgm:pt>
    <dgm:pt modelId="{FB07F124-B8AE-45E9-BE3E-7A13AAA2E807}" type="pres">
      <dgm:prSet presAssocID="{C4CDCA8A-2C9C-42DD-8266-5BB483D568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9A32FF-9D3F-4426-B1D2-DF4CF5C50946}" type="pres">
      <dgm:prSet presAssocID="{43FE2E6D-16A5-4014-811C-9C082B555867}" presName="composite" presStyleCnt="0"/>
      <dgm:spPr/>
      <dgm:t>
        <a:bodyPr/>
        <a:lstStyle/>
        <a:p>
          <a:endParaRPr lang="en-US"/>
        </a:p>
      </dgm:t>
    </dgm:pt>
    <dgm:pt modelId="{E8078D77-F0FE-465C-A301-4D858EA86143}" type="pres">
      <dgm:prSet presAssocID="{43FE2E6D-16A5-4014-811C-9C082B55586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84491-27B8-431A-81D9-674CC6FF6C6D}" type="pres">
      <dgm:prSet presAssocID="{43FE2E6D-16A5-4014-811C-9C082B555867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28E33-0A10-46B6-B173-E1A2D46B33E2}" type="pres">
      <dgm:prSet presAssocID="{068A0AEE-51C9-4977-951B-87F4CB39C0F5}" presName="space" presStyleCnt="0"/>
      <dgm:spPr/>
      <dgm:t>
        <a:bodyPr/>
        <a:lstStyle/>
        <a:p>
          <a:endParaRPr lang="en-US"/>
        </a:p>
      </dgm:t>
    </dgm:pt>
    <dgm:pt modelId="{3C61B9CE-F767-4797-ABD1-4FF9505611F5}" type="pres">
      <dgm:prSet presAssocID="{FEFBEE98-1F68-4989-8C35-C793B6E09B45}" presName="composite" presStyleCnt="0"/>
      <dgm:spPr/>
      <dgm:t>
        <a:bodyPr/>
        <a:lstStyle/>
        <a:p>
          <a:endParaRPr lang="en-US"/>
        </a:p>
      </dgm:t>
    </dgm:pt>
    <dgm:pt modelId="{BA674374-3C22-4179-9DB3-BFD810E45009}" type="pres">
      <dgm:prSet presAssocID="{FEFBEE98-1F68-4989-8C35-C793B6E09B4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D68DF-7D5A-4FE6-B8E7-513DF7081039}" type="pres">
      <dgm:prSet presAssocID="{FEFBEE98-1F68-4989-8C35-C793B6E09B4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FE880-8476-47B7-962B-4526584B3011}" type="pres">
      <dgm:prSet presAssocID="{9E365F01-6F3A-4EC7-8157-661B1B0BB119}" presName="space" presStyleCnt="0"/>
      <dgm:spPr/>
      <dgm:t>
        <a:bodyPr/>
        <a:lstStyle/>
        <a:p>
          <a:endParaRPr lang="en-US"/>
        </a:p>
      </dgm:t>
    </dgm:pt>
    <dgm:pt modelId="{1169D75E-0370-41DF-9965-5171B5C14FC8}" type="pres">
      <dgm:prSet presAssocID="{DB3269E2-EAC6-4ACD-ACAE-80D834EC30B6}" presName="composite" presStyleCnt="0"/>
      <dgm:spPr/>
      <dgm:t>
        <a:bodyPr/>
        <a:lstStyle/>
        <a:p>
          <a:endParaRPr lang="en-US"/>
        </a:p>
      </dgm:t>
    </dgm:pt>
    <dgm:pt modelId="{CD47B2A8-E7AA-4680-9724-D0CAFA5055C7}" type="pres">
      <dgm:prSet presAssocID="{DB3269E2-EAC6-4ACD-ACAE-80D834EC30B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D696F-9F82-4E6B-A047-C443AE829EB7}" type="pres">
      <dgm:prSet presAssocID="{DB3269E2-EAC6-4ACD-ACAE-80D834EC30B6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CDC7E-3BC4-462F-8496-5161C940BFE3}" type="pres">
      <dgm:prSet presAssocID="{AC9A9BD4-1AC5-4E77-9807-42C738FDCFDD}" presName="space" presStyleCnt="0"/>
      <dgm:spPr/>
      <dgm:t>
        <a:bodyPr/>
        <a:lstStyle/>
        <a:p>
          <a:endParaRPr lang="en-US"/>
        </a:p>
      </dgm:t>
    </dgm:pt>
    <dgm:pt modelId="{0DC8D86C-9D41-47EE-9A4E-0C8C9E1BF1C8}" type="pres">
      <dgm:prSet presAssocID="{C8467E26-C1E2-4E18-A3E4-B2E6E36AA79F}" presName="composite" presStyleCnt="0"/>
      <dgm:spPr/>
      <dgm:t>
        <a:bodyPr/>
        <a:lstStyle/>
        <a:p>
          <a:endParaRPr lang="en-US"/>
        </a:p>
      </dgm:t>
    </dgm:pt>
    <dgm:pt modelId="{0BB2075C-D4E6-4AD8-8E9F-A14F384EDA88}" type="pres">
      <dgm:prSet presAssocID="{C8467E26-C1E2-4E18-A3E4-B2E6E36AA79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B35C4-C974-4EF4-AFAC-5CDA70CB2137}" type="pres">
      <dgm:prSet presAssocID="{C8467E26-C1E2-4E18-A3E4-B2E6E36AA79F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0A0832-3C0A-4719-9308-CC7D473B8260}" srcId="{C8467E26-C1E2-4E18-A3E4-B2E6E36AA79F}" destId="{FD55E9D5-DABD-47B7-BDE0-262EBFA8A90F}" srcOrd="1" destOrd="0" parTransId="{9BD3EE44-603E-41A4-B3B9-83F5F1CD8E9C}" sibTransId="{0C4DB617-A91E-4AF7-BBD3-A1E0C7DB8032}"/>
    <dgm:cxn modelId="{94BA46CF-4BB5-49F1-959B-9921010F7B0C}" srcId="{C8467E26-C1E2-4E18-A3E4-B2E6E36AA79F}" destId="{6C481F5F-AC38-449F-B1A1-6228A6877B95}" srcOrd="0" destOrd="0" parTransId="{8F46F568-5BA8-416F-8F6F-D158965E0784}" sibTransId="{4772C06C-EB90-43C0-96CB-EEB74923C8B1}"/>
    <dgm:cxn modelId="{3EF6249E-F11C-4360-BB22-306601625872}" type="presOf" srcId="{98BEF471-ADC2-402F-AFA4-8F7549997976}" destId="{E8684491-27B8-431A-81D9-674CC6FF6C6D}" srcOrd="0" destOrd="2" presId="urn:microsoft.com/office/officeart/2005/8/layout/hList1"/>
    <dgm:cxn modelId="{6A17A265-3C2A-43A8-826C-A9650D91F210}" type="presOf" srcId="{ED58E107-5420-4CEF-BB0B-0F2E2D685D33}" destId="{4DBD68DF-7D5A-4FE6-B8E7-513DF7081039}" srcOrd="0" destOrd="0" presId="urn:microsoft.com/office/officeart/2005/8/layout/hList1"/>
    <dgm:cxn modelId="{59C1C6A6-24FA-4263-A51A-7A39B5FCEDA6}" type="presOf" srcId="{E34272AF-D878-43F3-B848-3AF92AAD4B1B}" destId="{4DBD68DF-7D5A-4FE6-B8E7-513DF7081039}" srcOrd="0" destOrd="1" presId="urn:microsoft.com/office/officeart/2005/8/layout/hList1"/>
    <dgm:cxn modelId="{A187F2F0-7C05-488F-AD41-3704719D01BD}" srcId="{DB3269E2-EAC6-4ACD-ACAE-80D834EC30B6}" destId="{EB467B67-A1FF-4DEA-AB03-B0C4F9EC284F}" srcOrd="0" destOrd="0" parTransId="{2277F640-E279-48DF-9C01-E611298C85FE}" sibTransId="{16CC5462-01E4-4D47-A23B-8E9CD241FCEE}"/>
    <dgm:cxn modelId="{796171C8-C928-45C9-A9F4-AA11C38B7AED}" type="presOf" srcId="{A5FEDFB8-84F0-4064-B180-31BB017E6C9B}" destId="{7AAD696F-9F82-4E6B-A047-C443AE829EB7}" srcOrd="0" destOrd="1" presId="urn:microsoft.com/office/officeart/2005/8/layout/hList1"/>
    <dgm:cxn modelId="{C03306B8-D958-4191-8F64-9DF47E360271}" type="presOf" srcId="{FEFBEE98-1F68-4989-8C35-C793B6E09B45}" destId="{BA674374-3C22-4179-9DB3-BFD810E45009}" srcOrd="0" destOrd="0" presId="urn:microsoft.com/office/officeart/2005/8/layout/hList1"/>
    <dgm:cxn modelId="{09F152D8-BB56-4B3C-83B7-6F11C50F0154}" srcId="{43FE2E6D-16A5-4014-811C-9C082B555867}" destId="{D409B23C-3F8D-4BF0-BB11-FEB237A4D409}" srcOrd="0" destOrd="0" parTransId="{AE473058-AF26-426F-BC9A-29625C5CB1A2}" sibTransId="{419BDC11-C185-403E-8A42-935266575836}"/>
    <dgm:cxn modelId="{28510436-179E-4B3C-BD6B-062A13CD5A7F}" srcId="{C4CDCA8A-2C9C-42DD-8266-5BB483D5681F}" destId="{C8467E26-C1E2-4E18-A3E4-B2E6E36AA79F}" srcOrd="3" destOrd="0" parTransId="{F2F71EB6-8F41-4183-9EAA-7D699D2BCDCE}" sibTransId="{821555D1-7874-4FB0-BA15-A355E387395E}"/>
    <dgm:cxn modelId="{4ED43689-E8C8-496A-ABA3-8C37A9C86A74}" srcId="{FEFBEE98-1F68-4989-8C35-C793B6E09B45}" destId="{5890BDE2-CDA3-4594-B15A-8F2581436C5C}" srcOrd="3" destOrd="0" parTransId="{060013B5-C085-474C-A18E-73584A0721E4}" sibTransId="{95AFDA91-91B9-4EB3-9942-A66821BB6751}"/>
    <dgm:cxn modelId="{F721479A-64A0-4C9E-809A-D7EE9743C53B}" type="presOf" srcId="{5A9C2733-65B9-4119-BD62-3CB98391D98B}" destId="{3E6B35C4-C974-4EF4-AFAC-5CDA70CB2137}" srcOrd="0" destOrd="2" presId="urn:microsoft.com/office/officeart/2005/8/layout/hList1"/>
    <dgm:cxn modelId="{312B679B-D3BC-44CF-8F27-3BBBD64B1955}" srcId="{FEFBEE98-1F68-4989-8C35-C793B6E09B45}" destId="{14FCC399-DE6A-4F6E-8783-B68EE811BEFD}" srcOrd="4" destOrd="0" parTransId="{6DBDA7BE-D2AD-43F6-BA61-AC39787ACBF4}" sibTransId="{B884317F-0028-4929-804A-4554C2E87438}"/>
    <dgm:cxn modelId="{86191BB5-FB89-44AC-8392-856B0DE796E7}" type="presOf" srcId="{14FCC399-DE6A-4F6E-8783-B68EE811BEFD}" destId="{4DBD68DF-7D5A-4FE6-B8E7-513DF7081039}" srcOrd="0" destOrd="4" presId="urn:microsoft.com/office/officeart/2005/8/layout/hList1"/>
    <dgm:cxn modelId="{6114D32B-5AC7-4A05-AD72-01D8452AAD07}" type="presOf" srcId="{43FE2E6D-16A5-4014-811C-9C082B555867}" destId="{E8078D77-F0FE-465C-A301-4D858EA86143}" srcOrd="0" destOrd="0" presId="urn:microsoft.com/office/officeart/2005/8/layout/hList1"/>
    <dgm:cxn modelId="{CE0F0F22-07F2-45A4-A2C6-D70CA952C544}" srcId="{C4CDCA8A-2C9C-42DD-8266-5BB483D5681F}" destId="{DB3269E2-EAC6-4ACD-ACAE-80D834EC30B6}" srcOrd="2" destOrd="0" parTransId="{D54859F7-65D2-465C-B3E7-639D6A858C6A}" sibTransId="{AC9A9BD4-1AC5-4E77-9807-42C738FDCFDD}"/>
    <dgm:cxn modelId="{3CC6BD30-28A9-4F48-B3AD-5A2305997A7F}" srcId="{DB3269E2-EAC6-4ACD-ACAE-80D834EC30B6}" destId="{A5FEDFB8-84F0-4064-B180-31BB017E6C9B}" srcOrd="1" destOrd="0" parTransId="{61601441-2C2A-470A-8CC9-91C300FC7CE0}" sibTransId="{4CCBCB4B-22F5-42B9-BCBC-948D3ABBED5A}"/>
    <dgm:cxn modelId="{9268EE35-5E26-40BE-A83F-32FD6E00BDE8}" srcId="{FEFBEE98-1F68-4989-8C35-C793B6E09B45}" destId="{418CBD0F-7492-4964-B89A-B154C90D43E4}" srcOrd="2" destOrd="0" parTransId="{FAD6C136-5AD8-4521-B1C2-17DB6F1BC7B3}" sibTransId="{057DBD54-71DC-447C-83BC-000621BA45CF}"/>
    <dgm:cxn modelId="{A54A4230-223B-4B5D-A898-4114B744CD88}" type="presOf" srcId="{EB467B67-A1FF-4DEA-AB03-B0C4F9EC284F}" destId="{7AAD696F-9F82-4E6B-A047-C443AE829EB7}" srcOrd="0" destOrd="0" presId="urn:microsoft.com/office/officeart/2005/8/layout/hList1"/>
    <dgm:cxn modelId="{11B520BE-64CD-4B4C-B9DB-84B1A0B36F13}" type="presOf" srcId="{C8467E26-C1E2-4E18-A3E4-B2E6E36AA79F}" destId="{0BB2075C-D4E6-4AD8-8E9F-A14F384EDA88}" srcOrd="0" destOrd="0" presId="urn:microsoft.com/office/officeart/2005/8/layout/hList1"/>
    <dgm:cxn modelId="{524D8849-DC9F-4B19-B8CE-F559BC601A10}" type="presOf" srcId="{418CBD0F-7492-4964-B89A-B154C90D43E4}" destId="{4DBD68DF-7D5A-4FE6-B8E7-513DF7081039}" srcOrd="0" destOrd="2" presId="urn:microsoft.com/office/officeart/2005/8/layout/hList1"/>
    <dgm:cxn modelId="{570CF223-0FE0-44F7-A3D6-4584252D7339}" srcId="{C8467E26-C1E2-4E18-A3E4-B2E6E36AA79F}" destId="{5A9C2733-65B9-4119-BD62-3CB98391D98B}" srcOrd="2" destOrd="0" parTransId="{58AA10B1-DECB-40DC-9B76-2B26BE276A75}" sibTransId="{DCE0558D-A754-42C6-B263-A4AD4643CCDC}"/>
    <dgm:cxn modelId="{49EFA89B-3DC8-45FB-B448-751C2BACCE5E}" srcId="{43FE2E6D-16A5-4014-811C-9C082B555867}" destId="{98BEF471-ADC2-402F-AFA4-8F7549997976}" srcOrd="2" destOrd="0" parTransId="{68034904-56CF-47DA-9287-9F706E60C8C2}" sibTransId="{04478656-F4CB-4E33-899C-6374E702EDC6}"/>
    <dgm:cxn modelId="{93DCE21F-2ED0-4E45-9A57-F7546ED7F522}" srcId="{FEFBEE98-1F68-4989-8C35-C793B6E09B45}" destId="{E34272AF-D878-43F3-B848-3AF92AAD4B1B}" srcOrd="1" destOrd="0" parTransId="{BB90742A-B945-4FFD-B0CE-95AC20C3A465}" sibTransId="{B83486D4-DDD8-4307-9896-6F628A460E89}"/>
    <dgm:cxn modelId="{E4D6E2B4-D573-4E23-B8E2-23EF7CBEE162}" srcId="{C4CDCA8A-2C9C-42DD-8266-5BB483D5681F}" destId="{FEFBEE98-1F68-4989-8C35-C793B6E09B45}" srcOrd="1" destOrd="0" parTransId="{7430CC7C-C450-4ADA-A3A1-D3D0104E400D}" sibTransId="{9E365F01-6F3A-4EC7-8157-661B1B0BB119}"/>
    <dgm:cxn modelId="{3A34380F-83BD-44DF-AA8D-3CE664E11CF2}" type="presOf" srcId="{C4CDCA8A-2C9C-42DD-8266-5BB483D5681F}" destId="{FB07F124-B8AE-45E9-BE3E-7A13AAA2E807}" srcOrd="0" destOrd="0" presId="urn:microsoft.com/office/officeart/2005/8/layout/hList1"/>
    <dgm:cxn modelId="{A283C2EE-38BB-4496-8E26-D5B7C5C4B32D}" srcId="{C4CDCA8A-2C9C-42DD-8266-5BB483D5681F}" destId="{43FE2E6D-16A5-4014-811C-9C082B555867}" srcOrd="0" destOrd="0" parTransId="{E87151F5-9992-42E3-8C59-819AEA336A6E}" sibTransId="{068A0AEE-51C9-4977-951B-87F4CB39C0F5}"/>
    <dgm:cxn modelId="{3EF96680-E9F0-439D-87FC-0657DAE01F65}" srcId="{FEFBEE98-1F68-4989-8C35-C793B6E09B45}" destId="{ED58E107-5420-4CEF-BB0B-0F2E2D685D33}" srcOrd="0" destOrd="0" parTransId="{59AE4762-2D60-4014-BBB3-AA9E7AF625DD}" sibTransId="{AC90F1B1-7D55-467F-BDEC-5B64579945CC}"/>
    <dgm:cxn modelId="{E34481A7-E9F1-4F1E-A0DA-D5DFA221E9B1}" type="presOf" srcId="{5890BDE2-CDA3-4594-B15A-8F2581436C5C}" destId="{4DBD68DF-7D5A-4FE6-B8E7-513DF7081039}" srcOrd="0" destOrd="3" presId="urn:microsoft.com/office/officeart/2005/8/layout/hList1"/>
    <dgm:cxn modelId="{FA9AE870-D030-4C5D-B448-497B4CD3135F}" type="presOf" srcId="{DB3269E2-EAC6-4ACD-ACAE-80D834EC30B6}" destId="{CD47B2A8-E7AA-4680-9724-D0CAFA5055C7}" srcOrd="0" destOrd="0" presId="urn:microsoft.com/office/officeart/2005/8/layout/hList1"/>
    <dgm:cxn modelId="{A410545D-BD9A-4A15-B1FF-2BA6F31EFCD0}" type="presOf" srcId="{FD55E9D5-DABD-47B7-BDE0-262EBFA8A90F}" destId="{3E6B35C4-C974-4EF4-AFAC-5CDA70CB2137}" srcOrd="0" destOrd="1" presId="urn:microsoft.com/office/officeart/2005/8/layout/hList1"/>
    <dgm:cxn modelId="{713CEE3D-18BC-45F7-A468-37EB7DC41EC0}" type="presOf" srcId="{9E6ACC88-9E40-4266-9C5B-B5771C1D717E}" destId="{E8684491-27B8-431A-81D9-674CC6FF6C6D}" srcOrd="0" destOrd="1" presId="urn:microsoft.com/office/officeart/2005/8/layout/hList1"/>
    <dgm:cxn modelId="{5014DF73-8F6E-4ED7-A99E-7EC87C8E9C30}" srcId="{43FE2E6D-16A5-4014-811C-9C082B555867}" destId="{9E6ACC88-9E40-4266-9C5B-B5771C1D717E}" srcOrd="1" destOrd="0" parTransId="{1D6FCD8A-063A-4A68-AED4-31DA9736A914}" sibTransId="{CDDA1269-5582-4276-BA4D-6244F3D88E8F}"/>
    <dgm:cxn modelId="{52ED607D-8F32-46B4-8B55-AD98FC57F5E5}" type="presOf" srcId="{6C481F5F-AC38-449F-B1A1-6228A6877B95}" destId="{3E6B35C4-C974-4EF4-AFAC-5CDA70CB2137}" srcOrd="0" destOrd="0" presId="urn:microsoft.com/office/officeart/2005/8/layout/hList1"/>
    <dgm:cxn modelId="{6449C3DA-8323-4EC7-9129-93AE28F1F5B6}" type="presOf" srcId="{383DBFF4-1AC3-4172-8E16-39C2134D3744}" destId="{7AAD696F-9F82-4E6B-A047-C443AE829EB7}" srcOrd="0" destOrd="2" presId="urn:microsoft.com/office/officeart/2005/8/layout/hList1"/>
    <dgm:cxn modelId="{4D7EEB65-F8B0-4A7F-A1A5-79F31ECC2EDE}" srcId="{DB3269E2-EAC6-4ACD-ACAE-80D834EC30B6}" destId="{383DBFF4-1AC3-4172-8E16-39C2134D3744}" srcOrd="2" destOrd="0" parTransId="{9C2C1F2A-B2A0-4F71-871C-B262527FEB5E}" sibTransId="{B4B84187-73D5-42CB-88F1-552B6CC2FDD3}"/>
    <dgm:cxn modelId="{A1B06DD6-468C-4049-B61A-A9FA9C640D97}" type="presOf" srcId="{D409B23C-3F8D-4BF0-BB11-FEB237A4D409}" destId="{E8684491-27B8-431A-81D9-674CC6FF6C6D}" srcOrd="0" destOrd="0" presId="urn:microsoft.com/office/officeart/2005/8/layout/hList1"/>
    <dgm:cxn modelId="{B6169DCF-C90C-45AC-9295-D74D759ACDAD}" type="presParOf" srcId="{FB07F124-B8AE-45E9-BE3E-7A13AAA2E807}" destId="{499A32FF-9D3F-4426-B1D2-DF4CF5C50946}" srcOrd="0" destOrd="0" presId="urn:microsoft.com/office/officeart/2005/8/layout/hList1"/>
    <dgm:cxn modelId="{57F4D946-F7A0-4EC4-BD8C-2AF968C343DD}" type="presParOf" srcId="{499A32FF-9D3F-4426-B1D2-DF4CF5C50946}" destId="{E8078D77-F0FE-465C-A301-4D858EA86143}" srcOrd="0" destOrd="0" presId="urn:microsoft.com/office/officeart/2005/8/layout/hList1"/>
    <dgm:cxn modelId="{AB18D6BE-8458-48AF-9A71-BAB3881F9740}" type="presParOf" srcId="{499A32FF-9D3F-4426-B1D2-DF4CF5C50946}" destId="{E8684491-27B8-431A-81D9-674CC6FF6C6D}" srcOrd="1" destOrd="0" presId="urn:microsoft.com/office/officeart/2005/8/layout/hList1"/>
    <dgm:cxn modelId="{4321B643-D752-42AA-8631-70FEC3537C6E}" type="presParOf" srcId="{FB07F124-B8AE-45E9-BE3E-7A13AAA2E807}" destId="{6B628E33-0A10-46B6-B173-E1A2D46B33E2}" srcOrd="1" destOrd="0" presId="urn:microsoft.com/office/officeart/2005/8/layout/hList1"/>
    <dgm:cxn modelId="{E70B02B1-868D-4AD4-8002-3AED31451A22}" type="presParOf" srcId="{FB07F124-B8AE-45E9-BE3E-7A13AAA2E807}" destId="{3C61B9CE-F767-4797-ABD1-4FF9505611F5}" srcOrd="2" destOrd="0" presId="urn:microsoft.com/office/officeart/2005/8/layout/hList1"/>
    <dgm:cxn modelId="{412711BC-BA7F-4EBD-8DE1-5D5F7F9EB20E}" type="presParOf" srcId="{3C61B9CE-F767-4797-ABD1-4FF9505611F5}" destId="{BA674374-3C22-4179-9DB3-BFD810E45009}" srcOrd="0" destOrd="0" presId="urn:microsoft.com/office/officeart/2005/8/layout/hList1"/>
    <dgm:cxn modelId="{00DCA8A0-DC64-48F9-A360-C38F87278EA1}" type="presParOf" srcId="{3C61B9CE-F767-4797-ABD1-4FF9505611F5}" destId="{4DBD68DF-7D5A-4FE6-B8E7-513DF7081039}" srcOrd="1" destOrd="0" presId="urn:microsoft.com/office/officeart/2005/8/layout/hList1"/>
    <dgm:cxn modelId="{856E5E23-A48E-4093-B053-B65C509F4FF7}" type="presParOf" srcId="{FB07F124-B8AE-45E9-BE3E-7A13AAA2E807}" destId="{BDBFE880-8476-47B7-962B-4526584B3011}" srcOrd="3" destOrd="0" presId="urn:microsoft.com/office/officeart/2005/8/layout/hList1"/>
    <dgm:cxn modelId="{6693FC84-1D3E-4F62-A8CD-51227C1191E8}" type="presParOf" srcId="{FB07F124-B8AE-45E9-BE3E-7A13AAA2E807}" destId="{1169D75E-0370-41DF-9965-5171B5C14FC8}" srcOrd="4" destOrd="0" presId="urn:microsoft.com/office/officeart/2005/8/layout/hList1"/>
    <dgm:cxn modelId="{BE0036C0-ED44-492A-AD8C-9011A848A0AC}" type="presParOf" srcId="{1169D75E-0370-41DF-9965-5171B5C14FC8}" destId="{CD47B2A8-E7AA-4680-9724-D0CAFA5055C7}" srcOrd="0" destOrd="0" presId="urn:microsoft.com/office/officeart/2005/8/layout/hList1"/>
    <dgm:cxn modelId="{371E65EA-A0AB-4056-A6BD-30597A3CC5C8}" type="presParOf" srcId="{1169D75E-0370-41DF-9965-5171B5C14FC8}" destId="{7AAD696F-9F82-4E6B-A047-C443AE829EB7}" srcOrd="1" destOrd="0" presId="urn:microsoft.com/office/officeart/2005/8/layout/hList1"/>
    <dgm:cxn modelId="{8BEAD9E1-38C1-49A5-8072-6AB076ACB1CB}" type="presParOf" srcId="{FB07F124-B8AE-45E9-BE3E-7A13AAA2E807}" destId="{4C4CDC7E-3BC4-462F-8496-5161C940BFE3}" srcOrd="5" destOrd="0" presId="urn:microsoft.com/office/officeart/2005/8/layout/hList1"/>
    <dgm:cxn modelId="{D3C97201-2490-4324-927B-A06FDD72155E}" type="presParOf" srcId="{FB07F124-B8AE-45E9-BE3E-7A13AAA2E807}" destId="{0DC8D86C-9D41-47EE-9A4E-0C8C9E1BF1C8}" srcOrd="6" destOrd="0" presId="urn:microsoft.com/office/officeart/2005/8/layout/hList1"/>
    <dgm:cxn modelId="{2C7F8F9E-0699-4E58-8FCE-42617302D601}" type="presParOf" srcId="{0DC8D86C-9D41-47EE-9A4E-0C8C9E1BF1C8}" destId="{0BB2075C-D4E6-4AD8-8E9F-A14F384EDA88}" srcOrd="0" destOrd="0" presId="urn:microsoft.com/office/officeart/2005/8/layout/hList1"/>
    <dgm:cxn modelId="{E6CD8F97-51D5-42EB-8DD1-1B70856548A8}" type="presParOf" srcId="{0DC8D86C-9D41-47EE-9A4E-0C8C9E1BF1C8}" destId="{3E6B35C4-C974-4EF4-AFAC-5CDA70CB21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CEDE-6312-4FB5-96F5-416A3A02B1FD}" type="doc">
      <dgm:prSet loTypeId="urn:microsoft.com/office/officeart/2009/3/layout/StepUpProcess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8FE89B-0D65-4632-912F-DA95FE9EB9B0}">
      <dgm:prSet phldrT="[Text]" custT="1"/>
      <dgm:spPr/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HCBS</a:t>
          </a:r>
          <a:r>
            <a: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B9730753-20EE-4D69-9F09-2B743B7619BE}" type="parTrans" cxnId="{8DFDE876-4C9F-4ED6-AE0F-728229C56C3C}">
      <dgm:prSet/>
      <dgm:spPr/>
      <dgm:t>
        <a:bodyPr/>
        <a:lstStyle/>
        <a:p>
          <a:endParaRPr lang="en-US"/>
        </a:p>
      </dgm:t>
    </dgm:pt>
    <dgm:pt modelId="{832E3A71-EBF1-439C-951F-749AFF39B032}" type="sibTrans" cxnId="{8DFDE876-4C9F-4ED6-AE0F-728229C56C3C}">
      <dgm:prSet/>
      <dgm:spPr/>
      <dgm:t>
        <a:bodyPr/>
        <a:lstStyle/>
        <a:p>
          <a:endParaRPr lang="en-US"/>
        </a:p>
      </dgm:t>
    </dgm:pt>
    <dgm:pt modelId="{B61580D8-0934-4CE6-B0F8-6872EDD4F0E5}">
      <dgm:prSet phldrT="[Text]" custT="1"/>
      <dgm:spPr/>
      <dgm:t>
        <a:bodyPr anchor="ctr"/>
        <a:lstStyle/>
        <a:p>
          <a:pPr algn="l"/>
          <a:r>
            <a:rPr lang="en-US" sz="1800" dirty="0" smtClean="0"/>
            <a:t>FEDERAL REGULATIONS</a:t>
          </a:r>
        </a:p>
      </dgm:t>
    </dgm:pt>
    <dgm:pt modelId="{E1BD755E-3D46-4672-89E8-2009A30722D3}" type="parTrans" cxnId="{81E44901-DF5F-4E2E-9F7E-485C6F4970B4}">
      <dgm:prSet/>
      <dgm:spPr/>
      <dgm:t>
        <a:bodyPr/>
        <a:lstStyle/>
        <a:p>
          <a:endParaRPr lang="en-US"/>
        </a:p>
      </dgm:t>
    </dgm:pt>
    <dgm:pt modelId="{7C484C15-4E87-4299-BBE4-D6800C8BF4AE}" type="sibTrans" cxnId="{81E44901-DF5F-4E2E-9F7E-485C6F4970B4}">
      <dgm:prSet/>
      <dgm:spPr/>
      <dgm:t>
        <a:bodyPr/>
        <a:lstStyle/>
        <a:p>
          <a:endParaRPr lang="en-US"/>
        </a:p>
      </dgm:t>
    </dgm:pt>
    <dgm:pt modelId="{22EFDC08-F7C9-4B2B-8345-98E9C8A0C2FB}">
      <dgm:prSet phldrT="[Text]" custT="1"/>
      <dgm:spPr/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Managed Care  </a:t>
          </a:r>
        </a:p>
        <a:p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 July 1, 2018</a:t>
          </a:r>
          <a:endParaRPr lang="en-US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8D6D33-7C70-4522-B70E-15EA2195C0A2}" type="parTrans" cxnId="{9D1189A1-9236-4907-8D87-44640915A994}">
      <dgm:prSet/>
      <dgm:spPr/>
      <dgm:t>
        <a:bodyPr/>
        <a:lstStyle/>
        <a:p>
          <a:endParaRPr lang="en-US"/>
        </a:p>
      </dgm:t>
    </dgm:pt>
    <dgm:pt modelId="{58648796-A290-4906-8108-57DE27D63432}" type="sibTrans" cxnId="{9D1189A1-9236-4907-8D87-44640915A994}">
      <dgm:prSet/>
      <dgm:spPr/>
      <dgm:t>
        <a:bodyPr/>
        <a:lstStyle/>
        <a:p>
          <a:endParaRPr lang="en-US"/>
        </a:p>
      </dgm:t>
    </dgm:pt>
    <dgm:pt modelId="{A214C388-A82E-4C1B-9B8B-2AD56BE6B265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Value-Based Payment 2020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83FEC-0B9D-468F-9390-2CF786D8A8E5}" type="parTrans" cxnId="{CC890605-664F-414F-8478-DA6DD6A2221E}">
      <dgm:prSet/>
      <dgm:spPr/>
      <dgm:t>
        <a:bodyPr/>
        <a:lstStyle/>
        <a:p>
          <a:endParaRPr lang="en-US"/>
        </a:p>
      </dgm:t>
    </dgm:pt>
    <dgm:pt modelId="{A370CFC9-EE8B-4A55-95B3-FCB86688EE05}" type="sibTrans" cxnId="{CC890605-664F-414F-8478-DA6DD6A2221E}">
      <dgm:prSet/>
      <dgm:spPr/>
      <dgm:t>
        <a:bodyPr/>
        <a:lstStyle/>
        <a:p>
          <a:endParaRPr lang="en-US"/>
        </a:p>
      </dgm:t>
    </dgm:pt>
    <dgm:pt modelId="{34FEEC69-92DD-4D2B-AC12-A3FFB13A6814}">
      <dgm:prSet phldrT="[Text]" custT="1"/>
      <dgm:spPr/>
      <dgm:t>
        <a:bodyPr anchor="ctr"/>
        <a:lstStyle/>
        <a:p>
          <a:r>
            <a:rPr lang="en-US" sz="1800" dirty="0" smtClean="0"/>
            <a:t>50% of MCP pmts. must be Value-Based </a:t>
          </a:r>
        </a:p>
      </dgm:t>
    </dgm:pt>
    <dgm:pt modelId="{F88866CF-B26E-4890-A9D3-F7E225C9D272}" type="parTrans" cxnId="{91978BF3-DB98-427C-A08E-2D871144C404}">
      <dgm:prSet/>
      <dgm:spPr/>
      <dgm:t>
        <a:bodyPr/>
        <a:lstStyle/>
        <a:p>
          <a:endParaRPr lang="en-US"/>
        </a:p>
      </dgm:t>
    </dgm:pt>
    <dgm:pt modelId="{72C5539B-21A4-4EC4-9C91-FDAB92917569}" type="sibTrans" cxnId="{91978BF3-DB98-427C-A08E-2D871144C404}">
      <dgm:prSet/>
      <dgm:spPr/>
      <dgm:t>
        <a:bodyPr/>
        <a:lstStyle/>
        <a:p>
          <a:endParaRPr lang="en-US"/>
        </a:p>
      </dgm:t>
    </dgm:pt>
    <dgm:pt modelId="{C9E69EAB-1198-4F9F-99D9-FFF416436CF6}">
      <dgm:prSet phldrT="[Text]" custT="1"/>
      <dgm:spPr/>
      <dgm:t>
        <a:bodyPr anchor="ctr"/>
        <a:lstStyle/>
        <a:p>
          <a:r>
            <a:rPr lang="en-US" sz="1800" dirty="0" err="1" smtClean="0"/>
            <a:t>MyCare</a:t>
          </a:r>
          <a:r>
            <a:rPr lang="en-US" sz="1800" dirty="0" smtClean="0"/>
            <a:t> </a:t>
          </a:r>
        </a:p>
      </dgm:t>
    </dgm:pt>
    <dgm:pt modelId="{68DB6183-F3DF-4CF2-9DCB-FFD407C0012F}" type="parTrans" cxnId="{991A272C-B3E9-407A-800C-B5D715E1736C}">
      <dgm:prSet/>
      <dgm:spPr/>
      <dgm:t>
        <a:bodyPr/>
        <a:lstStyle/>
        <a:p>
          <a:endParaRPr lang="en-US"/>
        </a:p>
      </dgm:t>
    </dgm:pt>
    <dgm:pt modelId="{84FE0861-8797-4F1B-8D80-948356DA0DAC}" type="sibTrans" cxnId="{991A272C-B3E9-407A-800C-B5D715E1736C}">
      <dgm:prSet/>
      <dgm:spPr/>
      <dgm:t>
        <a:bodyPr/>
        <a:lstStyle/>
        <a:p>
          <a:endParaRPr lang="en-US"/>
        </a:p>
      </dgm:t>
    </dgm:pt>
    <dgm:pt modelId="{C2DB5D50-89D1-4263-8200-95B8BCE703EA}">
      <dgm:prSet phldrT="[Text]" custT="1"/>
      <dgm:spPr/>
      <dgm:t>
        <a:bodyPr anchor="ctr"/>
        <a:lstStyle/>
        <a:p>
          <a:r>
            <a:rPr lang="en-US" sz="1800" dirty="0" smtClean="0"/>
            <a:t>PCMH</a:t>
          </a:r>
          <a:endParaRPr lang="en-US" sz="1800" dirty="0"/>
        </a:p>
      </dgm:t>
    </dgm:pt>
    <dgm:pt modelId="{DD38CB88-3A68-4AD4-91A1-4D08652A4F41}" type="parTrans" cxnId="{34B29D40-4E45-40E0-8D2D-0BA21313BF97}">
      <dgm:prSet/>
      <dgm:spPr/>
      <dgm:t>
        <a:bodyPr/>
        <a:lstStyle/>
        <a:p>
          <a:endParaRPr lang="en-US"/>
        </a:p>
      </dgm:t>
    </dgm:pt>
    <dgm:pt modelId="{C6F6AEF8-499A-4AAE-B38C-2E26FC7097E7}" type="sibTrans" cxnId="{34B29D40-4E45-40E0-8D2D-0BA21313BF97}">
      <dgm:prSet/>
      <dgm:spPr/>
      <dgm:t>
        <a:bodyPr/>
        <a:lstStyle/>
        <a:p>
          <a:endParaRPr lang="en-US"/>
        </a:p>
      </dgm:t>
    </dgm:pt>
    <dgm:pt modelId="{757CD56C-D214-4AD3-88FE-692A50E1305E}">
      <dgm:prSet phldrT="[Text]" custT="1"/>
      <dgm:spPr/>
      <dgm:t>
        <a:bodyPr anchor="ctr"/>
        <a:lstStyle/>
        <a:p>
          <a:r>
            <a:rPr lang="en-US" sz="1800" dirty="0" smtClean="0"/>
            <a:t>BH &amp; PH Integration</a:t>
          </a:r>
        </a:p>
      </dgm:t>
    </dgm:pt>
    <dgm:pt modelId="{3F16ECF3-06BF-4AE4-B716-DD925E404651}" type="parTrans" cxnId="{2E7586A8-D9EE-4180-A880-8B82E107537C}">
      <dgm:prSet/>
      <dgm:spPr/>
      <dgm:t>
        <a:bodyPr/>
        <a:lstStyle/>
        <a:p>
          <a:endParaRPr lang="en-US"/>
        </a:p>
      </dgm:t>
    </dgm:pt>
    <dgm:pt modelId="{DFE03530-C007-43A1-AF37-AC9ADE2379ED}" type="sibTrans" cxnId="{2E7586A8-D9EE-4180-A880-8B82E107537C}">
      <dgm:prSet/>
      <dgm:spPr/>
      <dgm:t>
        <a:bodyPr/>
        <a:lstStyle/>
        <a:p>
          <a:endParaRPr lang="en-US"/>
        </a:p>
      </dgm:t>
    </dgm:pt>
    <dgm:pt modelId="{A78DEDE3-5B87-4576-A277-4B49E63BFCF9}">
      <dgm:prSet phldrT="[Text]" custT="1"/>
      <dgm:spPr/>
      <dgm:t>
        <a:bodyPr anchor="ctr"/>
        <a:lstStyle/>
        <a:p>
          <a:r>
            <a:rPr lang="en-US" sz="1800" dirty="0" smtClean="0"/>
            <a:t>Episode-Based Payment</a:t>
          </a:r>
        </a:p>
      </dgm:t>
    </dgm:pt>
    <dgm:pt modelId="{6F0F58D0-5304-496F-9BA0-3A5453E5D069}" type="parTrans" cxnId="{2EBA7D18-CBDD-42CA-B516-E2037E014B1F}">
      <dgm:prSet/>
      <dgm:spPr/>
      <dgm:t>
        <a:bodyPr/>
        <a:lstStyle/>
        <a:p>
          <a:endParaRPr lang="en-US"/>
        </a:p>
      </dgm:t>
    </dgm:pt>
    <dgm:pt modelId="{38556B9A-6D19-4CDB-B064-F1F4C24F254C}" type="sibTrans" cxnId="{2EBA7D18-CBDD-42CA-B516-E2037E014B1F}">
      <dgm:prSet/>
      <dgm:spPr/>
      <dgm:t>
        <a:bodyPr/>
        <a:lstStyle/>
        <a:p>
          <a:endParaRPr lang="en-US"/>
        </a:p>
      </dgm:t>
    </dgm:pt>
    <dgm:pt modelId="{CCC96312-117B-4A45-AB37-89760EF3E626}">
      <dgm:prSet phldrT="[Text]" custT="1"/>
      <dgm:spPr/>
      <dgm:t>
        <a:bodyPr anchor="ctr"/>
        <a:lstStyle/>
        <a:p>
          <a:r>
            <a:rPr lang="en-US" sz="1800" dirty="0" smtClean="0"/>
            <a:t>Continuing discussions       re MLTSS</a:t>
          </a:r>
        </a:p>
      </dgm:t>
    </dgm:pt>
    <dgm:pt modelId="{6E84C7C8-34BF-4959-81F3-359089D1966D}" type="parTrans" cxnId="{7FCFCC7D-FDA2-4D47-AB6C-EE3D2C0D249D}">
      <dgm:prSet/>
      <dgm:spPr/>
      <dgm:t>
        <a:bodyPr/>
        <a:lstStyle/>
        <a:p>
          <a:endParaRPr lang="en-US"/>
        </a:p>
      </dgm:t>
    </dgm:pt>
    <dgm:pt modelId="{D8E7F035-AA9A-4140-A7B5-9D53C569EE06}" type="sibTrans" cxnId="{7FCFCC7D-FDA2-4D47-AB6C-EE3D2C0D249D}">
      <dgm:prSet/>
      <dgm:spPr/>
      <dgm:t>
        <a:bodyPr/>
        <a:lstStyle/>
        <a:p>
          <a:endParaRPr lang="en-US"/>
        </a:p>
      </dgm:t>
    </dgm:pt>
    <dgm:pt modelId="{FD7932C8-D725-41C0-81D0-40AEA074DE75}">
      <dgm:prSet phldrT="[Text]" custT="1"/>
      <dgm:spPr/>
      <dgm:t>
        <a:bodyPr anchor="ctr"/>
        <a:lstStyle/>
        <a:p>
          <a:r>
            <a:rPr lang="en-US" sz="1800" dirty="0" smtClean="0"/>
            <a:t>FEDERAL REGULATIONS</a:t>
          </a:r>
        </a:p>
      </dgm:t>
    </dgm:pt>
    <dgm:pt modelId="{BA775F8B-D140-4D5D-8703-296E2684C6E3}" type="parTrans" cxnId="{AD39AB15-0FF7-4E05-B549-5C81CFD96380}">
      <dgm:prSet/>
      <dgm:spPr/>
      <dgm:t>
        <a:bodyPr/>
        <a:lstStyle/>
        <a:p>
          <a:endParaRPr lang="en-US"/>
        </a:p>
      </dgm:t>
    </dgm:pt>
    <dgm:pt modelId="{65CF6C21-03A8-4C74-9EEA-B9F4F410F510}" type="sibTrans" cxnId="{AD39AB15-0FF7-4E05-B549-5C81CFD96380}">
      <dgm:prSet/>
      <dgm:spPr/>
      <dgm:t>
        <a:bodyPr/>
        <a:lstStyle/>
        <a:p>
          <a:endParaRPr lang="en-US"/>
        </a:p>
      </dgm:t>
    </dgm:pt>
    <dgm:pt modelId="{F5CA9572-60D1-4260-BBC6-9DC8DC4ECBA0}">
      <dgm:prSet phldrT="[Text]" custT="1"/>
      <dgm:spPr/>
      <dgm:t>
        <a:bodyPr anchor="ctr"/>
        <a:lstStyle/>
        <a:p>
          <a:pPr algn="l"/>
          <a:r>
            <a:rPr lang="en-US" sz="1800" dirty="0" smtClean="0"/>
            <a:t>Many Ohio changes</a:t>
          </a:r>
        </a:p>
      </dgm:t>
    </dgm:pt>
    <dgm:pt modelId="{0731F085-E46C-4755-8BF5-2D54176E7118}" type="parTrans" cxnId="{C2DA6993-FC0B-49FA-B87D-F889D54750B0}">
      <dgm:prSet/>
      <dgm:spPr/>
      <dgm:t>
        <a:bodyPr/>
        <a:lstStyle/>
        <a:p>
          <a:endParaRPr lang="en-US"/>
        </a:p>
      </dgm:t>
    </dgm:pt>
    <dgm:pt modelId="{94EDBBCA-4D31-4238-AD9B-CD5FC999209E}" type="sibTrans" cxnId="{C2DA6993-FC0B-49FA-B87D-F889D54750B0}">
      <dgm:prSet/>
      <dgm:spPr/>
      <dgm:t>
        <a:bodyPr/>
        <a:lstStyle/>
        <a:p>
          <a:endParaRPr lang="en-US"/>
        </a:p>
      </dgm:t>
    </dgm:pt>
    <dgm:pt modelId="{BADE6C30-A024-4A81-8EEC-55844B5B601B}" type="pres">
      <dgm:prSet presAssocID="{E63BCEDE-6312-4FB5-96F5-416A3A02B1F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DAE8030-4280-4750-8805-206A5969C72D}" type="pres">
      <dgm:prSet presAssocID="{D78FE89B-0D65-4632-912F-DA95FE9EB9B0}" presName="composite" presStyleCnt="0"/>
      <dgm:spPr/>
      <dgm:t>
        <a:bodyPr/>
        <a:lstStyle/>
        <a:p>
          <a:endParaRPr lang="en-US"/>
        </a:p>
      </dgm:t>
    </dgm:pt>
    <dgm:pt modelId="{8F8B065A-D367-4F89-9327-D4C749812079}" type="pres">
      <dgm:prSet presAssocID="{D78FE89B-0D65-4632-912F-DA95FE9EB9B0}" presName="LShape" presStyleLbl="alignNode1" presStyleIdx="0" presStyleCnt="5"/>
      <dgm:spPr/>
      <dgm:t>
        <a:bodyPr/>
        <a:lstStyle/>
        <a:p>
          <a:endParaRPr lang="en-US"/>
        </a:p>
      </dgm:t>
    </dgm:pt>
    <dgm:pt modelId="{7C172E28-4F2B-4FDF-977B-2E3ED2ECF01C}" type="pres">
      <dgm:prSet presAssocID="{D78FE89B-0D65-4632-912F-DA95FE9EB9B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18FD0-0D43-4A26-A150-78B47ECAAB52}" type="pres">
      <dgm:prSet presAssocID="{D78FE89B-0D65-4632-912F-DA95FE9EB9B0}" presName="Triangle" presStyleLbl="alignNode1" presStyleIdx="1" presStyleCnt="5"/>
      <dgm:spPr/>
      <dgm:t>
        <a:bodyPr/>
        <a:lstStyle/>
        <a:p>
          <a:endParaRPr lang="en-US"/>
        </a:p>
      </dgm:t>
    </dgm:pt>
    <dgm:pt modelId="{8AE8EA96-DDC5-4D01-87C2-29C16E0ACA2A}" type="pres">
      <dgm:prSet presAssocID="{832E3A71-EBF1-439C-951F-749AFF39B032}" presName="sibTrans" presStyleCnt="0"/>
      <dgm:spPr/>
      <dgm:t>
        <a:bodyPr/>
        <a:lstStyle/>
        <a:p>
          <a:endParaRPr lang="en-US"/>
        </a:p>
      </dgm:t>
    </dgm:pt>
    <dgm:pt modelId="{0D47605D-03E7-42E9-ACF8-BCB1762766BE}" type="pres">
      <dgm:prSet presAssocID="{832E3A71-EBF1-439C-951F-749AFF39B032}" presName="space" presStyleCnt="0"/>
      <dgm:spPr/>
      <dgm:t>
        <a:bodyPr/>
        <a:lstStyle/>
        <a:p>
          <a:endParaRPr lang="en-US"/>
        </a:p>
      </dgm:t>
    </dgm:pt>
    <dgm:pt modelId="{E48203A9-9594-498D-B46A-D86EFDC3AFC1}" type="pres">
      <dgm:prSet presAssocID="{22EFDC08-F7C9-4B2B-8345-98E9C8A0C2FB}" presName="composite" presStyleCnt="0"/>
      <dgm:spPr/>
      <dgm:t>
        <a:bodyPr/>
        <a:lstStyle/>
        <a:p>
          <a:endParaRPr lang="en-US"/>
        </a:p>
      </dgm:t>
    </dgm:pt>
    <dgm:pt modelId="{F0C5384D-B30C-4E65-93BF-98DA426E9C83}" type="pres">
      <dgm:prSet presAssocID="{22EFDC08-F7C9-4B2B-8345-98E9C8A0C2FB}" presName="LShape" presStyleLbl="alignNode1" presStyleIdx="2" presStyleCnt="5"/>
      <dgm:spPr/>
      <dgm:t>
        <a:bodyPr/>
        <a:lstStyle/>
        <a:p>
          <a:endParaRPr lang="en-US"/>
        </a:p>
      </dgm:t>
    </dgm:pt>
    <dgm:pt modelId="{F00370F5-60AE-4872-81AD-491B967D2ADF}" type="pres">
      <dgm:prSet presAssocID="{22EFDC08-F7C9-4B2B-8345-98E9C8A0C2FB}" presName="ParentText" presStyleLbl="revTx" presStyleIdx="1" presStyleCnt="3" custScaleX="116251" custLinFactNeighborX="9737" custLinFactNeighborY="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7A42F-597A-4A09-A0C2-BD63A6B2E613}" type="pres">
      <dgm:prSet presAssocID="{22EFDC08-F7C9-4B2B-8345-98E9C8A0C2FB}" presName="Triangle" presStyleLbl="alignNode1" presStyleIdx="3" presStyleCnt="5"/>
      <dgm:spPr/>
      <dgm:t>
        <a:bodyPr/>
        <a:lstStyle/>
        <a:p>
          <a:endParaRPr lang="en-US"/>
        </a:p>
      </dgm:t>
    </dgm:pt>
    <dgm:pt modelId="{EF7D4085-B0FF-4566-9720-92DDB37F7B24}" type="pres">
      <dgm:prSet presAssocID="{58648796-A290-4906-8108-57DE27D63432}" presName="sibTrans" presStyleCnt="0"/>
      <dgm:spPr/>
      <dgm:t>
        <a:bodyPr/>
        <a:lstStyle/>
        <a:p>
          <a:endParaRPr lang="en-US"/>
        </a:p>
      </dgm:t>
    </dgm:pt>
    <dgm:pt modelId="{8F08B761-C442-4940-A7E1-8DF376EEADAD}" type="pres">
      <dgm:prSet presAssocID="{58648796-A290-4906-8108-57DE27D63432}" presName="space" presStyleCnt="0"/>
      <dgm:spPr/>
      <dgm:t>
        <a:bodyPr/>
        <a:lstStyle/>
        <a:p>
          <a:endParaRPr lang="en-US"/>
        </a:p>
      </dgm:t>
    </dgm:pt>
    <dgm:pt modelId="{062F5A25-597C-4B08-A921-D50A05958BE3}" type="pres">
      <dgm:prSet presAssocID="{A214C388-A82E-4C1B-9B8B-2AD56BE6B265}" presName="composite" presStyleCnt="0"/>
      <dgm:spPr/>
      <dgm:t>
        <a:bodyPr/>
        <a:lstStyle/>
        <a:p>
          <a:endParaRPr lang="en-US"/>
        </a:p>
      </dgm:t>
    </dgm:pt>
    <dgm:pt modelId="{8A30FD76-06E8-46D7-A454-3D2C1223ABDC}" type="pres">
      <dgm:prSet presAssocID="{A214C388-A82E-4C1B-9B8B-2AD56BE6B265}" presName="LShape" presStyleLbl="alignNode1" presStyleIdx="4" presStyleCnt="5"/>
      <dgm:spPr/>
      <dgm:t>
        <a:bodyPr/>
        <a:lstStyle/>
        <a:p>
          <a:endParaRPr lang="en-US"/>
        </a:p>
      </dgm:t>
    </dgm:pt>
    <dgm:pt modelId="{977EB0F9-A861-49C5-B527-AFA33C4002B1}" type="pres">
      <dgm:prSet presAssocID="{A214C388-A82E-4C1B-9B8B-2AD56BE6B265}" presName="ParentText" presStyleLbl="revTx" presStyleIdx="2" presStyleCnt="3" custScaleX="103767" custScaleY="116314" custLinFactNeighborX="134" custLinFactNeighborY="7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440CA8-F37F-4B7A-8F09-B6728A02D91B}" type="presOf" srcId="{B61580D8-0934-4CE6-B0F8-6872EDD4F0E5}" destId="{7C172E28-4F2B-4FDF-977B-2E3ED2ECF01C}" srcOrd="0" destOrd="2" presId="urn:microsoft.com/office/officeart/2009/3/layout/StepUpProcess"/>
    <dgm:cxn modelId="{2E7586A8-D9EE-4180-A880-8B82E107537C}" srcId="{A214C388-A82E-4C1B-9B8B-2AD56BE6B265}" destId="{757CD56C-D214-4AD3-88FE-692A50E1305E}" srcOrd="1" destOrd="0" parTransId="{3F16ECF3-06BF-4AE4-B716-DD925E404651}" sibTransId="{DFE03530-C007-43A1-AF37-AC9ADE2379ED}"/>
    <dgm:cxn modelId="{7FCFCC7D-FDA2-4D47-AB6C-EE3D2C0D249D}" srcId="{22EFDC08-F7C9-4B2B-8345-98E9C8A0C2FB}" destId="{CCC96312-117B-4A45-AB37-89760EF3E626}" srcOrd="1" destOrd="0" parTransId="{6E84C7C8-34BF-4959-81F3-359089D1966D}" sibTransId="{D8E7F035-AA9A-4140-A7B5-9D53C569EE06}"/>
    <dgm:cxn modelId="{34B29D40-4E45-40E0-8D2D-0BA21313BF97}" srcId="{A214C388-A82E-4C1B-9B8B-2AD56BE6B265}" destId="{C2DB5D50-89D1-4263-8200-95B8BCE703EA}" srcOrd="3" destOrd="0" parTransId="{DD38CB88-3A68-4AD4-91A1-4D08652A4F41}" sibTransId="{C6F6AEF8-499A-4AAE-B38C-2E26FC7097E7}"/>
    <dgm:cxn modelId="{5C5B5D87-FCE2-4FF6-B4E4-8799C53CA375}" type="presOf" srcId="{CCC96312-117B-4A45-AB37-89760EF3E626}" destId="{F00370F5-60AE-4872-81AD-491B967D2ADF}" srcOrd="0" destOrd="2" presId="urn:microsoft.com/office/officeart/2009/3/layout/StepUpProcess"/>
    <dgm:cxn modelId="{991A272C-B3E9-407A-800C-B5D715E1736C}" srcId="{22EFDC08-F7C9-4B2B-8345-98E9C8A0C2FB}" destId="{C9E69EAB-1198-4F9F-99D9-FFF416436CF6}" srcOrd="0" destOrd="0" parTransId="{68DB6183-F3DF-4CF2-9DCB-FFD407C0012F}" sibTransId="{84FE0861-8797-4F1B-8D80-948356DA0DAC}"/>
    <dgm:cxn modelId="{8DFDE876-4C9F-4ED6-AE0F-728229C56C3C}" srcId="{E63BCEDE-6312-4FB5-96F5-416A3A02B1FD}" destId="{D78FE89B-0D65-4632-912F-DA95FE9EB9B0}" srcOrd="0" destOrd="0" parTransId="{B9730753-20EE-4D69-9F09-2B743B7619BE}" sibTransId="{832E3A71-EBF1-439C-951F-749AFF39B032}"/>
    <dgm:cxn modelId="{91978BF3-DB98-427C-A08E-2D871144C404}" srcId="{A214C388-A82E-4C1B-9B8B-2AD56BE6B265}" destId="{34FEEC69-92DD-4D2B-AC12-A3FFB13A6814}" srcOrd="0" destOrd="0" parTransId="{F88866CF-B26E-4890-A9D3-F7E225C9D272}" sibTransId="{72C5539B-21A4-4EC4-9C91-FDAB92917569}"/>
    <dgm:cxn modelId="{A08EAFD6-8116-4FED-9B23-DCFE018E0A1F}" type="presOf" srcId="{F5CA9572-60D1-4260-BBC6-9DC8DC4ECBA0}" destId="{7C172E28-4F2B-4FDF-977B-2E3ED2ECF01C}" srcOrd="0" destOrd="1" presId="urn:microsoft.com/office/officeart/2009/3/layout/StepUpProcess"/>
    <dgm:cxn modelId="{97575F4A-FC21-432D-ADA9-F23E6ED149B2}" type="presOf" srcId="{C9E69EAB-1198-4F9F-99D9-FFF416436CF6}" destId="{F00370F5-60AE-4872-81AD-491B967D2ADF}" srcOrd="0" destOrd="1" presId="urn:microsoft.com/office/officeart/2009/3/layout/StepUpProcess"/>
    <dgm:cxn modelId="{AB61A626-F567-41E3-A08C-E54A57BCE214}" type="presOf" srcId="{34FEEC69-92DD-4D2B-AC12-A3FFB13A6814}" destId="{977EB0F9-A861-49C5-B527-AFA33C4002B1}" srcOrd="0" destOrd="1" presId="urn:microsoft.com/office/officeart/2009/3/layout/StepUpProcess"/>
    <dgm:cxn modelId="{F4BFCAE9-2596-40A1-A8FA-7EE5A2474A39}" type="presOf" srcId="{D78FE89B-0D65-4632-912F-DA95FE9EB9B0}" destId="{7C172E28-4F2B-4FDF-977B-2E3ED2ECF01C}" srcOrd="0" destOrd="0" presId="urn:microsoft.com/office/officeart/2009/3/layout/StepUpProcess"/>
    <dgm:cxn modelId="{2EBA7D18-CBDD-42CA-B516-E2037E014B1F}" srcId="{A214C388-A82E-4C1B-9B8B-2AD56BE6B265}" destId="{A78DEDE3-5B87-4576-A277-4B49E63BFCF9}" srcOrd="2" destOrd="0" parTransId="{6F0F58D0-5304-496F-9BA0-3A5453E5D069}" sibTransId="{38556B9A-6D19-4CDB-B064-F1F4C24F254C}"/>
    <dgm:cxn modelId="{67163FC3-BB94-413E-9589-18B5A9ECE70C}" type="presOf" srcId="{757CD56C-D214-4AD3-88FE-692A50E1305E}" destId="{977EB0F9-A861-49C5-B527-AFA33C4002B1}" srcOrd="0" destOrd="2" presId="urn:microsoft.com/office/officeart/2009/3/layout/StepUpProcess"/>
    <dgm:cxn modelId="{22660314-0040-4B11-A709-822CF01F8F9B}" type="presOf" srcId="{A78DEDE3-5B87-4576-A277-4B49E63BFCF9}" destId="{977EB0F9-A861-49C5-B527-AFA33C4002B1}" srcOrd="0" destOrd="3" presId="urn:microsoft.com/office/officeart/2009/3/layout/StepUpProcess"/>
    <dgm:cxn modelId="{C6236450-4D7F-4036-9D48-8DA48CE5047C}" type="presOf" srcId="{E63BCEDE-6312-4FB5-96F5-416A3A02B1FD}" destId="{BADE6C30-A024-4A81-8EEC-55844B5B601B}" srcOrd="0" destOrd="0" presId="urn:microsoft.com/office/officeart/2009/3/layout/StepUpProcess"/>
    <dgm:cxn modelId="{CC890605-664F-414F-8478-DA6DD6A2221E}" srcId="{E63BCEDE-6312-4FB5-96F5-416A3A02B1FD}" destId="{A214C388-A82E-4C1B-9B8B-2AD56BE6B265}" srcOrd="2" destOrd="0" parTransId="{97C83FEC-0B9D-468F-9390-2CF786D8A8E5}" sibTransId="{A370CFC9-EE8B-4A55-95B3-FCB86688EE05}"/>
    <dgm:cxn modelId="{DB5EB37F-E685-4BF0-9C62-DDAB019D8240}" type="presOf" srcId="{FD7932C8-D725-41C0-81D0-40AEA074DE75}" destId="{F00370F5-60AE-4872-81AD-491B967D2ADF}" srcOrd="0" destOrd="3" presId="urn:microsoft.com/office/officeart/2009/3/layout/StepUpProcess"/>
    <dgm:cxn modelId="{AD39AB15-0FF7-4E05-B549-5C81CFD96380}" srcId="{22EFDC08-F7C9-4B2B-8345-98E9C8A0C2FB}" destId="{FD7932C8-D725-41C0-81D0-40AEA074DE75}" srcOrd="2" destOrd="0" parTransId="{BA775F8B-D140-4D5D-8703-296E2684C6E3}" sibTransId="{65CF6C21-03A8-4C74-9EEA-B9F4F410F510}"/>
    <dgm:cxn modelId="{71CE589C-AF33-43EB-8C33-B0EB767DF001}" type="presOf" srcId="{C2DB5D50-89D1-4263-8200-95B8BCE703EA}" destId="{977EB0F9-A861-49C5-B527-AFA33C4002B1}" srcOrd="0" destOrd="4" presId="urn:microsoft.com/office/officeart/2009/3/layout/StepUpProcess"/>
    <dgm:cxn modelId="{C2DA6993-FC0B-49FA-B87D-F889D54750B0}" srcId="{D78FE89B-0D65-4632-912F-DA95FE9EB9B0}" destId="{F5CA9572-60D1-4260-BBC6-9DC8DC4ECBA0}" srcOrd="0" destOrd="0" parTransId="{0731F085-E46C-4755-8BF5-2D54176E7118}" sibTransId="{94EDBBCA-4D31-4238-AD9B-CD5FC999209E}"/>
    <dgm:cxn modelId="{9D1189A1-9236-4907-8D87-44640915A994}" srcId="{E63BCEDE-6312-4FB5-96F5-416A3A02B1FD}" destId="{22EFDC08-F7C9-4B2B-8345-98E9C8A0C2FB}" srcOrd="1" destOrd="0" parTransId="{E88D6D33-7C70-4522-B70E-15EA2195C0A2}" sibTransId="{58648796-A290-4906-8108-57DE27D63432}"/>
    <dgm:cxn modelId="{C84C0E70-4A1A-42F1-A6C6-55F7774C611F}" type="presOf" srcId="{A214C388-A82E-4C1B-9B8B-2AD56BE6B265}" destId="{977EB0F9-A861-49C5-B527-AFA33C4002B1}" srcOrd="0" destOrd="0" presId="urn:microsoft.com/office/officeart/2009/3/layout/StepUpProcess"/>
    <dgm:cxn modelId="{81E44901-DF5F-4E2E-9F7E-485C6F4970B4}" srcId="{D78FE89B-0D65-4632-912F-DA95FE9EB9B0}" destId="{B61580D8-0934-4CE6-B0F8-6872EDD4F0E5}" srcOrd="1" destOrd="0" parTransId="{E1BD755E-3D46-4672-89E8-2009A30722D3}" sibTransId="{7C484C15-4E87-4299-BBE4-D6800C8BF4AE}"/>
    <dgm:cxn modelId="{5FD0E2A3-17DC-40B4-90AC-FAAB5558FC62}" type="presOf" srcId="{22EFDC08-F7C9-4B2B-8345-98E9C8A0C2FB}" destId="{F00370F5-60AE-4872-81AD-491B967D2ADF}" srcOrd="0" destOrd="0" presId="urn:microsoft.com/office/officeart/2009/3/layout/StepUpProcess"/>
    <dgm:cxn modelId="{1D35DA68-8447-41D2-979A-566C4C11710C}" type="presParOf" srcId="{BADE6C30-A024-4A81-8EEC-55844B5B601B}" destId="{2DAE8030-4280-4750-8805-206A5969C72D}" srcOrd="0" destOrd="0" presId="urn:microsoft.com/office/officeart/2009/3/layout/StepUpProcess"/>
    <dgm:cxn modelId="{BD2BBDCA-57B1-404F-A1E2-1840A82728C9}" type="presParOf" srcId="{2DAE8030-4280-4750-8805-206A5969C72D}" destId="{8F8B065A-D367-4F89-9327-D4C749812079}" srcOrd="0" destOrd="0" presId="urn:microsoft.com/office/officeart/2009/3/layout/StepUpProcess"/>
    <dgm:cxn modelId="{2B57F2CD-565E-4738-86B2-D93FFBBC2AFF}" type="presParOf" srcId="{2DAE8030-4280-4750-8805-206A5969C72D}" destId="{7C172E28-4F2B-4FDF-977B-2E3ED2ECF01C}" srcOrd="1" destOrd="0" presId="urn:microsoft.com/office/officeart/2009/3/layout/StepUpProcess"/>
    <dgm:cxn modelId="{0A138C4B-C89C-4058-B3E8-D8199F87D9C9}" type="presParOf" srcId="{2DAE8030-4280-4750-8805-206A5969C72D}" destId="{67F18FD0-0D43-4A26-A150-78B47ECAAB52}" srcOrd="2" destOrd="0" presId="urn:microsoft.com/office/officeart/2009/3/layout/StepUpProcess"/>
    <dgm:cxn modelId="{2F12FC1C-9159-48B9-BACF-35100669ED51}" type="presParOf" srcId="{BADE6C30-A024-4A81-8EEC-55844B5B601B}" destId="{8AE8EA96-DDC5-4D01-87C2-29C16E0ACA2A}" srcOrd="1" destOrd="0" presId="urn:microsoft.com/office/officeart/2009/3/layout/StepUpProcess"/>
    <dgm:cxn modelId="{BDC0B8AD-D88A-4C81-8E42-988BDE66BE00}" type="presParOf" srcId="{8AE8EA96-DDC5-4D01-87C2-29C16E0ACA2A}" destId="{0D47605D-03E7-42E9-ACF8-BCB1762766BE}" srcOrd="0" destOrd="0" presId="urn:microsoft.com/office/officeart/2009/3/layout/StepUpProcess"/>
    <dgm:cxn modelId="{7FFF59FD-8824-4B0A-A75A-DB64251F836A}" type="presParOf" srcId="{BADE6C30-A024-4A81-8EEC-55844B5B601B}" destId="{E48203A9-9594-498D-B46A-D86EFDC3AFC1}" srcOrd="2" destOrd="0" presId="urn:microsoft.com/office/officeart/2009/3/layout/StepUpProcess"/>
    <dgm:cxn modelId="{8612AD33-7D87-46CD-A129-2F58BD9B929B}" type="presParOf" srcId="{E48203A9-9594-498D-B46A-D86EFDC3AFC1}" destId="{F0C5384D-B30C-4E65-93BF-98DA426E9C83}" srcOrd="0" destOrd="0" presId="urn:microsoft.com/office/officeart/2009/3/layout/StepUpProcess"/>
    <dgm:cxn modelId="{818C9C11-F720-410E-906A-2CD42BF4C077}" type="presParOf" srcId="{E48203A9-9594-498D-B46A-D86EFDC3AFC1}" destId="{F00370F5-60AE-4872-81AD-491B967D2ADF}" srcOrd="1" destOrd="0" presId="urn:microsoft.com/office/officeart/2009/3/layout/StepUpProcess"/>
    <dgm:cxn modelId="{92EDFA4C-38DA-4C55-82C8-2E620D5C5F68}" type="presParOf" srcId="{E48203A9-9594-498D-B46A-D86EFDC3AFC1}" destId="{F277A42F-597A-4A09-A0C2-BD63A6B2E613}" srcOrd="2" destOrd="0" presId="urn:microsoft.com/office/officeart/2009/3/layout/StepUpProcess"/>
    <dgm:cxn modelId="{A3CD0DD7-1279-4D8B-B815-D099FA7F82E8}" type="presParOf" srcId="{BADE6C30-A024-4A81-8EEC-55844B5B601B}" destId="{EF7D4085-B0FF-4566-9720-92DDB37F7B24}" srcOrd="3" destOrd="0" presId="urn:microsoft.com/office/officeart/2009/3/layout/StepUpProcess"/>
    <dgm:cxn modelId="{86F31A77-6EA9-4F3F-A283-1A8BD6DE855D}" type="presParOf" srcId="{EF7D4085-B0FF-4566-9720-92DDB37F7B24}" destId="{8F08B761-C442-4940-A7E1-8DF376EEADAD}" srcOrd="0" destOrd="0" presId="urn:microsoft.com/office/officeart/2009/3/layout/StepUpProcess"/>
    <dgm:cxn modelId="{57DADD72-F7B4-4F3F-8DDE-E7D039F30BC7}" type="presParOf" srcId="{BADE6C30-A024-4A81-8EEC-55844B5B601B}" destId="{062F5A25-597C-4B08-A921-D50A05958BE3}" srcOrd="4" destOrd="0" presId="urn:microsoft.com/office/officeart/2009/3/layout/StepUpProcess"/>
    <dgm:cxn modelId="{510673E4-F314-4DB2-90DA-3E136E341BA4}" type="presParOf" srcId="{062F5A25-597C-4B08-A921-D50A05958BE3}" destId="{8A30FD76-06E8-46D7-A454-3D2C1223ABDC}" srcOrd="0" destOrd="0" presId="urn:microsoft.com/office/officeart/2009/3/layout/StepUpProcess"/>
    <dgm:cxn modelId="{38FEA7AF-5914-4D7D-B281-15D2A8E67D48}" type="presParOf" srcId="{062F5A25-597C-4B08-A921-D50A05958BE3}" destId="{977EB0F9-A861-49C5-B527-AFA33C4002B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FFB99-65BE-4DC4-B495-A5B143B97180}">
      <dsp:nvSpPr>
        <dsp:cNvPr id="0" name=""/>
        <dsp:cNvSpPr/>
      </dsp:nvSpPr>
      <dsp:spPr>
        <a:xfrm rot="5400000">
          <a:off x="1112706" y="850109"/>
          <a:ext cx="663082" cy="7548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1C397-2B99-4B5B-9498-11AA9049BDD2}">
      <dsp:nvSpPr>
        <dsp:cNvPr id="0" name=""/>
        <dsp:cNvSpPr/>
      </dsp:nvSpPr>
      <dsp:spPr>
        <a:xfrm>
          <a:off x="0" y="0"/>
          <a:ext cx="1794938" cy="873100"/>
        </a:xfrm>
        <a:prstGeom prst="roundRect">
          <a:avLst>
            <a:gd name="adj" fmla="val 16670"/>
          </a:avLst>
        </a:prstGeom>
        <a:solidFill>
          <a:srgbClr val="362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Medical care</a:t>
          </a:r>
          <a:endParaRPr lang="en-US" sz="2800" kern="1200" dirty="0"/>
        </a:p>
      </dsp:txBody>
      <dsp:txXfrm>
        <a:off x="42629" y="42629"/>
        <a:ext cx="1709680" cy="787842"/>
      </dsp:txXfrm>
    </dsp:sp>
    <dsp:sp modelId="{5D29C0E6-0426-497E-BDE9-99A2F0C44F46}">
      <dsp:nvSpPr>
        <dsp:cNvPr id="0" name=""/>
        <dsp:cNvSpPr/>
      </dsp:nvSpPr>
      <dsp:spPr>
        <a:xfrm>
          <a:off x="2742484" y="147772"/>
          <a:ext cx="811847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1DE84-5FD9-459B-9F9F-1C5492718E9A}">
      <dsp:nvSpPr>
        <dsp:cNvPr id="0" name=""/>
        <dsp:cNvSpPr/>
      </dsp:nvSpPr>
      <dsp:spPr>
        <a:xfrm rot="5400000">
          <a:off x="2432464" y="1942834"/>
          <a:ext cx="663082" cy="7548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E3F9-1F0D-444B-978F-74B506CF5690}">
      <dsp:nvSpPr>
        <dsp:cNvPr id="0" name=""/>
        <dsp:cNvSpPr/>
      </dsp:nvSpPr>
      <dsp:spPr>
        <a:xfrm>
          <a:off x="1905003" y="838202"/>
          <a:ext cx="2196204" cy="1075355"/>
        </a:xfrm>
        <a:prstGeom prst="roundRect">
          <a:avLst>
            <a:gd name="adj" fmla="val 16670"/>
          </a:avLst>
        </a:prstGeom>
        <a:solidFill>
          <a:srgbClr val="362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Behavioral Health</a:t>
          </a:r>
          <a:endParaRPr lang="en-US" sz="2800" kern="1200" dirty="0"/>
        </a:p>
      </dsp:txBody>
      <dsp:txXfrm>
        <a:off x="1957507" y="890706"/>
        <a:ext cx="2091196" cy="970347"/>
      </dsp:txXfrm>
    </dsp:sp>
    <dsp:sp modelId="{D7D46E9B-0493-4A61-B8EB-E009C77F47AD}">
      <dsp:nvSpPr>
        <dsp:cNvPr id="0" name=""/>
        <dsp:cNvSpPr/>
      </dsp:nvSpPr>
      <dsp:spPr>
        <a:xfrm>
          <a:off x="4031487" y="1172478"/>
          <a:ext cx="811847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19E4C8-AF0C-42C0-BA09-012836AC8945}">
      <dsp:nvSpPr>
        <dsp:cNvPr id="0" name=""/>
        <dsp:cNvSpPr/>
      </dsp:nvSpPr>
      <dsp:spPr>
        <a:xfrm rot="5400000">
          <a:off x="4619634" y="2888049"/>
          <a:ext cx="663082" cy="7548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61611-3830-4842-A9DA-4C4240C9DD1C}">
      <dsp:nvSpPr>
        <dsp:cNvPr id="0" name=""/>
        <dsp:cNvSpPr/>
      </dsp:nvSpPr>
      <dsp:spPr>
        <a:xfrm>
          <a:off x="3280246" y="2128350"/>
          <a:ext cx="2027250" cy="822415"/>
        </a:xfrm>
        <a:prstGeom prst="roundRect">
          <a:avLst>
            <a:gd name="adj" fmla="val 16670"/>
          </a:avLst>
        </a:prstGeom>
        <a:solidFill>
          <a:srgbClr val="362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Home Care</a:t>
          </a:r>
          <a:endParaRPr lang="en-US" sz="2800" kern="1200" dirty="0"/>
        </a:p>
      </dsp:txBody>
      <dsp:txXfrm>
        <a:off x="3320400" y="2168504"/>
        <a:ext cx="1946942" cy="742107"/>
      </dsp:txXfrm>
    </dsp:sp>
    <dsp:sp modelId="{5EEE14F8-239D-4F56-9445-3C05C6E4BCA2}">
      <dsp:nvSpPr>
        <dsp:cNvPr id="0" name=""/>
        <dsp:cNvSpPr/>
      </dsp:nvSpPr>
      <dsp:spPr>
        <a:xfrm>
          <a:off x="5035380" y="2070713"/>
          <a:ext cx="811847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363C8-B204-4D6E-8BBF-3F697143DCB9}">
      <dsp:nvSpPr>
        <dsp:cNvPr id="0" name=""/>
        <dsp:cNvSpPr/>
      </dsp:nvSpPr>
      <dsp:spPr>
        <a:xfrm rot="5400000">
          <a:off x="6161206" y="3903305"/>
          <a:ext cx="663082" cy="7548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38BCA-4BC1-45F6-A555-5220E8F437DE}">
      <dsp:nvSpPr>
        <dsp:cNvPr id="0" name=""/>
        <dsp:cNvSpPr/>
      </dsp:nvSpPr>
      <dsp:spPr>
        <a:xfrm>
          <a:off x="5331084" y="3232514"/>
          <a:ext cx="1466272" cy="808171"/>
        </a:xfrm>
        <a:prstGeom prst="roundRect">
          <a:avLst>
            <a:gd name="adj" fmla="val 16670"/>
          </a:avLst>
        </a:prstGeom>
        <a:solidFill>
          <a:srgbClr val="362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HCBS</a:t>
          </a:r>
          <a:endParaRPr lang="en-US" sz="2800" kern="1200" dirty="0"/>
        </a:p>
      </dsp:txBody>
      <dsp:txXfrm>
        <a:off x="5370543" y="3271973"/>
        <a:ext cx="1387354" cy="729253"/>
      </dsp:txXfrm>
    </dsp:sp>
    <dsp:sp modelId="{BA3BA6FE-E424-432B-AF2D-494308DBAD7B}">
      <dsp:nvSpPr>
        <dsp:cNvPr id="0" name=""/>
        <dsp:cNvSpPr/>
      </dsp:nvSpPr>
      <dsp:spPr>
        <a:xfrm>
          <a:off x="5843260" y="2961827"/>
          <a:ext cx="811847" cy="631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2D372-DC3F-43A6-9E9E-5A7901D40EBD}">
      <dsp:nvSpPr>
        <dsp:cNvPr id="0" name=""/>
        <dsp:cNvSpPr/>
      </dsp:nvSpPr>
      <dsp:spPr>
        <a:xfrm>
          <a:off x="6838737" y="3792374"/>
          <a:ext cx="1911931" cy="1389225"/>
        </a:xfrm>
        <a:prstGeom prst="roundRect">
          <a:avLst>
            <a:gd name="adj" fmla="val 16670"/>
          </a:avLst>
        </a:prstGeom>
        <a:solidFill>
          <a:srgbClr val="362C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Housing/ Recovery-LTC Supports</a:t>
          </a:r>
          <a:endParaRPr lang="en-US" sz="2400" kern="1200" dirty="0"/>
        </a:p>
      </dsp:txBody>
      <dsp:txXfrm>
        <a:off x="6906566" y="3860203"/>
        <a:ext cx="1776273" cy="125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28B34-BC09-434F-96FB-4ED80AB7DCCC}">
      <dsp:nvSpPr>
        <dsp:cNvPr id="0" name=""/>
        <dsp:cNvSpPr/>
      </dsp:nvSpPr>
      <dsp:spPr>
        <a:xfrm rot="5400000">
          <a:off x="645076" y="1118880"/>
          <a:ext cx="949003" cy="157912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1FE052-EABE-424F-B135-C7B822BA1159}">
      <dsp:nvSpPr>
        <dsp:cNvPr id="0" name=""/>
        <dsp:cNvSpPr/>
      </dsp:nvSpPr>
      <dsp:spPr>
        <a:xfrm>
          <a:off x="555002" y="1668876"/>
          <a:ext cx="1378635" cy="105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1. Describe services, clients’  needs to identify programs</a:t>
          </a:r>
          <a:endParaRPr lang="en-US" sz="1600" kern="1200" dirty="0"/>
        </a:p>
      </dsp:txBody>
      <dsp:txXfrm>
        <a:off x="555002" y="1668876"/>
        <a:ext cx="1378635" cy="1053835"/>
      </dsp:txXfrm>
    </dsp:sp>
    <dsp:sp modelId="{E4A10233-0B22-4F41-9DEC-E69D8B496B4F}">
      <dsp:nvSpPr>
        <dsp:cNvPr id="0" name=""/>
        <dsp:cNvSpPr/>
      </dsp:nvSpPr>
      <dsp:spPr>
        <a:xfrm>
          <a:off x="1643315" y="1002624"/>
          <a:ext cx="268988" cy="26898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558096"/>
                <a:satOff val="3362"/>
                <a:lumOff val="270"/>
                <a:alphaOff val="0"/>
                <a:shade val="51000"/>
                <a:satMod val="130000"/>
              </a:schemeClr>
            </a:gs>
            <a:gs pos="80000">
              <a:schemeClr val="accent4">
                <a:hueOff val="-558096"/>
                <a:satOff val="3362"/>
                <a:lumOff val="270"/>
                <a:alphaOff val="0"/>
                <a:shade val="93000"/>
                <a:satMod val="130000"/>
              </a:schemeClr>
            </a:gs>
            <a:gs pos="100000">
              <a:schemeClr val="accent4">
                <a:hueOff val="-558096"/>
                <a:satOff val="3362"/>
                <a:lumOff val="27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558096"/>
              <a:satOff val="3362"/>
              <a:lumOff val="27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A4EF3A-8962-44B3-B68D-FA549EEF84A4}">
      <dsp:nvSpPr>
        <dsp:cNvPr id="0" name=""/>
        <dsp:cNvSpPr/>
      </dsp:nvSpPr>
      <dsp:spPr>
        <a:xfrm rot="5400000">
          <a:off x="2390337" y="784925"/>
          <a:ext cx="949003" cy="157912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116193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3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3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116193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088022-EEF0-42D5-BD56-01AA79FB0F83}">
      <dsp:nvSpPr>
        <dsp:cNvPr id="0" name=""/>
        <dsp:cNvSpPr/>
      </dsp:nvSpPr>
      <dsp:spPr>
        <a:xfrm>
          <a:off x="2287247" y="1297718"/>
          <a:ext cx="1378635" cy="105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2. Align clients, units &amp; revenue by each program</a:t>
          </a:r>
          <a:endParaRPr lang="en-US" sz="1600" b="1" kern="1200" dirty="0"/>
        </a:p>
      </dsp:txBody>
      <dsp:txXfrm>
        <a:off x="2287247" y="1297718"/>
        <a:ext cx="1378635" cy="1053835"/>
      </dsp:txXfrm>
    </dsp:sp>
    <dsp:sp modelId="{2A65FC4A-2493-45F5-8398-A6C3293DD064}">
      <dsp:nvSpPr>
        <dsp:cNvPr id="0" name=""/>
        <dsp:cNvSpPr/>
      </dsp:nvSpPr>
      <dsp:spPr>
        <a:xfrm>
          <a:off x="3388575" y="668668"/>
          <a:ext cx="268988" cy="26898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674289"/>
                <a:satOff val="10087"/>
                <a:lumOff val="809"/>
                <a:alphaOff val="0"/>
                <a:shade val="51000"/>
                <a:satMod val="130000"/>
              </a:schemeClr>
            </a:gs>
            <a:gs pos="80000">
              <a:schemeClr val="accent4">
                <a:hueOff val="-1674289"/>
                <a:satOff val="10087"/>
                <a:lumOff val="809"/>
                <a:alphaOff val="0"/>
                <a:shade val="93000"/>
                <a:satMod val="130000"/>
              </a:schemeClr>
            </a:gs>
            <a:gs pos="100000">
              <a:schemeClr val="accent4">
                <a:hueOff val="-1674289"/>
                <a:satOff val="10087"/>
                <a:lumOff val="80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674289"/>
              <a:satOff val="10087"/>
              <a:lumOff val="8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FE818-EC05-437C-9229-AD62A775AB81}">
      <dsp:nvSpPr>
        <dsp:cNvPr id="0" name=""/>
        <dsp:cNvSpPr/>
      </dsp:nvSpPr>
      <dsp:spPr>
        <a:xfrm rot="5400000">
          <a:off x="4135598" y="450969"/>
          <a:ext cx="949003" cy="157912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6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6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5E6E22-C287-40BE-8492-C1AB83A49071}">
      <dsp:nvSpPr>
        <dsp:cNvPr id="0" name=""/>
        <dsp:cNvSpPr/>
      </dsp:nvSpPr>
      <dsp:spPr>
        <a:xfrm>
          <a:off x="4027204" y="972359"/>
          <a:ext cx="1687799" cy="105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3.Map program units to new service codes based on  Redesign rules </a:t>
          </a:r>
          <a:endParaRPr lang="en-US" sz="1600" b="1" kern="1200" dirty="0"/>
        </a:p>
      </dsp:txBody>
      <dsp:txXfrm>
        <a:off x="4027204" y="972359"/>
        <a:ext cx="1687799" cy="1053835"/>
      </dsp:txXfrm>
    </dsp:sp>
    <dsp:sp modelId="{6406095E-E07F-49F5-9C34-EB53E8751533}">
      <dsp:nvSpPr>
        <dsp:cNvPr id="0" name=""/>
        <dsp:cNvSpPr/>
      </dsp:nvSpPr>
      <dsp:spPr>
        <a:xfrm>
          <a:off x="5133836" y="334712"/>
          <a:ext cx="268988" cy="26898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2790482"/>
                <a:satOff val="16812"/>
                <a:lumOff val="1348"/>
                <a:alphaOff val="0"/>
                <a:shade val="51000"/>
                <a:satMod val="130000"/>
              </a:schemeClr>
            </a:gs>
            <a:gs pos="80000">
              <a:schemeClr val="accent4">
                <a:hueOff val="-2790482"/>
                <a:satOff val="16812"/>
                <a:lumOff val="1348"/>
                <a:alphaOff val="0"/>
                <a:shade val="93000"/>
                <a:satMod val="130000"/>
              </a:schemeClr>
            </a:gs>
            <a:gs pos="100000">
              <a:schemeClr val="accent4">
                <a:hueOff val="-2790482"/>
                <a:satOff val="16812"/>
                <a:lumOff val="134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790482"/>
              <a:satOff val="16812"/>
              <a:lumOff val="13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1B5BA0-F6CE-463B-BFA3-D6F12B82328B}">
      <dsp:nvSpPr>
        <dsp:cNvPr id="0" name=""/>
        <dsp:cNvSpPr/>
      </dsp:nvSpPr>
      <dsp:spPr>
        <a:xfrm rot="5400000">
          <a:off x="5880858" y="117013"/>
          <a:ext cx="949003" cy="157912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3348579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9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9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348579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BC5DEC-897B-46DA-BC22-AB862C5D6CB1}">
      <dsp:nvSpPr>
        <dsp:cNvPr id="0" name=""/>
        <dsp:cNvSpPr/>
      </dsp:nvSpPr>
      <dsp:spPr>
        <a:xfrm>
          <a:off x="5771053" y="609724"/>
          <a:ext cx="1524991" cy="105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4. Model program options to determine the best clinical model</a:t>
          </a:r>
          <a:endParaRPr lang="en-US" sz="1600" b="1" kern="1200" dirty="0"/>
        </a:p>
      </dsp:txBody>
      <dsp:txXfrm>
        <a:off x="5771053" y="609724"/>
        <a:ext cx="1524991" cy="1053835"/>
      </dsp:txXfrm>
    </dsp:sp>
    <dsp:sp modelId="{6A0CF37B-196C-4808-928D-D9D78574E255}">
      <dsp:nvSpPr>
        <dsp:cNvPr id="0" name=""/>
        <dsp:cNvSpPr/>
      </dsp:nvSpPr>
      <dsp:spPr>
        <a:xfrm>
          <a:off x="6879097" y="756"/>
          <a:ext cx="268988" cy="26898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3906675"/>
                <a:satOff val="23537"/>
                <a:lumOff val="1887"/>
                <a:alphaOff val="0"/>
                <a:shade val="51000"/>
                <a:satMod val="130000"/>
              </a:schemeClr>
            </a:gs>
            <a:gs pos="80000">
              <a:schemeClr val="accent4">
                <a:hueOff val="-3906675"/>
                <a:satOff val="23537"/>
                <a:lumOff val="1887"/>
                <a:alphaOff val="0"/>
                <a:shade val="93000"/>
                <a:satMod val="130000"/>
              </a:schemeClr>
            </a:gs>
            <a:gs pos="100000">
              <a:schemeClr val="accent4">
                <a:hueOff val="-3906675"/>
                <a:satOff val="23537"/>
                <a:lumOff val="188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3906675"/>
              <a:satOff val="23537"/>
              <a:lumOff val="18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88B258-C7E9-44DC-9139-13A68E6AEA83}">
      <dsp:nvSpPr>
        <dsp:cNvPr id="0" name=""/>
        <dsp:cNvSpPr/>
      </dsp:nvSpPr>
      <dsp:spPr>
        <a:xfrm rot="5400000">
          <a:off x="7626119" y="-216942"/>
          <a:ext cx="949003" cy="157912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1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1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D46589-62B0-4FA1-80EF-5DF949300E96}">
      <dsp:nvSpPr>
        <dsp:cNvPr id="0" name=""/>
        <dsp:cNvSpPr/>
      </dsp:nvSpPr>
      <dsp:spPr>
        <a:xfrm>
          <a:off x="7493853" y="319056"/>
          <a:ext cx="1399008" cy="1053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5. Fulfill action steps to transform  business clinical model </a:t>
          </a:r>
          <a:endParaRPr lang="en-US" sz="1600" b="1" kern="1200" dirty="0"/>
        </a:p>
      </dsp:txBody>
      <dsp:txXfrm>
        <a:off x="7493853" y="319056"/>
        <a:ext cx="1399008" cy="1053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8D77-F0FE-465C-A301-4D858EA86143}">
      <dsp:nvSpPr>
        <dsp:cNvPr id="0" name=""/>
        <dsp:cNvSpPr/>
      </dsp:nvSpPr>
      <dsp:spPr>
        <a:xfrm>
          <a:off x="3094" y="162877"/>
          <a:ext cx="1860500" cy="645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Needs &amp; Capacity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94" y="162877"/>
        <a:ext cx="1860500" cy="645412"/>
      </dsp:txXfrm>
    </dsp:sp>
    <dsp:sp modelId="{E8684491-27B8-431A-81D9-674CC6FF6C6D}">
      <dsp:nvSpPr>
        <dsp:cNvPr id="0" name=""/>
        <dsp:cNvSpPr/>
      </dsp:nvSpPr>
      <dsp:spPr>
        <a:xfrm>
          <a:off x="3094" y="808290"/>
          <a:ext cx="1860500" cy="3372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Identify enrollee needs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Determine provider capacity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Align &amp; project capacity</a:t>
          </a:r>
          <a:endParaRPr lang="en-US" sz="1800" kern="1200" dirty="0"/>
        </a:p>
      </dsp:txBody>
      <dsp:txXfrm>
        <a:off x="3094" y="808290"/>
        <a:ext cx="1860500" cy="3372232"/>
      </dsp:txXfrm>
    </dsp:sp>
    <dsp:sp modelId="{BA674374-3C22-4179-9DB3-BFD810E45009}">
      <dsp:nvSpPr>
        <dsp:cNvPr id="0" name=""/>
        <dsp:cNvSpPr/>
      </dsp:nvSpPr>
      <dsp:spPr>
        <a:xfrm>
          <a:off x="2124064" y="162877"/>
          <a:ext cx="1860500" cy="645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 Standards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4064" y="162877"/>
        <a:ext cx="1860500" cy="645412"/>
      </dsp:txXfrm>
    </dsp:sp>
    <dsp:sp modelId="{4DBD68DF-7D5A-4FE6-B8E7-513DF7081039}">
      <dsp:nvSpPr>
        <dsp:cNvPr id="0" name=""/>
        <dsp:cNvSpPr/>
      </dsp:nvSpPr>
      <dsp:spPr>
        <a:xfrm>
          <a:off x="2124064" y="808290"/>
          <a:ext cx="1860500" cy="3372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Max time &amp; distance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Timely appointment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Provider: enrollee ratio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Language, culture, physical access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Care models, telehealth &amp; contingency</a:t>
          </a:r>
          <a:endParaRPr lang="en-US" sz="1800" kern="1200" dirty="0"/>
        </a:p>
      </dsp:txBody>
      <dsp:txXfrm>
        <a:off x="2124064" y="808290"/>
        <a:ext cx="1860500" cy="3372232"/>
      </dsp:txXfrm>
    </dsp:sp>
    <dsp:sp modelId="{CD47B2A8-E7AA-4680-9724-D0CAFA5055C7}">
      <dsp:nvSpPr>
        <dsp:cNvPr id="0" name=""/>
        <dsp:cNvSpPr/>
      </dsp:nvSpPr>
      <dsp:spPr>
        <a:xfrm>
          <a:off x="4245035" y="162877"/>
          <a:ext cx="1860500" cy="645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 Adequacy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5035" y="162877"/>
        <a:ext cx="1860500" cy="645412"/>
      </dsp:txXfrm>
    </dsp:sp>
    <dsp:sp modelId="{7AAD696F-9F82-4E6B-A047-C443AE829EB7}">
      <dsp:nvSpPr>
        <dsp:cNvPr id="0" name=""/>
        <dsp:cNvSpPr/>
      </dsp:nvSpPr>
      <dsp:spPr>
        <a:xfrm>
          <a:off x="4245035" y="808290"/>
          <a:ext cx="1860500" cy="3372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Define access goals &amp; metrics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Reporting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Enforcing requirements</a:t>
          </a:r>
          <a:endParaRPr lang="en-US" sz="1800" kern="1200" dirty="0"/>
        </a:p>
      </dsp:txBody>
      <dsp:txXfrm>
        <a:off x="4245035" y="808290"/>
        <a:ext cx="1860500" cy="3372232"/>
      </dsp:txXfrm>
    </dsp:sp>
    <dsp:sp modelId="{0BB2075C-D4E6-4AD8-8E9F-A14F384EDA88}">
      <dsp:nvSpPr>
        <dsp:cNvPr id="0" name=""/>
        <dsp:cNvSpPr/>
      </dsp:nvSpPr>
      <dsp:spPr>
        <a:xfrm>
          <a:off x="6366005" y="162877"/>
          <a:ext cx="1860500" cy="645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 Populations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66005" y="162877"/>
        <a:ext cx="1860500" cy="645412"/>
      </dsp:txXfrm>
    </dsp:sp>
    <dsp:sp modelId="{3E6B35C4-C974-4EF4-AFAC-5CDA70CB2137}">
      <dsp:nvSpPr>
        <dsp:cNvPr id="0" name=""/>
        <dsp:cNvSpPr/>
      </dsp:nvSpPr>
      <dsp:spPr>
        <a:xfrm>
          <a:off x="6366005" y="808290"/>
          <a:ext cx="1860500" cy="3372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MLTSS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Pediatric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BHC providers -</a:t>
          </a:r>
          <a:endParaRPr lang="en-US" sz="1800" kern="1200" dirty="0"/>
        </a:p>
      </dsp:txBody>
      <dsp:txXfrm>
        <a:off x="6366005" y="808290"/>
        <a:ext cx="1860500" cy="3372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B065A-D367-4F89-9327-D4C749812079}">
      <dsp:nvSpPr>
        <dsp:cNvPr id="0" name=""/>
        <dsp:cNvSpPr/>
      </dsp:nvSpPr>
      <dsp:spPr>
        <a:xfrm rot="5400000">
          <a:off x="547413" y="1475586"/>
          <a:ext cx="1638967" cy="272720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172E28-4F2B-4FDF-977B-2E3ED2ECF01C}">
      <dsp:nvSpPr>
        <dsp:cNvPr id="0" name=""/>
        <dsp:cNvSpPr/>
      </dsp:nvSpPr>
      <dsp:spPr>
        <a:xfrm>
          <a:off x="273829" y="2290433"/>
          <a:ext cx="2462136" cy="21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HCBS</a:t>
          </a:r>
          <a:r>
            <a:rPr 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Many Ohio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FEDERAL REGULATIONS</a:t>
          </a:r>
        </a:p>
      </dsp:txBody>
      <dsp:txXfrm>
        <a:off x="273829" y="2290433"/>
        <a:ext cx="2462136" cy="2158207"/>
      </dsp:txXfrm>
    </dsp:sp>
    <dsp:sp modelId="{67F18FD0-0D43-4A26-A150-78B47ECAAB52}">
      <dsp:nvSpPr>
        <dsp:cNvPr id="0" name=""/>
        <dsp:cNvSpPr/>
      </dsp:nvSpPr>
      <dsp:spPr>
        <a:xfrm>
          <a:off x="2271411" y="1274806"/>
          <a:ext cx="464554" cy="4645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C5384D-B30C-4E65-93BF-98DA426E9C83}">
      <dsp:nvSpPr>
        <dsp:cNvPr id="0" name=""/>
        <dsp:cNvSpPr/>
      </dsp:nvSpPr>
      <dsp:spPr>
        <a:xfrm rot="5400000">
          <a:off x="3561550" y="729735"/>
          <a:ext cx="1638967" cy="272720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0370F5-60AE-4872-81AD-491B967D2ADF}">
      <dsp:nvSpPr>
        <dsp:cNvPr id="0" name=""/>
        <dsp:cNvSpPr/>
      </dsp:nvSpPr>
      <dsp:spPr>
        <a:xfrm>
          <a:off x="3327642" y="1554057"/>
          <a:ext cx="2862258" cy="21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Managed Care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 July 1, 2018</a:t>
          </a:r>
          <a:endParaRPr lang="en-US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MyCare</a:t>
          </a:r>
          <a:r>
            <a:rPr lang="en-US" sz="1800" kern="1200" dirty="0" smtClean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Continuing discussions       re MLTSS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FEDERAL REGULATIONS</a:t>
          </a:r>
        </a:p>
      </dsp:txBody>
      <dsp:txXfrm>
        <a:off x="3327642" y="1554057"/>
        <a:ext cx="2862258" cy="2158207"/>
      </dsp:txXfrm>
    </dsp:sp>
    <dsp:sp modelId="{F277A42F-597A-4A09-A0C2-BD63A6B2E613}">
      <dsp:nvSpPr>
        <dsp:cNvPr id="0" name=""/>
        <dsp:cNvSpPr/>
      </dsp:nvSpPr>
      <dsp:spPr>
        <a:xfrm>
          <a:off x="5285548" y="528955"/>
          <a:ext cx="464554" cy="4645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30FD76-06E8-46D7-A454-3D2C1223ABDC}">
      <dsp:nvSpPr>
        <dsp:cNvPr id="0" name=""/>
        <dsp:cNvSpPr/>
      </dsp:nvSpPr>
      <dsp:spPr>
        <a:xfrm rot="5400000">
          <a:off x="6575686" y="-192160"/>
          <a:ext cx="1638967" cy="272720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7EB0F9-A861-49C5-B527-AFA33C4002B1}">
      <dsp:nvSpPr>
        <dsp:cNvPr id="0" name=""/>
        <dsp:cNvSpPr/>
      </dsp:nvSpPr>
      <dsp:spPr>
        <a:xfrm>
          <a:off x="6259022" y="611744"/>
          <a:ext cx="2554885" cy="2510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Value-Based Payment 2020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50% of MCP pmts. must be Value-Based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BH &amp; PH Integration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Episode-Based Payment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PCMH</a:t>
          </a:r>
          <a:endParaRPr lang="en-US" sz="1800" kern="1200" dirty="0"/>
        </a:p>
      </dsp:txBody>
      <dsp:txXfrm>
        <a:off x="6259022" y="611744"/>
        <a:ext cx="2554885" cy="2510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5D8680-AE0D-42CF-90D4-E403EDC41140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004B83-9262-42EF-8B4E-E9F343576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D6A16B-18A8-4FDB-9BBD-522CC2C9DD6D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E8613E7-8BFD-40D8-8298-3E88E5DD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6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has the income growth been?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2F1F3-77E0-D74F-B535-10CC535C60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9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6955D-3E7A-4381-9564-EE38F83B6E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72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38EA59-7037-4CEE-B0DE-A40F261CE4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9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29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May 2016 expect data/benchmarking for costs re IDD population  related to 14 TYPES OF EPISODES, INC. Glaucoma, COPD, CHF, DEPRESSION, HTN, CAD, OSTEOARTHRITIS, ASTHMA, GERD AND 5 OR 6 OTHERS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407850-6057-4064-B36D-5EA9BE49672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3AD4B-119C-40F0-A41E-6B4CB7C9F6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206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3AD4B-119C-40F0-A41E-6B4CB7C9F6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8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All members &lt;21 years start at high or intensive until assessed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613E7-8BFD-40D8-8298-3E88E5DD4D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21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613E7-8BFD-40D8-8298-3E88E5DD4D7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0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867400" y="6172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BFBFBF"/>
                </a:solidFill>
                <a:latin typeface="Rockwell" pitchFamily="18" charset="0"/>
              </a:rPr>
              <a:t>cost-saving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019800" y="5834063"/>
            <a:ext cx="2760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smtClean="0">
                <a:solidFill>
                  <a:srgbClr val="BFBFBF"/>
                </a:solidFill>
                <a:latin typeface="Palatino Linotype" pitchFamily="18" charset="0"/>
              </a:rPr>
              <a:t>REFORM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4047" y="6477000"/>
            <a:ext cx="9296400" cy="457200"/>
          </a:xfrm>
          <a:prstGeom prst="rect">
            <a:avLst/>
          </a:prstGeom>
          <a:solidFill>
            <a:srgbClr val="417187"/>
          </a:solidFill>
          <a:ln>
            <a:solidFill>
              <a:srgbClr val="7E9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90800" y="6542088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800" dirty="0" smtClean="0">
                <a:solidFill>
                  <a:srgbClr val="FFFFFF"/>
                </a:solidFill>
                <a:latin typeface="Century Schoolbook" pitchFamily="18" charset="0"/>
              </a:rPr>
              <a:t> </a:t>
            </a:r>
            <a:r>
              <a:rPr lang="en-US" altLang="en-US" sz="800" dirty="0" smtClean="0">
                <a:solidFill>
                  <a:srgbClr val="FFFFFF"/>
                </a:solidFill>
                <a:latin typeface="Tw Cen MT Condensed" panose="020B0606020104020203" pitchFamily="34" charset="0"/>
              </a:rPr>
              <a:t>© Copyright 2017, Vorys Health Care Advisors LLC. All Rights Reserved.</a:t>
            </a:r>
          </a:p>
        </p:txBody>
      </p:sp>
      <p:pic>
        <p:nvPicPr>
          <p:cNvPr id="8" name="Picture 2" descr="B:\BUS-DEV\Graphics and Media\Vorys Logos\Vorys Health Care Advisors Logos\Vorys_Advisors_HC_Logo_C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27675"/>
            <a:ext cx="22860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7467600" y="59547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BFBFBF"/>
                </a:solidFill>
                <a:latin typeface="Rockwell" pitchFamily="18" charset="0"/>
              </a:rPr>
              <a:t>insurance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743200" y="57150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BFBFBF"/>
                </a:solidFill>
                <a:latin typeface="Myriad Pro"/>
              </a:rPr>
              <a:t>reform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4724400" y="6019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i="1" smtClean="0">
                <a:solidFill>
                  <a:srgbClr val="BFBFBF"/>
                </a:solidFill>
                <a:latin typeface="Rockwell" pitchFamily="18" charset="0"/>
              </a:rPr>
              <a:t>consumers</a:t>
            </a: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3505200" y="5181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BFBFBF"/>
                </a:solidFill>
                <a:latin typeface="Rockwell" pitchFamily="18" charset="0"/>
              </a:rPr>
              <a:t>families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7315200" y="58023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BFBFBF"/>
                </a:solidFill>
                <a:latin typeface="Myriad Pro"/>
              </a:rPr>
              <a:t>quality</a:t>
            </a: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6324600" y="53340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b="1" i="1" smtClean="0">
                <a:solidFill>
                  <a:srgbClr val="BFBFBF"/>
                </a:solidFill>
                <a:latin typeface="Rockwell" pitchFamily="18" charset="0"/>
              </a:rPr>
              <a:t>regulation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8305800" y="5791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i="1" smtClean="0">
                <a:solidFill>
                  <a:srgbClr val="BFBFBF"/>
                </a:solidFill>
                <a:latin typeface="Myriad Pro"/>
              </a:rPr>
              <a:t>access</a:t>
            </a: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7696200" y="6172200"/>
            <a:ext cx="2743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100" smtClean="0">
                <a:solidFill>
                  <a:srgbClr val="BFBFBF"/>
                </a:solidFill>
                <a:latin typeface="Helvetica-Normal"/>
              </a:rPr>
              <a:t>health care</a:t>
            </a:r>
            <a:endParaRPr lang="en-US" altLang="en-US" sz="2100" dirty="0" smtClean="0">
              <a:solidFill>
                <a:srgbClr val="BFBFBF"/>
              </a:solidFill>
              <a:latin typeface="Helvetica-Normal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7983538" y="5224463"/>
            <a:ext cx="2760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smtClean="0">
                <a:solidFill>
                  <a:srgbClr val="BFBFBF"/>
                </a:solidFill>
                <a:latin typeface="Rockwell" pitchFamily="18" charset="0"/>
              </a:rPr>
              <a:t>REFORM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733800" y="61722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b="1" i="1" smtClean="0">
                <a:solidFill>
                  <a:srgbClr val="BFBFBF"/>
                </a:solidFill>
                <a:latin typeface="Helvetica-Normal"/>
              </a:rPr>
              <a:t>insurance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419600" y="5334000"/>
            <a:ext cx="2144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i="1" smtClean="0">
                <a:solidFill>
                  <a:srgbClr val="BFBFBF"/>
                </a:solidFill>
                <a:latin typeface="Myriad Pro"/>
              </a:rPr>
              <a:t>providers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6400800" y="60198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b="1" i="1" smtClean="0">
                <a:solidFill>
                  <a:srgbClr val="BFBFBF"/>
                </a:solidFill>
                <a:latin typeface="Myriad Pro"/>
              </a:rPr>
              <a:t>regulation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7800" y="5224463"/>
            <a:ext cx="214471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cap="small" dirty="0">
                <a:solidFill>
                  <a:srgbClr val="FFFFFF">
                    <a:lumMod val="75000"/>
                  </a:srgbClr>
                </a:solidFill>
                <a:latin typeface="Myriad Pro" pitchFamily="34" charset="0"/>
                <a:cs typeface="Arial" pitchFamily="34" charset="0"/>
              </a:rPr>
              <a:t>INSURANCE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648200" y="5562600"/>
            <a:ext cx="3886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900" b="1" smtClean="0">
                <a:solidFill>
                  <a:srgbClr val="BFBFBF"/>
                </a:solidFill>
                <a:latin typeface="Helvetica-Normal"/>
              </a:rPr>
              <a:t>cost-saving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9200" y="5791200"/>
            <a:ext cx="2057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cap="small" dirty="0">
                <a:solidFill>
                  <a:srgbClr val="FFFFFF">
                    <a:lumMod val="75000"/>
                  </a:srgbClr>
                </a:solidFill>
                <a:latin typeface="Myriad Pro" pitchFamily="34" charset="0"/>
                <a:cs typeface="Arial" pitchFamily="34" charset="0"/>
              </a:rPr>
              <a:t>ACCESS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6781800" y="55626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b="1" smtClean="0">
                <a:solidFill>
                  <a:srgbClr val="BFBFBF"/>
                </a:solidFill>
                <a:latin typeface="Palatino Linotype" pitchFamily="18" charset="0"/>
              </a:rPr>
              <a:t>Mental Health</a:t>
            </a:r>
            <a:endParaRPr lang="en-US" altLang="en-US" sz="2400" b="1" dirty="0" smtClean="0">
              <a:solidFill>
                <a:srgbClr val="BFBFBF"/>
              </a:solidFill>
              <a:latin typeface="Palatino Linotype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5257800"/>
            <a:ext cx="9144000" cy="0"/>
          </a:xfrm>
          <a:prstGeom prst="line">
            <a:avLst/>
          </a:prstGeom>
          <a:ln w="53975">
            <a:solidFill>
              <a:srgbClr val="417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8305800" y="5410200"/>
            <a:ext cx="2144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i="1" smtClean="0">
                <a:solidFill>
                  <a:srgbClr val="BFBFBF"/>
                </a:solidFill>
                <a:latin typeface="Myriad Pro"/>
              </a:rPr>
              <a:t>providers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>
            <a:lvl1pPr algn="ctr">
              <a:defRPr sz="3600" baseline="0">
                <a:solidFill>
                  <a:srgbClr val="FFC00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733800"/>
            <a:ext cx="8001000" cy="12954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2400"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592629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5B4F234-B5B4-4922-804D-3DC62D12403B}" type="datetimeFigureOut">
              <a:rPr lang="en-US" smtClean="0"/>
              <a:t>9/21/17</a:t>
            </a:fld>
            <a:endParaRPr lang="en-US"/>
          </a:p>
        </p:txBody>
      </p:sp>
      <p:sp>
        <p:nvSpPr>
          <p:cNvPr id="2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14675" y="6835775"/>
            <a:ext cx="2895600" cy="4762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5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592629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5B4F234-B5B4-4922-804D-3DC62D12403B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592629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5B4F234-B5B4-4922-804D-3DC62D12403B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44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56100"/>
            <a:ext cx="9144000" cy="389652"/>
          </a:xfrm>
          <a:prstGeom prst="rect">
            <a:avLst/>
          </a:prstGeom>
          <a:solidFill>
            <a:srgbClr val="50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B8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6"/>
            <a:ext cx="9144000" cy="156085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73832" y="155576"/>
            <a:ext cx="2855119" cy="39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Date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66115" y="185719"/>
            <a:ext cx="250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9B235A3-0D85-4059-91E2-0DDBFD540D92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20" y="6291470"/>
            <a:ext cx="2867399" cy="4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6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3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4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5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>
            <a:lvl1pPr>
              <a:defRPr>
                <a:solidFill>
                  <a:srgbClr val="FFC00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2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1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2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58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3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6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3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4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52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2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18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2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58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3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>
            <a:lvl1pPr>
              <a:defRPr sz="2800">
                <a:latin typeface="Candara" panose="020E0502030303020204" pitchFamily="34" charset="0"/>
              </a:defRPr>
            </a:lvl1pPr>
            <a:lvl2pPr>
              <a:defRPr sz="2400">
                <a:latin typeface="Candara" panose="020E0502030303020204" pitchFamily="34" charset="0"/>
              </a:defRPr>
            </a:lvl2pPr>
            <a:lvl3pPr>
              <a:defRPr sz="2000">
                <a:latin typeface="Candara" panose="020E0502030303020204" pitchFamily="34" charset="0"/>
              </a:defRPr>
            </a:lvl3pPr>
            <a:lvl4pPr>
              <a:defRPr sz="1800">
                <a:latin typeface="Candara" panose="020E0502030303020204" pitchFamily="34" charset="0"/>
              </a:defRPr>
            </a:lvl4pPr>
            <a:lvl5pPr>
              <a:defRPr sz="1800">
                <a:latin typeface="Candara" panose="020E05020303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>
            <a:lvl1pPr>
              <a:defRPr sz="2800">
                <a:latin typeface="Candara" panose="020E0502030303020204" pitchFamily="34" charset="0"/>
              </a:defRPr>
            </a:lvl1pPr>
            <a:lvl2pPr>
              <a:defRPr sz="2400">
                <a:latin typeface="Candara" panose="020E0502030303020204" pitchFamily="34" charset="0"/>
              </a:defRPr>
            </a:lvl2pPr>
            <a:lvl3pPr>
              <a:defRPr sz="2000">
                <a:latin typeface="Candara" panose="020E0502030303020204" pitchFamily="34" charset="0"/>
              </a:defRPr>
            </a:lvl3pPr>
            <a:lvl4pPr>
              <a:defRPr sz="1800">
                <a:latin typeface="Candara" panose="020E0502030303020204" pitchFamily="34" charset="0"/>
              </a:defRPr>
            </a:lvl4pPr>
            <a:lvl5pPr>
              <a:defRPr sz="1800">
                <a:latin typeface="Candara" panose="020E05020303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5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>
                <a:latin typeface="Candara" panose="020E0502030303020204" pitchFamily="34" charset="0"/>
              </a:defRPr>
            </a:lvl1pPr>
            <a:lvl2pPr>
              <a:defRPr sz="2000">
                <a:latin typeface="Candara" panose="020E0502030303020204" pitchFamily="34" charset="0"/>
              </a:defRPr>
            </a:lvl2pPr>
            <a:lvl3pPr>
              <a:defRPr sz="1800">
                <a:latin typeface="Candara" panose="020E0502030303020204" pitchFamily="34" charset="0"/>
              </a:defRPr>
            </a:lvl3pPr>
            <a:lvl4pPr>
              <a:defRPr sz="1600">
                <a:latin typeface="Candara" panose="020E0502030303020204" pitchFamily="34" charset="0"/>
              </a:defRPr>
            </a:lvl4pPr>
            <a:lvl5pPr>
              <a:defRPr sz="1600">
                <a:latin typeface="Candara" panose="020E05020303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latin typeface="Candara" panose="020E0502030303020204" pitchFamily="34" charset="0"/>
              </a:defRPr>
            </a:lvl1pPr>
            <a:lvl2pPr>
              <a:defRPr sz="2000">
                <a:latin typeface="Candara" panose="020E0502030303020204" pitchFamily="34" charset="0"/>
              </a:defRPr>
            </a:lvl2pPr>
            <a:lvl3pPr>
              <a:defRPr sz="1800">
                <a:latin typeface="Candara" panose="020E0502030303020204" pitchFamily="34" charset="0"/>
              </a:defRPr>
            </a:lvl3pPr>
            <a:lvl4pPr>
              <a:defRPr sz="1600">
                <a:latin typeface="Candara" panose="020E0502030303020204" pitchFamily="34" charset="0"/>
              </a:defRPr>
            </a:lvl4pPr>
            <a:lvl5pPr>
              <a:defRPr sz="1600">
                <a:latin typeface="Candara" panose="020E05020303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7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4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1371600"/>
            <a:chOff x="0" y="0"/>
            <a:chExt cx="9144000" cy="16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600200"/>
            </a:xfrm>
            <a:prstGeom prst="rect">
              <a:avLst/>
            </a:prstGeom>
            <a:solidFill>
              <a:srgbClr val="7E99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9144000" cy="1371600"/>
            </a:xfrm>
            <a:prstGeom prst="rect">
              <a:avLst/>
            </a:prstGeom>
            <a:solidFill>
              <a:srgbClr val="417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0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latin typeface="+mn-lt"/>
                <a:cs typeface="+mn-cs"/>
              </a:defRPr>
            </a:lvl1pPr>
          </a:lstStyle>
          <a:p>
            <a:fld id="{A5F134FE-8971-430C-9559-30BB47157E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-76200" y="66294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Century Schoolbook" pitchFamily="18" charset="0"/>
              </a:rPr>
              <a:t> </a:t>
            </a:r>
            <a:r>
              <a:rPr lang="en-US" altLang="en-US" sz="800" dirty="0">
                <a:latin typeface="Tw Cen MT" panose="020B0602020104020603" pitchFamily="34" charset="0"/>
              </a:rPr>
              <a:t>© Copyright </a:t>
            </a:r>
            <a:r>
              <a:rPr lang="en-US" altLang="en-US" sz="800" dirty="0" smtClean="0">
                <a:latin typeface="Tw Cen MT" panose="020B0602020104020603" pitchFamily="34" charset="0"/>
              </a:rPr>
              <a:t>2017, </a:t>
            </a:r>
            <a:r>
              <a:rPr lang="en-US" altLang="en-US" sz="800" dirty="0">
                <a:latin typeface="Tw Cen MT" panose="020B0602020104020603" pitchFamily="34" charset="0"/>
              </a:rPr>
              <a:t>Vorys Health Care Advisors LLC. All Rights Reserved.</a:t>
            </a:r>
          </a:p>
          <a:p>
            <a:pPr eaLnBrk="1" hangingPunct="1"/>
            <a:endParaRPr lang="en-US" altLang="en-US" sz="1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8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C000"/>
          </a:solidFill>
          <a:latin typeface="Trebuchet MS" panose="020B06030202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Schoolbook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Schoolbook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Schoolbook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Schoolbook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15968"/>
          </a:solidFill>
          <a:latin typeface="Century Schoolbook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15968"/>
          </a:solidFill>
          <a:latin typeface="Century Schoolbook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15968"/>
          </a:solidFill>
          <a:latin typeface="Century Schoolbook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415968"/>
          </a:solidFill>
          <a:latin typeface="Century Schoolbook" pitchFamily="18" charset="0"/>
        </a:defRPr>
      </a:lvl9pPr>
    </p:titleStyle>
    <p:bodyStyle>
      <a:lvl1pPr marL="465138" indent="-465138" algn="l" rtl="0" eaLnBrk="1" fontAlgn="base" hangingPunct="1">
        <a:spcBef>
          <a:spcPct val="0"/>
        </a:spcBef>
        <a:spcAft>
          <a:spcPts val="600"/>
        </a:spcAft>
        <a:buSzPct val="100000"/>
        <a:buFont typeface="Arial" pitchFamily="34" charset="0"/>
        <a:buChar char="•"/>
        <a:defRPr sz="28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914400" indent="-457200" algn="l" rtl="0" eaLnBrk="1" fontAlgn="base" hangingPunct="1">
        <a:spcBef>
          <a:spcPct val="0"/>
        </a:spcBef>
        <a:spcAft>
          <a:spcPts val="600"/>
        </a:spcAft>
        <a:buFont typeface="Century Schoolbook" pitchFamily="18" charset="0"/>
        <a:buChar char="―"/>
        <a:defRPr sz="2600">
          <a:solidFill>
            <a:schemeClr val="tx1"/>
          </a:solidFill>
          <a:latin typeface="Candara" panose="020E0502030303020204" pitchFamily="34" charset="0"/>
        </a:defRPr>
      </a:lvl2pPr>
      <a:lvl3pPr marL="1423988" indent="-509588" algn="l" rtl="0" eaLnBrk="1" fontAlgn="base" hangingPunct="1">
        <a:spcBef>
          <a:spcPct val="0"/>
        </a:spcBef>
        <a:spcAft>
          <a:spcPts val="600"/>
        </a:spcAft>
        <a:buSzPct val="100000"/>
        <a:buFont typeface="Century Schoolbook" pitchFamily="18" charset="0"/>
        <a:buChar char="•"/>
        <a:defRPr sz="2400">
          <a:solidFill>
            <a:schemeClr val="tx1"/>
          </a:solidFill>
          <a:latin typeface="Candara" panose="020E0502030303020204" pitchFamily="34" charset="0"/>
        </a:defRPr>
      </a:lvl3pPr>
      <a:lvl4pPr marL="1828800" indent="-457200" algn="l" rtl="0" eaLnBrk="1" fontAlgn="base" hangingPunct="1">
        <a:spcBef>
          <a:spcPct val="0"/>
        </a:spcBef>
        <a:spcAft>
          <a:spcPts val="600"/>
        </a:spcAft>
        <a:buFont typeface="Century Schoolbook" pitchFamily="18" charset="0"/>
        <a:buChar char="―"/>
        <a:defRPr sz="2200">
          <a:solidFill>
            <a:schemeClr val="tx1"/>
          </a:solidFill>
          <a:latin typeface="Candara" panose="020E0502030303020204" pitchFamily="34" charset="0"/>
        </a:defRPr>
      </a:lvl4pPr>
      <a:lvl5pPr marL="2293938" indent="-465138" algn="l" rtl="0" eaLnBrk="1" fontAlgn="base" hangingPunct="1">
        <a:spcBef>
          <a:spcPct val="0"/>
        </a:spcBef>
        <a:spcAft>
          <a:spcPts val="600"/>
        </a:spcAft>
        <a:buFont typeface="Century Schoolbook" pitchFamily="18" charset="0"/>
        <a:buChar char="»"/>
        <a:defRPr sz="2000">
          <a:solidFill>
            <a:schemeClr val="tx1"/>
          </a:solidFill>
          <a:latin typeface="Candara" panose="020E0502030303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83ED8-A832-48F6-89D1-63ADFA3FD111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ABBB0-76FD-4986-B39E-6BA263609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medicaid.ohio.gov/Portals/0/Medicaid%20101/QualityStrategy/QualityStrategy.pdf" TargetMode="Externa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hyperlink" Target="https://www.medicaid.gov/medicaid/managed-care/downloads/managed-care-regulations-42-cfr-part-438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medicaid.gov/medicaid/managed-care/downloads/modernizing-medicaid-and-chip-managed-care-fact-sheet.pdf" TargetMode="External"/><Relationship Id="rId4" Type="http://schemas.openxmlformats.org/officeDocument/2006/relationships/hyperlink" Target="https://www.medicaid.gov/medicaid/managed-care/downloads/improving-the-quality-of-care-for-medicaid-beneficiaries-fact-sheet.pdf" TargetMode="External"/><Relationship Id="rId5" Type="http://schemas.openxmlformats.org/officeDocument/2006/relationships/hyperlink" Target="https://www.medicaid.gov/medicaid/managed-care/downloads/strengthening-the-consumer-experience-fact-sheet.pdf" TargetMode="External"/><Relationship Id="rId6" Type="http://schemas.openxmlformats.org/officeDocument/2006/relationships/hyperlink" Target="https://www.medicaid.gov/medicaid/managed-care/downloads/strengthening-states-delivery-system-reform-efforts-fact-sheet-final-rule.pdf" TargetMode="External"/><Relationship Id="rId7" Type="http://schemas.openxmlformats.org/officeDocument/2006/relationships/hyperlink" Target="https://www.medicaid.gov/medicaid/managed-care/downloads/strengthening-program-and-fiscal-integrity-and-accountability.pdf" TargetMode="External"/><Relationship Id="rId8" Type="http://schemas.openxmlformats.org/officeDocument/2006/relationships/hyperlink" Target="https://www.medicaid.gov/medicaid/managed-care/downloads/strengthening-the-delivery-of-managed-long-term-services-and-supports-fact-sheet.pdf" TargetMode="External"/><Relationship Id="rId9" Type="http://schemas.openxmlformats.org/officeDocument/2006/relationships/hyperlink" Target="https://www.medicaid.gov/medicaid/managed-care/downloads/strengthening-managed-care-in-chip-fact-sheet.pdf" TargetMode="External"/><Relationship Id="rId10" Type="http://schemas.openxmlformats.org/officeDocument/2006/relationships/hyperlink" Target="https://www.medicaid.gov/medicaid/managed-care/downloads/improved-alignment-with-medicare-advantage-and-private-coverage-plans-fact-sheet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aid.ohio.gov/Portals/0/Providers/ProviderTypes/Managed%20Care/Provider%20Agreements/ManagedCare-PA-201707.pdf?ver=2017-06-30-110737-553" TargetMode="External"/><Relationship Id="rId4" Type="http://schemas.openxmlformats.org/officeDocument/2006/relationships/hyperlink" Target="http://medicaid.ohio.gov/PROVIDERS/ManagedCare/ModelMedicaidAddenda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edicaid.ohio.gov/Portals/0/Medicaid%20101/Medicaid%20State%20Plan/Section%203/3.1-F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www.medicaid.ohio.gov/Portals/0/Providers/ProviderTypes/Managed%20Care/Provider%20Agreements/ManagedCare-PA-201707.pdf?ver=2017-06-30-110737-553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medicaid.ohio.gov/Portals/0/Providers/ProviderTypes/Managed%20Care/Provider%20Agreements/ManagedCare-PA-201707.pdf?ver=2017-06-30-110737-55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caid.ohio.gov/Portals/0/Providers/ProviderTypes/Managed%20Care/Provider%20Agreements/ManagedCare-PA-201707.pdf?ver=2017-06-30-110737-55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caid.ohio.gov/Portals/0/Providers/ProviderTypes/Managed%20Care/Provider%20Agreements/ManagedCare-PA-201707.pdf?ver=2017-06-30-110737-553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transformation.ohio.gov/LinkClick.aspx?fileticket=vyy7lhkJiBg=&amp;tabid=122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help-2314109/" TargetMode="External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id.ohio.gov/Portals/0/Medicaid%20101/QualityStrategy/Measures/OHSFY2015-LEQR-1.pdf?ver=2016-08-30-094724-290" TargetMode="External"/><Relationship Id="rId4" Type="http://schemas.openxmlformats.org/officeDocument/2006/relationships/hyperlink" Target="http://www.medicaid.ohio.gov/Portals/0/Medicaid%20101/QualityStrategy/Measures/AdultQualityMeasures-20150622.pdf" TargetMode="External"/><Relationship Id="rId5" Type="http://schemas.openxmlformats.org/officeDocument/2006/relationships/hyperlink" Target="http://www.medicaid.ohio.gov/Portals/0/Medicaid%20101/QualityStrategy/Measures/OH_G3a_Consumer_Satisfaction_Survey-MCP_2016_CAHPS_Full_Report_Final.pdf" TargetMode="External"/><Relationship Id="rId6" Type="http://schemas.openxmlformats.org/officeDocument/2006/relationships/hyperlink" Target="http://www.medicaid.ohio.gov/Portals/0/Medicaid%20101/QualityStrategy/Measures/OH-G2-QualityofLifeSurvey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caid.ohio.gov/Portals/0/Medicaid%20101/QualityStrategy/Measures/OH-SFY2016_HEDIS_Aggregate_Report_F1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384425"/>
          </a:xfrm>
        </p:spPr>
        <p:txBody>
          <a:bodyPr/>
          <a:lstStyle/>
          <a:p>
            <a:r>
              <a:rPr lang="en-US" sz="32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Provider Resource Association</a:t>
            </a:r>
            <a:br>
              <a:rPr lang="en-US" sz="32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Scan &amp; Ohio Health Care Trends</a:t>
            </a:r>
            <a:br>
              <a:rPr lang="en-US" sz="50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0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417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27, 2017</a:t>
            </a:r>
            <a:endParaRPr lang="en-US" sz="2000" dirty="0">
              <a:solidFill>
                <a:srgbClr val="4171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3400"/>
            <a:ext cx="8001000" cy="914400"/>
          </a:xfrm>
        </p:spPr>
        <p:txBody>
          <a:bodyPr/>
          <a:lstStyle/>
          <a:p>
            <a:r>
              <a:rPr lang="en-US" sz="1600" b="1" dirty="0" smtClean="0">
                <a:latin typeface="+mn-lt"/>
              </a:rPr>
              <a:t>Maureen M. Corcoran MSN, MBA</a:t>
            </a:r>
          </a:p>
          <a:p>
            <a:r>
              <a:rPr lang="en-US" sz="1600" b="1" dirty="0" err="1" smtClean="0">
                <a:latin typeface="+mn-lt"/>
              </a:rPr>
              <a:t>Vorys</a:t>
            </a:r>
            <a:r>
              <a:rPr lang="en-US" sz="1600" b="1" dirty="0" smtClean="0">
                <a:latin typeface="+mn-lt"/>
              </a:rPr>
              <a:t> Health Care Advisors, LLC</a:t>
            </a:r>
          </a:p>
        </p:txBody>
      </p:sp>
    </p:spTree>
    <p:extLst>
      <p:ext uri="{BB962C8B-B14F-4D97-AF65-F5344CB8AC3E}">
        <p14:creationId xmlns:p14="http://schemas.microsoft.com/office/powerpoint/2010/main" val="2373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62401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based purchasing:</a:t>
            </a:r>
            <a:b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managed care is the vehicle</a:t>
            </a:r>
            <a:b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94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Ohio Medicaid’s Quality Strategy</a:t>
            </a:r>
            <a:endParaRPr lang="en-US" dirty="0"/>
          </a:p>
        </p:txBody>
      </p:sp>
      <p:pic>
        <p:nvPicPr>
          <p:cNvPr id="2050" name="Picture 2" descr="Click here to access Quality Strategy">
            <a:hlinkClick r:id="rId2" tooltip="Click here to access Quality Strategy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/>
          <a:stretch/>
        </p:blipFill>
        <p:spPr bwMode="auto">
          <a:xfrm>
            <a:off x="152399" y="1524000"/>
            <a:ext cx="89795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4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8" r="615" b="85285"/>
          <a:stretch/>
        </p:blipFill>
        <p:spPr bwMode="auto">
          <a:xfrm>
            <a:off x="-152400" y="1447800"/>
            <a:ext cx="9164923" cy="71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3"/>
          <a:stretch/>
        </p:blipFill>
        <p:spPr bwMode="auto">
          <a:xfrm>
            <a:off x="152400" y="3228754"/>
            <a:ext cx="8889171" cy="309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From </a:t>
            </a:r>
            <a:r>
              <a:rPr lang="en-US" sz="2800" dirty="0"/>
              <a:t>Fee-for </a:t>
            </a:r>
            <a:r>
              <a:rPr lang="en-US" sz="2800" dirty="0" smtClean="0"/>
              <a:t>Service to Value Based Payment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5423"/>
            <a:ext cx="8889171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64770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1200" b="1" dirty="0"/>
              <a:t>Transforming Payment </a:t>
            </a:r>
            <a:r>
              <a:rPr lang="en-US" sz="1200" b="1" dirty="0" smtClean="0"/>
              <a:t>for a Healthier Ohio, July 2016</a:t>
            </a:r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"/>
          <a:stretch/>
        </p:blipFill>
        <p:spPr bwMode="auto">
          <a:xfrm>
            <a:off x="76200" y="1447800"/>
            <a:ext cx="8985942" cy="479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228600"/>
            <a:ext cx="8229600" cy="914400"/>
          </a:xfrm>
          <a:prstGeom prst="rect">
            <a:avLst/>
          </a:prstGeom>
          <a:solidFill>
            <a:srgbClr val="41718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C00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entury Schoolbook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entury Schoolbook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entury Schoolbook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entury Schoolbook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15968"/>
                </a:solidFill>
                <a:latin typeface="Century Schoolbook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15968"/>
                </a:solidFill>
                <a:latin typeface="Century Schoolbook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15968"/>
                </a:solidFill>
                <a:latin typeface="Century Schoolbook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15968"/>
                </a:solidFill>
                <a:latin typeface="Century Schoolbook" pitchFamily="18" charset="0"/>
              </a:defRPr>
            </a:lvl9pPr>
          </a:lstStyle>
          <a:p>
            <a:r>
              <a:rPr lang="en-US" sz="2800" kern="0" smtClean="0"/>
              <a:t>Value-Based Alternatives to Fee-for Service</a:t>
            </a:r>
            <a:endParaRPr lang="en-US" sz="2800" kern="0" dirty="0"/>
          </a:p>
        </p:txBody>
      </p:sp>
      <p:sp>
        <p:nvSpPr>
          <p:cNvPr id="9" name="TextBox 8"/>
          <p:cNvSpPr txBox="1"/>
          <p:nvPr/>
        </p:nvSpPr>
        <p:spPr>
          <a:xfrm rot="21011309">
            <a:off x="111342" y="101394"/>
            <a:ext cx="1298753" cy="553998"/>
          </a:xfrm>
          <a:prstGeom prst="rect">
            <a:avLst/>
          </a:prstGeom>
          <a:solidFill>
            <a:srgbClr val="417187"/>
          </a:solidFill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Ohio’s</a:t>
            </a:r>
            <a:endParaRPr lang="en-US" sz="3000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9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838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Medicaid FFS        </a:t>
            </a:r>
            <a:r>
              <a:rPr lang="en-US" sz="2800" dirty="0" err="1" smtClean="0"/>
              <a:t>MyCare</a:t>
            </a:r>
            <a:r>
              <a:rPr lang="en-US" sz="2800" dirty="0" smtClean="0"/>
              <a:t>         </a:t>
            </a:r>
            <a:r>
              <a:rPr lang="en-US" sz="2800" dirty="0" err="1" smtClean="0"/>
              <a:t>Beh</a:t>
            </a:r>
            <a:r>
              <a:rPr lang="en-US" sz="2800" dirty="0" smtClean="0"/>
              <a:t> Health         MLTSS</a:t>
            </a:r>
          </a:p>
        </p:txBody>
      </p:sp>
      <p:sp>
        <p:nvSpPr>
          <p:cNvPr id="4099" name="Content Placeholder 10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33400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 smtClean="0"/>
              <a:t>Medicaid </a:t>
            </a:r>
            <a:r>
              <a:rPr lang="en-US" sz="2400" u="sng" dirty="0" smtClean="0"/>
              <a:t>MANAGED CARE</a:t>
            </a:r>
            <a:r>
              <a:rPr lang="en-US" sz="2400" dirty="0" smtClean="0"/>
              <a:t> includes</a:t>
            </a:r>
            <a:endParaRPr lang="en-US" sz="2400" dirty="0"/>
          </a:p>
          <a:p>
            <a:r>
              <a:rPr lang="en-US" sz="2400" dirty="0" smtClean="0"/>
              <a:t>86% of members</a:t>
            </a:r>
          </a:p>
          <a:p>
            <a:r>
              <a:rPr lang="en-US" sz="2400" dirty="0" smtClean="0"/>
              <a:t>60% of service expenditures</a:t>
            </a:r>
            <a:endParaRPr lang="en-US" sz="2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 smtClean="0"/>
              <a:t>Medicaid </a:t>
            </a:r>
            <a:r>
              <a:rPr lang="en-US" sz="2400" u="sng" dirty="0" err="1" smtClean="0"/>
              <a:t>MyCare</a:t>
            </a:r>
            <a:endParaRPr lang="en-US" sz="2400" u="sng" dirty="0" smtClean="0"/>
          </a:p>
          <a:p>
            <a:pPr marL="795338" indent="-284163">
              <a:spcAft>
                <a:spcPts val="600"/>
              </a:spcAft>
            </a:pPr>
            <a:r>
              <a:rPr lang="en-US" sz="2400" dirty="0" smtClean="0"/>
              <a:t>All Medicaid services are mandatory, Medicare is voluntary</a:t>
            </a:r>
          </a:p>
          <a:p>
            <a:pPr marL="795338" indent="-284163">
              <a:spcAft>
                <a:spcPts val="600"/>
              </a:spcAft>
            </a:pPr>
            <a:r>
              <a:rPr lang="en-US" sz="2400" dirty="0" smtClean="0"/>
              <a:t>Community BH services carved in for </a:t>
            </a:r>
            <a:r>
              <a:rPr lang="en-US" sz="2400" dirty="0" err="1" smtClean="0"/>
              <a:t>MyCare</a:t>
            </a:r>
            <a:r>
              <a:rPr lang="en-US" sz="2400" dirty="0" smtClean="0"/>
              <a:t> counties/recipients</a:t>
            </a:r>
          </a:p>
          <a:p>
            <a:pPr marL="0" indent="0">
              <a:buNone/>
            </a:pPr>
            <a:r>
              <a:rPr lang="en-US" sz="2400" dirty="0"/>
              <a:t>Medicaid </a:t>
            </a:r>
            <a:r>
              <a:rPr lang="en-US" sz="2400" u="sng" dirty="0"/>
              <a:t>CARVE-IN</a:t>
            </a:r>
            <a:r>
              <a:rPr lang="en-US" sz="2400" dirty="0"/>
              <a:t>  BH services into Managed Care</a:t>
            </a:r>
          </a:p>
          <a:p>
            <a:pPr marL="795338" indent="-284163"/>
            <a:r>
              <a:rPr lang="en-US" sz="2400" dirty="0"/>
              <a:t>July 1, 2018 </a:t>
            </a:r>
            <a:r>
              <a:rPr lang="en-US" sz="2400" dirty="0" smtClean="0"/>
              <a:t>scheduled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MLTSS</a:t>
            </a:r>
          </a:p>
          <a:p>
            <a:r>
              <a:rPr lang="en-US" sz="2400" dirty="0" smtClean="0"/>
              <a:t>Plan to carve LTSS into MCOs for Non-</a:t>
            </a:r>
            <a:r>
              <a:rPr lang="en-US" sz="2400" dirty="0" err="1" smtClean="0"/>
              <a:t>MyCare</a:t>
            </a:r>
            <a:r>
              <a:rPr lang="en-US" sz="2400" dirty="0" smtClean="0"/>
              <a:t> counties, </a:t>
            </a:r>
            <a:r>
              <a:rPr lang="en-US" sz="2400" dirty="0" err="1" smtClean="0"/>
              <a:t>inc.</a:t>
            </a:r>
            <a:r>
              <a:rPr lang="en-US" sz="2400" dirty="0" smtClean="0"/>
              <a:t> Medicare (Non-IDD, adult dual eligible individuals)- July 2018</a:t>
            </a:r>
          </a:p>
          <a:p>
            <a:r>
              <a:rPr lang="en-US" sz="2400" dirty="0" smtClean="0"/>
              <a:t>On hold-subject to veto override discussions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155CB-F5B2-4440-9A96-A1FB5ED32EB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2667000" y="460130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508500" y="463060"/>
            <a:ext cx="520700" cy="2940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137400" y="452315"/>
            <a:ext cx="4572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5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Ohio Medicaid Managed Care Plans (</a:t>
            </a:r>
            <a:r>
              <a:rPr lang="en-US" dirty="0" err="1" smtClean="0"/>
              <a:t>MCPs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074" name="Picture 2" descr="Image result for image state of oh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4479" r="2109" b="6069"/>
          <a:stretch/>
        </p:blipFill>
        <p:spPr bwMode="auto">
          <a:xfrm>
            <a:off x="117092" y="2971800"/>
            <a:ext cx="2473708" cy="23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3704" r="1316" b="463"/>
          <a:stretch/>
        </p:blipFill>
        <p:spPr bwMode="auto">
          <a:xfrm>
            <a:off x="6255298" y="2819400"/>
            <a:ext cx="2790577" cy="263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114558"/>
              </p:ext>
            </p:extLst>
          </p:nvPr>
        </p:nvGraphicFramePr>
        <p:xfrm>
          <a:off x="2667000" y="1844040"/>
          <a:ext cx="3474720" cy="3794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37360"/>
                <a:gridCol w="1737360"/>
              </a:tblGrid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Medicaid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MyCare</a:t>
                      </a:r>
                      <a:endParaRPr lang="en-US" sz="2400" dirty="0"/>
                    </a:p>
                  </a:txBody>
                  <a:tcPr/>
                </a:tc>
              </a:tr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Buckeye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Buckeye</a:t>
                      </a:r>
                      <a:endParaRPr lang="en-US" sz="2400" dirty="0"/>
                    </a:p>
                  </a:txBody>
                  <a:tcPr/>
                </a:tc>
              </a:tr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CareSource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CareSource</a:t>
                      </a:r>
                      <a:endParaRPr lang="en-US" sz="2400" dirty="0"/>
                    </a:p>
                  </a:txBody>
                  <a:tcPr/>
                </a:tc>
              </a:tr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Molina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Molina</a:t>
                      </a:r>
                      <a:endParaRPr lang="en-US" sz="2400" dirty="0"/>
                    </a:p>
                  </a:txBody>
                  <a:tcPr/>
                </a:tc>
              </a:tr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UHC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UHC</a:t>
                      </a:r>
                      <a:endParaRPr lang="en-US" sz="2400" dirty="0"/>
                    </a:p>
                  </a:txBody>
                  <a:tcPr/>
                </a:tc>
              </a:tr>
              <a:tr h="632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Paramount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Aetna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6200" y="18288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Medicaid MCP </a:t>
            </a:r>
            <a:r>
              <a:rPr lang="en-US" sz="2800" b="1" i="1" dirty="0" smtClean="0">
                <a:solidFill>
                  <a:srgbClr val="FF9900"/>
                </a:solidFill>
              </a:rPr>
              <a:t>STATEWIDE</a:t>
            </a:r>
            <a:endParaRPr lang="en-US" sz="2800" b="1" i="1" dirty="0">
              <a:solidFill>
                <a:srgbClr val="FF99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2911" y="1789093"/>
            <a:ext cx="241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</a:rPr>
              <a:t>MyCare</a:t>
            </a:r>
            <a:r>
              <a:rPr lang="en-US" sz="2800" b="1" dirty="0" smtClean="0">
                <a:solidFill>
                  <a:srgbClr val="0070C0"/>
                </a:solidFill>
              </a:rPr>
              <a:t> MCP </a:t>
            </a:r>
            <a:r>
              <a:rPr lang="en-US" sz="2800" b="1" i="1" dirty="0" smtClean="0">
                <a:solidFill>
                  <a:srgbClr val="FF9900"/>
                </a:solidFill>
              </a:rPr>
              <a:t>REGIONAL</a:t>
            </a:r>
            <a:endParaRPr lang="en-US" sz="2800" b="1" i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3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26E203-A120-4049-8372-8FCAA0F1A56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Arial" pitchFamily="34" charset="0"/>
              </a:rPr>
              <a:t>MyCare</a:t>
            </a:r>
            <a:r>
              <a:rPr lang="en-US" dirty="0" smtClean="0">
                <a:cs typeface="Arial" pitchFamily="34" charset="0"/>
              </a:rPr>
              <a:t> Basics</a:t>
            </a:r>
            <a:r>
              <a:rPr lang="en-US" dirty="0">
                <a:cs typeface="Arial" pitchFamily="34" charset="0"/>
              </a:rPr>
              <a:t/>
            </a:r>
            <a:br>
              <a:rPr lang="en-US" dirty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>Individuals eligible for </a:t>
            </a:r>
            <a:r>
              <a:rPr lang="en-US" dirty="0" err="1" smtClean="0">
                <a:cs typeface="Arial" pitchFamily="34" charset="0"/>
              </a:rPr>
              <a:t>M’are</a:t>
            </a:r>
            <a:r>
              <a:rPr lang="en-US" dirty="0" smtClean="0">
                <a:cs typeface="Arial" pitchFamily="34" charset="0"/>
              </a:rPr>
              <a:t> &amp; </a:t>
            </a:r>
            <a:r>
              <a:rPr lang="en-US" dirty="0" err="1" smtClean="0">
                <a:cs typeface="Arial" pitchFamily="34" charset="0"/>
              </a:rPr>
              <a:t>M’aid</a:t>
            </a:r>
            <a:endParaRPr 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88315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Launched in May 2014 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Vehicle is 1915(b)/(c) waivers. 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Three-way contract with Medicare, Medicaid &amp; ICDS plans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Cap rates include HCBS waiver and behavioral health services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April 2017 enrollment  </a:t>
            </a:r>
            <a:r>
              <a:rPr lang="en-US" dirty="0" err="1" smtClean="0"/>
              <a:t>MyCare</a:t>
            </a:r>
            <a:r>
              <a:rPr lang="en-US" dirty="0" smtClean="0"/>
              <a:t> 107,000 </a:t>
            </a:r>
          </a:p>
          <a:p>
            <a:pPr lvl="1">
              <a:spcAft>
                <a:spcPts val="0"/>
              </a:spcAft>
            </a:pPr>
            <a:r>
              <a:rPr lang="en-US" sz="2800" dirty="0" smtClean="0"/>
              <a:t>Individuals receiving Waiver service ~22,000 </a:t>
            </a:r>
          </a:p>
        </p:txBody>
      </p:sp>
    </p:spTree>
    <p:extLst>
      <p:ext uri="{BB962C8B-B14F-4D97-AF65-F5344CB8AC3E}">
        <p14:creationId xmlns:p14="http://schemas.microsoft.com/office/powerpoint/2010/main" val="91526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Individuals with IDD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Ohio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Total # Dual </a:t>
            </a:r>
            <a:r>
              <a:rPr lang="en-US" dirty="0" err="1" smtClean="0"/>
              <a:t>eligibles</a:t>
            </a:r>
            <a:r>
              <a:rPr lang="en-US" dirty="0" smtClean="0"/>
              <a:t> Ohio 248,000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107,000 in </a:t>
            </a:r>
            <a:r>
              <a:rPr lang="en-US" dirty="0" err="1" smtClean="0"/>
              <a:t>MyCare</a:t>
            </a:r>
            <a:endParaRPr lang="en-US" dirty="0" smtClean="0"/>
          </a:p>
          <a:p>
            <a:pPr lvl="1">
              <a:spcAft>
                <a:spcPts val="0"/>
              </a:spcAft>
            </a:pPr>
            <a:r>
              <a:rPr lang="en-US" dirty="0" smtClean="0"/>
              <a:t>7% of the enrollment &amp; 30% of the cost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Nationally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40% of dual eligible individuals: current Medicare status is “disabled”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41% are under 65 yrs. age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This is why the work that OPRA has done re: analytics &amp; health status is so important!</a:t>
            </a:r>
            <a:endParaRPr lang="en-US" dirty="0"/>
          </a:p>
          <a:p>
            <a:pPr marL="457200" lvl="1" indent="0">
              <a:spcAft>
                <a:spcPts val="0"/>
              </a:spcAft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2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MLTSS Programs 2017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29425" y="2362200"/>
            <a:ext cx="1447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3999"/>
            <a:ext cx="8077200" cy="519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43" y="-64075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5600" y="0"/>
            <a:ext cx="8489886" cy="584775"/>
          </a:xfrm>
          <a:prstGeom prst="rect">
            <a:avLst/>
          </a:prstGeom>
          <a:solidFill>
            <a:srgbClr val="415968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rebuchet MS" pitchFamily="34" charset="0"/>
              </a:rPr>
              <a:t>New York State Health Home Model &amp; HARP</a:t>
            </a:r>
            <a:endParaRPr lang="en-US" sz="3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2778" y="774125"/>
            <a:ext cx="4518622" cy="1077218"/>
          </a:xfrm>
          <a:prstGeom prst="rect">
            <a:avLst/>
          </a:prstGeom>
          <a:solidFill>
            <a:srgbClr val="93AC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MCO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With HARP Benefit</a:t>
            </a:r>
            <a:endParaRPr lang="en-US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057400"/>
            <a:ext cx="7270686" cy="1015663"/>
          </a:xfrm>
          <a:prstGeom prst="rect">
            <a:avLst/>
          </a:prstGeom>
          <a:solidFill>
            <a:srgbClr val="C9D5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itchFamily="34" charset="0"/>
              </a:rPr>
              <a:t>Health Home</a:t>
            </a:r>
          </a:p>
          <a:p>
            <a:pPr algn="ctr"/>
            <a:r>
              <a:rPr lang="en-US" b="1" dirty="0" smtClean="0">
                <a:latin typeface="Candara" pitchFamily="34" charset="0"/>
              </a:rPr>
              <a:t>Administrative Services, Network Management, HIT data support/data exchange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3107569"/>
            <a:ext cx="3009900" cy="2484045"/>
          </a:xfrm>
          <a:prstGeom prst="ellipse">
            <a:avLst/>
          </a:prstGeom>
          <a:solidFill>
            <a:srgbClr val="C9D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29050" y="3531245"/>
            <a:ext cx="2514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itchFamily="34" charset="0"/>
              </a:rPr>
              <a:t>Health Home Care Coordination</a:t>
            </a:r>
            <a:r>
              <a:rPr lang="en-US" sz="2400" dirty="0" smtClean="0">
                <a:latin typeface="Candara" pitchFamily="34" charset="0"/>
              </a:rPr>
              <a:t>: </a:t>
            </a:r>
          </a:p>
          <a:p>
            <a:pPr algn="ctr"/>
            <a:r>
              <a:rPr lang="en-US" sz="2000" dirty="0" smtClean="0">
                <a:latin typeface="Candara" pitchFamily="34" charset="0"/>
              </a:rPr>
              <a:t>6 HH services</a:t>
            </a:r>
            <a:endParaRPr lang="en-US" sz="2000" dirty="0">
              <a:latin typeface="Candara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86000" y="3662920"/>
            <a:ext cx="1524000" cy="13043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41515" y="3931354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ndara" pitchFamily="34" charset="0"/>
              </a:rPr>
              <a:t>Care Manager</a:t>
            </a:r>
            <a:endParaRPr lang="en-US" sz="2000" b="1" dirty="0"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133600"/>
            <a:ext cx="1143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latin typeface="Candara" pitchFamily="34" charset="0"/>
            </a:endParaRPr>
          </a:p>
          <a:p>
            <a:pPr algn="ctr"/>
            <a:r>
              <a:rPr lang="en-US" dirty="0" smtClean="0">
                <a:latin typeface="Candara" pitchFamily="34" charset="0"/>
              </a:rPr>
              <a:t>Lead </a:t>
            </a:r>
          </a:p>
          <a:p>
            <a:pPr algn="ctr"/>
            <a:r>
              <a:rPr lang="en-US" dirty="0" smtClean="0">
                <a:latin typeface="Candara" pitchFamily="34" charset="0"/>
              </a:rPr>
              <a:t>Health</a:t>
            </a:r>
          </a:p>
          <a:p>
            <a:pPr algn="ctr"/>
            <a:r>
              <a:rPr lang="en-US" dirty="0" smtClean="0">
                <a:latin typeface="Candara" pitchFamily="34" charset="0"/>
              </a:rPr>
              <a:t>Home</a:t>
            </a:r>
          </a:p>
          <a:p>
            <a:pPr algn="ctr"/>
            <a:r>
              <a:rPr lang="en-US" i="1" dirty="0" smtClean="0">
                <a:latin typeface="Candara" pitchFamily="34" charset="0"/>
              </a:rPr>
              <a:t>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610928"/>
            <a:ext cx="1143000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Down- stream Care Manager Partners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3143" y="5765800"/>
            <a:ext cx="7270686" cy="830997"/>
          </a:xfrm>
          <a:prstGeom prst="rect">
            <a:avLst/>
          </a:prstGeom>
          <a:solidFill>
            <a:srgbClr val="D9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ndara" pitchFamily="34" charset="0"/>
              </a:rPr>
              <a:t>Access to Services:</a:t>
            </a:r>
          </a:p>
          <a:p>
            <a:pPr algn="ctr"/>
            <a:r>
              <a:rPr lang="en-US" sz="2400" dirty="0" smtClean="0">
                <a:latin typeface="Candara" pitchFamily="34" charset="0"/>
              </a:rPr>
              <a:t>Primary, Community &amp; Specialty Services Providers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362200" y="4897503"/>
            <a:ext cx="228600" cy="534281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58478" y="4997929"/>
            <a:ext cx="114300" cy="51915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67015" y="4957901"/>
            <a:ext cx="0" cy="59920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90900" y="4912634"/>
            <a:ext cx="495300" cy="51915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15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65984" y="1270345"/>
            <a:ext cx="5372100" cy="462151"/>
          </a:xfrm>
          <a:custGeom>
            <a:avLst/>
            <a:gdLst/>
            <a:ahLst/>
            <a:cxnLst/>
            <a:rect l="l" t="t" r="r" b="b"/>
            <a:pathLst>
              <a:path w="7162800" h="457200">
                <a:moveTo>
                  <a:pt x="0" y="0"/>
                </a:moveTo>
                <a:lnTo>
                  <a:pt x="7162800" y="0"/>
                </a:lnTo>
                <a:lnTo>
                  <a:pt x="7162800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ABD958"/>
          </a:solidFill>
          <a:ln w="28575">
            <a:solidFill>
              <a:srgbClr val="476314"/>
            </a:solidFill>
          </a:ln>
        </p:spPr>
        <p:txBody>
          <a:bodyPr wrap="square" lIns="0" tIns="0" rIns="0" bIns="0" rtlCol="0"/>
          <a:lstStyle/>
          <a:p>
            <a:pPr marL="797560" marR="770255" algn="ctr">
              <a:lnSpc>
                <a:spcPct val="118700"/>
              </a:lnSpc>
            </a:pPr>
            <a:r>
              <a:rPr lang="en-US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Care Coordination Organization/ He</a:t>
            </a:r>
            <a:r>
              <a:rPr lang="en-US"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1600" b="1" spc="-2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e (CCO/HH)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en-US" sz="1000" spc="-20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minist</a:t>
            </a:r>
            <a:r>
              <a:rPr lang="en-US" sz="1000" spc="-3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000" spc="-2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spc="-4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000" spc="-2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spc="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000" spc="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0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r>
              <a:rPr lang="en-US" sz="1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spc="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00" spc="-3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spc="-15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1000" spc="-5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00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3767" y="1810351"/>
            <a:ext cx="2914571" cy="1826614"/>
          </a:xfrm>
          <a:custGeom>
            <a:avLst/>
            <a:gdLst/>
            <a:ahLst/>
            <a:cxnLst/>
            <a:rect l="l" t="t" r="r" b="b"/>
            <a:pathLst>
              <a:path w="3257550" h="2286000">
                <a:moveTo>
                  <a:pt x="1628775" y="0"/>
                </a:moveTo>
                <a:lnTo>
                  <a:pt x="1495189" y="3788"/>
                </a:lnTo>
                <a:lnTo>
                  <a:pt x="1364577" y="14959"/>
                </a:lnTo>
                <a:lnTo>
                  <a:pt x="1237359" y="33218"/>
                </a:lnTo>
                <a:lnTo>
                  <a:pt x="1113953" y="58270"/>
                </a:lnTo>
                <a:lnTo>
                  <a:pt x="994779" y="89821"/>
                </a:lnTo>
                <a:lnTo>
                  <a:pt x="880256" y="127578"/>
                </a:lnTo>
                <a:lnTo>
                  <a:pt x="770803" y="171246"/>
                </a:lnTo>
                <a:lnTo>
                  <a:pt x="666839" y="220531"/>
                </a:lnTo>
                <a:lnTo>
                  <a:pt x="568783" y="275138"/>
                </a:lnTo>
                <a:lnTo>
                  <a:pt x="477054" y="334775"/>
                </a:lnTo>
                <a:lnTo>
                  <a:pt x="392073" y="399145"/>
                </a:lnTo>
                <a:lnTo>
                  <a:pt x="314257" y="467957"/>
                </a:lnTo>
                <a:lnTo>
                  <a:pt x="244026" y="540914"/>
                </a:lnTo>
                <a:lnTo>
                  <a:pt x="181799" y="617723"/>
                </a:lnTo>
                <a:lnTo>
                  <a:pt x="127996" y="698090"/>
                </a:lnTo>
                <a:lnTo>
                  <a:pt x="83035" y="781721"/>
                </a:lnTo>
                <a:lnTo>
                  <a:pt x="47336" y="868322"/>
                </a:lnTo>
                <a:lnTo>
                  <a:pt x="21317" y="957598"/>
                </a:lnTo>
                <a:lnTo>
                  <a:pt x="5399" y="1049255"/>
                </a:lnTo>
                <a:lnTo>
                  <a:pt x="0" y="1143000"/>
                </a:lnTo>
                <a:lnTo>
                  <a:pt x="5399" y="1236744"/>
                </a:lnTo>
                <a:lnTo>
                  <a:pt x="21317" y="1328401"/>
                </a:lnTo>
                <a:lnTo>
                  <a:pt x="47336" y="1417677"/>
                </a:lnTo>
                <a:lnTo>
                  <a:pt x="83035" y="1504278"/>
                </a:lnTo>
                <a:lnTo>
                  <a:pt x="127996" y="1587909"/>
                </a:lnTo>
                <a:lnTo>
                  <a:pt x="181799" y="1668276"/>
                </a:lnTo>
                <a:lnTo>
                  <a:pt x="244026" y="1745085"/>
                </a:lnTo>
                <a:lnTo>
                  <a:pt x="314257" y="1818042"/>
                </a:lnTo>
                <a:lnTo>
                  <a:pt x="392073" y="1886854"/>
                </a:lnTo>
                <a:lnTo>
                  <a:pt x="477054" y="1951224"/>
                </a:lnTo>
                <a:lnTo>
                  <a:pt x="568783" y="2010861"/>
                </a:lnTo>
                <a:lnTo>
                  <a:pt x="666839" y="2065468"/>
                </a:lnTo>
                <a:lnTo>
                  <a:pt x="770803" y="2114753"/>
                </a:lnTo>
                <a:lnTo>
                  <a:pt x="880256" y="2158421"/>
                </a:lnTo>
                <a:lnTo>
                  <a:pt x="994779" y="2196178"/>
                </a:lnTo>
                <a:lnTo>
                  <a:pt x="1113953" y="2227729"/>
                </a:lnTo>
                <a:lnTo>
                  <a:pt x="1237359" y="2252781"/>
                </a:lnTo>
                <a:lnTo>
                  <a:pt x="1364577" y="2271040"/>
                </a:lnTo>
                <a:lnTo>
                  <a:pt x="1495189" y="2282211"/>
                </a:lnTo>
                <a:lnTo>
                  <a:pt x="1628775" y="2286000"/>
                </a:lnTo>
                <a:lnTo>
                  <a:pt x="1762360" y="2282211"/>
                </a:lnTo>
                <a:lnTo>
                  <a:pt x="1892972" y="2271040"/>
                </a:lnTo>
                <a:lnTo>
                  <a:pt x="2020190" y="2252781"/>
                </a:lnTo>
                <a:lnTo>
                  <a:pt x="2143596" y="2227729"/>
                </a:lnTo>
                <a:lnTo>
                  <a:pt x="2262770" y="2196178"/>
                </a:lnTo>
                <a:lnTo>
                  <a:pt x="2377293" y="2158421"/>
                </a:lnTo>
                <a:lnTo>
                  <a:pt x="2486746" y="2114753"/>
                </a:lnTo>
                <a:lnTo>
                  <a:pt x="2590710" y="2065468"/>
                </a:lnTo>
                <a:lnTo>
                  <a:pt x="2688766" y="2010861"/>
                </a:lnTo>
                <a:lnTo>
                  <a:pt x="2780495" y="1951224"/>
                </a:lnTo>
                <a:lnTo>
                  <a:pt x="2865476" y="1886854"/>
                </a:lnTo>
                <a:lnTo>
                  <a:pt x="2943292" y="1818042"/>
                </a:lnTo>
                <a:lnTo>
                  <a:pt x="3013523" y="1745085"/>
                </a:lnTo>
                <a:lnTo>
                  <a:pt x="3075750" y="1668276"/>
                </a:lnTo>
                <a:lnTo>
                  <a:pt x="3129553" y="1587909"/>
                </a:lnTo>
                <a:lnTo>
                  <a:pt x="3174514" y="1504278"/>
                </a:lnTo>
                <a:lnTo>
                  <a:pt x="3210213" y="1417677"/>
                </a:lnTo>
                <a:lnTo>
                  <a:pt x="3236232" y="1328401"/>
                </a:lnTo>
                <a:lnTo>
                  <a:pt x="3252150" y="1236744"/>
                </a:lnTo>
                <a:lnTo>
                  <a:pt x="3257550" y="1143000"/>
                </a:lnTo>
                <a:lnTo>
                  <a:pt x="3252150" y="1049255"/>
                </a:lnTo>
                <a:lnTo>
                  <a:pt x="3236232" y="957598"/>
                </a:lnTo>
                <a:lnTo>
                  <a:pt x="3210213" y="868322"/>
                </a:lnTo>
                <a:lnTo>
                  <a:pt x="3174514" y="781721"/>
                </a:lnTo>
                <a:lnTo>
                  <a:pt x="3129553" y="698090"/>
                </a:lnTo>
                <a:lnTo>
                  <a:pt x="3075750" y="617723"/>
                </a:lnTo>
                <a:lnTo>
                  <a:pt x="3013523" y="540914"/>
                </a:lnTo>
                <a:lnTo>
                  <a:pt x="2943292" y="467957"/>
                </a:lnTo>
                <a:lnTo>
                  <a:pt x="2865476" y="399145"/>
                </a:lnTo>
                <a:lnTo>
                  <a:pt x="2780495" y="334775"/>
                </a:lnTo>
                <a:lnTo>
                  <a:pt x="2688766" y="275138"/>
                </a:lnTo>
                <a:lnTo>
                  <a:pt x="2590710" y="220531"/>
                </a:lnTo>
                <a:lnTo>
                  <a:pt x="2486746" y="171246"/>
                </a:lnTo>
                <a:lnTo>
                  <a:pt x="2377293" y="127578"/>
                </a:lnTo>
                <a:lnTo>
                  <a:pt x="2262770" y="89821"/>
                </a:lnTo>
                <a:lnTo>
                  <a:pt x="2143596" y="58270"/>
                </a:lnTo>
                <a:lnTo>
                  <a:pt x="2020190" y="33218"/>
                </a:lnTo>
                <a:lnTo>
                  <a:pt x="1892972" y="14959"/>
                </a:lnTo>
                <a:lnTo>
                  <a:pt x="1762360" y="3788"/>
                </a:lnTo>
                <a:lnTo>
                  <a:pt x="1628775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46664" y="782600"/>
            <a:ext cx="5878367" cy="453225"/>
          </a:xfrm>
          <a:custGeom>
            <a:avLst/>
            <a:gdLst/>
            <a:ahLst/>
            <a:cxnLst/>
            <a:rect l="l" t="t" r="r" b="b"/>
            <a:pathLst>
              <a:path w="7791450" h="304800">
                <a:moveTo>
                  <a:pt x="0" y="0"/>
                </a:moveTo>
                <a:lnTo>
                  <a:pt x="7791450" y="0"/>
                </a:lnTo>
                <a:lnTo>
                  <a:pt x="779145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476314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en-US" b="1" dirty="0"/>
              <a:t>Specialized IDD / Managed Care Organizations (MCOs) </a:t>
            </a:r>
          </a:p>
          <a:p>
            <a:pPr algn="ctr"/>
            <a:r>
              <a:rPr lang="en-US" sz="1100" b="1" dirty="0"/>
              <a:t>(when HH benefit moves into Plan) </a:t>
            </a:r>
            <a:endParaRPr sz="1100" b="1" dirty="0"/>
          </a:p>
        </p:txBody>
      </p:sp>
      <p:sp>
        <p:nvSpPr>
          <p:cNvPr id="19" name="object 19"/>
          <p:cNvSpPr txBox="1"/>
          <p:nvPr/>
        </p:nvSpPr>
        <p:spPr>
          <a:xfrm>
            <a:off x="3974115" y="1977341"/>
            <a:ext cx="1893715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245">
              <a:lnSpc>
                <a:spcPct val="100000"/>
              </a:lnSpc>
            </a:pPr>
            <a:r>
              <a:rPr sz="1000" b="1" spc="-15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spc="-15" dirty="0">
                <a:latin typeface="Arial" panose="020B0604020202020204" pitchFamily="34" charset="0"/>
                <a:cs typeface="Arial" panose="020B0604020202020204" pitchFamily="34" charset="0"/>
              </a:rPr>
              <a:t>ealth Home Core Services 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785" marR="605790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rehe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eme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184785" marR="51435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sz="1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Coor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Hea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romo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</a:p>
          <a:p>
            <a:pPr marL="184785" marR="125730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rehe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al Care</a:t>
            </a:r>
          </a:p>
          <a:p>
            <a:pPr marL="184785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0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ort</a:t>
            </a:r>
          </a:p>
          <a:p>
            <a:pPr marL="184785" marR="204470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erral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 So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ial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upp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ort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  <a:p>
            <a:pPr marL="184785" indent="-172085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for Care Plan and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40" name="object 40"/>
          <p:cNvSpPr/>
          <p:nvPr/>
        </p:nvSpPr>
        <p:spPr>
          <a:xfrm>
            <a:off x="4542129" y="3970020"/>
            <a:ext cx="309905" cy="207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25086" y="3970021"/>
            <a:ext cx="248316" cy="129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25087" y="4620094"/>
            <a:ext cx="726947" cy="252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19369" y="4034822"/>
            <a:ext cx="221180" cy="923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14117" y="4735361"/>
            <a:ext cx="564641" cy="1368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97481" y="4066032"/>
            <a:ext cx="86867" cy="847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32254" y="4066032"/>
            <a:ext cx="27927" cy="226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29604" y="4647045"/>
            <a:ext cx="154743" cy="1276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032254" y="4709237"/>
            <a:ext cx="95821" cy="654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44326" y="2807449"/>
            <a:ext cx="113090" cy="1094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03036" y="2874213"/>
            <a:ext cx="51787" cy="4272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527367" y="5138880"/>
            <a:ext cx="7349090" cy="1231106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0" rIns="0" bIns="0" rtlCol="0">
            <a:spAutoFit/>
          </a:bodyPr>
          <a:lstStyle/>
          <a:p>
            <a:pPr marL="401955" marR="454659" indent="0" algn="ctr">
              <a:lnSpc>
                <a:spcPct val="100000"/>
              </a:lnSpc>
              <a:buNone/>
            </a:pPr>
            <a:r>
              <a:rPr lang="en-US" sz="1000" b="1" spc="-20" dirty="0">
                <a:latin typeface="Arial" panose="020B0604020202020204" pitchFamily="34" charset="0"/>
              </a:rPr>
              <a:t>A</a:t>
            </a:r>
            <a:r>
              <a:rPr lang="en-US" sz="1000" b="1" spc="-10" dirty="0">
                <a:latin typeface="Arial" panose="020B0604020202020204" pitchFamily="34" charset="0"/>
              </a:rPr>
              <a:t>c</a:t>
            </a:r>
            <a:r>
              <a:rPr lang="en-US" sz="1000" b="1" spc="-15" dirty="0">
                <a:latin typeface="Arial" panose="020B0604020202020204" pitchFamily="34" charset="0"/>
              </a:rPr>
              <a:t>c</a:t>
            </a:r>
            <a:r>
              <a:rPr lang="en-US" sz="1000" b="1" spc="-5" dirty="0">
                <a:latin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</a:rPr>
              <a:t>ss</a:t>
            </a:r>
            <a:r>
              <a:rPr lang="en-US" sz="1000" b="1" spc="-20" dirty="0">
                <a:latin typeface="Arial" panose="020B0604020202020204" pitchFamily="34" charset="0"/>
              </a:rPr>
              <a:t> </a:t>
            </a:r>
            <a:r>
              <a:rPr lang="en-US" sz="1000" b="1" spc="-25" dirty="0">
                <a:latin typeface="Arial" panose="020B0604020202020204" pitchFamily="34" charset="0"/>
              </a:rPr>
              <a:t>t</a:t>
            </a:r>
            <a:r>
              <a:rPr lang="en-US" sz="1000" b="1" dirty="0">
                <a:latin typeface="Arial" panose="020B0604020202020204" pitchFamily="34" charset="0"/>
              </a:rPr>
              <a:t>o</a:t>
            </a:r>
            <a:r>
              <a:rPr lang="en-US" sz="1000" b="1" spc="5" dirty="0">
                <a:latin typeface="Arial" panose="020B0604020202020204" pitchFamily="34" charset="0"/>
              </a:rPr>
              <a:t> </a:t>
            </a:r>
            <a:r>
              <a:rPr lang="en-US" sz="1000" b="1" spc="-10" dirty="0">
                <a:latin typeface="Arial" panose="020B0604020202020204" pitchFamily="34" charset="0"/>
              </a:rPr>
              <a:t>N</a:t>
            </a:r>
            <a:r>
              <a:rPr lang="en-US" sz="1000" b="1" spc="-5" dirty="0">
                <a:latin typeface="Arial" panose="020B0604020202020204" pitchFamily="34" charset="0"/>
              </a:rPr>
              <a:t>ee</a:t>
            </a:r>
            <a:r>
              <a:rPr lang="en-US" sz="1000" b="1" dirty="0">
                <a:latin typeface="Arial" panose="020B0604020202020204" pitchFamily="34" charset="0"/>
              </a:rPr>
              <a:t>d</a:t>
            </a:r>
            <a:r>
              <a:rPr lang="en-US" sz="1000" b="1" spc="-5" dirty="0">
                <a:latin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</a:rPr>
              <a:t>d</a:t>
            </a:r>
            <a:r>
              <a:rPr lang="en-US" sz="1000" b="1" spc="-20" dirty="0">
                <a:latin typeface="Arial" panose="020B0604020202020204" pitchFamily="34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</a:rPr>
              <a:t>Pri</a:t>
            </a:r>
            <a:r>
              <a:rPr lang="en-US" sz="1000" b="1" spc="-5" dirty="0">
                <a:latin typeface="Arial" panose="020B0604020202020204" pitchFamily="34" charset="0"/>
              </a:rPr>
              <a:t>m</a:t>
            </a:r>
            <a:r>
              <a:rPr lang="en-US" sz="1000" b="1" dirty="0">
                <a:latin typeface="Arial" panose="020B0604020202020204" pitchFamily="34" charset="0"/>
              </a:rPr>
              <a:t>ar</a:t>
            </a:r>
            <a:r>
              <a:rPr lang="en-US" sz="1000" b="1" spc="-135" dirty="0">
                <a:latin typeface="Arial" panose="020B0604020202020204" pitchFamily="34" charset="0"/>
              </a:rPr>
              <a:t>y</a:t>
            </a:r>
            <a:r>
              <a:rPr lang="en-US" sz="1000" b="1" dirty="0">
                <a:latin typeface="Arial" panose="020B0604020202020204" pitchFamily="34" charset="0"/>
              </a:rPr>
              <a:t>,</a:t>
            </a:r>
            <a:r>
              <a:rPr lang="en-US" sz="1000" b="1" spc="-10" dirty="0">
                <a:latin typeface="Arial" panose="020B0604020202020204" pitchFamily="34" charset="0"/>
              </a:rPr>
              <a:t> </a:t>
            </a:r>
            <a:r>
              <a:rPr lang="en-US" sz="1000" b="1" spc="-15" dirty="0">
                <a:latin typeface="Arial" panose="020B0604020202020204" pitchFamily="34" charset="0"/>
              </a:rPr>
              <a:t>C</a:t>
            </a:r>
            <a:r>
              <a:rPr lang="en-US" sz="1000" b="1" dirty="0">
                <a:latin typeface="Arial" panose="020B0604020202020204" pitchFamily="34" charset="0"/>
              </a:rPr>
              <a:t>o</a:t>
            </a:r>
            <a:r>
              <a:rPr lang="en-US" sz="1000" b="1" spc="-5" dirty="0">
                <a:latin typeface="Arial" panose="020B0604020202020204" pitchFamily="34" charset="0"/>
              </a:rPr>
              <a:t>mm</a:t>
            </a:r>
            <a:r>
              <a:rPr lang="en-US" sz="1000" b="1" dirty="0">
                <a:latin typeface="Arial" panose="020B0604020202020204" pitchFamily="34" charset="0"/>
              </a:rPr>
              <a:t>unity </a:t>
            </a:r>
            <a:r>
              <a:rPr lang="en-US" sz="1000" b="1" spc="-10" dirty="0">
                <a:latin typeface="Arial" panose="020B0604020202020204" pitchFamily="34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</a:rPr>
              <a:t>and</a:t>
            </a:r>
            <a:r>
              <a:rPr lang="en-US" sz="1000" b="1" spc="-10" dirty="0">
                <a:latin typeface="Arial" panose="020B0604020202020204" pitchFamily="34" charset="0"/>
              </a:rPr>
              <a:t> </a:t>
            </a:r>
            <a:r>
              <a:rPr lang="en-US" sz="1000" b="1" spc="-5" dirty="0">
                <a:latin typeface="Arial" panose="020B0604020202020204" pitchFamily="34" charset="0"/>
              </a:rPr>
              <a:t>S</a:t>
            </a:r>
            <a:r>
              <a:rPr lang="en-US" sz="1000" b="1" dirty="0">
                <a:latin typeface="Arial" panose="020B0604020202020204" pitchFamily="34" charset="0"/>
              </a:rPr>
              <a:t>p</a:t>
            </a:r>
            <a:r>
              <a:rPr lang="en-US" sz="1000" b="1" spc="-5" dirty="0">
                <a:latin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</a:rPr>
              <a:t>cia</a:t>
            </a:r>
            <a:r>
              <a:rPr lang="en-US" sz="1000" b="1" spc="-5" dirty="0">
                <a:latin typeface="Arial" panose="020B0604020202020204" pitchFamily="34" charset="0"/>
              </a:rPr>
              <a:t>l</a:t>
            </a:r>
            <a:r>
              <a:rPr lang="en-US" sz="1000" b="1" dirty="0">
                <a:latin typeface="Arial" panose="020B0604020202020204" pitchFamily="34" charset="0"/>
              </a:rPr>
              <a:t>ty </a:t>
            </a:r>
            <a:r>
              <a:rPr lang="en-US" sz="1000" b="1" spc="10" dirty="0">
                <a:latin typeface="Arial" panose="020B0604020202020204" pitchFamily="34" charset="0"/>
              </a:rPr>
              <a:t>S</a:t>
            </a:r>
            <a:r>
              <a:rPr lang="en-US" sz="1000" b="1" spc="-5" dirty="0">
                <a:latin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</a:rPr>
              <a:t>r</a:t>
            </a:r>
            <a:r>
              <a:rPr lang="en-US" sz="1000" b="1" spc="-5" dirty="0">
                <a:latin typeface="Arial" panose="020B0604020202020204" pitchFamily="34" charset="0"/>
              </a:rPr>
              <a:t>v</a:t>
            </a:r>
            <a:r>
              <a:rPr lang="en-US" sz="1000" b="1" dirty="0">
                <a:latin typeface="Arial" panose="020B0604020202020204" pitchFamily="34" charset="0"/>
              </a:rPr>
              <a:t>i</a:t>
            </a:r>
            <a:r>
              <a:rPr lang="en-US" sz="1000" b="1" spc="-15" dirty="0">
                <a:latin typeface="Arial" panose="020B0604020202020204" pitchFamily="34" charset="0"/>
              </a:rPr>
              <a:t>c</a:t>
            </a:r>
            <a:r>
              <a:rPr lang="en-US" sz="1000" b="1" spc="-5" dirty="0">
                <a:latin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</a:rPr>
              <a:t>s**</a:t>
            </a:r>
          </a:p>
          <a:p>
            <a:pPr marL="401955" marR="454659" indent="0">
              <a:lnSpc>
                <a:spcPct val="100000"/>
              </a:lnSpc>
              <a:buNone/>
            </a:pPr>
            <a:r>
              <a:rPr lang="en-US" sz="1000" dirty="0"/>
              <a:t>OPWDD Developmental Disabilities Regional Offices (DDROs), medical care providers (e.g. primary care, ambulatory care, preventive and wellness care, FQHCs, clinics, specialists including hospitals, rehabilitation/skilled nursing facilities, pharmacies/medication management services, home health services, chronic disease self-management and enrollee education services, etc.); developmental disability service providers; long term supports and service providers; dentists; behavioral health care providers (e.g. acute and outpatient mental health, substance abuse services and rehabilitation providers, etc.); regional START teams, and community-based organizations, and social services providers (e.g. public assistance support services, housing services, etc.)</a:t>
            </a:r>
          </a:p>
        </p:txBody>
      </p:sp>
      <p:sp>
        <p:nvSpPr>
          <p:cNvPr id="85" name="object 85"/>
          <p:cNvSpPr/>
          <p:nvPr/>
        </p:nvSpPr>
        <p:spPr>
          <a:xfrm>
            <a:off x="3546538" y="2806687"/>
            <a:ext cx="113347" cy="1102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84486" y="2895574"/>
            <a:ext cx="50834" cy="419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204910" y="476159"/>
            <a:ext cx="8671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NYS Health Home Model for Individuals with Intellectual and/or Developmental Disabilities – Population Transitioned to Managed Care </a:t>
            </a:r>
          </a:p>
        </p:txBody>
      </p:sp>
      <p:sp>
        <p:nvSpPr>
          <p:cNvPr id="2" name="Oval 1"/>
          <p:cNvSpPr/>
          <p:nvPr/>
        </p:nvSpPr>
        <p:spPr>
          <a:xfrm>
            <a:off x="3355929" y="3752378"/>
            <a:ext cx="2992210" cy="1097854"/>
          </a:xfrm>
          <a:prstGeom prst="ellipse">
            <a:avLst/>
          </a:prstGeom>
          <a:solidFill>
            <a:srgbClr val="6F5091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Managers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Former Medicaid Service Coordinators (MSCs) and other qualified care managers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56613" y="4709237"/>
            <a:ext cx="7003" cy="45940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35980" y="4709236"/>
            <a:ext cx="10172" cy="43986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Curved Left 48"/>
          <p:cNvSpPr/>
          <p:nvPr/>
        </p:nvSpPr>
        <p:spPr>
          <a:xfrm>
            <a:off x="7681809" y="886912"/>
            <a:ext cx="803341" cy="4432660"/>
          </a:xfrm>
          <a:prstGeom prst="curvedLeft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Arrow: Curved Left 64"/>
          <p:cNvSpPr/>
          <p:nvPr/>
        </p:nvSpPr>
        <p:spPr>
          <a:xfrm rot="10800000">
            <a:off x="1449512" y="679623"/>
            <a:ext cx="921644" cy="4528481"/>
          </a:xfrm>
          <a:prstGeom prst="curvedLeft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882867" y="3425923"/>
            <a:ext cx="0" cy="52393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735979" y="3367634"/>
            <a:ext cx="0" cy="52393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6200000">
            <a:off x="-1495064" y="3233718"/>
            <a:ext cx="4549571" cy="3844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Network Requirements  CCO/HH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1225819" y="2715839"/>
            <a:ext cx="982910" cy="852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HIT EHR/Life Plan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7765912" y="2650885"/>
            <a:ext cx="982910" cy="852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HIT EHR/Life Plan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97" y="6362321"/>
            <a:ext cx="59484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955" marR="454659" indent="0">
              <a:lnSpc>
                <a:spcPct val="100000"/>
              </a:lnSpc>
              <a:buNone/>
            </a:pPr>
            <a:r>
              <a:rPr lang="en-US" sz="1100" dirty="0"/>
              <a:t>(**Coordinated with Managed Care Plan when population moves to Managed Care) </a:t>
            </a:r>
            <a:endParaRPr lang="en-US" sz="1100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10" y="773748"/>
            <a:ext cx="132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Attachment C</a:t>
            </a:r>
          </a:p>
        </p:txBody>
      </p:sp>
    </p:spTree>
    <p:extLst>
      <p:ext uri="{BB962C8B-B14F-4D97-AF65-F5344CB8AC3E}">
        <p14:creationId xmlns:p14="http://schemas.microsoft.com/office/powerpoint/2010/main" val="19639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739"/>
            <a:ext cx="6477000" cy="639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22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96963"/>
          </a:xfrm>
        </p:spPr>
        <p:txBody>
          <a:bodyPr/>
          <a:lstStyle/>
          <a:p>
            <a:r>
              <a:rPr lang="en-US" dirty="0" smtClean="0">
                <a:latin typeface="Candara" pitchFamily="34" charset="0"/>
              </a:rPr>
              <a:t>Remember: it’s </a:t>
            </a:r>
            <a:r>
              <a:rPr lang="en-US" u="sng" dirty="0" smtClean="0">
                <a:latin typeface="Candara" pitchFamily="34" charset="0"/>
              </a:rPr>
              <a:t>all</a:t>
            </a:r>
            <a:r>
              <a:rPr lang="en-US" dirty="0" smtClean="0">
                <a:latin typeface="Candara" pitchFamily="34" charset="0"/>
              </a:rPr>
              <a:t> the care, not just LTC/HCBS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198438" y="4200525"/>
            <a:ext cx="3382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entury Schoolbook" pitchFamily="18" charset="0"/>
              </a:rPr>
              <a:t>Prevention &amp; Early Intervention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066800" y="5181600"/>
            <a:ext cx="2971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  <a:latin typeface="Century Schoolbook" pitchFamily="18" charset="0"/>
              </a:rPr>
              <a:t>Population health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2286000"/>
            <a:ext cx="3581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Schoolbook" pitchFamily="18" charset="0"/>
              </a:rPr>
              <a:t>Better Value for $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448130"/>
              </p:ext>
            </p:extLst>
          </p:nvPr>
        </p:nvGraphicFramePr>
        <p:xfrm>
          <a:off x="152400" y="1371600"/>
          <a:ext cx="8839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187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14725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Regulatory changes &amp; Reframing: Provider impact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86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752600"/>
            <a:ext cx="25908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Medicaid Managed Care (MMC) Final Rule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600200"/>
            <a:ext cx="5943600" cy="4648200"/>
          </a:xfrm>
          <a:ln w="28575"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Key provisions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3"/>
              </a:rPr>
              <a:t>Modernize </a:t>
            </a:r>
            <a:r>
              <a:rPr lang="en-US" sz="2000" dirty="0">
                <a:hlinkClick r:id="rId3"/>
              </a:rPr>
              <a:t>Medicaid &amp; CHIP </a:t>
            </a:r>
            <a:r>
              <a:rPr lang="en-US" sz="2000" dirty="0" smtClean="0">
                <a:hlinkClick r:id="rId3"/>
              </a:rPr>
              <a:t>MC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4"/>
              </a:rPr>
              <a:t>Improve </a:t>
            </a:r>
            <a:r>
              <a:rPr lang="en-US" sz="2000" dirty="0">
                <a:hlinkClick r:id="rId4"/>
              </a:rPr>
              <a:t>Quality of Care for Medicaid </a:t>
            </a:r>
            <a:r>
              <a:rPr lang="en-US" sz="2000" dirty="0" smtClean="0">
                <a:hlinkClick r:id="rId4"/>
              </a:rPr>
              <a:t>Beneficiaries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5"/>
              </a:rPr>
              <a:t>Strengthen </a:t>
            </a:r>
            <a:r>
              <a:rPr lang="en-US" sz="2000" dirty="0">
                <a:hlinkClick r:id="rId5"/>
              </a:rPr>
              <a:t>Consumer Experience</a:t>
            </a:r>
            <a:r>
              <a:rPr lang="en-US" sz="2000" dirty="0"/>
              <a:t> 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6"/>
              </a:rPr>
              <a:t>Enhance </a:t>
            </a:r>
            <a:r>
              <a:rPr lang="en-US" sz="2000" dirty="0">
                <a:hlinkClick r:id="rId6"/>
              </a:rPr>
              <a:t>States’ Delivery System Reform Efforts</a:t>
            </a:r>
            <a:r>
              <a:rPr lang="en-US" sz="2000" dirty="0"/>
              <a:t> 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7"/>
              </a:rPr>
              <a:t>Increase Accountability, Integrity &amp; Transparency</a:t>
            </a:r>
            <a:r>
              <a:rPr lang="en-US" sz="2000" dirty="0" smtClean="0"/>
              <a:t> </a:t>
            </a: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8"/>
              </a:rPr>
              <a:t>Strengthen MC </a:t>
            </a:r>
            <a:r>
              <a:rPr lang="en-US" sz="2000" dirty="0">
                <a:hlinkClick r:id="rId8"/>
              </a:rPr>
              <a:t>Long Term Services </a:t>
            </a:r>
            <a:r>
              <a:rPr lang="en-US" sz="2000" dirty="0" smtClean="0">
                <a:hlinkClick r:id="rId8"/>
              </a:rPr>
              <a:t>&amp; Support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9"/>
              </a:rPr>
              <a:t>Strengthen </a:t>
            </a:r>
            <a:r>
              <a:rPr lang="en-US" sz="2000" dirty="0">
                <a:hlinkClick r:id="rId9"/>
              </a:rPr>
              <a:t>CHIP Managed Care</a:t>
            </a:r>
            <a:r>
              <a:rPr lang="en-US" sz="2000" dirty="0"/>
              <a:t> 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hlinkClick r:id="rId10"/>
              </a:rPr>
              <a:t>Align </a:t>
            </a:r>
            <a:r>
              <a:rPr lang="en-US" sz="2000" dirty="0">
                <a:hlinkClick r:id="rId10"/>
              </a:rPr>
              <a:t>with Medicare &amp; Private </a:t>
            </a:r>
            <a:r>
              <a:rPr lang="en-US" sz="2000" dirty="0" smtClean="0">
                <a:hlinkClick r:id="rId10"/>
              </a:rPr>
              <a:t>Plans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States can ask to delay 2018 provisions </a:t>
            </a: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1905000"/>
            <a:ext cx="2514600" cy="4343400"/>
            <a:chOff x="457200" y="2057400"/>
            <a:chExt cx="2362200" cy="4343400"/>
          </a:xfrm>
        </p:grpSpPr>
        <p:grpSp>
          <p:nvGrpSpPr>
            <p:cNvPr id="5" name="Group 4"/>
            <p:cNvGrpSpPr/>
            <p:nvPr/>
          </p:nvGrpSpPr>
          <p:grpSpPr>
            <a:xfrm>
              <a:off x="457200" y="2057400"/>
              <a:ext cx="2362200" cy="4343400"/>
              <a:chOff x="533400" y="1600200"/>
              <a:chExt cx="2719387" cy="502399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8" r="3292"/>
              <a:stretch/>
            </p:blipFill>
            <p:spPr bwMode="auto">
              <a:xfrm>
                <a:off x="533400" y="1600200"/>
                <a:ext cx="2590800" cy="1597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6" r="744" b="13021"/>
              <a:stretch/>
            </p:blipFill>
            <p:spPr bwMode="auto">
              <a:xfrm>
                <a:off x="533400" y="2667000"/>
                <a:ext cx="2719387" cy="3957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" name="Straight Connector 8"/>
            <p:cNvCxnSpPr/>
            <p:nvPr/>
          </p:nvCxnSpPr>
          <p:spPr>
            <a:xfrm>
              <a:off x="2819400" y="2979681"/>
              <a:ext cx="0" cy="34211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ounded Rectangle 6"/>
          <p:cNvSpPr/>
          <p:nvPr/>
        </p:nvSpPr>
        <p:spPr>
          <a:xfrm>
            <a:off x="464288" y="228600"/>
            <a:ext cx="8222512" cy="76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4200" y="6553200"/>
            <a:ext cx="4368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>
                <a:hlinkClick r:id="rId13"/>
              </a:rPr>
              <a:t>Medicaid Managed Care Regulations (42 CFR part 438)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98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HCBS Regulations</a:t>
            </a:r>
            <a:br>
              <a:rPr lang="en-US" dirty="0" smtClean="0"/>
            </a:br>
            <a:endParaRPr lang="en-US" sz="2800" b="0" i="1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1371600"/>
            <a:ext cx="6705600" cy="4648200"/>
          </a:xfrm>
          <a:prstGeom prst="rect">
            <a:avLst/>
          </a:prstGeom>
        </p:spPr>
        <p:txBody>
          <a:bodyPr/>
          <a:lstStyle>
            <a:lvl1pPr marL="465138" indent="-465138" algn="l" rtl="0" eaLnBrk="1" fontAlgn="base" hangingPunct="1">
              <a:spcBef>
                <a:spcPct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0"/>
              </a:spcBef>
              <a:spcAft>
                <a:spcPts val="600"/>
              </a:spcAft>
              <a:buFont typeface="Century Schoolbook" pitchFamily="18" charset="0"/>
              <a:buChar char="―"/>
              <a:defRPr sz="26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423988" indent="-509588" algn="l" rtl="0" eaLnBrk="1" fontAlgn="base" hangingPunct="1">
              <a:spcBef>
                <a:spcPct val="0"/>
              </a:spcBef>
              <a:spcAft>
                <a:spcPts val="600"/>
              </a:spcAft>
              <a:buSzPct val="100000"/>
              <a:buFont typeface="Century Schoolbook" pitchFamily="18" charset="0"/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828800" indent="-457200" algn="l" rtl="0" eaLnBrk="1" fontAlgn="base" hangingPunct="1">
              <a:spcBef>
                <a:spcPct val="0"/>
              </a:spcBef>
              <a:spcAft>
                <a:spcPts val="600"/>
              </a:spcAft>
              <a:buFont typeface="Century Schoolbook" pitchFamily="18" charset="0"/>
              <a:buChar char="―"/>
              <a:defRPr sz="22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293938" indent="-465138" algn="l" rtl="0" eaLnBrk="1" fontAlgn="base" hangingPunct="1">
              <a:spcBef>
                <a:spcPct val="0"/>
              </a:spcBef>
              <a:spcAft>
                <a:spcPts val="600"/>
              </a:spcAft>
              <a:buFont typeface="Century Schoolbook" pitchFamily="18" charset="0"/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spcAft>
                <a:spcPts val="0"/>
              </a:spcAft>
              <a:buFont typeface="+mj-lt"/>
              <a:buAutoNum type="alphaUcPeriod"/>
            </a:pPr>
            <a:r>
              <a:rPr lang="en-US" dirty="0" smtClean="0"/>
              <a:t>Person-centered planning</a:t>
            </a:r>
          </a:p>
          <a:p>
            <a:pPr marL="514350" indent="-514350">
              <a:spcAft>
                <a:spcPts val="0"/>
              </a:spcAft>
              <a:buFont typeface="+mj-lt"/>
              <a:buAutoNum type="alphaUcPeriod"/>
            </a:pPr>
            <a:r>
              <a:rPr lang="en-US" dirty="0" smtClean="0"/>
              <a:t>Definition of HCBS settings and “Community</a:t>
            </a:r>
            <a:r>
              <a:rPr lang="en-US" dirty="0"/>
              <a:t>” </a:t>
            </a:r>
            <a:r>
              <a:rPr lang="en-US" dirty="0" smtClean="0"/>
              <a:t>standard</a:t>
            </a:r>
          </a:p>
          <a:p>
            <a:pPr lvl="1"/>
            <a:r>
              <a:rPr lang="en-US" sz="2800" dirty="0" smtClean="0"/>
              <a:t>Conflict-free </a:t>
            </a:r>
            <a:r>
              <a:rPr lang="en-US" sz="2800" dirty="0"/>
              <a:t>case management</a:t>
            </a:r>
          </a:p>
          <a:p>
            <a:pPr lvl="1"/>
            <a:r>
              <a:rPr lang="en-US" sz="2800" dirty="0"/>
              <a:t>Provider owned or </a:t>
            </a:r>
            <a:r>
              <a:rPr lang="en-US" sz="2800" dirty="0" smtClean="0"/>
              <a:t>controlled</a:t>
            </a:r>
          </a:p>
          <a:p>
            <a:pPr lvl="1"/>
            <a:r>
              <a:rPr lang="en-US" sz="2800" dirty="0" smtClean="0"/>
              <a:t>Impacts day and housing/residential services</a:t>
            </a:r>
            <a:endParaRPr lang="en-US" sz="2800" dirty="0"/>
          </a:p>
          <a:p>
            <a:pPr lvl="1"/>
            <a:r>
              <a:rPr lang="en-US" sz="2800" dirty="0"/>
              <a:t>Divestment of services by county </a:t>
            </a:r>
            <a:r>
              <a:rPr lang="en-US" sz="2800" dirty="0" smtClean="0"/>
              <a:t>boards</a:t>
            </a:r>
          </a:p>
          <a:p>
            <a:pPr marL="514350" indent="-514350">
              <a:spcAft>
                <a:spcPts val="0"/>
              </a:spcAft>
              <a:buFont typeface="+mj-lt"/>
              <a:buAutoNum type="alphaUcPeriod"/>
            </a:pPr>
            <a:r>
              <a:rPr lang="en-US" dirty="0" smtClean="0"/>
              <a:t>Heightened scrutiny and Presumed not to be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152400"/>
            <a:ext cx="5410200" cy="53340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Medicaid Managed Care</a:t>
            </a:r>
            <a:br>
              <a:rPr lang="en-US" dirty="0" smtClean="0"/>
            </a:br>
            <a:endParaRPr lang="en-US" sz="2400" b="0" i="1" dirty="0"/>
          </a:p>
        </p:txBody>
      </p:sp>
      <p:sp>
        <p:nvSpPr>
          <p:cNvPr id="12" name="Bent-Up Arrow 11"/>
          <p:cNvSpPr/>
          <p:nvPr/>
        </p:nvSpPr>
        <p:spPr>
          <a:xfrm rot="5400000">
            <a:off x="868418" y="2416947"/>
            <a:ext cx="732466" cy="83388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08109" y="1604993"/>
            <a:ext cx="2756540" cy="863089"/>
          </a:xfrm>
          <a:custGeom>
            <a:avLst/>
            <a:gdLst>
              <a:gd name="connsiteX0" fmla="*/ 0 w 2756540"/>
              <a:gd name="connsiteY0" fmla="*/ 143877 h 863089"/>
              <a:gd name="connsiteX1" fmla="*/ 143877 w 2756540"/>
              <a:gd name="connsiteY1" fmla="*/ 0 h 863089"/>
              <a:gd name="connsiteX2" fmla="*/ 2612663 w 2756540"/>
              <a:gd name="connsiteY2" fmla="*/ 0 h 863089"/>
              <a:gd name="connsiteX3" fmla="*/ 2756540 w 2756540"/>
              <a:gd name="connsiteY3" fmla="*/ 143877 h 863089"/>
              <a:gd name="connsiteX4" fmla="*/ 2756540 w 2756540"/>
              <a:gd name="connsiteY4" fmla="*/ 719212 h 863089"/>
              <a:gd name="connsiteX5" fmla="*/ 2612663 w 2756540"/>
              <a:gd name="connsiteY5" fmla="*/ 863089 h 863089"/>
              <a:gd name="connsiteX6" fmla="*/ 143877 w 2756540"/>
              <a:gd name="connsiteY6" fmla="*/ 863089 h 863089"/>
              <a:gd name="connsiteX7" fmla="*/ 0 w 2756540"/>
              <a:gd name="connsiteY7" fmla="*/ 719212 h 863089"/>
              <a:gd name="connsiteX8" fmla="*/ 0 w 2756540"/>
              <a:gd name="connsiteY8" fmla="*/ 143877 h 8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540" h="863089">
                <a:moveTo>
                  <a:pt x="0" y="143877"/>
                </a:moveTo>
                <a:cubicBezTo>
                  <a:pt x="0" y="64416"/>
                  <a:pt x="64416" y="0"/>
                  <a:pt x="143877" y="0"/>
                </a:cubicBezTo>
                <a:lnTo>
                  <a:pt x="2612663" y="0"/>
                </a:lnTo>
                <a:cubicBezTo>
                  <a:pt x="2692124" y="0"/>
                  <a:pt x="2756540" y="64416"/>
                  <a:pt x="2756540" y="143877"/>
                </a:cubicBezTo>
                <a:lnTo>
                  <a:pt x="2756540" y="719212"/>
                </a:lnTo>
                <a:cubicBezTo>
                  <a:pt x="2756540" y="798673"/>
                  <a:pt x="2692124" y="863089"/>
                  <a:pt x="2612663" y="863089"/>
                </a:cubicBezTo>
                <a:lnTo>
                  <a:pt x="143877" y="863089"/>
                </a:lnTo>
                <a:cubicBezTo>
                  <a:pt x="64416" y="863089"/>
                  <a:pt x="0" y="798673"/>
                  <a:pt x="0" y="719212"/>
                </a:cubicBezTo>
                <a:lnTo>
                  <a:pt x="0" y="143877"/>
                </a:lnTo>
                <a:close/>
              </a:path>
            </a:pathLst>
          </a:custGeom>
          <a:gradFill>
            <a:gsLst>
              <a:gs pos="0">
                <a:srgbClr val="275389"/>
              </a:gs>
              <a:gs pos="80000">
                <a:schemeClr val="accent1">
                  <a:shade val="80000"/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shade val="80000"/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100" tIns="103100" rIns="103100" bIns="10310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kern="1200" dirty="0" smtClean="0"/>
              <a:t>USC 1931(a)     </a:t>
            </a:r>
            <a:r>
              <a:rPr lang="en-US" sz="1800" b="0" i="1" kern="1200" dirty="0" smtClean="0"/>
              <a:t>                     </a:t>
            </a:r>
            <a:r>
              <a:rPr lang="en-US" sz="1800" b="1" i="0" kern="1200" dirty="0" smtClean="0"/>
              <a:t>42 CFR 438</a:t>
            </a:r>
            <a:endParaRPr lang="en-US" sz="1800" b="1" i="0" kern="1200" dirty="0"/>
          </a:p>
        </p:txBody>
      </p:sp>
      <p:sp>
        <p:nvSpPr>
          <p:cNvPr id="14" name="Freeform 13"/>
          <p:cNvSpPr/>
          <p:nvPr/>
        </p:nvSpPr>
        <p:spPr>
          <a:xfrm>
            <a:off x="3164994" y="1687309"/>
            <a:ext cx="896797" cy="697587"/>
          </a:xfrm>
          <a:custGeom>
            <a:avLst/>
            <a:gdLst>
              <a:gd name="connsiteX0" fmla="*/ 0 w 896797"/>
              <a:gd name="connsiteY0" fmla="*/ 0 h 697587"/>
              <a:gd name="connsiteX1" fmla="*/ 896797 w 896797"/>
              <a:gd name="connsiteY1" fmla="*/ 0 h 697587"/>
              <a:gd name="connsiteX2" fmla="*/ 896797 w 896797"/>
              <a:gd name="connsiteY2" fmla="*/ 697587 h 697587"/>
              <a:gd name="connsiteX3" fmla="*/ 0 w 896797"/>
              <a:gd name="connsiteY3" fmla="*/ 697587 h 697587"/>
              <a:gd name="connsiteX4" fmla="*/ 0 w 896797"/>
              <a:gd name="connsiteY4" fmla="*/ 0 h 69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797" h="697587">
                <a:moveTo>
                  <a:pt x="0" y="0"/>
                </a:moveTo>
                <a:lnTo>
                  <a:pt x="896797" y="0"/>
                </a:lnTo>
                <a:lnTo>
                  <a:pt x="896797" y="697587"/>
                </a:lnTo>
                <a:lnTo>
                  <a:pt x="0" y="6975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400" b="1" kern="1200" dirty="0" smtClean="0"/>
          </a:p>
        </p:txBody>
      </p:sp>
      <p:sp>
        <p:nvSpPr>
          <p:cNvPr id="15" name="Bent-Up Arrow 14"/>
          <p:cNvSpPr/>
          <p:nvPr/>
        </p:nvSpPr>
        <p:spPr>
          <a:xfrm rot="5400000">
            <a:off x="2392413" y="3386482"/>
            <a:ext cx="732466" cy="83388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18799"/>
              <a:satOff val="-882"/>
              <a:lumOff val="3766"/>
              <a:alphaOff val="0"/>
            </a:schemeClr>
          </a:fillRef>
          <a:effectRef idx="2">
            <a:schemeClr val="accent1">
              <a:tint val="50000"/>
              <a:hueOff val="18799"/>
              <a:satOff val="-882"/>
              <a:lumOff val="37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655899" y="2574528"/>
            <a:ext cx="2756540" cy="863089"/>
          </a:xfrm>
          <a:custGeom>
            <a:avLst/>
            <a:gdLst>
              <a:gd name="connsiteX0" fmla="*/ 0 w 2756540"/>
              <a:gd name="connsiteY0" fmla="*/ 143877 h 863089"/>
              <a:gd name="connsiteX1" fmla="*/ 143877 w 2756540"/>
              <a:gd name="connsiteY1" fmla="*/ 0 h 863089"/>
              <a:gd name="connsiteX2" fmla="*/ 2612663 w 2756540"/>
              <a:gd name="connsiteY2" fmla="*/ 0 h 863089"/>
              <a:gd name="connsiteX3" fmla="*/ 2756540 w 2756540"/>
              <a:gd name="connsiteY3" fmla="*/ 143877 h 863089"/>
              <a:gd name="connsiteX4" fmla="*/ 2756540 w 2756540"/>
              <a:gd name="connsiteY4" fmla="*/ 719212 h 863089"/>
              <a:gd name="connsiteX5" fmla="*/ 2612663 w 2756540"/>
              <a:gd name="connsiteY5" fmla="*/ 863089 h 863089"/>
              <a:gd name="connsiteX6" fmla="*/ 143877 w 2756540"/>
              <a:gd name="connsiteY6" fmla="*/ 863089 h 863089"/>
              <a:gd name="connsiteX7" fmla="*/ 0 w 2756540"/>
              <a:gd name="connsiteY7" fmla="*/ 719212 h 863089"/>
              <a:gd name="connsiteX8" fmla="*/ 0 w 2756540"/>
              <a:gd name="connsiteY8" fmla="*/ 143877 h 8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540" h="863089">
                <a:moveTo>
                  <a:pt x="0" y="143877"/>
                </a:moveTo>
                <a:cubicBezTo>
                  <a:pt x="0" y="64416"/>
                  <a:pt x="64416" y="0"/>
                  <a:pt x="143877" y="0"/>
                </a:cubicBezTo>
                <a:lnTo>
                  <a:pt x="2612663" y="0"/>
                </a:lnTo>
                <a:cubicBezTo>
                  <a:pt x="2692124" y="0"/>
                  <a:pt x="2756540" y="64416"/>
                  <a:pt x="2756540" y="143877"/>
                </a:cubicBezTo>
                <a:lnTo>
                  <a:pt x="2756540" y="719212"/>
                </a:lnTo>
                <a:cubicBezTo>
                  <a:pt x="2756540" y="798673"/>
                  <a:pt x="2692124" y="863089"/>
                  <a:pt x="2612663" y="863089"/>
                </a:cubicBezTo>
                <a:lnTo>
                  <a:pt x="143877" y="863089"/>
                </a:lnTo>
                <a:cubicBezTo>
                  <a:pt x="64416" y="863089"/>
                  <a:pt x="0" y="798673"/>
                  <a:pt x="0" y="719212"/>
                </a:cubicBezTo>
                <a:lnTo>
                  <a:pt x="0" y="14387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76561"/>
              <a:satOff val="-1098"/>
              <a:lumOff val="6404"/>
              <a:alphaOff val="0"/>
            </a:schemeClr>
          </a:fillRef>
          <a:effectRef idx="2">
            <a:schemeClr val="accent1">
              <a:shade val="80000"/>
              <a:hueOff val="76561"/>
              <a:satOff val="-1098"/>
              <a:lumOff val="64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100" tIns="103100" rIns="103100" bIns="10310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PLAN – FED APPROVE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i="0" kern="1200" dirty="0" smtClean="0"/>
              <a:t>State Plan Amendment</a:t>
            </a:r>
            <a:r>
              <a:rPr lang="en-US" sz="1800" b="1" i="0" kern="1200" baseline="30000" dirty="0" smtClean="0"/>
              <a:t>1 </a:t>
            </a:r>
            <a:r>
              <a:rPr lang="en-US" sz="1800" b="1" i="0" kern="1200" baseline="0" dirty="0" smtClean="0"/>
              <a:t>/ Waiver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80061" y="2656843"/>
            <a:ext cx="896797" cy="6975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Bent-Up Arrow 17"/>
          <p:cNvSpPr/>
          <p:nvPr/>
        </p:nvSpPr>
        <p:spPr>
          <a:xfrm rot="5400000">
            <a:off x="3840215" y="4356016"/>
            <a:ext cx="732466" cy="83388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37597"/>
              <a:satOff val="-1763"/>
              <a:lumOff val="7533"/>
              <a:alphaOff val="0"/>
            </a:schemeClr>
          </a:fillRef>
          <a:effectRef idx="2">
            <a:schemeClr val="accent1">
              <a:tint val="50000"/>
              <a:hueOff val="37597"/>
              <a:satOff val="-1763"/>
              <a:lumOff val="75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166562" y="3531617"/>
            <a:ext cx="2756540" cy="863089"/>
          </a:xfrm>
          <a:custGeom>
            <a:avLst/>
            <a:gdLst>
              <a:gd name="connsiteX0" fmla="*/ 0 w 2756540"/>
              <a:gd name="connsiteY0" fmla="*/ 143877 h 863089"/>
              <a:gd name="connsiteX1" fmla="*/ 143877 w 2756540"/>
              <a:gd name="connsiteY1" fmla="*/ 0 h 863089"/>
              <a:gd name="connsiteX2" fmla="*/ 2612663 w 2756540"/>
              <a:gd name="connsiteY2" fmla="*/ 0 h 863089"/>
              <a:gd name="connsiteX3" fmla="*/ 2756540 w 2756540"/>
              <a:gd name="connsiteY3" fmla="*/ 143877 h 863089"/>
              <a:gd name="connsiteX4" fmla="*/ 2756540 w 2756540"/>
              <a:gd name="connsiteY4" fmla="*/ 719212 h 863089"/>
              <a:gd name="connsiteX5" fmla="*/ 2612663 w 2756540"/>
              <a:gd name="connsiteY5" fmla="*/ 863089 h 863089"/>
              <a:gd name="connsiteX6" fmla="*/ 143877 w 2756540"/>
              <a:gd name="connsiteY6" fmla="*/ 863089 h 863089"/>
              <a:gd name="connsiteX7" fmla="*/ 0 w 2756540"/>
              <a:gd name="connsiteY7" fmla="*/ 719212 h 863089"/>
              <a:gd name="connsiteX8" fmla="*/ 0 w 2756540"/>
              <a:gd name="connsiteY8" fmla="*/ 143877 h 8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540" h="863089">
                <a:moveTo>
                  <a:pt x="0" y="143877"/>
                </a:moveTo>
                <a:cubicBezTo>
                  <a:pt x="0" y="64416"/>
                  <a:pt x="64416" y="0"/>
                  <a:pt x="143877" y="0"/>
                </a:cubicBezTo>
                <a:lnTo>
                  <a:pt x="2612663" y="0"/>
                </a:lnTo>
                <a:cubicBezTo>
                  <a:pt x="2692124" y="0"/>
                  <a:pt x="2756540" y="64416"/>
                  <a:pt x="2756540" y="143877"/>
                </a:cubicBezTo>
                <a:lnTo>
                  <a:pt x="2756540" y="719212"/>
                </a:lnTo>
                <a:cubicBezTo>
                  <a:pt x="2756540" y="798673"/>
                  <a:pt x="2692124" y="863089"/>
                  <a:pt x="2612663" y="863089"/>
                </a:cubicBezTo>
                <a:lnTo>
                  <a:pt x="143877" y="863089"/>
                </a:lnTo>
                <a:cubicBezTo>
                  <a:pt x="64416" y="863089"/>
                  <a:pt x="0" y="798673"/>
                  <a:pt x="0" y="719212"/>
                </a:cubicBezTo>
                <a:lnTo>
                  <a:pt x="0" y="14387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153123"/>
              <a:satOff val="-2196"/>
              <a:lumOff val="12807"/>
              <a:alphaOff val="0"/>
            </a:schemeClr>
          </a:fillRef>
          <a:effectRef idx="2">
            <a:schemeClr val="accent1">
              <a:shade val="80000"/>
              <a:hueOff val="153123"/>
              <a:satOff val="-2196"/>
              <a:lumOff val="128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100" tIns="103100" rIns="103100" bIns="10310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kern="1200" dirty="0" smtClean="0"/>
              <a:t>ORC 5167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0" i="1" kern="1200" dirty="0" smtClean="0"/>
              <a:t>       </a:t>
            </a:r>
            <a:r>
              <a:rPr lang="en-US" sz="1800" b="1" kern="1200" dirty="0" smtClean="0"/>
              <a:t>OAC 5160-26</a:t>
            </a:r>
            <a:endParaRPr lang="en-US" sz="1800" b="0" i="1" kern="12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5168024" y="3626378"/>
            <a:ext cx="896797" cy="6975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Bent-Up Arrow 20"/>
          <p:cNvSpPr/>
          <p:nvPr/>
        </p:nvSpPr>
        <p:spPr>
          <a:xfrm rot="5400000">
            <a:off x="5228178" y="5325551"/>
            <a:ext cx="732466" cy="83388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56396"/>
              <a:satOff val="-2645"/>
              <a:lumOff val="11299"/>
              <a:alphaOff val="0"/>
            </a:schemeClr>
          </a:fillRef>
          <a:effectRef idx="2">
            <a:schemeClr val="accent1">
              <a:tint val="50000"/>
              <a:hueOff val="56396"/>
              <a:satOff val="-2645"/>
              <a:lumOff val="112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4587262" y="4513597"/>
            <a:ext cx="2756540" cy="863089"/>
          </a:xfrm>
          <a:custGeom>
            <a:avLst/>
            <a:gdLst>
              <a:gd name="connsiteX0" fmla="*/ 0 w 2756540"/>
              <a:gd name="connsiteY0" fmla="*/ 143877 h 863089"/>
              <a:gd name="connsiteX1" fmla="*/ 143877 w 2756540"/>
              <a:gd name="connsiteY1" fmla="*/ 0 h 863089"/>
              <a:gd name="connsiteX2" fmla="*/ 2612663 w 2756540"/>
              <a:gd name="connsiteY2" fmla="*/ 0 h 863089"/>
              <a:gd name="connsiteX3" fmla="*/ 2756540 w 2756540"/>
              <a:gd name="connsiteY3" fmla="*/ 143877 h 863089"/>
              <a:gd name="connsiteX4" fmla="*/ 2756540 w 2756540"/>
              <a:gd name="connsiteY4" fmla="*/ 719212 h 863089"/>
              <a:gd name="connsiteX5" fmla="*/ 2612663 w 2756540"/>
              <a:gd name="connsiteY5" fmla="*/ 863089 h 863089"/>
              <a:gd name="connsiteX6" fmla="*/ 143877 w 2756540"/>
              <a:gd name="connsiteY6" fmla="*/ 863089 h 863089"/>
              <a:gd name="connsiteX7" fmla="*/ 0 w 2756540"/>
              <a:gd name="connsiteY7" fmla="*/ 719212 h 863089"/>
              <a:gd name="connsiteX8" fmla="*/ 0 w 2756540"/>
              <a:gd name="connsiteY8" fmla="*/ 143877 h 8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540" h="863089">
                <a:moveTo>
                  <a:pt x="0" y="143877"/>
                </a:moveTo>
                <a:cubicBezTo>
                  <a:pt x="0" y="64416"/>
                  <a:pt x="64416" y="0"/>
                  <a:pt x="143877" y="0"/>
                </a:cubicBezTo>
                <a:lnTo>
                  <a:pt x="2612663" y="0"/>
                </a:lnTo>
                <a:cubicBezTo>
                  <a:pt x="2692124" y="0"/>
                  <a:pt x="2756540" y="64416"/>
                  <a:pt x="2756540" y="143877"/>
                </a:cubicBezTo>
                <a:lnTo>
                  <a:pt x="2756540" y="719212"/>
                </a:lnTo>
                <a:cubicBezTo>
                  <a:pt x="2756540" y="798673"/>
                  <a:pt x="2692124" y="863089"/>
                  <a:pt x="2612663" y="863089"/>
                </a:cubicBezTo>
                <a:lnTo>
                  <a:pt x="143877" y="863089"/>
                </a:lnTo>
                <a:cubicBezTo>
                  <a:pt x="64416" y="863089"/>
                  <a:pt x="0" y="798673"/>
                  <a:pt x="0" y="719212"/>
                </a:cubicBezTo>
                <a:lnTo>
                  <a:pt x="0" y="14387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229684"/>
              <a:satOff val="-3294"/>
              <a:lumOff val="19211"/>
              <a:alphaOff val="0"/>
            </a:schemeClr>
          </a:fillRef>
          <a:effectRef idx="2">
            <a:schemeClr val="accent1">
              <a:shade val="80000"/>
              <a:hueOff val="229684"/>
              <a:satOff val="-3294"/>
              <a:lumOff val="192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100" tIns="103100" rIns="103100" bIns="10310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– MCP CONTRACT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kern="1200" dirty="0" smtClean="0"/>
              <a:t>MC Provider Agreement</a:t>
            </a:r>
            <a:r>
              <a:rPr lang="en-US" sz="1800" b="1" kern="1200" baseline="30000" dirty="0" smtClean="0"/>
              <a:t>2</a:t>
            </a:r>
            <a:endParaRPr lang="en-US" sz="1800" b="1" kern="12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6555987" y="4595912"/>
            <a:ext cx="896797" cy="6975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5985964" y="5483132"/>
            <a:ext cx="2756540" cy="863089"/>
          </a:xfrm>
          <a:custGeom>
            <a:avLst/>
            <a:gdLst>
              <a:gd name="connsiteX0" fmla="*/ 0 w 2756540"/>
              <a:gd name="connsiteY0" fmla="*/ 143877 h 863089"/>
              <a:gd name="connsiteX1" fmla="*/ 143877 w 2756540"/>
              <a:gd name="connsiteY1" fmla="*/ 0 h 863089"/>
              <a:gd name="connsiteX2" fmla="*/ 2612663 w 2756540"/>
              <a:gd name="connsiteY2" fmla="*/ 0 h 863089"/>
              <a:gd name="connsiteX3" fmla="*/ 2756540 w 2756540"/>
              <a:gd name="connsiteY3" fmla="*/ 143877 h 863089"/>
              <a:gd name="connsiteX4" fmla="*/ 2756540 w 2756540"/>
              <a:gd name="connsiteY4" fmla="*/ 719212 h 863089"/>
              <a:gd name="connsiteX5" fmla="*/ 2612663 w 2756540"/>
              <a:gd name="connsiteY5" fmla="*/ 863089 h 863089"/>
              <a:gd name="connsiteX6" fmla="*/ 143877 w 2756540"/>
              <a:gd name="connsiteY6" fmla="*/ 863089 h 863089"/>
              <a:gd name="connsiteX7" fmla="*/ 0 w 2756540"/>
              <a:gd name="connsiteY7" fmla="*/ 719212 h 863089"/>
              <a:gd name="connsiteX8" fmla="*/ 0 w 2756540"/>
              <a:gd name="connsiteY8" fmla="*/ 143877 h 8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540" h="863089">
                <a:moveTo>
                  <a:pt x="0" y="143877"/>
                </a:moveTo>
                <a:cubicBezTo>
                  <a:pt x="0" y="64416"/>
                  <a:pt x="64416" y="0"/>
                  <a:pt x="143877" y="0"/>
                </a:cubicBezTo>
                <a:lnTo>
                  <a:pt x="2612663" y="0"/>
                </a:lnTo>
                <a:cubicBezTo>
                  <a:pt x="2692124" y="0"/>
                  <a:pt x="2756540" y="64416"/>
                  <a:pt x="2756540" y="143877"/>
                </a:cubicBezTo>
                <a:lnTo>
                  <a:pt x="2756540" y="719212"/>
                </a:lnTo>
                <a:cubicBezTo>
                  <a:pt x="2756540" y="798673"/>
                  <a:pt x="2692124" y="863089"/>
                  <a:pt x="2612663" y="863089"/>
                </a:cubicBezTo>
                <a:lnTo>
                  <a:pt x="143877" y="863089"/>
                </a:lnTo>
                <a:cubicBezTo>
                  <a:pt x="64416" y="863089"/>
                  <a:pt x="0" y="798673"/>
                  <a:pt x="0" y="719212"/>
                </a:cubicBezTo>
                <a:lnTo>
                  <a:pt x="0" y="143877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306246"/>
              <a:satOff val="-4392"/>
              <a:lumOff val="25615"/>
              <a:alphaOff val="0"/>
            </a:schemeClr>
          </a:fillRef>
          <a:effectRef idx="2">
            <a:schemeClr val="accent1">
              <a:shade val="80000"/>
              <a:hueOff val="306246"/>
              <a:satOff val="-4392"/>
              <a:lumOff val="256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100" tIns="103100" rIns="103100" bIns="103100" numCol="1" spcCol="1270" anchor="ctr" anchorCtr="0">
            <a:noAutofit/>
          </a:bodyPr>
          <a:lstStyle/>
          <a:p>
            <a:pPr lvl="0" algn="ctr" defTabSz="7112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MCP – PROVIDER CONTRACT</a:t>
            </a:r>
          </a:p>
          <a:p>
            <a:pPr lvl="0" algn="ctr" defTabSz="7112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kern="1200" dirty="0" smtClean="0"/>
              <a:t>Provider Contract &amp; </a:t>
            </a:r>
          </a:p>
          <a:p>
            <a:pPr lvl="0" algn="ctr" defTabSz="7112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800" b="1" kern="1200" dirty="0" smtClean="0"/>
              <a:t> Medicaid Addendum</a:t>
            </a:r>
            <a:r>
              <a:rPr lang="en-US" sz="1800" b="1" kern="1200" baseline="30000" dirty="0" smtClean="0"/>
              <a:t>3</a:t>
            </a:r>
            <a:endParaRPr lang="en-US" sz="1800" b="0" i="1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6535579"/>
            <a:ext cx="5371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2"/>
              </a:rPr>
              <a:t>1. State </a:t>
            </a:r>
            <a:r>
              <a:rPr lang="en-US" sz="1000" dirty="0">
                <a:hlinkClick r:id="rId2"/>
              </a:rPr>
              <a:t>Plan </a:t>
            </a:r>
            <a:r>
              <a:rPr lang="en-US" sz="1000" dirty="0" smtClean="0">
                <a:hlinkClick r:id="rId2"/>
              </a:rPr>
              <a:t>Amendment</a:t>
            </a:r>
            <a:r>
              <a:rPr lang="en-US" sz="1000" dirty="0" smtClean="0"/>
              <a:t>, 2. </a:t>
            </a:r>
            <a:r>
              <a:rPr lang="en-US" sz="1000" dirty="0" smtClean="0">
                <a:hlinkClick r:id="rId3"/>
              </a:rPr>
              <a:t>2017 </a:t>
            </a:r>
            <a:r>
              <a:rPr lang="en-US" sz="1000" dirty="0">
                <a:hlinkClick r:id="rId3"/>
              </a:rPr>
              <a:t>– </a:t>
            </a:r>
            <a:r>
              <a:rPr lang="en-US" sz="1000" dirty="0" smtClean="0">
                <a:hlinkClick r:id="rId3"/>
              </a:rPr>
              <a:t>18 MC Care </a:t>
            </a:r>
            <a:r>
              <a:rPr lang="en-US" sz="1000" dirty="0">
                <a:hlinkClick r:id="rId3"/>
              </a:rPr>
              <a:t>Provider </a:t>
            </a:r>
            <a:r>
              <a:rPr lang="en-US" sz="1000" dirty="0" smtClean="0">
                <a:hlinkClick r:id="rId3"/>
              </a:rPr>
              <a:t>Agreement</a:t>
            </a:r>
            <a:r>
              <a:rPr lang="en-US" sz="1000" dirty="0" smtClean="0"/>
              <a:t>, 3. </a:t>
            </a:r>
            <a:r>
              <a:rPr lang="en-US" sz="1000" dirty="0" smtClean="0">
                <a:hlinkClick r:id="rId4"/>
              </a:rPr>
              <a:t>Model </a:t>
            </a:r>
            <a:r>
              <a:rPr lang="en-US" sz="1000" dirty="0">
                <a:hlinkClick r:id="rId4"/>
              </a:rPr>
              <a:t>Medicaid Addenda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" y="1447800"/>
            <a:ext cx="7718560" cy="2971800"/>
            <a:chOff x="76200" y="1447800"/>
            <a:chExt cx="7718560" cy="2971800"/>
          </a:xfrm>
        </p:grpSpPr>
        <p:sp>
          <p:nvSpPr>
            <p:cNvPr id="5" name="Rounded Rectangle 4"/>
            <p:cNvSpPr/>
            <p:nvPr/>
          </p:nvSpPr>
          <p:spPr>
            <a:xfrm>
              <a:off x="76200" y="1447800"/>
              <a:ext cx="6038791" cy="2971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72200" y="2461736"/>
              <a:ext cx="162256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>
                  <a:solidFill>
                    <a:srgbClr val="FF0000"/>
                  </a:solidFill>
                </a:rPr>
                <a:t>From </a:t>
              </a:r>
              <a:endParaRPr lang="en-US" i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Regulation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87369" y="4572000"/>
            <a:ext cx="1327608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70C0"/>
                </a:solidFill>
              </a:rPr>
              <a:t>To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Contract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43400" y="4419600"/>
            <a:ext cx="4571577" cy="2039779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609600"/>
            <a:ext cx="4205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C000"/>
                </a:solidFill>
              </a:rPr>
              <a:t>Changing </a:t>
            </a:r>
            <a:r>
              <a:rPr lang="en-US" sz="2800" i="1" dirty="0" smtClean="0">
                <a:solidFill>
                  <a:srgbClr val="FFC000"/>
                </a:solidFill>
              </a:rPr>
              <a:t>Regulatory Focus 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2" grpId="0" animBg="1"/>
      <p:bldP spid="24" grpId="0" animBg="1"/>
      <p:bldP spid="7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Business &amp; </a:t>
            </a:r>
            <a:r>
              <a:rPr lang="en-US" sz="3000" dirty="0" smtClean="0"/>
              <a:t>Clinical </a:t>
            </a:r>
            <a:r>
              <a:rPr lang="en-US" sz="3000" dirty="0"/>
              <a:t>Transformation Model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2400" b="0" i="1" dirty="0" smtClean="0"/>
              <a:t>VHCA</a:t>
            </a:r>
            <a:endParaRPr lang="en-US" sz="2400" b="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871841"/>
              </p:ext>
            </p:extLst>
          </p:nvPr>
        </p:nvGraphicFramePr>
        <p:xfrm>
          <a:off x="-76200" y="1981200"/>
          <a:ext cx="92202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495800" y="1981200"/>
            <a:ext cx="1981200" cy="368588"/>
            <a:chOff x="4648200" y="1371600"/>
            <a:chExt cx="1981200" cy="368588"/>
          </a:xfrm>
        </p:grpSpPr>
        <p:sp>
          <p:nvSpPr>
            <p:cNvPr id="9" name="Curved Up Arrow 8"/>
            <p:cNvSpPr/>
            <p:nvPr/>
          </p:nvSpPr>
          <p:spPr>
            <a:xfrm rot="10800000">
              <a:off x="4648200" y="1374428"/>
              <a:ext cx="1981200" cy="365760"/>
            </a:xfrm>
            <a:prstGeom prst="curved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1476" y="1371600"/>
              <a:ext cx="787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Iterative </a:t>
              </a:r>
              <a:endParaRPr lang="en-US" sz="1300" i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48200" y="4191000"/>
            <a:ext cx="1981200" cy="365760"/>
            <a:chOff x="4800600" y="3581400"/>
            <a:chExt cx="1981200" cy="365760"/>
          </a:xfrm>
        </p:grpSpPr>
        <p:sp>
          <p:nvSpPr>
            <p:cNvPr id="8" name="Curved Up Arrow 7"/>
            <p:cNvSpPr/>
            <p:nvPr/>
          </p:nvSpPr>
          <p:spPr>
            <a:xfrm>
              <a:off x="4800600" y="3581400"/>
              <a:ext cx="1981200" cy="365760"/>
            </a:xfrm>
            <a:prstGeom prst="curved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7800" y="3642360"/>
              <a:ext cx="94269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i="1" dirty="0" smtClean="0"/>
                <a:t>Interactive </a:t>
              </a:r>
              <a:endParaRPr lang="en-US" sz="1300" i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624840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COPYRIGHT 2017 VHCA LLC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53734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0070C0"/>
                </a:solidFill>
              </a:rPr>
              <a:t>an ongoing process…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10233-0B22-4F41-9DEC-E69D8B496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4A10233-0B22-4F41-9DEC-E69D8B496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528B34-BC09-434F-96FB-4ED80AB7D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52528B34-BC09-434F-96FB-4ED80AB7D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1FE052-EABE-424F-B135-C7B822BA1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041FE052-EABE-424F-B135-C7B822BA11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A4EF3A-8962-44B3-B68D-FA549EEF8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BBA4EF3A-8962-44B3-B68D-FA549EEF8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65FC4A-2493-45F5-8398-A6C3293DD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2A65FC4A-2493-45F5-8398-A6C3293DD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88022-EEF0-42D5-BD56-01AA79FB0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20088022-EEF0-42D5-BD56-01AA79FB0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06095E-E07F-49F5-9C34-EB53E8751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6406095E-E07F-49F5-9C34-EB53E8751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FE818-EC05-437C-9229-AD62A775A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124FE818-EC05-437C-9229-AD62A775AB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E6E22-C287-40BE-8492-C1AB83A49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165E6E22-C287-40BE-8492-C1AB83A49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0CF37B-196C-4808-928D-D9D78574E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6A0CF37B-196C-4808-928D-D9D78574E2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1B5BA0-F6CE-463B-BFA3-D6F12B823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31B5BA0-F6CE-463B-BFA3-D6F12B823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BC5DEC-897B-46DA-BC22-AB862C5D6C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02BC5DEC-897B-46DA-BC22-AB862C5D6C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88B258-C7E9-44DC-9139-13A68E6AE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8588B258-C7E9-44DC-9139-13A68E6AE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D46589-62B0-4FA1-80EF-5DF949300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4BD46589-62B0-4FA1-80EF-5DF949300E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z="2800" dirty="0" smtClean="0"/>
              <a:t>Business &amp; Clinical Transformation: Revenue Cycle Management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31300" cy="552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39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Pressure to Collaborate or Consolidate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029200"/>
          </a:xfrm>
        </p:spPr>
        <p:txBody>
          <a:bodyPr>
            <a:noAutofit/>
          </a:bodyPr>
          <a:lstStyle/>
          <a:p>
            <a:r>
              <a:rPr lang="en-US" sz="2000" dirty="0"/>
              <a:t>Each provider </a:t>
            </a:r>
            <a:r>
              <a:rPr lang="en-US" sz="2000" dirty="0" smtClean="0"/>
              <a:t>will </a:t>
            </a:r>
            <a:r>
              <a:rPr lang="en-US" sz="2000" dirty="0"/>
              <a:t>be dealing with </a:t>
            </a:r>
            <a:r>
              <a:rPr lang="en-US" sz="2000" dirty="0" smtClean="0"/>
              <a:t>several Medicaid payers. Each MCO and FFS has its own requirements</a:t>
            </a:r>
          </a:p>
          <a:p>
            <a:pPr lvl="1"/>
            <a:r>
              <a:rPr lang="en-US" sz="1800" u="sng" dirty="0" smtClean="0"/>
              <a:t>Behavioral Health</a:t>
            </a:r>
            <a:r>
              <a:rPr lang="en-US" sz="1800" dirty="0" smtClean="0"/>
              <a:t>: as many as 7 </a:t>
            </a:r>
            <a:r>
              <a:rPr lang="en-US" sz="1800" dirty="0"/>
              <a:t>different Medicaid </a:t>
            </a:r>
            <a:r>
              <a:rPr lang="en-US" sz="1800" dirty="0" smtClean="0"/>
              <a:t>payers</a:t>
            </a:r>
            <a:r>
              <a:rPr lang="en-US" sz="1800" dirty="0"/>
              <a:t> </a:t>
            </a:r>
            <a:r>
              <a:rPr lang="en-US" sz="1800" dirty="0" smtClean="0"/>
              <a:t>plus </a:t>
            </a:r>
            <a:r>
              <a:rPr lang="en-US" sz="1800" dirty="0"/>
              <a:t>Medicare, commercial and </a:t>
            </a:r>
            <a:r>
              <a:rPr lang="en-US" sz="1800" dirty="0" smtClean="0"/>
              <a:t>others</a:t>
            </a:r>
          </a:p>
          <a:p>
            <a:pPr lvl="1"/>
            <a:r>
              <a:rPr lang="en-US" sz="1800" dirty="0"/>
              <a:t>It’s easier to deal with fewer entities with a larger geographic footprint, rather than a large number of niche providers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2000" dirty="0"/>
              <a:t>Pressure to integrate physical and behavioral healthcare </a:t>
            </a:r>
            <a:endParaRPr lang="en-US" sz="2000" dirty="0" smtClean="0"/>
          </a:p>
          <a:p>
            <a:r>
              <a:rPr lang="en-US" sz="2000" dirty="0" smtClean="0"/>
              <a:t>Reimbursement models are changing, incl. accountable systems and practitioners, with responsibility for the ‘whole person’</a:t>
            </a:r>
          </a:p>
          <a:p>
            <a:r>
              <a:rPr lang="en-US" sz="2000" dirty="0" smtClean="0"/>
              <a:t>Value based purchasing and Pay-for-Performance puts pressure on the MCO or hospital/system to control the entire spectrum of services, for both quality and cost reasons…Full Service Providers</a:t>
            </a:r>
          </a:p>
          <a:p>
            <a:r>
              <a:rPr lang="en-US" sz="2000" dirty="0"/>
              <a:t>Infrastructure costs of information technology, business capabilities and risk sharing require larger, well capitalized organizations; e.g. economies of scale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9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</a:t>
            </a:r>
            <a:r>
              <a:rPr lang="en-US" dirty="0"/>
              <a:t>to Collaborate or Consolidate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95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Capitalization for whole spectrum of business decisions</a:t>
            </a:r>
          </a:p>
          <a:p>
            <a:pPr lvl="1"/>
            <a:r>
              <a:rPr lang="en-US" sz="2000" dirty="0" smtClean="0"/>
              <a:t>Survival/cash flow…investment in best practice/workforce to be competitive…growth</a:t>
            </a:r>
          </a:p>
          <a:p>
            <a:r>
              <a:rPr lang="en-US" sz="2000" dirty="0" smtClean="0"/>
              <a:t>Risk: P4P and value based purchasing is all about risk</a:t>
            </a:r>
          </a:p>
          <a:p>
            <a:pPr lvl="1"/>
            <a:r>
              <a:rPr lang="en-US" sz="2000" dirty="0" smtClean="0"/>
              <a:t>Business and actuarial risk</a:t>
            </a:r>
            <a:endParaRPr lang="en-US" sz="2000" dirty="0"/>
          </a:p>
          <a:p>
            <a:r>
              <a:rPr lang="en-US" sz="2000" dirty="0"/>
              <a:t>It is going to be increasingly difficult to operate independently, except for the </a:t>
            </a:r>
            <a:r>
              <a:rPr lang="en-US" sz="2000" dirty="0" smtClean="0"/>
              <a:t>very largest providers</a:t>
            </a:r>
          </a:p>
          <a:p>
            <a:pPr marL="0" indent="0">
              <a:buNone/>
            </a:pPr>
            <a:r>
              <a:rPr lang="en-US" sz="2000" b="1" dirty="0" smtClean="0"/>
              <a:t>OPTIONS</a:t>
            </a:r>
          </a:p>
          <a:p>
            <a:r>
              <a:rPr lang="en-US" sz="2000" b="1" dirty="0" smtClean="0"/>
              <a:t>Collaborate</a:t>
            </a:r>
            <a:r>
              <a:rPr lang="en-US" sz="2000" dirty="0"/>
              <a:t>: preserve independence but strategically collaborate with </a:t>
            </a:r>
            <a:r>
              <a:rPr lang="en-US" sz="2000" dirty="0" smtClean="0"/>
              <a:t>other </a:t>
            </a:r>
            <a:r>
              <a:rPr lang="en-US" sz="2000" dirty="0"/>
              <a:t>providers to pursue value based arrangements. Examples: PPSs, ACOs, IPAs</a:t>
            </a:r>
          </a:p>
          <a:p>
            <a:r>
              <a:rPr lang="en-US" sz="2000" b="1" dirty="0"/>
              <a:t>Corporate Transaction</a:t>
            </a:r>
            <a:r>
              <a:rPr lang="en-US" sz="2000" dirty="0"/>
              <a:t>: pursue a strategic affiliation, such as management agreement, merger, joint venture, corporate substitution. Gives scale by combining operations. </a:t>
            </a:r>
          </a:p>
        </p:txBody>
      </p:sp>
    </p:spTree>
    <p:extLst>
      <p:ext uri="{BB962C8B-B14F-4D97-AF65-F5344CB8AC3E}">
        <p14:creationId xmlns:p14="http://schemas.microsoft.com/office/powerpoint/2010/main" val="156567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95725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Provider Network Panel</a:t>
            </a:r>
            <a:endParaRPr lang="en-US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77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scan</a:t>
            </a:r>
          </a:p>
          <a:p>
            <a:r>
              <a:rPr lang="en-US" dirty="0" smtClean="0"/>
              <a:t>Value based purchasing</a:t>
            </a:r>
          </a:p>
          <a:p>
            <a:r>
              <a:rPr lang="en-US" dirty="0" smtClean="0"/>
              <a:t>Managed care</a:t>
            </a:r>
          </a:p>
          <a:p>
            <a:r>
              <a:rPr lang="en-US" dirty="0" smtClean="0"/>
              <a:t>Provider Considerations: Regulatory Changes &amp; Reframing</a:t>
            </a:r>
          </a:p>
          <a:p>
            <a:pPr lvl="1"/>
            <a:r>
              <a:rPr lang="en-US" dirty="0" smtClean="0"/>
              <a:t>Provider Network</a:t>
            </a:r>
          </a:p>
          <a:p>
            <a:pPr lvl="1"/>
            <a:r>
              <a:rPr lang="en-US" dirty="0" smtClean="0"/>
              <a:t>Care </a:t>
            </a:r>
            <a:r>
              <a:rPr lang="en-US" dirty="0"/>
              <a:t>m</a:t>
            </a:r>
            <a:r>
              <a:rPr lang="en-US" dirty="0" smtClean="0"/>
              <a:t>anagement &amp; Ohio’s delegation arrangements</a:t>
            </a:r>
          </a:p>
          <a:p>
            <a:pPr lvl="1"/>
            <a:r>
              <a:rPr lang="en-US" dirty="0" smtClean="0"/>
              <a:t>Business pressure</a:t>
            </a:r>
          </a:p>
          <a:p>
            <a:r>
              <a:rPr lang="en-US" dirty="0" smtClean="0"/>
              <a:t>Managed Care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Provider Network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00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§ 438.68 Network adequacy standards</a:t>
            </a:r>
            <a:endParaRPr lang="en-US" b="1" dirty="0" smtClean="0"/>
          </a:p>
          <a:p>
            <a:pPr marL="0" indent="0">
              <a:buNone/>
            </a:pPr>
            <a:r>
              <a:rPr lang="en-US" sz="2400" dirty="0" smtClean="0"/>
              <a:t>State must </a:t>
            </a:r>
            <a:r>
              <a:rPr lang="en-US" sz="2400" dirty="0"/>
              <a:t>develop </a:t>
            </a:r>
            <a:r>
              <a:rPr lang="en-US" sz="2400" dirty="0" smtClean="0"/>
              <a:t>&amp; enforce </a:t>
            </a:r>
            <a:r>
              <a:rPr lang="en-US" sz="2400" dirty="0"/>
              <a:t>network adequacy standards</a:t>
            </a:r>
          </a:p>
          <a:p>
            <a:pPr marL="457200" indent="-457200">
              <a:buAutoNum type="arabicParenBoth"/>
            </a:pPr>
            <a:r>
              <a:rPr lang="en-US" sz="2200" dirty="0" smtClean="0"/>
              <a:t>Time </a:t>
            </a:r>
            <a:r>
              <a:rPr lang="en-US" sz="2200" dirty="0"/>
              <a:t>&amp;</a:t>
            </a:r>
            <a:r>
              <a:rPr lang="en-US" sz="2200" dirty="0" smtClean="0"/>
              <a:t> distance standards for providers in all geographic areas</a:t>
            </a:r>
            <a:endParaRPr lang="en-US" sz="2200" dirty="0"/>
          </a:p>
          <a:p>
            <a:pPr marL="906462" lvl="1">
              <a:buNone/>
            </a:pPr>
            <a:r>
              <a:rPr lang="en-US" sz="2000" b="1" dirty="0"/>
              <a:t>(</a:t>
            </a:r>
            <a:r>
              <a:rPr lang="en-US" sz="2000" b="1" dirty="0" err="1"/>
              <a:t>i</a:t>
            </a:r>
            <a:r>
              <a:rPr lang="en-US" sz="2000" b="1" dirty="0"/>
              <a:t>) 	Anticipated Medicaid enrollment,</a:t>
            </a:r>
          </a:p>
          <a:p>
            <a:pPr marL="906462" lvl="1">
              <a:buNone/>
            </a:pPr>
            <a:r>
              <a:rPr lang="en-US" sz="2000" b="1" dirty="0"/>
              <a:t>(ii) 	Expected utilization of services</a:t>
            </a:r>
          </a:p>
          <a:p>
            <a:pPr marL="906462" lvl="1">
              <a:buNone/>
            </a:pPr>
            <a:r>
              <a:rPr lang="en-US" sz="2000" b="1" dirty="0"/>
              <a:t>(iii) 	Characteristics &amp; HC care needs of covered populations</a:t>
            </a:r>
          </a:p>
          <a:p>
            <a:pPr marL="906462" lvl="1">
              <a:buNone/>
            </a:pPr>
            <a:r>
              <a:rPr lang="en-US" sz="2000" dirty="0"/>
              <a:t>(iv) 	Numbers &amp; types of network providers</a:t>
            </a:r>
          </a:p>
          <a:p>
            <a:pPr marL="906462" lvl="1">
              <a:buNone/>
            </a:pPr>
            <a:r>
              <a:rPr lang="en-US" sz="2000" dirty="0"/>
              <a:t>(v) 	Numbers of providers - </a:t>
            </a:r>
            <a:r>
              <a:rPr lang="en-US" sz="2000" b="1" u="sng" dirty="0"/>
              <a:t>not</a:t>
            </a:r>
            <a:r>
              <a:rPr lang="en-US" sz="2000" dirty="0"/>
              <a:t> accepting new Medicaid patients</a:t>
            </a:r>
          </a:p>
          <a:p>
            <a:pPr marL="906462" lvl="1">
              <a:buNone/>
            </a:pPr>
            <a:r>
              <a:rPr lang="en-US" sz="2000" dirty="0"/>
              <a:t>(vi) 	Geography of providers &amp; enrollees (distance, time &amp; transportation)</a:t>
            </a:r>
          </a:p>
          <a:p>
            <a:pPr marL="906462" lvl="1">
              <a:buNone/>
            </a:pPr>
            <a:r>
              <a:rPr lang="en-US" sz="2000" dirty="0"/>
              <a:t>(vii) Communicate with limited English proficiency in preferred language</a:t>
            </a:r>
          </a:p>
          <a:p>
            <a:pPr marL="906462" lvl="1">
              <a:buNone/>
            </a:pPr>
            <a:r>
              <a:rPr lang="en-US" sz="2000" dirty="0"/>
              <a:t>(viii) Physical access, reasonable accommodation, cultural competence for enrollees with disabilities</a:t>
            </a:r>
          </a:p>
          <a:p>
            <a:pPr marL="906462" lvl="1">
              <a:buNone/>
            </a:pPr>
            <a:r>
              <a:rPr lang="en-US" sz="2000" dirty="0"/>
              <a:t>(ix) Telemedicine, e-visits &amp; evolving &amp; innovative technological solutions</a:t>
            </a:r>
          </a:p>
          <a:p>
            <a:pPr marL="457200" indent="-457200">
              <a:buAutoNum type="arabicParenBoth"/>
            </a:pPr>
            <a:endParaRPr lang="en-US" sz="2200" dirty="0"/>
          </a:p>
        </p:txBody>
      </p:sp>
      <p:sp>
        <p:nvSpPr>
          <p:cNvPr id="4" name="Rounded Rectangle 3"/>
          <p:cNvSpPr/>
          <p:nvPr/>
        </p:nvSpPr>
        <p:spPr>
          <a:xfrm>
            <a:off x="152400" y="1447800"/>
            <a:ext cx="6248400" cy="533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Provider Panel Specifications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512216"/>
              </p:ext>
            </p:extLst>
          </p:nvPr>
        </p:nvGraphicFramePr>
        <p:xfrm>
          <a:off x="457200" y="1524000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57200" y="6019800"/>
            <a:ext cx="8305800" cy="53340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States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b="1" dirty="0" smtClean="0"/>
              <a:t> develop standards for BH (includes MH &amp; SUD) providers  separately for adult &amp; child BH providers  </a:t>
            </a:r>
            <a:r>
              <a:rPr lang="en-US" dirty="0" smtClean="0"/>
              <a:t>(</a:t>
            </a:r>
            <a:r>
              <a:rPr lang="en-US" dirty="0"/>
              <a:t>§438.68(b)(1)(iii) &amp; §457.1218 </a:t>
            </a:r>
            <a:r>
              <a:rPr lang="en-US" b="1" dirty="0" smtClean="0">
                <a:solidFill>
                  <a:srgbClr val="FF0000"/>
                </a:solidFill>
              </a:rPr>
              <a:t>) ? MLTSS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6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"/>
            <a:ext cx="5562600" cy="1104900"/>
          </a:xfrm>
        </p:spPr>
        <p:txBody>
          <a:bodyPr/>
          <a:lstStyle/>
          <a:p>
            <a:r>
              <a:rPr lang="en-US" sz="2400" dirty="0" smtClean="0"/>
              <a:t>Ohio BH Provider Panel Specification</a:t>
            </a: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/>
              <a:t>Appendix H.  Example</a:t>
            </a:r>
            <a:endParaRPr lang="en-US" sz="2400" b="0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953647"/>
              </p:ext>
            </p:extLst>
          </p:nvPr>
        </p:nvGraphicFramePr>
        <p:xfrm>
          <a:off x="4572000" y="1524000"/>
          <a:ext cx="3810000" cy="146304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222500"/>
                <a:gridCol w="15875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NE REGION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CUYAHOGA</a:t>
                      </a:r>
                      <a:endParaRPr lang="en-US" sz="1800" b="1" dirty="0"/>
                    </a:p>
                  </a:txBody>
                  <a:tcPr anchor="ctr"/>
                </a:tc>
              </a:tr>
              <a:tr h="3429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spc="300" dirty="0" smtClean="0"/>
                        <a:t>HOSPITALS</a:t>
                      </a:r>
                      <a:endParaRPr lang="en-US" sz="1800" b="1" spc="3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- General Hospital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- Hospital System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0339567"/>
              </p:ext>
            </p:extLst>
          </p:nvPr>
        </p:nvGraphicFramePr>
        <p:xfrm>
          <a:off x="4762500" y="5334000"/>
          <a:ext cx="4038600" cy="79248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600200"/>
                <a:gridCol w="1163989"/>
                <a:gridCol w="127441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County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CMHC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AOD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CUYAHOGA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29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133600" y="152400"/>
            <a:ext cx="5562600" cy="91440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977641"/>
              </p:ext>
            </p:extLst>
          </p:nvPr>
        </p:nvGraphicFramePr>
        <p:xfrm>
          <a:off x="381000" y="1524000"/>
          <a:ext cx="3505200" cy="475488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133600"/>
                <a:gridCol w="228600"/>
                <a:gridCol w="1143000"/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NE REGION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CUYAHOGA</a:t>
                      </a:r>
                      <a:endParaRPr lang="en-US" sz="1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spc="300" dirty="0" smtClean="0"/>
                        <a:t>PRACTITIONERS</a:t>
                      </a:r>
                      <a:endParaRPr lang="en-US" sz="1800" b="1" spc="3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Dentists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187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Gastroenterology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dirty="0" smtClean="0"/>
                        <a:t>-</a:t>
                      </a:r>
                      <a:r>
                        <a:rPr lang="en-US" sz="1800" b="1" baseline="0" dirty="0" smtClean="0"/>
                        <a:t>      </a:t>
                      </a:r>
                      <a:r>
                        <a:rPr lang="en-US" sz="1800" b="1" dirty="0" smtClean="0"/>
                        <a:t>OB/GYN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Orthopedists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Otolaryngologist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Pediatricians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66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dirty="0" smtClean="0"/>
                        <a:t>-      </a:t>
                      </a:r>
                      <a:r>
                        <a:rPr lang="en-US" sz="1800" b="1" dirty="0" err="1" smtClean="0"/>
                        <a:t>Phy</a:t>
                      </a:r>
                      <a:r>
                        <a:rPr lang="en-US" sz="1800" b="1" dirty="0" smtClean="0"/>
                        <a:t> Med </a:t>
                      </a:r>
                      <a:r>
                        <a:rPr lang="en-US" sz="1800" b="1" dirty="0" err="1" smtClean="0"/>
                        <a:t>Reh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baseline="0" dirty="0" smtClean="0"/>
                        <a:t>Podiatry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Psychiatry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Urology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/>
                </a:tc>
              </a:tr>
              <a:tr h="274320"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b="1" dirty="0" smtClean="0"/>
                        <a:t>Vision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24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Network Standards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4800600" cy="3352800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Candara" panose="020E0502030303020204" pitchFamily="34" charset="0"/>
              </a:rPr>
              <a:t>Time / distance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Candara" panose="020E0502030303020204" pitchFamily="34" charset="0"/>
              </a:rPr>
              <a:t>Maximum travel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Candara" panose="020E0502030303020204" pitchFamily="34" charset="0"/>
              </a:rPr>
              <a:t>Provider-to-Enrollee ratios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Candara" panose="020E0502030303020204" pitchFamily="34" charset="0"/>
              </a:rPr>
              <a:t>Wait time to receive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Candara" panose="020E0502030303020204" pitchFamily="34" charset="0"/>
              </a:rPr>
              <a:t>Facility-based standards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57800" y="1666891"/>
            <a:ext cx="3565525" cy="4686300"/>
            <a:chOff x="5080000" y="1397000"/>
            <a:chExt cx="3895725" cy="4851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" b="90072"/>
            <a:stretch/>
          </p:blipFill>
          <p:spPr bwMode="auto">
            <a:xfrm>
              <a:off x="5105399" y="5918200"/>
              <a:ext cx="3870325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" t="18804" r="2464"/>
            <a:stretch/>
          </p:blipFill>
          <p:spPr bwMode="auto">
            <a:xfrm>
              <a:off x="6426200" y="1397000"/>
              <a:ext cx="2549525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9"/>
            <a:stretch/>
          </p:blipFill>
          <p:spPr bwMode="auto">
            <a:xfrm>
              <a:off x="5080000" y="2286000"/>
              <a:ext cx="3895725" cy="363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916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Standard Measures</a:t>
            </a:r>
            <a:br>
              <a:rPr lang="en-US" dirty="0" smtClean="0"/>
            </a:br>
            <a:r>
              <a:rPr lang="en-US" sz="2400" i="1" dirty="0" smtClean="0"/>
              <a:t>State Examples (FL, GA, TN)</a:t>
            </a:r>
            <a:endParaRPr lang="en-US" sz="2400" i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102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sz="3100" b="1" dirty="0" smtClean="0"/>
              <a:t>Provider </a:t>
            </a:r>
            <a:r>
              <a:rPr lang="en-US" sz="3100" b="1" dirty="0"/>
              <a:t>to enrollee (FL)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Board certified adult psychiatrists </a:t>
            </a:r>
            <a:r>
              <a:rPr lang="en-US" sz="2400" dirty="0" smtClean="0"/>
              <a:t>	1:375 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 smtClean="0"/>
              <a:t>Board </a:t>
            </a:r>
            <a:r>
              <a:rPr lang="en-US" sz="2400" dirty="0"/>
              <a:t>certified child psychiatrists </a:t>
            </a:r>
            <a:r>
              <a:rPr lang="en-US" sz="2400" dirty="0" smtClean="0"/>
              <a:t>	1:3500</a:t>
            </a:r>
            <a:endParaRPr lang="en-US" sz="2400" dirty="0"/>
          </a:p>
          <a:p>
            <a:pPr marL="228600" indent="-228600">
              <a:spcBef>
                <a:spcPts val="0"/>
              </a:spcBef>
            </a:pPr>
            <a:r>
              <a:rPr lang="en-US" sz="3100" b="1" dirty="0"/>
              <a:t>Travel time or distance to a </a:t>
            </a:r>
            <a:r>
              <a:rPr lang="en-US" sz="3100" b="1" dirty="0" smtClean="0"/>
              <a:t>psychiatrist</a:t>
            </a:r>
            <a:endParaRPr lang="en-US" sz="3100" b="1" dirty="0"/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Geographic </a:t>
            </a:r>
            <a:r>
              <a:rPr lang="en-US" sz="2400" dirty="0" smtClean="0"/>
              <a:t>designations (Large metro, Metro, </a:t>
            </a:r>
            <a:r>
              <a:rPr lang="en-US" sz="2400" dirty="0"/>
              <a:t>Micro &amp;</a:t>
            </a:r>
            <a:r>
              <a:rPr lang="en-US" sz="2400" dirty="0" smtClean="0"/>
              <a:t> Rural)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 smtClean="0"/>
              <a:t>Maximums – Metro			45 minutes </a:t>
            </a:r>
            <a:r>
              <a:rPr lang="en-US" sz="2400" dirty="0"/>
              <a:t>&amp; </a:t>
            </a:r>
            <a:r>
              <a:rPr lang="en-US" sz="2400" dirty="0" smtClean="0"/>
              <a:t>30 </a:t>
            </a:r>
            <a:r>
              <a:rPr lang="en-US" sz="2400" dirty="0"/>
              <a:t>miles </a:t>
            </a:r>
          </a:p>
          <a:p>
            <a:pPr marL="228600" indent="-228600">
              <a:spcBef>
                <a:spcPts val="0"/>
              </a:spcBef>
            </a:pPr>
            <a:r>
              <a:rPr lang="en-US" sz="3100" b="1" dirty="0"/>
              <a:t>Maximum travel distance </a:t>
            </a:r>
            <a:r>
              <a:rPr lang="en-US" sz="3100" b="1" dirty="0" smtClean="0"/>
              <a:t>(TN)</a:t>
            </a:r>
            <a:endParaRPr lang="en-US" sz="3100" b="1" dirty="0"/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Outpatient MH, non physician </a:t>
            </a:r>
            <a:r>
              <a:rPr lang="en-US" sz="2400" dirty="0" smtClean="0"/>
              <a:t>		</a:t>
            </a:r>
            <a:r>
              <a:rPr lang="en-US" sz="2400" u="sng" dirty="0" smtClean="0"/>
              <a:t>&lt;</a:t>
            </a:r>
            <a:r>
              <a:rPr lang="en-US" sz="2400" dirty="0" smtClean="0"/>
              <a:t> </a:t>
            </a:r>
            <a:r>
              <a:rPr lang="en-US" sz="2400" dirty="0"/>
              <a:t>30 miles for 100% </a:t>
            </a:r>
            <a:r>
              <a:rPr lang="en-US" sz="2400" dirty="0" smtClean="0"/>
              <a:t>members</a:t>
            </a:r>
            <a:endParaRPr lang="en-US" sz="2400" dirty="0"/>
          </a:p>
          <a:p>
            <a:pPr marL="228600" indent="-228600">
              <a:spcBef>
                <a:spcPts val="0"/>
              </a:spcBef>
            </a:pPr>
            <a:r>
              <a:rPr lang="en-US" sz="3400" b="1" dirty="0"/>
              <a:t>Wait time until receipt of service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Psycho Social Rehab </a:t>
            </a:r>
            <a:r>
              <a:rPr lang="en-US" sz="2400" dirty="0" smtClean="0"/>
              <a:t>(TN) 		</a:t>
            </a:r>
            <a:r>
              <a:rPr lang="en-US" sz="2400" u="sng" dirty="0" smtClean="0"/>
              <a:t>&lt;</a:t>
            </a:r>
            <a:r>
              <a:rPr lang="en-US" sz="2400" dirty="0" smtClean="0"/>
              <a:t> </a:t>
            </a:r>
            <a:r>
              <a:rPr lang="en-US" sz="2400" dirty="0"/>
              <a:t>10 business days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O/P SUD </a:t>
            </a:r>
            <a:r>
              <a:rPr lang="en-US" sz="2400" dirty="0" smtClean="0"/>
              <a:t>(TN) 			</a:t>
            </a:r>
            <a:r>
              <a:rPr lang="en-US" sz="2400" u="sng" dirty="0" smtClean="0"/>
              <a:t>&lt;</a:t>
            </a:r>
            <a:r>
              <a:rPr lang="en-US" sz="2400" dirty="0"/>
              <a:t>24 hrs. for detox. </a:t>
            </a:r>
            <a:r>
              <a:rPr lang="en-US" sz="2400" dirty="0" smtClean="0"/>
              <a:t>	</a:t>
            </a:r>
            <a:endParaRPr lang="en-US" sz="2400" dirty="0"/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MH providers </a:t>
            </a:r>
            <a:r>
              <a:rPr lang="en-US" sz="2400" dirty="0" smtClean="0"/>
              <a:t>(GA) 			</a:t>
            </a:r>
            <a:r>
              <a:rPr lang="en-US" sz="2400" u="sng" dirty="0" smtClean="0"/>
              <a:t>&lt;</a:t>
            </a:r>
            <a:r>
              <a:rPr lang="en-US" sz="2400" dirty="0" smtClean="0"/>
              <a:t> </a:t>
            </a:r>
            <a:r>
              <a:rPr lang="en-US" sz="2400" dirty="0"/>
              <a:t>14 days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MH Case Management </a:t>
            </a:r>
            <a:r>
              <a:rPr lang="en-US" sz="2400" dirty="0" smtClean="0"/>
              <a:t>(TN) 		</a:t>
            </a:r>
            <a:r>
              <a:rPr lang="en-US" sz="2400" u="sng" dirty="0" smtClean="0"/>
              <a:t>&lt; </a:t>
            </a:r>
            <a:r>
              <a:rPr lang="en-US" sz="2400" dirty="0"/>
              <a:t>7 calendar days</a:t>
            </a:r>
          </a:p>
          <a:p>
            <a:pPr marL="228600" indent="-228600">
              <a:spcBef>
                <a:spcPts val="0"/>
              </a:spcBef>
            </a:pPr>
            <a:r>
              <a:rPr lang="en-US" sz="3400" b="1" dirty="0"/>
              <a:t>Facility based standard (FL)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 smtClean="0"/>
              <a:t>SUD Inpatient Detox 			1 </a:t>
            </a:r>
            <a:r>
              <a:rPr lang="en-US" sz="2400" dirty="0"/>
              <a:t>bed/1000 enrollees</a:t>
            </a:r>
          </a:p>
          <a:p>
            <a:pPr marL="457200" lvl="1" indent="-228600">
              <a:spcBef>
                <a:spcPts val="0"/>
              </a:spcBef>
            </a:pPr>
            <a:r>
              <a:rPr lang="en-US" sz="2400" dirty="0"/>
              <a:t>P</a:t>
            </a:r>
            <a:r>
              <a:rPr lang="en-US" sz="2400" dirty="0" smtClean="0"/>
              <a:t>sych </a:t>
            </a:r>
            <a:r>
              <a:rPr lang="en-US" sz="2400" dirty="0"/>
              <a:t>hospital </a:t>
            </a:r>
            <a:r>
              <a:rPr lang="en-US" sz="2400" dirty="0" smtClean="0"/>
              <a:t>/ crisis </a:t>
            </a:r>
            <a:r>
              <a:rPr lang="en-US" sz="2400" dirty="0"/>
              <a:t>stabilization </a:t>
            </a:r>
            <a:r>
              <a:rPr lang="en-US" sz="2400" dirty="0" smtClean="0"/>
              <a:t>	1 </a:t>
            </a:r>
            <a:r>
              <a:rPr lang="en-US" sz="2400" dirty="0"/>
              <a:t>bed/2000 </a:t>
            </a:r>
            <a:r>
              <a:rPr lang="en-US" sz="2400" dirty="0" smtClean="0"/>
              <a:t>children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53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Ohio Changing Landscape 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380265"/>
              </p:ext>
            </p:extLst>
          </p:nvPr>
        </p:nvGraphicFramePr>
        <p:xfrm>
          <a:off x="160107" y="1676400"/>
          <a:ext cx="881390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97415" y="5640288"/>
            <a:ext cx="32766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/>
              <a:t>~ 100%</a:t>
            </a:r>
            <a:r>
              <a:rPr lang="en-US" sz="2000" dirty="0" smtClean="0"/>
              <a:t> Medicaid members covered </a:t>
            </a:r>
            <a:r>
              <a:rPr lang="en-US" sz="2000" dirty="0"/>
              <a:t>by </a:t>
            </a:r>
            <a:r>
              <a:rPr lang="en-US" sz="2000" b="1" dirty="0"/>
              <a:t>Managed </a:t>
            </a:r>
            <a:r>
              <a:rPr lang="en-US" sz="2000" b="1" dirty="0" smtClean="0"/>
              <a:t>Care</a:t>
            </a:r>
            <a:endParaRPr lang="en-US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943600" y="2057400"/>
            <a:ext cx="3030415" cy="29718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106" y="5486400"/>
            <a:ext cx="35814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Managed Care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86%</a:t>
            </a:r>
            <a:r>
              <a:rPr lang="en-US" sz="2000" dirty="0"/>
              <a:t> </a:t>
            </a:r>
            <a:r>
              <a:rPr lang="en-US" sz="2000" dirty="0" smtClean="0"/>
              <a:t>of Medicaid members</a:t>
            </a:r>
            <a:endParaRPr lang="en-US" sz="20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60% </a:t>
            </a:r>
            <a:r>
              <a:rPr lang="en-US" sz="2000" dirty="0" smtClean="0"/>
              <a:t>of service expenditures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245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F18FD0-0D43-4A26-A150-78B47ECAA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7F18FD0-0D43-4A26-A150-78B47ECAA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B065A-D367-4F89-9327-D4C749812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8F8B065A-D367-4F89-9327-D4C749812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172E28-4F2B-4FDF-977B-2E3ED2ECF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7C172E28-4F2B-4FDF-977B-2E3ED2ECF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77A42F-597A-4A09-A0C2-BD63A6B2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F277A42F-597A-4A09-A0C2-BD63A6B2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C5384D-B30C-4E65-93BF-98DA426E9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F0C5384D-B30C-4E65-93BF-98DA426E9C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0370F5-60AE-4872-81AD-491B967D2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F00370F5-60AE-4872-81AD-491B967D2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30FD76-06E8-46D7-A454-3D2C1223A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8A30FD76-06E8-46D7-A454-3D2C1223A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7EB0F9-A861-49C5-B527-AFA33C400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977EB0F9-A861-49C5-B527-AFA33C400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8" grpId="0" animBg="1"/>
      <p:bldP spid="10" grpId="0" animBg="1"/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48125"/>
            <a:ext cx="7772400" cy="1362075"/>
          </a:xfrm>
        </p:spPr>
        <p:txBody>
          <a:bodyPr/>
          <a:lstStyle/>
          <a:p>
            <a:r>
              <a:rPr lang="en-US" sz="3600" dirty="0" smtClean="0">
                <a:ln>
                  <a:solidFill>
                    <a:srgbClr val="969696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management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2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52636"/>
            <a:ext cx="472007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MCP Care Management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Assessment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Create an Individualized Care Plan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Plan for Care Transitions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b="1" dirty="0"/>
              <a:t>CROSS </a:t>
            </a:r>
            <a:r>
              <a:rPr lang="en-US" sz="3200" b="1" dirty="0" smtClean="0"/>
              <a:t>CULTURAL</a:t>
            </a:r>
          </a:p>
          <a:p>
            <a:pPr marL="0" indent="0">
              <a:buNone/>
            </a:pPr>
            <a:r>
              <a:rPr lang="en-US" sz="2000" b="1" dirty="0"/>
              <a:t>Men Are from Mars, Women Are from Venus</a:t>
            </a:r>
          </a:p>
          <a:p>
            <a:pPr marL="0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367830" y="6248400"/>
            <a:ext cx="529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Per </a:t>
            </a:r>
            <a:r>
              <a:rPr lang="en-US" i="1" dirty="0" smtClean="0">
                <a:hlinkClick r:id="rId3"/>
              </a:rPr>
              <a:t>ODM 7/1/17 Provider Agreement</a:t>
            </a:r>
            <a:r>
              <a:rPr lang="en-US" i="1" dirty="0" smtClean="0"/>
              <a:t> Appendix K (1)(b)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68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MCP Care </a:t>
            </a:r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524000"/>
            <a:ext cx="8793409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Each Care Management strategy must include </a:t>
            </a:r>
            <a:r>
              <a:rPr lang="en-US" sz="2400" b="1" dirty="0" smtClean="0"/>
              <a:t>Risk </a:t>
            </a:r>
            <a:r>
              <a:rPr lang="en-US" sz="2400" b="1" dirty="0"/>
              <a:t>stratification </a:t>
            </a:r>
            <a:r>
              <a:rPr lang="en-US" sz="2400" b="1" dirty="0" smtClean="0"/>
              <a:t>levels</a:t>
            </a:r>
            <a:r>
              <a:rPr lang="en-US" sz="2400" dirty="0" smtClean="0"/>
              <a:t>.</a:t>
            </a:r>
          </a:p>
          <a:p>
            <a:pPr marL="285750" indent="-285750"/>
            <a:r>
              <a:rPr lang="en-US" sz="2400" dirty="0" smtClean="0"/>
              <a:t>Framework comprised of </a:t>
            </a:r>
            <a:r>
              <a:rPr lang="en-US" sz="2400" b="1" dirty="0" smtClean="0"/>
              <a:t>five levels </a:t>
            </a:r>
            <a:r>
              <a:rPr lang="en-US" sz="2400" dirty="0" smtClean="0"/>
              <a:t>(i.e., from lowest to highest: monitoring, low, medium, high and intensive), </a:t>
            </a:r>
          </a:p>
        </p:txBody>
      </p:sp>
      <p:sp>
        <p:nvSpPr>
          <p:cNvPr id="4" name="AutoShape 2" descr="Image result for risk le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risk lev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38921"/>
            <a:ext cx="2545009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3267890"/>
            <a:ext cx="6248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MCP will determine the appropriate risk stratification level based on assessed needs.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acuity of chronic conditions, substance use and/or mental health disorders, maternal risk (e.g., prior preterm birth), inpatient or emergency department utilization, and social and/or safety risk factors.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6324600"/>
            <a:ext cx="547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Per </a:t>
            </a:r>
            <a:r>
              <a:rPr lang="en-US" i="1" dirty="0" smtClean="0">
                <a:hlinkClick r:id="rId4"/>
              </a:rPr>
              <a:t>ODM 7/1/17 Provider Agreement</a:t>
            </a:r>
            <a:r>
              <a:rPr lang="en-US" i="1" dirty="0" smtClean="0"/>
              <a:t> Appendix K (1)(a)(i)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228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MCP Care Management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74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High &amp; Intensive Risk Management</a:t>
            </a:r>
          </a:p>
          <a:p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member assigned to the intensive and high </a:t>
            </a:r>
            <a:r>
              <a:rPr lang="en-US" dirty="0" smtClean="0"/>
              <a:t>risk levels </a:t>
            </a:r>
            <a:r>
              <a:rPr lang="en-US" dirty="0"/>
              <a:t>must have an </a:t>
            </a:r>
            <a:r>
              <a:rPr lang="en-US" u="sng" dirty="0"/>
              <a:t>assigned</a:t>
            </a:r>
            <a:r>
              <a:rPr lang="en-US" dirty="0"/>
              <a:t> </a:t>
            </a:r>
            <a:r>
              <a:rPr lang="en-US" dirty="0" smtClean="0"/>
              <a:t>care manager </a:t>
            </a:r>
          </a:p>
          <a:p>
            <a:r>
              <a:rPr lang="en-US" dirty="0" smtClean="0"/>
              <a:t>MCP </a:t>
            </a:r>
            <a:r>
              <a:rPr lang="en-US" dirty="0"/>
              <a:t>must use a multi-disciplinary care team when the member’s </a:t>
            </a:r>
            <a:r>
              <a:rPr lang="en-US" dirty="0" smtClean="0"/>
              <a:t>conditions </a:t>
            </a:r>
            <a:r>
              <a:rPr lang="en-US" dirty="0"/>
              <a:t>would </a:t>
            </a:r>
            <a:r>
              <a:rPr lang="en-US" dirty="0" smtClean="0"/>
              <a:t>benefit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55795"/>
              </p:ext>
            </p:extLst>
          </p:nvPr>
        </p:nvGraphicFramePr>
        <p:xfrm>
          <a:off x="457200" y="4267200"/>
          <a:ext cx="8229600" cy="185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275"/>
                <a:gridCol w="2409125"/>
                <a:gridCol w="2362200"/>
              </a:tblGrid>
              <a:tr h="6096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Risk Stratification</a:t>
                      </a:r>
                      <a:r>
                        <a:rPr lang="en-US" sz="2400" baseline="0" dirty="0" smtClean="0"/>
                        <a:t> 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Required Penetration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Staffing Ratio</a:t>
                      </a:r>
                      <a:endParaRPr lang="en-US" sz="2400" dirty="0"/>
                    </a:p>
                  </a:txBody>
                  <a:tcPr/>
                </a:tc>
              </a:tr>
              <a:tr h="4772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Intensive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sng" dirty="0" smtClean="0"/>
                        <a:t>&gt;</a:t>
                      </a:r>
                      <a:r>
                        <a:rPr lang="en-US" sz="2800" dirty="0" smtClean="0"/>
                        <a:t> 1%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1:25-1:50</a:t>
                      </a:r>
                      <a:endParaRPr lang="en-US" sz="2800" dirty="0"/>
                    </a:p>
                  </a:txBody>
                  <a:tcPr/>
                </a:tc>
              </a:tr>
              <a:tr h="4772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High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sng" dirty="0" smtClean="0"/>
                        <a:t>&gt;</a:t>
                      </a:r>
                      <a:r>
                        <a:rPr lang="en-US" sz="2800" dirty="0" smtClean="0"/>
                        <a:t>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1:51-1:100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3200" y="6488668"/>
            <a:ext cx="629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Per </a:t>
            </a:r>
            <a:r>
              <a:rPr lang="en-US" i="1" dirty="0" smtClean="0">
                <a:hlinkClick r:id="rId2"/>
              </a:rPr>
              <a:t>ODM 7/1/17 Provider Agreement</a:t>
            </a:r>
            <a:r>
              <a:rPr lang="en-US" i="1" dirty="0" smtClean="0"/>
              <a:t> Appendix K (1)(b)(v) &amp; (1)(e)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4705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Federal: Election, tax reform, repeal of Obamacare</a:t>
            </a:r>
          </a:p>
          <a:p>
            <a:pPr lvl="1"/>
            <a:r>
              <a:rPr lang="en-US" sz="3200" dirty="0" smtClean="0"/>
              <a:t>Entitlement reform: sooner or later</a:t>
            </a:r>
          </a:p>
          <a:p>
            <a:r>
              <a:rPr lang="en-US" sz="3200" dirty="0" smtClean="0"/>
              <a:t>State of Ohio</a:t>
            </a:r>
          </a:p>
          <a:p>
            <a:pPr lvl="1"/>
            <a:r>
              <a:rPr lang="en-US" sz="3200" dirty="0" smtClean="0"/>
              <a:t>Overall ranking of 35 in U.S. News 2017 Ranking of Best States</a:t>
            </a:r>
          </a:p>
        </p:txBody>
      </p:sp>
    </p:spTree>
    <p:extLst>
      <p:ext uri="{BB962C8B-B14F-4D97-AF65-F5344CB8AC3E}">
        <p14:creationId xmlns:p14="http://schemas.microsoft.com/office/powerpoint/2010/main" val="356813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Comprehensive Primary Care &amp; Delegation of Care Management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6"/>
          <a:stretch/>
        </p:blipFill>
        <p:spPr bwMode="auto">
          <a:xfrm>
            <a:off x="-12700" y="1422400"/>
            <a:ext cx="9067800" cy="536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>
            <a:off x="152400" y="1841500"/>
            <a:ext cx="457200" cy="685800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flipH="1">
            <a:off x="4000500" y="1841500"/>
            <a:ext cx="520700" cy="685800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Delegation of Care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ODM seeks to improve the health of the Ohio Medicaid population by identifying and monitoring individual patients within specified </a:t>
            </a:r>
            <a:r>
              <a:rPr lang="en-US" dirty="0" smtClean="0"/>
              <a:t>groups</a:t>
            </a:r>
          </a:p>
          <a:p>
            <a:r>
              <a:rPr lang="en-US" dirty="0" smtClean="0"/>
              <a:t>MCP must ensure </a:t>
            </a:r>
            <a:r>
              <a:rPr lang="en-US" dirty="0"/>
              <a:t>that each member is in a care management arrangement where the </a:t>
            </a:r>
            <a:r>
              <a:rPr lang="en-US" dirty="0" smtClean="0"/>
              <a:t>MCP, delegate or </a:t>
            </a:r>
            <a:r>
              <a:rPr lang="en-US" dirty="0"/>
              <a:t>a Comprehensive Primary Care (CPC) practice is </a:t>
            </a:r>
            <a:r>
              <a:rPr lang="en-US" dirty="0" smtClean="0"/>
              <a:t>the </a:t>
            </a:r>
            <a:r>
              <a:rPr lang="en-US" u="sng" dirty="0" smtClean="0"/>
              <a:t>designated </a:t>
            </a:r>
            <a:r>
              <a:rPr lang="en-US" u="sng" dirty="0"/>
              <a:t>primary care management </a:t>
            </a:r>
            <a:r>
              <a:rPr lang="en-US" u="sng" dirty="0" smtClean="0"/>
              <a:t>entity</a:t>
            </a:r>
          </a:p>
          <a:p>
            <a:r>
              <a:rPr lang="en-US" dirty="0" smtClean="0"/>
              <a:t>Ongoing shift </a:t>
            </a:r>
            <a:r>
              <a:rPr lang="en-US" dirty="0"/>
              <a:t>in </a:t>
            </a:r>
            <a:r>
              <a:rPr lang="en-US" dirty="0" smtClean="0"/>
              <a:t>responsibility </a:t>
            </a:r>
            <a:r>
              <a:rPr lang="en-US" dirty="0"/>
              <a:t>for population health </a:t>
            </a:r>
            <a:r>
              <a:rPr lang="en-US" dirty="0" smtClean="0"/>
              <a:t>(care </a:t>
            </a:r>
            <a:r>
              <a:rPr lang="en-US" dirty="0" err="1" smtClean="0"/>
              <a:t>mgt</a:t>
            </a:r>
            <a:r>
              <a:rPr lang="en-US" dirty="0" smtClean="0"/>
              <a:t>) from </a:t>
            </a:r>
            <a:r>
              <a:rPr lang="en-US" dirty="0"/>
              <a:t>the </a:t>
            </a:r>
            <a:r>
              <a:rPr lang="en-US" dirty="0" err="1"/>
              <a:t>payor</a:t>
            </a:r>
            <a:r>
              <a:rPr lang="en-US" dirty="0"/>
              <a:t> to the provider when willing and capable. </a:t>
            </a:r>
            <a:r>
              <a:rPr lang="en-US" b="1" dirty="0" smtClean="0"/>
              <a:t>The </a:t>
            </a:r>
            <a:r>
              <a:rPr lang="en-US" b="1" dirty="0" err="1" smtClean="0"/>
              <a:t>payor</a:t>
            </a:r>
            <a:r>
              <a:rPr lang="en-US" b="1" dirty="0"/>
              <a:t>, or MCP, must support this provider arrangement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324600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Per </a:t>
            </a:r>
            <a:r>
              <a:rPr lang="en-US" i="1" dirty="0" smtClean="0">
                <a:hlinkClick r:id="rId2"/>
              </a:rPr>
              <a:t>ODM 7/1/17 Provider Agreement</a:t>
            </a:r>
            <a:r>
              <a:rPr lang="en-US" i="1" dirty="0" smtClean="0"/>
              <a:t> Appendix K (1)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955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26E203-A120-4049-8372-8FCAA0F1A56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B. Delegation: My Care </a:t>
            </a:r>
            <a:br>
              <a:rPr lang="en-US" dirty="0" smtClean="0">
                <a:cs typeface="Arial" pitchFamily="34" charset="0"/>
              </a:rPr>
            </a:br>
            <a:r>
              <a:rPr lang="en-US" sz="2400" dirty="0" err="1" smtClean="0">
                <a:cs typeface="Arial" pitchFamily="34" charset="0"/>
              </a:rPr>
              <a:t>Care</a:t>
            </a:r>
            <a:r>
              <a:rPr lang="en-US" sz="2400" dirty="0" smtClean="0">
                <a:cs typeface="Arial" pitchFamily="34" charset="0"/>
              </a:rPr>
              <a:t> Management/Service Coordination</a:t>
            </a:r>
            <a:endParaRPr lang="en-US" sz="2400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81000" y="1520825"/>
            <a:ext cx="8305800" cy="47244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Plan care manager = MCO</a:t>
            </a:r>
          </a:p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B0F0"/>
                </a:solidFill>
              </a:rPr>
              <a:t>Waiver service coordinator = Area Agency Aging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The individual will be assigned both a </a:t>
            </a:r>
            <a:r>
              <a:rPr lang="en-US" sz="2400" b="1" dirty="0" smtClean="0">
                <a:solidFill>
                  <a:srgbClr val="FF0000"/>
                </a:solidFill>
              </a:rPr>
              <a:t>plan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care manager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a </a:t>
            </a:r>
            <a:r>
              <a:rPr lang="en-US" sz="2400" b="1" dirty="0" smtClean="0">
                <a:solidFill>
                  <a:srgbClr val="00B0F0"/>
                </a:solidFill>
              </a:rPr>
              <a:t>waiver service coordinator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FF0000"/>
                </a:solidFill>
              </a:rPr>
              <a:t>care manager </a:t>
            </a:r>
            <a:r>
              <a:rPr lang="en-US" sz="2400" dirty="0" smtClean="0"/>
              <a:t>will lead and coordinate the individual's trans-disciplinary team and ensure overall coordination between acute care and waiver services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B0F0"/>
                </a:solidFill>
              </a:rPr>
              <a:t>waiver service coordinator </a:t>
            </a:r>
            <a:r>
              <a:rPr lang="en-US" sz="2400" dirty="0" smtClean="0"/>
              <a:t>is the waiver service expert who will ensure that all functions under the waiver occur and that health and welfare checks are made as needed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Depending on the structure of the plan’s care management program, the roles of the </a:t>
            </a:r>
            <a:r>
              <a:rPr lang="en-US" sz="2400" b="1" dirty="0" smtClean="0">
                <a:solidFill>
                  <a:srgbClr val="00B0F0"/>
                </a:solidFill>
              </a:rPr>
              <a:t>waiver service coordinator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care manager </a:t>
            </a:r>
            <a:r>
              <a:rPr lang="en-US" sz="2400" u="sng" dirty="0" smtClean="0"/>
              <a:t>may</a:t>
            </a:r>
            <a:r>
              <a:rPr lang="en-US" sz="2400" dirty="0" smtClean="0"/>
              <a:t> be filled by the same person. </a:t>
            </a:r>
          </a:p>
        </p:txBody>
      </p:sp>
    </p:spTree>
    <p:extLst>
      <p:ext uri="{BB962C8B-B14F-4D97-AF65-F5344CB8AC3E}">
        <p14:creationId xmlns:p14="http://schemas.microsoft.com/office/powerpoint/2010/main" val="276908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26E203-A120-4049-8372-8FCAA0F1A56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B. Delegation: MLTSS  </a:t>
            </a:r>
            <a:br>
              <a:rPr lang="en-US" dirty="0" smtClean="0">
                <a:cs typeface="Arial" pitchFamily="34" charset="0"/>
              </a:rPr>
            </a:br>
            <a:r>
              <a:rPr lang="en-US" sz="2400" dirty="0" smtClean="0">
                <a:cs typeface="Arial" pitchFamily="34" charset="0"/>
              </a:rPr>
              <a:t>Care Management/Service Coordination</a:t>
            </a:r>
            <a:endParaRPr lang="en-US" sz="2400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66823" y="1676400"/>
            <a:ext cx="8305800" cy="43402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/>
              <a:t>Require MCOs </a:t>
            </a:r>
            <a:r>
              <a:rPr lang="en-US" sz="2400" dirty="0"/>
              <a:t>to contract with the AAA’s for waiver service coordination with the option of full care coordination </a:t>
            </a:r>
          </a:p>
          <a:p>
            <a:r>
              <a:rPr lang="en-US" sz="2400" dirty="0" smtClean="0"/>
              <a:t>ODM will standardize </a:t>
            </a:r>
            <a:r>
              <a:rPr lang="en-US" sz="2400" dirty="0"/>
              <a:t>a comprehensive waiver assessment to be applied across the full spectrum of venues of LTSS programming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ermissive </a:t>
            </a:r>
            <a:r>
              <a:rPr lang="en-US" sz="2400" dirty="0"/>
              <a:t>language will allow creativity between the MCP’s and providers of care coordination. It will include the option for incentivized PMPM arrangements </a:t>
            </a:r>
          </a:p>
        </p:txBody>
      </p:sp>
    </p:spTree>
    <p:extLst>
      <p:ext uri="{BB962C8B-B14F-4D97-AF65-F5344CB8AC3E}">
        <p14:creationId xmlns:p14="http://schemas.microsoft.com/office/powerpoint/2010/main" val="263679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Delegation:</a:t>
            </a:r>
            <a:br>
              <a:rPr lang="en-US" dirty="0" smtClean="0"/>
            </a:br>
            <a:r>
              <a:rPr lang="en-US" dirty="0" smtClean="0"/>
              <a:t> Community BH provider or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495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Referred to as “Model 2”</a:t>
            </a:r>
          </a:p>
          <a:p>
            <a:pPr marL="342900" indent="-342900"/>
            <a:r>
              <a:rPr lang="en-US" dirty="0" smtClean="0"/>
              <a:t>Include </a:t>
            </a:r>
            <a:r>
              <a:rPr lang="en-US" dirty="0"/>
              <a:t>the full array of community behavioral health Medicaid services into MCO contracts</a:t>
            </a:r>
          </a:p>
          <a:p>
            <a:pPr marL="342900" indent="-342900"/>
            <a:r>
              <a:rPr lang="en-US" b="1" dirty="0" smtClean="0"/>
              <a:t>Requires MCO to delegate </a:t>
            </a:r>
            <a:r>
              <a:rPr lang="en-US" b="1" dirty="0"/>
              <a:t>care coordination to community BH provider or network of providers, in accordance with standards developed by the state</a:t>
            </a:r>
          </a:p>
          <a:p>
            <a:pPr marL="342900" indent="-342900"/>
            <a:r>
              <a:rPr lang="en-US" dirty="0"/>
              <a:t>MCO will assess readiness and oversee delegated functions in accordance with state &amp; NCQA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59830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OHT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Stakeholder </a:t>
            </a:r>
            <a:r>
              <a:rPr lang="en-US" dirty="0">
                <a:hlinkClick r:id="rId2"/>
              </a:rPr>
              <a:t>Input for Managed Behavioral Health Care Implementation Executive </a:t>
            </a:r>
            <a:r>
              <a:rPr lang="en-US" dirty="0" smtClean="0">
                <a:hlinkClick r:id="rId2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0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Payment Reform</a:t>
            </a:r>
            <a:br>
              <a:rPr lang="en-US" dirty="0" smtClean="0"/>
            </a:br>
            <a:r>
              <a:rPr lang="en-US" dirty="0" smtClean="0"/>
              <a:t>Marisa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586"/>
            <a:ext cx="9144000" cy="690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3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6362923" y="1895475"/>
            <a:ext cx="2781077" cy="342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image question mark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114" y="2647950"/>
            <a:ext cx="2819686" cy="27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Roles of Ohio’s Community Partners:</a:t>
            </a:r>
            <a:br>
              <a:rPr lang="en-US" dirty="0" smtClean="0"/>
            </a:br>
            <a:r>
              <a:rPr lang="en-US" dirty="0" smtClean="0"/>
              <a:t>Non Medicaid Individuals &amp;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0458" y="1600200"/>
            <a:ext cx="7583003" cy="51625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WHO: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Area Agencies on Aging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Public Children Services Agencies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ADAMH Boards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County Boards of DD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STATE HOSPITAL &amp; STATE DEV CENTER ADMISSIONS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Inc. Coordination with MCOs</a:t>
            </a:r>
          </a:p>
          <a:p>
            <a:pPr marL="0" indent="0">
              <a:buNone/>
            </a:pPr>
            <a:r>
              <a:rPr lang="en-US" sz="2400" b="1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Particular areas of Service Overlap/Interplay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Housing &amp; other community supports</a:t>
            </a:r>
          </a:p>
          <a:p>
            <a:pPr marL="0" indent="0">
              <a:buNone/>
            </a:pPr>
            <a:r>
              <a:rPr lang="en-US" sz="2400" b="1" cap="all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OpERATIONAL</a:t>
            </a:r>
            <a:r>
              <a:rPr lang="en-US" sz="2400" b="1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9425" y="2362200"/>
            <a:ext cx="1447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6725"/>
            <a:ext cx="7772400" cy="1362075"/>
          </a:xfrm>
        </p:spPr>
        <p:txBody>
          <a:bodyPr/>
          <a:lstStyle/>
          <a:p>
            <a:r>
              <a:rPr lang="en-US" sz="3600" dirty="0" smtClean="0">
                <a:ln>
                  <a:solidFill>
                    <a:srgbClr val="969696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Managed Care Quality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58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Ohio MCP Quality Measures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281500"/>
              </p:ext>
            </p:extLst>
          </p:nvPr>
        </p:nvGraphicFramePr>
        <p:xfrm>
          <a:off x="381000" y="1625600"/>
          <a:ext cx="8458200" cy="466851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14600"/>
                <a:gridCol w="5943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Measures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Descriptions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2"/>
                        </a:rPr>
                        <a:t>HEDIS</a:t>
                      </a:r>
                      <a:r>
                        <a:rPr lang="en-US" b="1" dirty="0" smtClean="0">
                          <a:hlinkClick r:id="rId2"/>
                        </a:rPr>
                        <a:t> OH MMC Aggregate Report,</a:t>
                      </a:r>
                      <a:r>
                        <a:rPr lang="en-US" b="1" baseline="0" dirty="0" smtClean="0">
                          <a:hlinkClick r:id="rId2"/>
                        </a:rPr>
                        <a:t> 2016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Access, clinical quality, consumer experience</a:t>
                      </a:r>
                      <a:r>
                        <a:rPr lang="en-US" baseline="0" dirty="0" smtClean="0"/>
                        <a:t> trends compared to national benchmarks by po</a:t>
                      </a:r>
                      <a:r>
                        <a:rPr lang="en-US" dirty="0" smtClean="0"/>
                        <a:t>pulation:  (1)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Healthy Children, (2) Healthy Adults, (3) Women of Reproductive Age, (4) BH  &amp; Chronic Conditions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3"/>
                        </a:rPr>
                        <a:t>External Quality Review  </a:t>
                      </a:r>
                      <a:r>
                        <a:rPr lang="en-US" b="1" dirty="0" smtClean="0">
                          <a:hlinkClick r:id="rId3"/>
                        </a:rPr>
                        <a:t>Report, 2015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External evaluation – MCPN submission, Network</a:t>
                      </a:r>
                      <a:r>
                        <a:rPr lang="en-US" baseline="0" dirty="0" smtClean="0"/>
                        <a:t> &amp; Call Center A</a:t>
                      </a:r>
                      <a:r>
                        <a:rPr lang="en-US" dirty="0" smtClean="0"/>
                        <a:t>ccess, Complaints &amp; Grievances,</a:t>
                      </a:r>
                      <a:r>
                        <a:rPr lang="en-US" baseline="0" dirty="0" smtClean="0"/>
                        <a:t> Clinical Quality Measures (P4P incentive)</a:t>
                      </a:r>
                      <a:r>
                        <a:rPr lang="en-US" dirty="0" smtClean="0"/>
                        <a:t> ,</a:t>
                      </a:r>
                      <a:r>
                        <a:rPr lang="en-US" baseline="0" dirty="0" smtClean="0"/>
                        <a:t> per </a:t>
                      </a:r>
                      <a:r>
                        <a:rPr lang="en-US" dirty="0" smtClean="0"/>
                        <a:t>42 CFR 438.364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4"/>
                        </a:rPr>
                        <a:t>Adult Medicaid Quality </a:t>
                      </a:r>
                      <a:r>
                        <a:rPr lang="en-US" b="1" dirty="0" smtClean="0">
                          <a:hlinkClick r:id="rId4"/>
                        </a:rPr>
                        <a:t>Measures, 2014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CMS </a:t>
                      </a:r>
                      <a:r>
                        <a:rPr lang="en-US" baseline="0" dirty="0" smtClean="0"/>
                        <a:t>Medicaid clinical quality measures for adults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hlinkClick r:id="rId5"/>
                        </a:rPr>
                        <a:t>CAHPS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 MCP Full Report, 2016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Consumer Assessment of Healthcare</a:t>
                      </a:r>
                      <a:r>
                        <a:rPr lang="en-US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Provider Systems </a:t>
                      </a:r>
                      <a:r>
                        <a:rPr lang="en-US" dirty="0" smtClean="0"/>
                        <a:t>annual independent survey of member experience </a:t>
                      </a:r>
                      <a:r>
                        <a:rPr lang="en-US" baseline="0" dirty="0" smtClean="0"/>
                        <a:t>for MMCP &amp; </a:t>
                      </a:r>
                      <a:r>
                        <a:rPr lang="en-US" baseline="0" dirty="0" err="1" smtClean="0"/>
                        <a:t>MyCare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6"/>
                        </a:rPr>
                        <a:t>Quality of Life </a:t>
                      </a:r>
                      <a:r>
                        <a:rPr lang="en-US" b="1" dirty="0" smtClean="0">
                          <a:hlinkClick r:id="rId6"/>
                        </a:rPr>
                        <a:t>Survey OH MMC, 2014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QOL survey</a:t>
                      </a:r>
                      <a:r>
                        <a:rPr lang="en-US" baseline="0" dirty="0" smtClean="0"/>
                        <a:t> yielding MCP &amp; statewide results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56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ODM MCP Report Card</a:t>
            </a:r>
            <a:endParaRPr lang="en-US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54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17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041637"/>
              </p:ext>
            </p:extLst>
          </p:nvPr>
        </p:nvGraphicFramePr>
        <p:xfrm>
          <a:off x="-25400" y="25401"/>
          <a:ext cx="9169400" cy="682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/>
                <a:gridCol w="840127"/>
                <a:gridCol w="6317593"/>
              </a:tblGrid>
              <a:tr h="495413">
                <a:tc gridSpan="3"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C000"/>
                          </a:solidFill>
                        </a:rPr>
                        <a:t>U.S.</a:t>
                      </a:r>
                      <a:r>
                        <a:rPr lang="en-US" sz="2800" baseline="0" dirty="0" smtClean="0">
                          <a:solidFill>
                            <a:srgbClr val="FFC000"/>
                          </a:solidFill>
                        </a:rPr>
                        <a:t> News 2017 Ranking of Best States</a:t>
                      </a:r>
                      <a:endParaRPr lang="en-US" sz="2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703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Overall Rank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3712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Health care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Access,</a:t>
                      </a:r>
                      <a:r>
                        <a:rPr lang="en-US" sz="2000" baseline="0" dirty="0" smtClean="0"/>
                        <a:t> affordability, quality, health outcomes</a:t>
                      </a:r>
                      <a:endParaRPr lang="en-US" sz="2000" dirty="0"/>
                    </a:p>
                  </a:txBody>
                  <a:tcPr/>
                </a:tc>
              </a:tr>
              <a:tr h="43712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Education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How well educate</a:t>
                      </a:r>
                      <a:r>
                        <a:rPr lang="en-US" sz="2000" baseline="0" dirty="0" smtClean="0"/>
                        <a:t> at different levels</a:t>
                      </a:r>
                      <a:endParaRPr lang="en-US" sz="2000" dirty="0"/>
                    </a:p>
                  </a:txBody>
                  <a:tcPr/>
                </a:tc>
              </a:tr>
              <a:tr h="7868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Crime &amp; Corrections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Public</a:t>
                      </a:r>
                      <a:r>
                        <a:rPr lang="en-US" sz="2000" baseline="0" dirty="0" smtClean="0"/>
                        <a:t> safety, quality &amp; fairness of prison systems, </a:t>
                      </a:r>
                      <a:r>
                        <a:rPr lang="en-US" sz="2000" baseline="0" dirty="0" err="1" smtClean="0"/>
                        <a:t>inc.</a:t>
                      </a:r>
                      <a:r>
                        <a:rPr lang="en-US" sz="2000" baseline="0" dirty="0" smtClean="0"/>
                        <a:t> racial bias</a:t>
                      </a:r>
                      <a:endParaRPr lang="en-US" sz="2000" dirty="0"/>
                    </a:p>
                  </a:txBody>
                  <a:tcPr/>
                </a:tc>
              </a:tr>
              <a:tr h="6119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Infrastructure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of states' bridges, public transportation, power grids, broadband</a:t>
                      </a:r>
                    </a:p>
                  </a:txBody>
                  <a:tcPr/>
                </a:tc>
              </a:tr>
              <a:tr h="6119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Opportunity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poverty, housing affordability and equality for women, minorities and people with disabilities</a:t>
                      </a:r>
                      <a:endParaRPr lang="en-US" sz="2000" dirty="0"/>
                    </a:p>
                  </a:txBody>
                  <a:tcPr/>
                </a:tc>
              </a:tr>
              <a:tr h="6119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Economy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unemployment rates, GDP growth, migration into the state, patents, new businesses</a:t>
                      </a:r>
                      <a:endParaRPr lang="en-US" sz="2000" dirty="0"/>
                    </a:p>
                  </a:txBody>
                  <a:tcPr/>
                </a:tc>
              </a:tr>
              <a:tr h="6119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Government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transparency, integrity, FISCAL</a:t>
                      </a: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STABILITY</a:t>
                      </a:r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their use of digital technology in serving residents</a:t>
                      </a:r>
                      <a:endParaRPr lang="en-US" sz="2000" dirty="0"/>
                    </a:p>
                  </a:txBody>
                  <a:tcPr/>
                </a:tc>
              </a:tr>
              <a:tr h="1136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FISCAL STABILITY</a:t>
                      </a:r>
                      <a:r>
                        <a:rPr lang="en-US" sz="2000" baseline="0" dirty="0" smtClean="0"/>
                        <a:t> #42</a:t>
                      </a:r>
                      <a:endParaRPr lang="en-US" sz="20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Government budget balancing #20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Government</a:t>
                      </a:r>
                      <a:r>
                        <a:rPr lang="en-US" sz="2000" baseline="0" dirty="0" smtClean="0"/>
                        <a:t> credit rating #16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/>
                        <a:t>Pension fund liability#48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48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Pay for Performance</a:t>
            </a:r>
            <a:br>
              <a:rPr lang="en-US" dirty="0" smtClean="0"/>
            </a:br>
            <a:r>
              <a:rPr lang="en-US" sz="2400" b="0" i="1" dirty="0" smtClean="0"/>
              <a:t>Statewide MCP Self-Reported Audited HEDIS Metrics</a:t>
            </a:r>
            <a:endParaRPr lang="en-US" sz="2400" b="0" i="1" dirty="0"/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664865"/>
              </p:ext>
            </p:extLst>
          </p:nvPr>
        </p:nvGraphicFramePr>
        <p:xfrm>
          <a:off x="3733800" y="1524000"/>
          <a:ext cx="5257800" cy="2822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"/>
                <a:gridCol w="4953000"/>
              </a:tblGrid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Timeless of Prenatal Care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Postpartum Care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Follow Up After Hospitalization</a:t>
                      </a:r>
                      <a:r>
                        <a:rPr lang="en-US" sz="2200" baseline="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 for MI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Controlling </a:t>
                      </a: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Tw Cen MT Condensed Extra Bold" panose="020B0803020202020204" pitchFamily="34" charset="0"/>
                        </a:rPr>
                        <a:t>High Blood </a:t>
                      </a: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Pressure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Appropriate Treatment for Children with URI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Diabetes: HbA1c Control (&lt;8.0%)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8343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B2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2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Adolescent </a:t>
                      </a:r>
                      <a:r>
                        <a:rPr lang="en-US" sz="2200" dirty="0" err="1" smtClean="0">
                          <a:ln>
                            <a:solidFill>
                              <a:schemeClr val="bg1"/>
                            </a:solidFill>
                          </a:ln>
                          <a:latin typeface="Tw Cen MT Condensed Extra Bold" panose="020B0803020202020204" pitchFamily="34" charset="0"/>
                        </a:rPr>
                        <a:t>Wellcare</a:t>
                      </a:r>
                      <a:endParaRPr lang="en-US" sz="2200" dirty="0">
                        <a:ln>
                          <a:solidFill>
                            <a:schemeClr val="bg1"/>
                          </a:solidFill>
                        </a:ln>
                        <a:latin typeface="Tw Cen MT Condensed Extra Bold" panose="020B0803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34749" y="48768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1307068"/>
            <a:ext cx="3429000" cy="5550932"/>
            <a:chOff x="190500" y="1307068"/>
            <a:chExt cx="3429000" cy="5550932"/>
          </a:xfrm>
        </p:grpSpPr>
        <p:grpSp>
          <p:nvGrpSpPr>
            <p:cNvPr id="19" name="Group 18"/>
            <p:cNvGrpSpPr/>
            <p:nvPr/>
          </p:nvGrpSpPr>
          <p:grpSpPr>
            <a:xfrm>
              <a:off x="190500" y="1752600"/>
              <a:ext cx="3429000" cy="5105400"/>
              <a:chOff x="76200" y="1479551"/>
              <a:chExt cx="3429000" cy="51054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85800" y="1479551"/>
                <a:ext cx="2819400" cy="5105400"/>
                <a:chOff x="6997700" y="2046266"/>
                <a:chExt cx="1701800" cy="4573610"/>
              </a:xfrm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323" t="9379" b="15261"/>
                <a:stretch/>
              </p:blipFill>
              <p:spPr bwMode="auto">
                <a:xfrm>
                  <a:off x="7391400" y="2057401"/>
                  <a:ext cx="1308100" cy="4562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46" t="9378" r="85236" b="16393"/>
                <a:stretch/>
              </p:blipFill>
              <p:spPr bwMode="auto">
                <a:xfrm>
                  <a:off x="6997700" y="2046266"/>
                  <a:ext cx="393700" cy="44939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152400" y="5715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5%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200" y="4800600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25%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33400" y="6084332"/>
                <a:ext cx="316903" cy="316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77309" y="13070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810000" y="4267200"/>
            <a:ext cx="5181600" cy="236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MCP </a:t>
            </a:r>
            <a:r>
              <a:rPr lang="en-US" sz="2400" b="1" dirty="0">
                <a:solidFill>
                  <a:schemeClr val="tx1"/>
                </a:solidFill>
              </a:rPr>
              <a:t>self-reported </a:t>
            </a:r>
            <a:r>
              <a:rPr lang="en-US" sz="2400" b="1" dirty="0" smtClean="0">
                <a:solidFill>
                  <a:schemeClr val="tx1"/>
                </a:solidFill>
              </a:rPr>
              <a:t>audited HEDIS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P4P 25th to 75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percentile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After 75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MCP awarded 1.25</a:t>
            </a:r>
            <a:r>
              <a:rPr lang="en-US" dirty="0">
                <a:solidFill>
                  <a:schemeClr val="tx1"/>
                </a:solidFill>
              </a:rPr>
              <a:t>% </a:t>
            </a:r>
            <a:r>
              <a:rPr lang="en-US" dirty="0" smtClean="0">
                <a:solidFill>
                  <a:schemeClr val="tx1"/>
                </a:solidFill>
              </a:rPr>
              <a:t>of premium &amp; delivery payment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8600" y="6550223"/>
            <a:ext cx="3671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 </a:t>
            </a:r>
            <a:r>
              <a:rPr lang="en-US" sz="1400" dirty="0"/>
              <a:t>HEDIS 2014 national Medicaid percentiles</a:t>
            </a:r>
          </a:p>
        </p:txBody>
      </p:sp>
    </p:spTree>
    <p:extLst>
      <p:ext uri="{BB962C8B-B14F-4D97-AF65-F5344CB8AC3E}">
        <p14:creationId xmlns:p14="http://schemas.microsoft.com/office/powerpoint/2010/main" val="321492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Pay for Performance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sz="2800" b="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" y="1524000"/>
            <a:ext cx="8839200" cy="5314862"/>
            <a:chOff x="379627" y="1397000"/>
            <a:chExt cx="8343900" cy="542848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9" b="13006"/>
            <a:stretch/>
          </p:blipFill>
          <p:spPr bwMode="auto">
            <a:xfrm>
              <a:off x="379627" y="1397000"/>
              <a:ext cx="8343900" cy="469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t="86365" r="21157" b="1049"/>
            <a:stretch/>
          </p:blipFill>
          <p:spPr bwMode="auto">
            <a:xfrm>
              <a:off x="1609811" y="5911082"/>
              <a:ext cx="7010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76400" y="568980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MCP’s Earned $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M 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(34%)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$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 M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1066800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100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Experience with MLTSS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Iowa</a:t>
            </a:r>
          </a:p>
          <a:p>
            <a:r>
              <a:rPr lang="en-US" smtClean="0"/>
              <a:t>Arizona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32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26E203-A120-4049-8372-8FCAA0F1A56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Conclusion</a:t>
            </a:r>
            <a:endParaRPr lang="en-US" sz="2400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66823" y="1676400"/>
            <a:ext cx="8305800" cy="43402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Questions?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Discussion?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Thanks for listening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20850"/>
            <a:ext cx="240980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84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47800"/>
            <a:ext cx="8625809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838200"/>
          </a:xfrm>
        </p:spPr>
        <p:txBody>
          <a:bodyPr/>
          <a:lstStyle/>
          <a:p>
            <a:r>
              <a:rPr lang="en-US" sz="2800" dirty="0" smtClean="0"/>
              <a:t>State GRF expenditures: </a:t>
            </a:r>
            <a:r>
              <a:rPr lang="en-US" sz="2400" dirty="0" smtClean="0"/>
              <a:t>Adjusted for inflation, Ohio just now caught up to the budget the first year of recession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3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19200"/>
            <a:ext cx="6781800" cy="5427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192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Is Ohio state spending wildly out of control?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313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State continued: Gubernatorial election</a:t>
            </a:r>
          </a:p>
          <a:p>
            <a:r>
              <a:rPr lang="en-US" dirty="0" smtClean="0"/>
              <a:t>Local government/county financial challenges</a:t>
            </a:r>
          </a:p>
          <a:p>
            <a:pPr lvl="1"/>
            <a:r>
              <a:rPr lang="en-US" dirty="0" smtClean="0"/>
              <a:t>Loss of MCO tax</a:t>
            </a:r>
          </a:p>
          <a:p>
            <a:r>
              <a:rPr lang="en-US" dirty="0" smtClean="0"/>
              <a:t>CMS </a:t>
            </a:r>
            <a:r>
              <a:rPr lang="en-US" dirty="0"/>
              <a:t>HCBS regulations on definition of community and person-centered </a:t>
            </a:r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Also implementation of managed care regulations, MHPAEA</a:t>
            </a:r>
          </a:p>
          <a:p>
            <a:r>
              <a:rPr lang="en-US" dirty="0" smtClean="0"/>
              <a:t>Long waiting lists. </a:t>
            </a:r>
            <a:r>
              <a:rPr lang="en-US" dirty="0" err="1" smtClean="0"/>
              <a:t>Chaning</a:t>
            </a:r>
            <a:r>
              <a:rPr lang="en-US" dirty="0" smtClean="0"/>
              <a:t> needs of an aging group of individuals with IDD</a:t>
            </a:r>
          </a:p>
          <a:p>
            <a:r>
              <a:rPr lang="en-US" dirty="0"/>
              <a:t>Direct support professional </a:t>
            </a:r>
            <a:r>
              <a:rPr lang="en-US" dirty="0" smtClean="0"/>
              <a:t>turnover, salaries, benefits</a:t>
            </a:r>
            <a:endParaRPr lang="en-US" dirty="0"/>
          </a:p>
          <a:p>
            <a:pPr lvl="1"/>
            <a:r>
              <a:rPr lang="en-US" dirty="0" smtClean="0"/>
              <a:t>Minimum wage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5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5400"/>
            <a:ext cx="9224201" cy="66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2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eme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w According to Vory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w According to Vory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w According to Vory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w According to Vory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w According to Vory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w According to Vory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w According to Vory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Theme5</Template>
  <TotalTime>9187</TotalTime>
  <Words>2779</Words>
  <Application>Microsoft Macintosh PowerPoint</Application>
  <PresentationFormat>On-screen Show (4:3)</PresentationFormat>
  <Paragraphs>464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Theme5</vt:lpstr>
      <vt:lpstr>Custom Design</vt:lpstr>
      <vt:lpstr>1_Custom Design</vt:lpstr>
      <vt:lpstr>Ohio Provider Resource Association  Environmental Scan &amp; Ohio Health Care Trends  September 27, 2017</vt:lpstr>
      <vt:lpstr>PowerPoint Presentation</vt:lpstr>
      <vt:lpstr>Agenda</vt:lpstr>
      <vt:lpstr>Environmental Scan</vt:lpstr>
      <vt:lpstr>PowerPoint Presentation</vt:lpstr>
      <vt:lpstr>State GRF expenditures: Adjusted for inflation, Ohio just now caught up to the budget the first year of recession</vt:lpstr>
      <vt:lpstr>Is Ohio state spending wildly out of control?</vt:lpstr>
      <vt:lpstr>Environmental Scan</vt:lpstr>
      <vt:lpstr>PowerPoint Presentation</vt:lpstr>
      <vt:lpstr>Value based purchasing: managed care is the vehicle </vt:lpstr>
      <vt:lpstr>Ohio Medicaid’s Quality Strategy</vt:lpstr>
      <vt:lpstr>From Fee-for Service to Value Based Payment</vt:lpstr>
      <vt:lpstr>Medicaid FFS        MyCare         Beh Health         MLTSS</vt:lpstr>
      <vt:lpstr>Ohio Medicaid Managed Care Plans (MCPs)</vt:lpstr>
      <vt:lpstr>MyCare Basics Individuals eligible for M’are &amp; M’aid</vt:lpstr>
      <vt:lpstr>Individuals with IDD</vt:lpstr>
      <vt:lpstr>MLTSS Programs 2017</vt:lpstr>
      <vt:lpstr>PowerPoint Presentation</vt:lpstr>
      <vt:lpstr>PowerPoint Presentation</vt:lpstr>
      <vt:lpstr>Remember: it’s all the care, not just LTC/HCBS</vt:lpstr>
      <vt:lpstr>Regulatory changes &amp; Reframing: Provider impact</vt:lpstr>
      <vt:lpstr>Medicaid Managed Care (MMC) Final Rule</vt:lpstr>
      <vt:lpstr>HCBS Regulations </vt:lpstr>
      <vt:lpstr>Medicaid Managed Care </vt:lpstr>
      <vt:lpstr>Business &amp; Clinical Transformation Model  VHCA</vt:lpstr>
      <vt:lpstr>Business &amp; Clinical Transformation: Revenue Cycle Management</vt:lpstr>
      <vt:lpstr>Pressure to Collaborate or Consolidate</vt:lpstr>
      <vt:lpstr>Pressure to Collaborate or Consolidate</vt:lpstr>
      <vt:lpstr>Provider Network Panel</vt:lpstr>
      <vt:lpstr>Provider Network</vt:lpstr>
      <vt:lpstr>Provider Panel Specifications</vt:lpstr>
      <vt:lpstr>Ohio BH Provider Panel Specification Appendix H.  Example</vt:lpstr>
      <vt:lpstr>Network Standards</vt:lpstr>
      <vt:lpstr>Network Standard Measures State Examples (FL, GA, TN)</vt:lpstr>
      <vt:lpstr>Ohio Changing Landscape </vt:lpstr>
      <vt:lpstr>care management</vt:lpstr>
      <vt:lpstr>A. MCP Care Management Activities</vt:lpstr>
      <vt:lpstr>A. MCP Care Management</vt:lpstr>
      <vt:lpstr>A. MCP Care Management Levels</vt:lpstr>
      <vt:lpstr>B. Comprehensive Primary Care &amp; Delegation of Care Management</vt:lpstr>
      <vt:lpstr>B. Delegation of Care Management</vt:lpstr>
      <vt:lpstr>B. Delegation: My Care  Care Management/Service Coordination</vt:lpstr>
      <vt:lpstr>B. Delegation: MLTSS   Care Management/Service Coordination</vt:lpstr>
      <vt:lpstr>B. Delegation:  Community BH provider or Network </vt:lpstr>
      <vt:lpstr>Payment Reform Marisa</vt:lpstr>
      <vt:lpstr>Roles of Ohio’s Community Partners: Non Medicaid Individuals &amp; Services</vt:lpstr>
      <vt:lpstr>OHIO Managed Care Quality</vt:lpstr>
      <vt:lpstr>Ohio MCP Quality Measures</vt:lpstr>
      <vt:lpstr>ODM MCP Report Card</vt:lpstr>
      <vt:lpstr>MCP Pay for Performance Statewide MCP Self-Reported Audited HEDIS Metrics</vt:lpstr>
      <vt:lpstr>MCP Pay for Performance  </vt:lpstr>
      <vt:lpstr>State Experience with MLTSS</vt:lpstr>
      <vt:lpstr>Conclusion</vt:lpstr>
    </vt:vector>
  </TitlesOfParts>
  <Company>Vorys, Sater, Seymour and Pease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Managed Care Readiness</dc:title>
  <dc:creator>mrbostick</dc:creator>
  <cp:lastModifiedBy>Mark Davis</cp:lastModifiedBy>
  <cp:revision>339</cp:revision>
  <cp:lastPrinted>2017-09-20T10:09:32Z</cp:lastPrinted>
  <dcterms:created xsi:type="dcterms:W3CDTF">2017-08-09T22:09:47Z</dcterms:created>
  <dcterms:modified xsi:type="dcterms:W3CDTF">2017-09-25T00:22:26Z</dcterms:modified>
</cp:coreProperties>
</file>