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2" r:id="rId2"/>
  </p:sldIdLst>
  <p:sldSz cx="51206400" cy="25603200"/>
  <p:notesSz cx="6888163" cy="100203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15064">
          <p15:clr>
            <a:srgbClr val="A4A3A4"/>
          </p15:clr>
        </p15:guide>
        <p15:guide id="2" orient="horz" pos="4592">
          <p15:clr>
            <a:srgbClr val="A4A3A4"/>
          </p15:clr>
        </p15:guide>
        <p15:guide id="3" orient="horz" pos="3080">
          <p15:clr>
            <a:srgbClr val="A4A3A4"/>
          </p15:clr>
        </p15:guide>
        <p15:guide id="4" orient="horz" pos="5059">
          <p15:clr>
            <a:srgbClr val="A4A3A4"/>
          </p15:clr>
        </p15:guide>
        <p15:guide id="5" pos="840">
          <p15:clr>
            <a:srgbClr val="A4A3A4"/>
          </p15:clr>
        </p15:guide>
        <p15:guide id="6" pos="8064">
          <p15:clr>
            <a:srgbClr val="A4A3A4"/>
          </p15:clr>
        </p15:guide>
        <p15:guide id="7" pos="8624">
          <p15:clr>
            <a:srgbClr val="A4A3A4"/>
          </p15:clr>
        </p15:guide>
        <p15:guide id="8" pos="15848">
          <p15:clr>
            <a:srgbClr val="A4A3A4"/>
          </p15:clr>
        </p15:guide>
        <p15:guide id="9" pos="16408">
          <p15:clr>
            <a:srgbClr val="A4A3A4"/>
          </p15:clr>
        </p15:guide>
        <p15:guide id="10" pos="23632">
          <p15:clr>
            <a:srgbClr val="A4A3A4"/>
          </p15:clr>
        </p15:guide>
        <p15:guide id="11" pos="24192">
          <p15:clr>
            <a:srgbClr val="A4A3A4"/>
          </p15:clr>
        </p15:guide>
        <p15:guide id="12" pos="314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CC3300"/>
    <a:srgbClr val="006600"/>
    <a:srgbClr val="336699"/>
    <a:srgbClr val="003399"/>
    <a:srgbClr val="000099"/>
    <a:srgbClr val="003E82"/>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p:normalViewPr>
  <p:slideViewPr>
    <p:cSldViewPr>
      <p:cViewPr varScale="1">
        <p:scale>
          <a:sx n="26" d="100"/>
          <a:sy n="26" d="100"/>
        </p:scale>
        <p:origin x="-248" y="-216"/>
      </p:cViewPr>
      <p:guideLst>
        <p:guide orient="horz" pos="15064"/>
        <p:guide orient="horz" pos="4592"/>
        <p:guide orient="horz" pos="3080"/>
        <p:guide orient="horz" pos="5059"/>
        <p:guide pos="840"/>
        <p:guide pos="8064"/>
        <p:guide pos="8624"/>
        <p:guide pos="15848"/>
        <p:guide pos="16408"/>
        <p:guide pos="23632"/>
        <p:guide pos="24192"/>
        <p:guide pos="314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aryse:Documents:OPRA:Epi%20Center:IDD%20Analysis11-OPRA%20ODM%20FINAL%208.14.1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aryse:Documents:OPRA:Epi%20Center:IDD%20Analysis11-OPRA%20ODM%20FINAL%208.14.1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aryse:Documents:OPRA:Epi%20Center:IDD-Select%20Cost%20Analysis8-OPRA%20ODM%20FINAL%208.14.1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Maryse:Documents:OPRA:Epi%20Center:IDD-Select%20Cost%20Analysis8-OPRA%20ODM%20FINAL%208.14.1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sz="2400" dirty="0"/>
              <a:t>Number of Emergency Department Visits Per 1,000 MM</a:t>
            </a:r>
          </a:p>
          <a:p>
            <a:pPr algn="ctr" rtl="0">
              <a:defRPr/>
            </a:pPr>
            <a:r>
              <a:rPr lang="en-US" sz="2400" dirty="0"/>
              <a:t>January - December 2013</a:t>
            </a:r>
          </a:p>
        </c:rich>
      </c:tx>
      <c:layout/>
      <c:overlay val="0"/>
    </c:title>
    <c:autoTitleDeleted val="0"/>
    <c:plotArea>
      <c:layout/>
      <c:barChart>
        <c:barDir val="col"/>
        <c:grouping val="clustered"/>
        <c:varyColors val="1"/>
        <c:ser>
          <c:idx val="0"/>
          <c:order val="0"/>
          <c:tx>
            <c:strRef>
              <c:f>'Graph-ED Visits PMPM'!$X$2</c:f>
              <c:strCache>
                <c:ptCount val="1"/>
                <c:pt idx="0">
                  <c:v>≤ 18</c:v>
                </c:pt>
              </c:strCache>
            </c:strRef>
          </c:tx>
          <c:spPr>
            <a:solidFill>
              <a:srgbClr val="0000FF"/>
            </a:solidFill>
          </c:spPr>
          <c:invertIfNegative val="1"/>
          <c:cat>
            <c:strRef>
              <c:f>'Graph-ED Visits PMPM'!$W$3:$W$12</c:f>
              <c:strCache>
                <c:ptCount val="10"/>
                <c:pt idx="1">
                  <c:v>ABD Non-Duals (Non-institutionalized &amp; IDD) - Control Group</c:v>
                </c:pt>
                <c:pt idx="3">
                  <c:v>IDD Non-ICF-IID/Non-Institutionalized - Study Group</c:v>
                </c:pt>
                <c:pt idx="7">
                  <c:v>Non-IDD Waiver - Control Group</c:v>
                </c:pt>
                <c:pt idx="9">
                  <c:v>Total IDD Waiver - Study Group</c:v>
                </c:pt>
              </c:strCache>
            </c:strRef>
          </c:cat>
          <c:val>
            <c:numRef>
              <c:f>'Graph-ED Visits PMPM'!$X$3:$X$12</c:f>
              <c:numCache>
                <c:formatCode>#,##0.0</c:formatCode>
                <c:ptCount val="10"/>
                <c:pt idx="1">
                  <c:v>94.2188028875117</c:v>
                </c:pt>
                <c:pt idx="3">
                  <c:v>83.55697770437655</c:v>
                </c:pt>
                <c:pt idx="7">
                  <c:v>143.8041815400306</c:v>
                </c:pt>
                <c:pt idx="9">
                  <c:v>49.43594699574405</c:v>
                </c:pt>
              </c:numCache>
            </c:numRef>
          </c:val>
          <c:extLst xmlns:c16r2="http://schemas.microsoft.com/office/drawing/2015/06/chart">
            <c:ext xmlns:c16="http://schemas.microsoft.com/office/drawing/2014/chart" uri="{C3380CC4-5D6E-409C-BE32-E72D297353CC}">
              <c16:uniqueId val="{00000000-9330-4F5D-90A1-875E4D630A82}"/>
            </c:ext>
            <c:ext xmlns:c14="http://schemas.microsoft.com/office/drawing/2007/8/2/chart" uri="{6F2FDCE9-48DA-4B69-8628-5D25D57E5C99}">
              <c14:invertSolidFillFmt>
                <c14:spPr xmlns:c14="http://schemas.microsoft.com/office/drawing/2007/8/2/chart">
                  <a:solidFill>
                    <a:srgbClr val="FFFFFF"/>
                  </a:solidFill>
                </c14:spPr>
              </c14:invertSolidFillFmt>
            </c:ext>
          </c:extLst>
        </c:ser>
        <c:ser>
          <c:idx val="1"/>
          <c:order val="1"/>
          <c:tx>
            <c:strRef>
              <c:f>'Graph-ED Visits PMPM'!$Y$2</c:f>
              <c:strCache>
                <c:ptCount val="1"/>
                <c:pt idx="0">
                  <c:v>≥ 19</c:v>
                </c:pt>
              </c:strCache>
            </c:strRef>
          </c:tx>
          <c:spPr>
            <a:solidFill>
              <a:srgbClr val="FF6600"/>
            </a:solidFill>
          </c:spPr>
          <c:invertIfNegative val="1"/>
          <c:cat>
            <c:strRef>
              <c:f>'Graph-ED Visits PMPM'!$W$3:$W$12</c:f>
              <c:strCache>
                <c:ptCount val="10"/>
                <c:pt idx="1">
                  <c:v>ABD Non-Duals (Non-institutionalized &amp; IDD) - Control Group</c:v>
                </c:pt>
                <c:pt idx="3">
                  <c:v>IDD Non-ICF-IID/Non-Institutionalized - Study Group</c:v>
                </c:pt>
                <c:pt idx="7">
                  <c:v>Non-IDD Waiver - Control Group</c:v>
                </c:pt>
                <c:pt idx="9">
                  <c:v>Total IDD Waiver - Study Group</c:v>
                </c:pt>
              </c:strCache>
            </c:strRef>
          </c:cat>
          <c:val>
            <c:numRef>
              <c:f>'Graph-ED Visits PMPM'!$Y$3:$Y$12</c:f>
              <c:numCache>
                <c:formatCode>#,##0.0</c:formatCode>
                <c:ptCount val="10"/>
                <c:pt idx="1">
                  <c:v>212.8835622765319</c:v>
                </c:pt>
                <c:pt idx="3">
                  <c:v>86.75507798010146</c:v>
                </c:pt>
                <c:pt idx="7">
                  <c:v>175.3180626796204</c:v>
                </c:pt>
                <c:pt idx="9">
                  <c:v>82.92816282857025</c:v>
                </c:pt>
              </c:numCache>
            </c:numRef>
          </c:val>
          <c:extLst xmlns:c16r2="http://schemas.microsoft.com/office/drawing/2015/06/chart">
            <c:ext xmlns:c16="http://schemas.microsoft.com/office/drawing/2014/chart" uri="{C3380CC4-5D6E-409C-BE32-E72D297353CC}">
              <c16:uniqueId val="{00000001-9330-4F5D-90A1-875E4D630A82}"/>
            </c:ext>
            <c:ext xmlns:c14="http://schemas.microsoft.com/office/drawing/2007/8/2/chart" uri="{6F2FDCE9-48DA-4B69-8628-5D25D57E5C99}">
              <c14:invertSolidFillFmt>
                <c14:spPr xmlns:c14="http://schemas.microsoft.com/office/drawing/2007/8/2/chart">
                  <a:solidFill>
                    <a:srgbClr val="FFFFFF"/>
                  </a:solidFill>
                </c14:spPr>
              </c14:invertSolidFillFmt>
            </c:ext>
          </c:extLst>
        </c:ser>
        <c:ser>
          <c:idx val="2"/>
          <c:order val="2"/>
          <c:tx>
            <c:strRef>
              <c:f>'Graph-ED Visits PMPM'!$Z$2</c:f>
              <c:strCache>
                <c:ptCount val="1"/>
                <c:pt idx="0">
                  <c:v>Total</c:v>
                </c:pt>
              </c:strCache>
            </c:strRef>
          </c:tx>
          <c:spPr>
            <a:solidFill>
              <a:schemeClr val="tx2">
                <a:lumMod val="60000"/>
                <a:lumOff val="40000"/>
              </a:schemeClr>
            </a:solidFill>
          </c:spPr>
          <c:invertIfNegative val="0"/>
          <c:cat>
            <c:strRef>
              <c:f>'Graph-ED Visits PMPM'!$W$3:$W$12</c:f>
              <c:strCache>
                <c:ptCount val="10"/>
                <c:pt idx="1">
                  <c:v>ABD Non-Duals (Non-institutionalized &amp; IDD) - Control Group</c:v>
                </c:pt>
                <c:pt idx="3">
                  <c:v>IDD Non-ICF-IID/Non-Institutionalized - Study Group</c:v>
                </c:pt>
                <c:pt idx="7">
                  <c:v>Non-IDD Waiver - Control Group</c:v>
                </c:pt>
                <c:pt idx="9">
                  <c:v>Total IDD Waiver - Study Group</c:v>
                </c:pt>
              </c:strCache>
            </c:strRef>
          </c:cat>
          <c:val>
            <c:numRef>
              <c:f>'Graph-ED Visits PMPM'!$Z$3:$Z$12</c:f>
              <c:numCache>
                <c:formatCode>0.0</c:formatCode>
                <c:ptCount val="10"/>
                <c:pt idx="1">
                  <c:v>190.9155541262913</c:v>
                </c:pt>
                <c:pt idx="3">
                  <c:v>85.75077511024946</c:v>
                </c:pt>
                <c:pt idx="7">
                  <c:v>174.9012824014594</c:v>
                </c:pt>
                <c:pt idx="9">
                  <c:v>78.35418395758296</c:v>
                </c:pt>
              </c:numCache>
            </c:numRef>
          </c:val>
          <c:extLst xmlns:c16r2="http://schemas.microsoft.com/office/drawing/2015/06/chart">
            <c:ext xmlns:c16="http://schemas.microsoft.com/office/drawing/2014/chart" uri="{C3380CC4-5D6E-409C-BE32-E72D297353CC}">
              <c16:uniqueId val="{00000002-9330-4F5D-90A1-875E4D630A82}"/>
            </c:ext>
          </c:extLst>
        </c:ser>
        <c:dLbls>
          <c:showLegendKey val="0"/>
          <c:showVal val="0"/>
          <c:showCatName val="0"/>
          <c:showSerName val="0"/>
          <c:showPercent val="0"/>
          <c:showBubbleSize val="0"/>
        </c:dLbls>
        <c:gapWidth val="55"/>
        <c:axId val="-2033383144"/>
        <c:axId val="-2078401272"/>
      </c:barChart>
      <c:catAx>
        <c:axId val="-2033383144"/>
        <c:scaling>
          <c:orientation val="minMax"/>
        </c:scaling>
        <c:delete val="0"/>
        <c:axPos val="b"/>
        <c:numFmt formatCode="General" sourceLinked="1"/>
        <c:majorTickMark val="none"/>
        <c:minorTickMark val="none"/>
        <c:tickLblPos val="nextTo"/>
        <c:txPr>
          <a:bodyPr/>
          <a:lstStyle/>
          <a:p>
            <a:pPr>
              <a:defRPr sz="1800" b="1"/>
            </a:pPr>
            <a:endParaRPr lang="en-US"/>
          </a:p>
        </c:txPr>
        <c:crossAx val="-2078401272"/>
        <c:crosses val="autoZero"/>
        <c:auto val="1"/>
        <c:lblAlgn val="ctr"/>
        <c:lblOffset val="100"/>
        <c:noMultiLvlLbl val="1"/>
      </c:catAx>
      <c:valAx>
        <c:axId val="-2078401272"/>
        <c:scaling>
          <c:orientation val="minMax"/>
        </c:scaling>
        <c:delete val="0"/>
        <c:axPos val="l"/>
        <c:majorGridlines/>
        <c:numFmt formatCode="#,##0.0" sourceLinked="1"/>
        <c:majorTickMark val="none"/>
        <c:minorTickMark val="none"/>
        <c:tickLblPos val="nextTo"/>
        <c:txPr>
          <a:bodyPr/>
          <a:lstStyle/>
          <a:p>
            <a:pPr>
              <a:defRPr sz="1800"/>
            </a:pPr>
            <a:endParaRPr lang="en-US"/>
          </a:p>
        </c:txPr>
        <c:crossAx val="-2033383144"/>
        <c:crosses val="autoZero"/>
        <c:crossBetween val="between"/>
      </c:valAx>
    </c:plotArea>
    <c:legend>
      <c:legendPos val="r"/>
      <c:layout/>
      <c:overlay val="0"/>
      <c:txPr>
        <a:bodyPr/>
        <a:lstStyle/>
        <a:p>
          <a:pPr>
            <a:defRPr sz="1800"/>
          </a:pPr>
          <a:endParaRPr lang="en-US"/>
        </a:p>
      </c:txPr>
    </c:legend>
    <c:plotVisOnly val="1"/>
    <c:dispBlanksAs val="zero"/>
    <c:showDLblsOverMax val="1"/>
  </c:chart>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600" b="1" i="0" u="none" strike="noStrike" kern="1200" baseline="0">
                <a:solidFill>
                  <a:srgbClr val="000000"/>
                </a:solidFill>
                <a:latin typeface="+mn-lt"/>
                <a:ea typeface="+mn-ea"/>
                <a:cs typeface="+mn-cs"/>
              </a:defRPr>
            </a:pPr>
            <a:r>
              <a:rPr lang="en-US" sz="2400" dirty="0"/>
              <a:t>Percent of Inpatient Admissions with a Readmission within 30 days of Discharge</a:t>
            </a:r>
          </a:p>
          <a:p>
            <a:pPr marL="0" marR="0" indent="0" algn="ctr" defTabSz="914400" rtl="0" eaLnBrk="1" fontAlgn="auto" latinLnBrk="0" hangingPunct="1">
              <a:lnSpc>
                <a:spcPct val="100000"/>
              </a:lnSpc>
              <a:spcBef>
                <a:spcPts val="0"/>
              </a:spcBef>
              <a:spcAft>
                <a:spcPts val="0"/>
              </a:spcAft>
              <a:buClrTx/>
              <a:buSzTx/>
              <a:buFontTx/>
              <a:buNone/>
              <a:tabLst/>
              <a:defRPr sz="1600" b="1" i="0" u="none" strike="noStrike" kern="1200" baseline="0">
                <a:solidFill>
                  <a:srgbClr val="000000"/>
                </a:solidFill>
                <a:latin typeface="+mn-lt"/>
                <a:ea typeface="+mn-ea"/>
                <a:cs typeface="+mn-cs"/>
              </a:defRPr>
            </a:pPr>
            <a:r>
              <a:rPr lang="en-US" sz="2400" b="1" i="0" baseline="0" dirty="0">
                <a:effectLst/>
              </a:rPr>
              <a:t>January - December 2013</a:t>
            </a:r>
            <a:endParaRPr lang="en-US" sz="2400" dirty="0">
              <a:effectLst/>
            </a:endParaRPr>
          </a:p>
          <a:p>
            <a:pPr marL="0" marR="0" indent="0" algn="ctr" defTabSz="914400" rtl="0" eaLnBrk="1" fontAlgn="auto" latinLnBrk="0" hangingPunct="1">
              <a:lnSpc>
                <a:spcPct val="100000"/>
              </a:lnSpc>
              <a:spcBef>
                <a:spcPts val="0"/>
              </a:spcBef>
              <a:spcAft>
                <a:spcPts val="0"/>
              </a:spcAft>
              <a:buClrTx/>
              <a:buSzTx/>
              <a:buFontTx/>
              <a:buNone/>
              <a:tabLst/>
              <a:defRPr sz="1600" b="1" i="0" u="none" strike="noStrike" kern="1200" baseline="0">
                <a:solidFill>
                  <a:srgbClr val="000000"/>
                </a:solidFill>
                <a:latin typeface="+mn-lt"/>
                <a:ea typeface="+mn-ea"/>
                <a:cs typeface="+mn-cs"/>
              </a:defRPr>
            </a:pPr>
            <a:endParaRPr lang="en-US" dirty="0"/>
          </a:p>
        </c:rich>
      </c:tx>
      <c:layout/>
      <c:overlay val="0"/>
    </c:title>
    <c:autoTitleDeleted val="0"/>
    <c:plotArea>
      <c:layout>
        <c:manualLayout>
          <c:layoutTarget val="inner"/>
          <c:xMode val="edge"/>
          <c:yMode val="edge"/>
          <c:x val="0.0747939152624837"/>
          <c:y val="0.287477830458316"/>
          <c:w val="0.894941267587453"/>
          <c:h val="0.341064544200125"/>
        </c:manualLayout>
      </c:layout>
      <c:barChart>
        <c:barDir val="col"/>
        <c:grouping val="clustered"/>
        <c:varyColors val="1"/>
        <c:ser>
          <c:idx val="3"/>
          <c:order val="3"/>
          <c:tx>
            <c:strRef>
              <c:f>'Graph-% Readmits'!$W$2</c:f>
            </c:strRef>
          </c:tx>
          <c:spPr>
            <a:solidFill>
              <a:srgbClr val="0000FF"/>
            </a:solidFill>
          </c:spPr>
          <c:invertIfNegative val="0"/>
          <c:cat>
            <c:multiLvlStrRef>
              <c:f>'Graph-% Readmits'!$V$3:$V$12</c:f>
            </c:multiLvlStrRef>
          </c:cat>
          <c:val>
            <c:numRef>
              <c:f>'Graph-% Readmits'!$W$3:$W$12</c:f>
            </c:numRef>
          </c:val>
          <c:extLst xmlns:c16r2="http://schemas.microsoft.com/office/drawing/2015/06/chart">
            <c:ext xmlns:c16="http://schemas.microsoft.com/office/drawing/2014/chart" uri="{C3380CC4-5D6E-409C-BE32-E72D297353CC}">
              <c16:uniqueId val="{00000000-E2F9-4DEA-81BC-CB4421A15FDD}"/>
            </c:ext>
          </c:extLst>
        </c:ser>
        <c:ser>
          <c:idx val="4"/>
          <c:order val="4"/>
          <c:tx>
            <c:strRef>
              <c:f>'Graph-% Readmits'!$X$2</c:f>
            </c:strRef>
          </c:tx>
          <c:spPr>
            <a:solidFill>
              <a:srgbClr val="FF6600"/>
            </a:solidFill>
          </c:spPr>
          <c:invertIfNegative val="0"/>
          <c:cat>
            <c:multiLvlStrRef>
              <c:f>'Graph-% Readmits'!$V$3:$V$12</c:f>
            </c:multiLvlStrRef>
          </c:cat>
          <c:val>
            <c:numRef>
              <c:f>'Graph-% Readmits'!$X$3:$X$12</c:f>
            </c:numRef>
          </c:val>
          <c:extLst xmlns:c16r2="http://schemas.microsoft.com/office/drawing/2015/06/chart">
            <c:ext xmlns:c16="http://schemas.microsoft.com/office/drawing/2014/chart" uri="{C3380CC4-5D6E-409C-BE32-E72D297353CC}">
              <c16:uniqueId val="{00000001-E2F9-4DEA-81BC-CB4421A15FDD}"/>
            </c:ext>
          </c:extLst>
        </c:ser>
        <c:ser>
          <c:idx val="5"/>
          <c:order val="5"/>
          <c:tx>
            <c:strRef>
              <c:f>'Graph-% Readmits'!$Y$2</c:f>
            </c:strRef>
          </c:tx>
          <c:spPr>
            <a:solidFill>
              <a:schemeClr val="tx2">
                <a:lumMod val="60000"/>
                <a:lumOff val="40000"/>
              </a:schemeClr>
            </a:solidFill>
          </c:spPr>
          <c:invertIfNegative val="0"/>
          <c:cat>
            <c:multiLvlStrRef>
              <c:f>'Graph-% Readmits'!$V$3:$V$12</c:f>
            </c:multiLvlStrRef>
          </c:cat>
          <c:val>
            <c:numRef>
              <c:f>'Graph-% Readmits'!$Y$3:$Y$12</c:f>
            </c:numRef>
          </c:val>
          <c:extLst xmlns:c16r2="http://schemas.microsoft.com/office/drawing/2015/06/chart">
            <c:ext xmlns:c16="http://schemas.microsoft.com/office/drawing/2014/chart" uri="{C3380CC4-5D6E-409C-BE32-E72D297353CC}">
              <c16:uniqueId val="{00000002-E2F9-4DEA-81BC-CB4421A15FDD}"/>
            </c:ext>
          </c:extLst>
        </c:ser>
        <c:ser>
          <c:idx val="0"/>
          <c:order val="0"/>
          <c:tx>
            <c:strRef>
              <c:f>'Graph-% Readmits'!$W$2</c:f>
              <c:strCache>
                <c:ptCount val="1"/>
                <c:pt idx="0">
                  <c:v>≤ 18</c:v>
                </c:pt>
              </c:strCache>
            </c:strRef>
          </c:tx>
          <c:spPr>
            <a:solidFill>
              <a:srgbClr val="0000FF"/>
            </a:solidFill>
          </c:spPr>
          <c:invertIfNegative val="1"/>
          <c:cat>
            <c:strRef>
              <c:f>'Graph-% Readmits'!$V$3:$V$12</c:f>
              <c:strCache>
                <c:ptCount val="10"/>
                <c:pt idx="1">
                  <c:v>ABD Non-Duals (Non-institutionalized &amp; IDD) - Control Group</c:v>
                </c:pt>
                <c:pt idx="3">
                  <c:v>IDD Non-ICF-IID/Non-Institutionalized - Study Group</c:v>
                </c:pt>
                <c:pt idx="7">
                  <c:v>Non-IDD Waiver - Control Group</c:v>
                </c:pt>
                <c:pt idx="9">
                  <c:v>Total IDD Waiver - Study Group</c:v>
                </c:pt>
              </c:strCache>
            </c:strRef>
          </c:cat>
          <c:val>
            <c:numRef>
              <c:f>'Graph-% Readmits'!$W$3:$W$12</c:f>
              <c:numCache>
                <c:formatCode>0.0%</c:formatCode>
                <c:ptCount val="10"/>
                <c:pt idx="1">
                  <c:v>0.204310868245294</c:v>
                </c:pt>
                <c:pt idx="3">
                  <c:v>0.160923623445826</c:v>
                </c:pt>
                <c:pt idx="7">
                  <c:v>0.375409836065574</c:v>
                </c:pt>
                <c:pt idx="9">
                  <c:v>0.145048814504881</c:v>
                </c:pt>
              </c:numCache>
            </c:numRef>
          </c:val>
          <c:extLst xmlns:c16r2="http://schemas.microsoft.com/office/drawing/2015/06/chart">
            <c:ext xmlns:c16="http://schemas.microsoft.com/office/drawing/2014/chart" uri="{C3380CC4-5D6E-409C-BE32-E72D297353CC}">
              <c16:uniqueId val="{00000003-E2F9-4DEA-81BC-CB4421A15FDD}"/>
            </c:ext>
            <c:ext xmlns:c14="http://schemas.microsoft.com/office/drawing/2007/8/2/chart" uri="{6F2FDCE9-48DA-4B69-8628-5D25D57E5C99}">
              <c14:invertSolidFillFmt>
                <c14:spPr xmlns:c14="http://schemas.microsoft.com/office/drawing/2007/8/2/chart">
                  <a:solidFill>
                    <a:srgbClr val="FFFFFF"/>
                  </a:solidFill>
                </c14:spPr>
              </c14:invertSolidFillFmt>
            </c:ext>
          </c:extLst>
        </c:ser>
        <c:ser>
          <c:idx val="1"/>
          <c:order val="1"/>
          <c:tx>
            <c:strRef>
              <c:f>'Graph-% Readmits'!$X$2</c:f>
              <c:strCache>
                <c:ptCount val="1"/>
                <c:pt idx="0">
                  <c:v>≥ 19</c:v>
                </c:pt>
              </c:strCache>
            </c:strRef>
          </c:tx>
          <c:spPr>
            <a:solidFill>
              <a:srgbClr val="FF6600"/>
            </a:solidFill>
          </c:spPr>
          <c:invertIfNegative val="1"/>
          <c:cat>
            <c:strRef>
              <c:f>'Graph-% Readmits'!$V$3:$V$12</c:f>
              <c:strCache>
                <c:ptCount val="10"/>
                <c:pt idx="1">
                  <c:v>ABD Non-Duals (Non-institutionalized &amp; IDD) - Control Group</c:v>
                </c:pt>
                <c:pt idx="3">
                  <c:v>IDD Non-ICF-IID/Non-Institutionalized - Study Group</c:v>
                </c:pt>
                <c:pt idx="7">
                  <c:v>Non-IDD Waiver - Control Group</c:v>
                </c:pt>
                <c:pt idx="9">
                  <c:v>Total IDD Waiver - Study Group</c:v>
                </c:pt>
              </c:strCache>
            </c:strRef>
          </c:cat>
          <c:val>
            <c:numRef>
              <c:f>'Graph-% Readmits'!$X$3:$X$12</c:f>
              <c:numCache>
                <c:formatCode>0.0%</c:formatCode>
                <c:ptCount val="10"/>
                <c:pt idx="1">
                  <c:v>0.219769741488911</c:v>
                </c:pt>
                <c:pt idx="3">
                  <c:v>0.190063810391978</c:v>
                </c:pt>
                <c:pt idx="7">
                  <c:v>0.225193022590792</c:v>
                </c:pt>
                <c:pt idx="9">
                  <c:v>0.193188854489164</c:v>
                </c:pt>
              </c:numCache>
            </c:numRef>
          </c:val>
          <c:extLst xmlns:c16r2="http://schemas.microsoft.com/office/drawing/2015/06/chart">
            <c:ext xmlns:c16="http://schemas.microsoft.com/office/drawing/2014/chart" uri="{C3380CC4-5D6E-409C-BE32-E72D297353CC}">
              <c16:uniqueId val="{00000004-E2F9-4DEA-81BC-CB4421A15FDD}"/>
            </c:ext>
            <c:ext xmlns:c14="http://schemas.microsoft.com/office/drawing/2007/8/2/chart" uri="{6F2FDCE9-48DA-4B69-8628-5D25D57E5C99}">
              <c14:invertSolidFillFmt>
                <c14:spPr xmlns:c14="http://schemas.microsoft.com/office/drawing/2007/8/2/chart">
                  <a:solidFill>
                    <a:srgbClr val="FFFFFF"/>
                  </a:solidFill>
                </c14:spPr>
              </c14:invertSolidFillFmt>
            </c:ext>
          </c:extLst>
        </c:ser>
        <c:ser>
          <c:idx val="2"/>
          <c:order val="2"/>
          <c:tx>
            <c:strRef>
              <c:f>'Graph-% Readmits'!$Y$2</c:f>
              <c:strCache>
                <c:ptCount val="1"/>
                <c:pt idx="0">
                  <c:v>Total</c:v>
                </c:pt>
              </c:strCache>
            </c:strRef>
          </c:tx>
          <c:spPr>
            <a:solidFill>
              <a:schemeClr val="tx2">
                <a:lumMod val="60000"/>
                <a:lumOff val="40000"/>
              </a:schemeClr>
            </a:solidFill>
          </c:spPr>
          <c:invertIfNegative val="0"/>
          <c:cat>
            <c:strRef>
              <c:f>'Graph-% Readmits'!$V$3:$V$12</c:f>
              <c:strCache>
                <c:ptCount val="10"/>
                <c:pt idx="1">
                  <c:v>ABD Non-Duals (Non-institutionalized &amp; IDD) - Control Group</c:v>
                </c:pt>
                <c:pt idx="3">
                  <c:v>IDD Non-ICF-IID/Non-Institutionalized - Study Group</c:v>
                </c:pt>
                <c:pt idx="7">
                  <c:v>Non-IDD Waiver - Control Group</c:v>
                </c:pt>
                <c:pt idx="9">
                  <c:v>Total IDD Waiver - Study Group</c:v>
                </c:pt>
              </c:strCache>
            </c:strRef>
          </c:cat>
          <c:val>
            <c:numRef>
              <c:f>'Graph-% Readmits'!$Y$3:$Y$12</c:f>
              <c:numCache>
                <c:formatCode>0.0%</c:formatCode>
                <c:ptCount val="10"/>
                <c:pt idx="1">
                  <c:v>0.218657140360077</c:v>
                </c:pt>
                <c:pt idx="3">
                  <c:v>0.173687362747055</c:v>
                </c:pt>
                <c:pt idx="7">
                  <c:v>0.237243556023146</c:v>
                </c:pt>
                <c:pt idx="9">
                  <c:v>0.178387650085763</c:v>
                </c:pt>
              </c:numCache>
            </c:numRef>
          </c:val>
          <c:extLst xmlns:c16r2="http://schemas.microsoft.com/office/drawing/2015/06/chart">
            <c:ext xmlns:c16="http://schemas.microsoft.com/office/drawing/2014/chart" uri="{C3380CC4-5D6E-409C-BE32-E72D297353CC}">
              <c16:uniqueId val="{00000005-E2F9-4DEA-81BC-CB4421A15FDD}"/>
            </c:ext>
          </c:extLst>
        </c:ser>
        <c:dLbls>
          <c:showLegendKey val="0"/>
          <c:showVal val="0"/>
          <c:showCatName val="0"/>
          <c:showSerName val="0"/>
          <c:showPercent val="0"/>
          <c:showBubbleSize val="0"/>
        </c:dLbls>
        <c:gapWidth val="0"/>
        <c:axId val="-2004202552"/>
        <c:axId val="-2004494456"/>
      </c:barChart>
      <c:catAx>
        <c:axId val="-2004202552"/>
        <c:scaling>
          <c:orientation val="minMax"/>
        </c:scaling>
        <c:delete val="0"/>
        <c:axPos val="b"/>
        <c:numFmt formatCode="General" sourceLinked="1"/>
        <c:majorTickMark val="none"/>
        <c:minorTickMark val="none"/>
        <c:tickLblPos val="nextTo"/>
        <c:txPr>
          <a:bodyPr/>
          <a:lstStyle/>
          <a:p>
            <a:pPr>
              <a:defRPr sz="1600" b="1"/>
            </a:pPr>
            <a:endParaRPr lang="en-US"/>
          </a:p>
        </c:txPr>
        <c:crossAx val="-2004494456"/>
        <c:crosses val="autoZero"/>
        <c:auto val="1"/>
        <c:lblAlgn val="ctr"/>
        <c:lblOffset val="100"/>
        <c:noMultiLvlLbl val="1"/>
      </c:catAx>
      <c:valAx>
        <c:axId val="-2004494456"/>
        <c:scaling>
          <c:orientation val="minMax"/>
        </c:scaling>
        <c:delete val="0"/>
        <c:axPos val="l"/>
        <c:majorGridlines/>
        <c:numFmt formatCode="0%" sourceLinked="0"/>
        <c:majorTickMark val="none"/>
        <c:minorTickMark val="none"/>
        <c:tickLblPos val="nextTo"/>
        <c:txPr>
          <a:bodyPr/>
          <a:lstStyle/>
          <a:p>
            <a:pPr>
              <a:defRPr sz="1800" b="0"/>
            </a:pPr>
            <a:endParaRPr lang="en-US"/>
          </a:p>
        </c:txPr>
        <c:crossAx val="-2004202552"/>
        <c:crosses val="autoZero"/>
        <c:crossBetween val="between"/>
      </c:valAx>
    </c:plotArea>
    <c:legend>
      <c:legendPos val="r"/>
      <c:legendEntry>
        <c:idx val="0"/>
        <c:delete val="1"/>
      </c:legendEntry>
      <c:legendEntry>
        <c:idx val="1"/>
        <c:delete val="1"/>
      </c:legendEntry>
      <c:legendEntry>
        <c:idx val="2"/>
        <c:delete val="1"/>
      </c:legendEntry>
      <c:layout/>
      <c:overlay val="0"/>
      <c:txPr>
        <a:bodyPr/>
        <a:lstStyle/>
        <a:p>
          <a:pPr>
            <a:defRPr sz="1600"/>
          </a:pPr>
          <a:endParaRPr lang="en-US"/>
        </a:p>
      </c:txPr>
    </c:legend>
    <c:plotVisOnly val="1"/>
    <c:dispBlanksAs val="zero"/>
    <c:showDLblsOverMax val="1"/>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600" b="1" i="0" u="none" strike="noStrike" kern="1200" baseline="0">
                <a:solidFill>
                  <a:srgbClr val="000000"/>
                </a:solidFill>
                <a:latin typeface="+mn-lt"/>
                <a:ea typeface="+mn-ea"/>
                <a:cs typeface="+mn-cs"/>
              </a:defRPr>
            </a:pPr>
            <a:r>
              <a:rPr lang="en-US" sz="2400" dirty="0"/>
              <a:t>Non-Dual ABD vs IDD</a:t>
            </a:r>
            <a:r>
              <a:rPr lang="en-US" sz="2400" baseline="0" dirty="0"/>
              <a:t> Populations</a:t>
            </a:r>
            <a:endParaRPr lang="en-US" sz="2400" dirty="0"/>
          </a:p>
          <a:p>
            <a:pPr marL="0" marR="0" indent="0" algn="ctr" defTabSz="914400" rtl="0" eaLnBrk="1" fontAlgn="auto" latinLnBrk="0" hangingPunct="1">
              <a:lnSpc>
                <a:spcPct val="100000"/>
              </a:lnSpc>
              <a:spcBef>
                <a:spcPts val="0"/>
              </a:spcBef>
              <a:spcAft>
                <a:spcPts val="0"/>
              </a:spcAft>
              <a:buClrTx/>
              <a:buSzTx/>
              <a:buFontTx/>
              <a:buNone/>
              <a:tabLst/>
              <a:defRPr sz="1600" b="1" i="0" u="none" strike="noStrike" kern="1200" baseline="0">
                <a:solidFill>
                  <a:srgbClr val="000000"/>
                </a:solidFill>
                <a:latin typeface="+mn-lt"/>
                <a:ea typeface="+mn-ea"/>
                <a:cs typeface="+mn-cs"/>
              </a:defRPr>
            </a:pPr>
            <a:r>
              <a:rPr lang="en-US" sz="2400" b="1" i="0" baseline="0" dirty="0">
                <a:effectLst/>
              </a:rPr>
              <a:t>January - December 2013</a:t>
            </a:r>
            <a:endParaRPr lang="en-US" sz="2400" dirty="0">
              <a:effectLst/>
            </a:endParaRPr>
          </a:p>
          <a:p>
            <a:pPr marL="0" marR="0" indent="0" algn="ctr" defTabSz="914400" rtl="0" eaLnBrk="1" fontAlgn="auto" latinLnBrk="0" hangingPunct="1">
              <a:lnSpc>
                <a:spcPct val="100000"/>
              </a:lnSpc>
              <a:spcBef>
                <a:spcPts val="0"/>
              </a:spcBef>
              <a:spcAft>
                <a:spcPts val="0"/>
              </a:spcAft>
              <a:buClrTx/>
              <a:buSzTx/>
              <a:buFontTx/>
              <a:buNone/>
              <a:tabLst/>
              <a:defRPr sz="1600" b="1" i="0" u="none" strike="noStrike" kern="1200" baseline="0">
                <a:solidFill>
                  <a:srgbClr val="000000"/>
                </a:solidFill>
                <a:latin typeface="+mn-lt"/>
                <a:ea typeface="+mn-ea"/>
                <a:cs typeface="+mn-cs"/>
              </a:defRPr>
            </a:pPr>
            <a:endParaRPr lang="en-US" dirty="0"/>
          </a:p>
        </c:rich>
      </c:tx>
      <c:layout/>
      <c:overlay val="0"/>
    </c:title>
    <c:autoTitleDeleted val="0"/>
    <c:plotArea>
      <c:layout/>
      <c:barChart>
        <c:barDir val="col"/>
        <c:grouping val="clustered"/>
        <c:varyColors val="1"/>
        <c:ser>
          <c:idx val="3"/>
          <c:order val="0"/>
          <c:tx>
            <c:strRef>
              <c:f>'Graph Data-PMPM-NO PRINT'!$L$1</c:f>
              <c:strCache>
                <c:ptCount val="1"/>
                <c:pt idx="0">
                  <c:v>Total Medicaid Costs</c:v>
                </c:pt>
              </c:strCache>
            </c:strRef>
          </c:tx>
          <c:invertIfNegative val="0"/>
          <c:dLbls>
            <c:dLbl>
              <c:idx val="0"/>
              <c:layout/>
              <c:tx>
                <c:rich>
                  <a:bodyPr/>
                  <a:lstStyle/>
                  <a:p>
                    <a:r>
                      <a:rPr lang="en-US" sz="1800" b="1" dirty="0"/>
                      <a:t>$3,498,114,487.56</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5DBE-421E-8A42-254550A12DD5}"/>
                </c:ext>
              </c:extLst>
            </c:dLbl>
            <c:dLbl>
              <c:idx val="1"/>
              <c:layout/>
              <c:tx>
                <c:rich>
                  <a:bodyPr/>
                  <a:lstStyle/>
                  <a:p>
                    <a:r>
                      <a:rPr lang="en-US" sz="1800" b="1" dirty="0"/>
                      <a:t>$1,893,377,130.73</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DBE-421E-8A42-254550A12DD5}"/>
                </c:ext>
              </c:extLst>
            </c:dLbl>
            <c:spPr>
              <a:noFill/>
              <a:ln>
                <a:noFill/>
              </a:ln>
              <a:effectLst/>
            </c:spPr>
            <c:txPr>
              <a:bodyPr/>
              <a:lstStyle/>
              <a:p>
                <a:pPr>
                  <a:defRPr sz="18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'Graph Data-PMPM-NO PRINT'!$A$2:$A$3</c:f>
              <c:strCache>
                <c:ptCount val="2"/>
                <c:pt idx="0">
                  <c:v>ABD Non-Duals (excludes institutionalized and IDD) - Comparison Group</c:v>
                </c:pt>
                <c:pt idx="1">
                  <c:v>IDD Non-ICF-IID/Non-Institutional - Study Group</c:v>
                </c:pt>
              </c:strCache>
            </c:strRef>
          </c:cat>
          <c:val>
            <c:numRef>
              <c:f>'Graph Data-PMPM-NO PRINT'!$L$2:$L$3</c:f>
              <c:numCache>
                <c:formatCode>\$#,##0.00</c:formatCode>
                <c:ptCount val="2"/>
                <c:pt idx="0">
                  <c:v>1378.60205639077</c:v>
                </c:pt>
                <c:pt idx="1">
                  <c:v>3068.637784424538</c:v>
                </c:pt>
              </c:numCache>
            </c:numRef>
          </c:val>
          <c:extLst xmlns:c16r2="http://schemas.microsoft.com/office/drawing/2015/06/chart">
            <c:ext xmlns:c16="http://schemas.microsoft.com/office/drawing/2014/chart" uri="{C3380CC4-5D6E-409C-BE32-E72D297353CC}">
              <c16:uniqueId val="{00000002-5DBE-421E-8A42-254550A12DD5}"/>
            </c:ext>
          </c:extLst>
        </c:ser>
        <c:dLbls>
          <c:showLegendKey val="0"/>
          <c:showVal val="0"/>
          <c:showCatName val="0"/>
          <c:showSerName val="0"/>
          <c:showPercent val="0"/>
          <c:showBubbleSize val="0"/>
        </c:dLbls>
        <c:gapWidth val="55"/>
        <c:axId val="-2033433736"/>
        <c:axId val="-2036398072"/>
      </c:barChart>
      <c:catAx>
        <c:axId val="-2033433736"/>
        <c:scaling>
          <c:orientation val="minMax"/>
        </c:scaling>
        <c:delete val="0"/>
        <c:axPos val="b"/>
        <c:numFmt formatCode="General" sourceLinked="1"/>
        <c:majorTickMark val="none"/>
        <c:minorTickMark val="none"/>
        <c:tickLblPos val="nextTo"/>
        <c:txPr>
          <a:bodyPr/>
          <a:lstStyle/>
          <a:p>
            <a:pPr>
              <a:defRPr sz="1800" b="1"/>
            </a:pPr>
            <a:endParaRPr lang="en-US"/>
          </a:p>
        </c:txPr>
        <c:crossAx val="-2036398072"/>
        <c:crosses val="autoZero"/>
        <c:auto val="1"/>
        <c:lblAlgn val="ctr"/>
        <c:lblOffset val="100"/>
        <c:noMultiLvlLbl val="1"/>
      </c:catAx>
      <c:valAx>
        <c:axId val="-2036398072"/>
        <c:scaling>
          <c:orientation val="minMax"/>
          <c:max val="4500.0"/>
        </c:scaling>
        <c:delete val="0"/>
        <c:axPos val="l"/>
        <c:majorGridlines/>
        <c:numFmt formatCode="\$#,##0.00" sourceLinked="1"/>
        <c:majorTickMark val="none"/>
        <c:minorTickMark val="none"/>
        <c:tickLblPos val="nextTo"/>
        <c:txPr>
          <a:bodyPr/>
          <a:lstStyle/>
          <a:p>
            <a:pPr>
              <a:defRPr sz="1800"/>
            </a:pPr>
            <a:endParaRPr lang="en-US"/>
          </a:p>
        </c:txPr>
        <c:crossAx val="-2033433736"/>
        <c:crosses val="autoZero"/>
        <c:crossBetween val="between"/>
      </c:valAx>
    </c:plotArea>
    <c:plotVisOnly val="1"/>
    <c:dispBlanksAs val="zero"/>
    <c:showDLblsOverMax val="1"/>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2400" b="1" i="0" u="none" strike="noStrike" kern="1200" baseline="0">
                <a:solidFill>
                  <a:srgbClr val="000000"/>
                </a:solidFill>
                <a:latin typeface="+mn-lt"/>
                <a:ea typeface="+mn-ea"/>
                <a:cs typeface="+mn-cs"/>
              </a:defRPr>
            </a:pPr>
            <a:r>
              <a:rPr lang="en-US" sz="2400" baseline="0" dirty="0"/>
              <a:t>Non-IDD Waiver vs IDD Waiver Populations</a:t>
            </a:r>
            <a:endParaRPr lang="en-US" sz="2400" dirty="0"/>
          </a:p>
          <a:p>
            <a:pPr marL="0" marR="0" indent="0" algn="ctr" defTabSz="914400" rtl="0" eaLnBrk="1" fontAlgn="auto" latinLnBrk="0" hangingPunct="1">
              <a:lnSpc>
                <a:spcPct val="100000"/>
              </a:lnSpc>
              <a:spcBef>
                <a:spcPts val="0"/>
              </a:spcBef>
              <a:spcAft>
                <a:spcPts val="0"/>
              </a:spcAft>
              <a:buClrTx/>
              <a:buSzTx/>
              <a:buFontTx/>
              <a:buNone/>
              <a:tabLst/>
              <a:defRPr sz="2400" b="1" i="0" u="none" strike="noStrike" kern="1200" baseline="0">
                <a:solidFill>
                  <a:srgbClr val="000000"/>
                </a:solidFill>
                <a:latin typeface="+mn-lt"/>
                <a:ea typeface="+mn-ea"/>
                <a:cs typeface="+mn-cs"/>
              </a:defRPr>
            </a:pPr>
            <a:r>
              <a:rPr lang="en-US" sz="2400" b="1" i="0" baseline="0" dirty="0">
                <a:effectLst/>
              </a:rPr>
              <a:t>January - December 2013</a:t>
            </a:r>
            <a:endParaRPr lang="en-US" sz="2400" dirty="0">
              <a:effectLst/>
            </a:endParaRPr>
          </a:p>
          <a:p>
            <a:pPr marL="0" marR="0" indent="0" algn="ctr" defTabSz="914400" rtl="0" eaLnBrk="1" fontAlgn="auto" latinLnBrk="0" hangingPunct="1">
              <a:lnSpc>
                <a:spcPct val="100000"/>
              </a:lnSpc>
              <a:spcBef>
                <a:spcPts val="0"/>
              </a:spcBef>
              <a:spcAft>
                <a:spcPts val="0"/>
              </a:spcAft>
              <a:buClrTx/>
              <a:buSzTx/>
              <a:buFontTx/>
              <a:buNone/>
              <a:tabLst/>
              <a:defRPr sz="2400" b="1" i="0" u="none" strike="noStrike" kern="1200" baseline="0">
                <a:solidFill>
                  <a:srgbClr val="000000"/>
                </a:solidFill>
                <a:latin typeface="+mn-lt"/>
                <a:ea typeface="+mn-ea"/>
                <a:cs typeface="+mn-cs"/>
              </a:defRPr>
            </a:pPr>
            <a:endParaRPr lang="en-US" sz="2400" dirty="0"/>
          </a:p>
        </c:rich>
      </c:tx>
      <c:layout/>
      <c:overlay val="0"/>
    </c:title>
    <c:autoTitleDeleted val="0"/>
    <c:plotArea>
      <c:layout>
        <c:manualLayout>
          <c:layoutTarget val="inner"/>
          <c:xMode val="edge"/>
          <c:yMode val="edge"/>
          <c:x val="0.108872175861738"/>
          <c:y val="0.175197765620135"/>
          <c:w val="0.878946207305482"/>
          <c:h val="0.73971055959213"/>
        </c:manualLayout>
      </c:layout>
      <c:barChart>
        <c:barDir val="col"/>
        <c:grouping val="clustered"/>
        <c:varyColors val="1"/>
        <c:ser>
          <c:idx val="3"/>
          <c:order val="0"/>
          <c:tx>
            <c:strRef>
              <c:f>'Graph Data-PMPM-NO PRINT'!$L$1</c:f>
              <c:strCache>
                <c:ptCount val="1"/>
                <c:pt idx="0">
                  <c:v>Total Medicaid Costs</c:v>
                </c:pt>
              </c:strCache>
            </c:strRef>
          </c:tx>
          <c:invertIfNegative val="0"/>
          <c:dLbls>
            <c:dLbl>
              <c:idx val="0"/>
              <c:layout/>
              <c:tx>
                <c:rich>
                  <a:bodyPr/>
                  <a:lstStyle/>
                  <a:p>
                    <a:r>
                      <a:rPr lang="en-US" sz="1800" b="1" dirty="0"/>
                      <a:t>$1,347,054,064.29</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E861-41D5-8FF6-9ECF0E262951}"/>
                </c:ext>
              </c:extLst>
            </c:dLbl>
            <c:dLbl>
              <c:idx val="1"/>
              <c:layout/>
              <c:tx>
                <c:rich>
                  <a:bodyPr/>
                  <a:lstStyle/>
                  <a:p>
                    <a:r>
                      <a:rPr lang="en-US" sz="1800" b="1" dirty="0"/>
                      <a:t>$1,675,545,781.17</a:t>
                    </a:r>
                  </a:p>
                </c:rich>
              </c:tx>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E861-41D5-8FF6-9ECF0E262951}"/>
                </c:ext>
              </c:extLst>
            </c:dLbl>
            <c:spPr>
              <a:noFill/>
              <a:ln>
                <a:noFill/>
              </a:ln>
              <a:effectLst/>
            </c:spPr>
            <c:txPr>
              <a:bodyPr/>
              <a:lstStyle/>
              <a:p>
                <a:pPr>
                  <a:defRPr sz="1800" b="1"/>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'Graph Data-PMPM-NO PRINT'!$A$4:$A$5</c:f>
              <c:strCache>
                <c:ptCount val="2"/>
                <c:pt idx="0">
                  <c:v>Non-IDD Waiver - Comparison Group</c:v>
                </c:pt>
                <c:pt idx="1">
                  <c:v>Total IDD Waiver - Study Group</c:v>
                </c:pt>
              </c:strCache>
            </c:strRef>
          </c:cat>
          <c:val>
            <c:numRef>
              <c:f>'Graph Data-PMPM-NO PRINT'!$L$4:$L$5</c:f>
              <c:numCache>
                <c:formatCode>\$#,##0.00</c:formatCode>
                <c:ptCount val="2"/>
                <c:pt idx="0">
                  <c:v>2271.186034688571</c:v>
                </c:pt>
                <c:pt idx="1">
                  <c:v>4252.729823042541</c:v>
                </c:pt>
              </c:numCache>
            </c:numRef>
          </c:val>
          <c:extLst xmlns:c16r2="http://schemas.microsoft.com/office/drawing/2015/06/chart">
            <c:ext xmlns:c16="http://schemas.microsoft.com/office/drawing/2014/chart" uri="{C3380CC4-5D6E-409C-BE32-E72D297353CC}">
              <c16:uniqueId val="{00000002-E861-41D5-8FF6-9ECF0E262951}"/>
            </c:ext>
          </c:extLst>
        </c:ser>
        <c:dLbls>
          <c:showLegendKey val="0"/>
          <c:showVal val="0"/>
          <c:showCatName val="0"/>
          <c:showSerName val="0"/>
          <c:showPercent val="0"/>
          <c:showBubbleSize val="0"/>
        </c:dLbls>
        <c:gapWidth val="55"/>
        <c:axId val="-2033588968"/>
        <c:axId val="-2037085400"/>
      </c:barChart>
      <c:catAx>
        <c:axId val="-2033588968"/>
        <c:scaling>
          <c:orientation val="minMax"/>
        </c:scaling>
        <c:delete val="0"/>
        <c:axPos val="b"/>
        <c:numFmt formatCode="General" sourceLinked="1"/>
        <c:majorTickMark val="none"/>
        <c:minorTickMark val="none"/>
        <c:tickLblPos val="nextTo"/>
        <c:txPr>
          <a:bodyPr/>
          <a:lstStyle/>
          <a:p>
            <a:pPr>
              <a:defRPr sz="1800" b="1"/>
            </a:pPr>
            <a:endParaRPr lang="en-US"/>
          </a:p>
        </c:txPr>
        <c:crossAx val="-2037085400"/>
        <c:crosses val="autoZero"/>
        <c:auto val="1"/>
        <c:lblAlgn val="ctr"/>
        <c:lblOffset val="100"/>
        <c:noMultiLvlLbl val="1"/>
      </c:catAx>
      <c:valAx>
        <c:axId val="-2037085400"/>
        <c:scaling>
          <c:orientation val="minMax"/>
        </c:scaling>
        <c:delete val="0"/>
        <c:axPos val="l"/>
        <c:majorGridlines/>
        <c:numFmt formatCode="\$#,##0.00" sourceLinked="1"/>
        <c:majorTickMark val="none"/>
        <c:minorTickMark val="none"/>
        <c:tickLblPos val="nextTo"/>
        <c:txPr>
          <a:bodyPr/>
          <a:lstStyle/>
          <a:p>
            <a:pPr>
              <a:defRPr sz="1800"/>
            </a:pPr>
            <a:endParaRPr lang="en-US"/>
          </a:p>
        </c:txPr>
        <c:crossAx val="-2033588968"/>
        <c:crosses val="autoZero"/>
        <c:crossBetween val="between"/>
      </c:valAx>
    </c:plotArea>
    <c:plotVisOnly val="1"/>
    <c:dispBlanksAs val="zero"/>
    <c:showDLblsOverMax val="1"/>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4975"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defTabSz="896938">
              <a:defRPr sz="1200"/>
            </a:lvl1pPr>
          </a:lstStyle>
          <a:p>
            <a:endParaRPr lang="en-AU" dirty="0"/>
          </a:p>
        </p:txBody>
      </p:sp>
      <p:sp>
        <p:nvSpPr>
          <p:cNvPr id="4099" name="Rectangle 3"/>
          <p:cNvSpPr>
            <a:spLocks noGrp="1" noChangeArrowheads="1"/>
          </p:cNvSpPr>
          <p:nvPr>
            <p:ph type="dt" sz="quarter" idx="1"/>
          </p:nvPr>
        </p:nvSpPr>
        <p:spPr bwMode="auto">
          <a:xfrm>
            <a:off x="3867150" y="0"/>
            <a:ext cx="3048000"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algn="r" defTabSz="896938">
              <a:defRPr sz="1200"/>
            </a:lvl1pPr>
          </a:lstStyle>
          <a:p>
            <a:endParaRPr lang="en-AU" dirty="0"/>
          </a:p>
        </p:txBody>
      </p:sp>
      <p:sp>
        <p:nvSpPr>
          <p:cNvPr id="4100" name="Rectangle 4"/>
          <p:cNvSpPr>
            <a:spLocks noGrp="1" noChangeArrowheads="1"/>
          </p:cNvSpPr>
          <p:nvPr>
            <p:ph type="ftr" sz="quarter" idx="2"/>
          </p:nvPr>
        </p:nvSpPr>
        <p:spPr bwMode="auto">
          <a:xfrm>
            <a:off x="0" y="9520238"/>
            <a:ext cx="2974975"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defTabSz="896938">
              <a:defRPr sz="1200"/>
            </a:lvl1pPr>
          </a:lstStyle>
          <a:p>
            <a:endParaRPr lang="en-AU" dirty="0"/>
          </a:p>
        </p:txBody>
      </p:sp>
      <p:sp>
        <p:nvSpPr>
          <p:cNvPr id="4101" name="Rectangle 5"/>
          <p:cNvSpPr>
            <a:spLocks noGrp="1" noChangeArrowheads="1"/>
          </p:cNvSpPr>
          <p:nvPr>
            <p:ph type="sldNum" sz="quarter" idx="3"/>
          </p:nvPr>
        </p:nvSpPr>
        <p:spPr bwMode="auto">
          <a:xfrm>
            <a:off x="3867150" y="9520238"/>
            <a:ext cx="3048000"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algn="r" defTabSz="896938">
              <a:defRPr sz="1200"/>
            </a:lvl1pPr>
          </a:lstStyle>
          <a:p>
            <a:fld id="{99FABD6A-1111-4877-8226-7D2161DD6222}" type="slidenum">
              <a:rPr lang="en-AU"/>
              <a:pPr/>
              <a:t>‹#›</a:t>
            </a:fld>
            <a:endParaRPr lang="en-AU" dirty="0"/>
          </a:p>
        </p:txBody>
      </p:sp>
    </p:spTree>
    <p:extLst>
      <p:ext uri="{BB962C8B-B14F-4D97-AF65-F5344CB8AC3E}">
        <p14:creationId xmlns:p14="http://schemas.microsoft.com/office/powerpoint/2010/main" val="3940866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4975"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defTabSz="896938">
              <a:defRPr sz="1200"/>
            </a:lvl1pPr>
          </a:lstStyle>
          <a:p>
            <a:endParaRPr lang="en-AU" dirty="0"/>
          </a:p>
        </p:txBody>
      </p:sp>
      <p:sp>
        <p:nvSpPr>
          <p:cNvPr id="3075" name="Rectangle 3"/>
          <p:cNvSpPr>
            <a:spLocks noGrp="1" noChangeArrowheads="1"/>
          </p:cNvSpPr>
          <p:nvPr>
            <p:ph type="dt" idx="1"/>
          </p:nvPr>
        </p:nvSpPr>
        <p:spPr bwMode="auto">
          <a:xfrm>
            <a:off x="3867150" y="0"/>
            <a:ext cx="3048000" cy="525463"/>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lvl1pPr algn="r" defTabSz="896938">
              <a:defRPr sz="1200"/>
            </a:lvl1pPr>
          </a:lstStyle>
          <a:p>
            <a:endParaRPr lang="en-AU" dirty="0"/>
          </a:p>
        </p:txBody>
      </p:sp>
      <p:sp>
        <p:nvSpPr>
          <p:cNvPr id="3076" name="Rectangle 4"/>
          <p:cNvSpPr>
            <a:spLocks noGrp="1" noRot="1" noChangeAspect="1" noChangeArrowheads="1" noTextEdit="1"/>
          </p:cNvSpPr>
          <p:nvPr>
            <p:ph type="sldImg" idx="2"/>
          </p:nvPr>
        </p:nvSpPr>
        <p:spPr bwMode="auto">
          <a:xfrm>
            <a:off x="-325438" y="749300"/>
            <a:ext cx="7496176" cy="374808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892175" y="4797425"/>
            <a:ext cx="5056188" cy="4497388"/>
          </a:xfrm>
          <a:prstGeom prst="rect">
            <a:avLst/>
          </a:prstGeom>
          <a:noFill/>
          <a:ln w="9525">
            <a:noFill/>
            <a:miter lim="800000"/>
            <a:headEnd/>
            <a:tailEnd/>
          </a:ln>
          <a:effectLst/>
        </p:spPr>
        <p:txBody>
          <a:bodyPr vert="horz" wrap="square" lIns="89569" tIns="44785" rIns="89569" bIns="44785"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3078" name="Rectangle 6"/>
          <p:cNvSpPr>
            <a:spLocks noGrp="1" noChangeArrowheads="1"/>
          </p:cNvSpPr>
          <p:nvPr>
            <p:ph type="ftr" sz="quarter" idx="4"/>
          </p:nvPr>
        </p:nvSpPr>
        <p:spPr bwMode="auto">
          <a:xfrm>
            <a:off x="0" y="9520238"/>
            <a:ext cx="2974975"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defTabSz="896938">
              <a:defRPr sz="1200"/>
            </a:lvl1pPr>
          </a:lstStyle>
          <a:p>
            <a:endParaRPr lang="en-AU" dirty="0"/>
          </a:p>
        </p:txBody>
      </p:sp>
      <p:sp>
        <p:nvSpPr>
          <p:cNvPr id="3079" name="Rectangle 7"/>
          <p:cNvSpPr>
            <a:spLocks noGrp="1" noChangeArrowheads="1"/>
          </p:cNvSpPr>
          <p:nvPr>
            <p:ph type="sldNum" sz="quarter" idx="5"/>
          </p:nvPr>
        </p:nvSpPr>
        <p:spPr bwMode="auto">
          <a:xfrm>
            <a:off x="3867150" y="9520238"/>
            <a:ext cx="3048000" cy="523875"/>
          </a:xfrm>
          <a:prstGeom prst="rect">
            <a:avLst/>
          </a:prstGeom>
          <a:noFill/>
          <a:ln w="9525">
            <a:noFill/>
            <a:miter lim="800000"/>
            <a:headEnd/>
            <a:tailEnd/>
          </a:ln>
          <a:effectLst/>
        </p:spPr>
        <p:txBody>
          <a:bodyPr vert="horz" wrap="square" lIns="89569" tIns="44785" rIns="89569" bIns="44785" numCol="1" anchor="b" anchorCtr="0" compatLnSpc="1">
            <a:prstTxWarp prst="textNoShape">
              <a:avLst/>
            </a:prstTxWarp>
          </a:bodyPr>
          <a:lstStyle>
            <a:lvl1pPr algn="r" defTabSz="896938">
              <a:defRPr sz="1200"/>
            </a:lvl1pPr>
          </a:lstStyle>
          <a:p>
            <a:fld id="{EBEE576E-9ECA-4E61-845D-D39FC85D2763}" type="slidenum">
              <a:rPr lang="en-AU"/>
              <a:pPr/>
              <a:t>‹#›</a:t>
            </a:fld>
            <a:endParaRPr lang="en-AU" dirty="0"/>
          </a:p>
        </p:txBody>
      </p:sp>
    </p:spTree>
    <p:extLst>
      <p:ext uri="{BB962C8B-B14F-4D97-AF65-F5344CB8AC3E}">
        <p14:creationId xmlns:p14="http://schemas.microsoft.com/office/powerpoint/2010/main" val="20438032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BEE576E-9ECA-4E61-845D-D39FC85D2763}" type="slidenum">
              <a:rPr lang="en-AU" smtClean="0"/>
              <a:pPr/>
              <a:t>1</a:t>
            </a:fld>
            <a:endParaRPr lang="en-A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7953375"/>
            <a:ext cx="43526075" cy="5487988"/>
          </a:xfrm>
        </p:spPr>
        <p:txBody>
          <a:bodyPr/>
          <a:lstStyle/>
          <a:p>
            <a:r>
              <a:rPr lang="en-US"/>
              <a:t>Click to edit Master title style</a:t>
            </a:r>
          </a:p>
        </p:txBody>
      </p:sp>
      <p:sp>
        <p:nvSpPr>
          <p:cNvPr id="3" name="Subtitle 2"/>
          <p:cNvSpPr>
            <a:spLocks noGrp="1"/>
          </p:cNvSpPr>
          <p:nvPr>
            <p:ph type="subTitle" idx="1"/>
          </p:nvPr>
        </p:nvSpPr>
        <p:spPr>
          <a:xfrm>
            <a:off x="7680325" y="14508163"/>
            <a:ext cx="35845750" cy="65436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320D182-3EF9-4E68-B3C0-23D5B7DFDFE3}"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427B111-D23C-4D8A-B38F-B79BE3DD661A}"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3925" y="2274888"/>
            <a:ext cx="10880725" cy="204835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1750" y="2274888"/>
            <a:ext cx="32489775" cy="204835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56440D3-5366-4414-B87C-0B46E542347B}"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2A2C15E-2837-4E7C-9F39-6443DF681AE1}"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16452850"/>
            <a:ext cx="43526075" cy="508476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4044950" y="10852150"/>
            <a:ext cx="43526075" cy="56007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B5CB513-7D9F-4502-99E8-5B1D26F11803}"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1750" y="7396163"/>
            <a:ext cx="21685250" cy="15362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0" y="7396163"/>
            <a:ext cx="21685250" cy="15362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99382864-0F38-4CD6-ACD0-6C1679F1E6AB}"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025525"/>
            <a:ext cx="46085125" cy="4267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8" y="5730875"/>
            <a:ext cx="22625050" cy="23891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60638" y="8120063"/>
            <a:ext cx="22625050" cy="147510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5730875"/>
            <a:ext cx="22632988" cy="23891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6012775" y="8120063"/>
            <a:ext cx="22632988" cy="147510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F1D02D30-00CD-4799-AD86-D62834C00F1D}"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E7503273-F25F-4956-B2F0-7DEE46DF2B12}"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EA8901E2-66D2-4F19-AF04-5030AE5C93FF}"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019175"/>
            <a:ext cx="16846550" cy="43386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0019963" y="1019175"/>
            <a:ext cx="28625800" cy="218519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8" y="5357813"/>
            <a:ext cx="16846550" cy="17513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583DAF2-DB72-41A3-9D20-98BCE941C922}"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17922875"/>
            <a:ext cx="30724475" cy="21145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036175" y="2287588"/>
            <a:ext cx="30724475" cy="153622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0036175" y="20037425"/>
            <a:ext cx="30724475" cy="30051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0EDC83C8-7780-4BF0-ADF5-377CD0B83BE0}"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1750" y="2274888"/>
            <a:ext cx="43522900" cy="4267200"/>
          </a:xfrm>
          <a:prstGeom prst="rect">
            <a:avLst/>
          </a:prstGeom>
          <a:noFill/>
          <a:ln w="9525">
            <a:noFill/>
            <a:miter lim="800000"/>
            <a:headEnd/>
            <a:tailEnd/>
          </a:ln>
          <a:effectLst/>
        </p:spPr>
        <p:txBody>
          <a:bodyPr vert="horz" wrap="square" lIns="426714" tIns="213357" rIns="426714" bIns="213357"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1750" y="7396163"/>
            <a:ext cx="43522900" cy="15362237"/>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1750" y="23328313"/>
            <a:ext cx="10668000" cy="1704975"/>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defTabSz="4267200">
              <a:defRPr sz="6500"/>
            </a:lvl1pPr>
          </a:lstStyle>
          <a:p>
            <a:endParaRPr lang="en-US" dirty="0"/>
          </a:p>
        </p:txBody>
      </p:sp>
      <p:sp>
        <p:nvSpPr>
          <p:cNvPr id="1029" name="Rectangle 5"/>
          <p:cNvSpPr>
            <a:spLocks noGrp="1" noChangeArrowheads="1"/>
          </p:cNvSpPr>
          <p:nvPr>
            <p:ph type="ftr" sz="quarter" idx="3"/>
          </p:nvPr>
        </p:nvSpPr>
        <p:spPr bwMode="auto">
          <a:xfrm>
            <a:off x="17494250" y="23328313"/>
            <a:ext cx="16217900" cy="1704975"/>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lgn="ctr" defTabSz="4267200">
              <a:defRPr sz="6500"/>
            </a:lvl1pPr>
          </a:lstStyle>
          <a:p>
            <a:endParaRPr lang="en-US" dirty="0"/>
          </a:p>
        </p:txBody>
      </p:sp>
      <p:sp>
        <p:nvSpPr>
          <p:cNvPr id="1030" name="Rectangle 6"/>
          <p:cNvSpPr>
            <a:spLocks noGrp="1" noChangeArrowheads="1"/>
          </p:cNvSpPr>
          <p:nvPr>
            <p:ph type="sldNum" sz="quarter" idx="4"/>
          </p:nvPr>
        </p:nvSpPr>
        <p:spPr bwMode="auto">
          <a:xfrm>
            <a:off x="36696650" y="23328313"/>
            <a:ext cx="10668000" cy="1704975"/>
          </a:xfrm>
          <a:prstGeom prst="rect">
            <a:avLst/>
          </a:prstGeom>
          <a:noFill/>
          <a:ln w="9525">
            <a:noFill/>
            <a:miter lim="800000"/>
            <a:headEnd/>
            <a:tailEnd/>
          </a:ln>
          <a:effectLst/>
        </p:spPr>
        <p:txBody>
          <a:bodyPr vert="horz" wrap="square" lIns="426714" tIns="213357" rIns="426714" bIns="213357" numCol="1" anchor="t" anchorCtr="0" compatLnSpc="1">
            <a:prstTxWarp prst="textNoShape">
              <a:avLst/>
            </a:prstTxWarp>
          </a:bodyPr>
          <a:lstStyle>
            <a:lvl1pPr algn="r" defTabSz="4267200">
              <a:defRPr sz="6500"/>
            </a:lvl1pPr>
          </a:lstStyle>
          <a:p>
            <a:fld id="{92965262-787E-4542-9EAE-06337EB816EC}" type="slidenum">
              <a:rPr lang="en-US"/>
              <a:pPr/>
              <a:t>‹#›</a:t>
            </a:fld>
            <a:endParaRPr lang="en-US" dirty="0"/>
          </a:p>
        </p:txBody>
      </p:sp>
      <p:sp>
        <p:nvSpPr>
          <p:cNvPr id="1035" name="Rectangle 11"/>
          <p:cNvSpPr>
            <a:spLocks noChangeArrowheads="1"/>
          </p:cNvSpPr>
          <p:nvPr userDrawn="1"/>
        </p:nvSpPr>
        <p:spPr bwMode="auto">
          <a:xfrm>
            <a:off x="0" y="0"/>
            <a:ext cx="51206400" cy="25603200"/>
          </a:xfrm>
          <a:prstGeom prst="rect">
            <a:avLst/>
          </a:prstGeom>
          <a:noFill/>
          <a:ln w="25400">
            <a:solidFill>
              <a:schemeClr val="tx1"/>
            </a:solidFill>
            <a:miter lim="800000"/>
            <a:headEnd/>
            <a:tailEnd/>
          </a:ln>
          <a:effectLst/>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267200" rtl="0" eaLnBrk="0" fontAlgn="base" hangingPunct="0">
        <a:spcBef>
          <a:spcPct val="0"/>
        </a:spcBef>
        <a:spcAft>
          <a:spcPct val="0"/>
        </a:spcAft>
        <a:defRPr sz="20500">
          <a:solidFill>
            <a:schemeClr val="tx2"/>
          </a:solidFill>
          <a:latin typeface="+mj-lt"/>
          <a:ea typeface="+mj-ea"/>
          <a:cs typeface="+mj-cs"/>
        </a:defRPr>
      </a:lvl1pPr>
      <a:lvl2pPr algn="ctr" defTabSz="4267200" rtl="0" eaLnBrk="0" fontAlgn="base" hangingPunct="0">
        <a:spcBef>
          <a:spcPct val="0"/>
        </a:spcBef>
        <a:spcAft>
          <a:spcPct val="0"/>
        </a:spcAft>
        <a:defRPr sz="20500">
          <a:solidFill>
            <a:schemeClr val="tx2"/>
          </a:solidFill>
          <a:latin typeface="Times New Roman" pitchFamily="18" charset="0"/>
        </a:defRPr>
      </a:lvl2pPr>
      <a:lvl3pPr algn="ctr" defTabSz="4267200" rtl="0" eaLnBrk="0" fontAlgn="base" hangingPunct="0">
        <a:spcBef>
          <a:spcPct val="0"/>
        </a:spcBef>
        <a:spcAft>
          <a:spcPct val="0"/>
        </a:spcAft>
        <a:defRPr sz="20500">
          <a:solidFill>
            <a:schemeClr val="tx2"/>
          </a:solidFill>
          <a:latin typeface="Times New Roman" pitchFamily="18" charset="0"/>
        </a:defRPr>
      </a:lvl3pPr>
      <a:lvl4pPr algn="ctr" defTabSz="4267200" rtl="0" eaLnBrk="0" fontAlgn="base" hangingPunct="0">
        <a:spcBef>
          <a:spcPct val="0"/>
        </a:spcBef>
        <a:spcAft>
          <a:spcPct val="0"/>
        </a:spcAft>
        <a:defRPr sz="20500">
          <a:solidFill>
            <a:schemeClr val="tx2"/>
          </a:solidFill>
          <a:latin typeface="Times New Roman" pitchFamily="18" charset="0"/>
        </a:defRPr>
      </a:lvl4pPr>
      <a:lvl5pPr algn="ctr" defTabSz="4267200" rtl="0" eaLnBrk="0" fontAlgn="base" hangingPunct="0">
        <a:spcBef>
          <a:spcPct val="0"/>
        </a:spcBef>
        <a:spcAft>
          <a:spcPct val="0"/>
        </a:spcAft>
        <a:defRPr sz="20500">
          <a:solidFill>
            <a:schemeClr val="tx2"/>
          </a:solidFill>
          <a:latin typeface="Times New Roman" pitchFamily="18" charset="0"/>
        </a:defRPr>
      </a:lvl5pPr>
      <a:lvl6pPr marL="457200" algn="ctr" defTabSz="4267200" rtl="0" eaLnBrk="0" fontAlgn="base" hangingPunct="0">
        <a:spcBef>
          <a:spcPct val="0"/>
        </a:spcBef>
        <a:spcAft>
          <a:spcPct val="0"/>
        </a:spcAft>
        <a:defRPr sz="20500">
          <a:solidFill>
            <a:schemeClr val="tx2"/>
          </a:solidFill>
          <a:latin typeface="Times New Roman" pitchFamily="18" charset="0"/>
        </a:defRPr>
      </a:lvl6pPr>
      <a:lvl7pPr marL="914400" algn="ctr" defTabSz="4267200" rtl="0" eaLnBrk="0" fontAlgn="base" hangingPunct="0">
        <a:spcBef>
          <a:spcPct val="0"/>
        </a:spcBef>
        <a:spcAft>
          <a:spcPct val="0"/>
        </a:spcAft>
        <a:defRPr sz="20500">
          <a:solidFill>
            <a:schemeClr val="tx2"/>
          </a:solidFill>
          <a:latin typeface="Times New Roman" pitchFamily="18" charset="0"/>
        </a:defRPr>
      </a:lvl7pPr>
      <a:lvl8pPr marL="1371600" algn="ctr" defTabSz="4267200" rtl="0" eaLnBrk="0" fontAlgn="base" hangingPunct="0">
        <a:spcBef>
          <a:spcPct val="0"/>
        </a:spcBef>
        <a:spcAft>
          <a:spcPct val="0"/>
        </a:spcAft>
        <a:defRPr sz="20500">
          <a:solidFill>
            <a:schemeClr val="tx2"/>
          </a:solidFill>
          <a:latin typeface="Times New Roman" pitchFamily="18" charset="0"/>
        </a:defRPr>
      </a:lvl8pPr>
      <a:lvl9pPr marL="1828800" algn="ctr" defTabSz="4267200" rtl="0" eaLnBrk="0" fontAlgn="base" hangingPunct="0">
        <a:spcBef>
          <a:spcPct val="0"/>
        </a:spcBef>
        <a:spcAft>
          <a:spcPct val="0"/>
        </a:spcAft>
        <a:defRPr sz="20500">
          <a:solidFill>
            <a:schemeClr val="tx2"/>
          </a:solidFill>
          <a:latin typeface="Times New Roman" pitchFamily="18" charset="0"/>
        </a:defRPr>
      </a:lvl9pPr>
    </p:titleStyle>
    <p:bodyStyle>
      <a:lvl1pPr marL="1600200" indent="-1600200" algn="l" defTabSz="4267200" rtl="0" eaLnBrk="0" fontAlgn="base" hangingPunct="0">
        <a:spcBef>
          <a:spcPct val="20000"/>
        </a:spcBef>
        <a:spcAft>
          <a:spcPct val="0"/>
        </a:spcAft>
        <a:buChar char="•"/>
        <a:defRPr sz="14900">
          <a:solidFill>
            <a:schemeClr val="tx1"/>
          </a:solidFill>
          <a:latin typeface="+mn-lt"/>
          <a:ea typeface="+mn-ea"/>
          <a:cs typeface="+mn-cs"/>
        </a:defRPr>
      </a:lvl1pPr>
      <a:lvl2pPr marL="3467100" indent="-1333500" algn="l" defTabSz="4267200" rtl="0" eaLnBrk="0" fontAlgn="base" hangingPunct="0">
        <a:spcBef>
          <a:spcPct val="20000"/>
        </a:spcBef>
        <a:spcAft>
          <a:spcPct val="0"/>
        </a:spcAft>
        <a:buChar char="–"/>
        <a:defRPr sz="13100">
          <a:solidFill>
            <a:schemeClr val="tx1"/>
          </a:solidFill>
          <a:latin typeface="+mn-lt"/>
        </a:defRPr>
      </a:lvl2pPr>
      <a:lvl3pPr marL="5334000" indent="-1066800" algn="l" defTabSz="4267200" rtl="0" eaLnBrk="0" fontAlgn="base" hangingPunct="0">
        <a:spcBef>
          <a:spcPct val="20000"/>
        </a:spcBef>
        <a:spcAft>
          <a:spcPct val="0"/>
        </a:spcAft>
        <a:buChar char="•"/>
        <a:defRPr sz="11200">
          <a:solidFill>
            <a:schemeClr val="tx1"/>
          </a:solidFill>
          <a:latin typeface="+mn-lt"/>
        </a:defRPr>
      </a:lvl3pPr>
      <a:lvl4pPr marL="7467600" indent="-1066800" algn="l" defTabSz="4267200" rtl="0" eaLnBrk="0" fontAlgn="base" hangingPunct="0">
        <a:spcBef>
          <a:spcPct val="20000"/>
        </a:spcBef>
        <a:spcAft>
          <a:spcPct val="0"/>
        </a:spcAft>
        <a:buChar char="–"/>
        <a:defRPr sz="9300">
          <a:solidFill>
            <a:schemeClr val="tx1"/>
          </a:solidFill>
          <a:latin typeface="+mn-lt"/>
        </a:defRPr>
      </a:lvl4pPr>
      <a:lvl5pPr marL="9601200" indent="-1066800" algn="l" defTabSz="4267200" rtl="0" eaLnBrk="0" fontAlgn="base" hangingPunct="0">
        <a:spcBef>
          <a:spcPct val="20000"/>
        </a:spcBef>
        <a:spcAft>
          <a:spcPct val="0"/>
        </a:spcAft>
        <a:buChar char="»"/>
        <a:defRPr sz="9300">
          <a:solidFill>
            <a:schemeClr val="tx1"/>
          </a:solidFill>
          <a:latin typeface="+mn-lt"/>
        </a:defRPr>
      </a:lvl5pPr>
      <a:lvl6pPr marL="10058400" indent="-1066800" algn="l" defTabSz="4267200" rtl="0" eaLnBrk="0" fontAlgn="base" hangingPunct="0">
        <a:spcBef>
          <a:spcPct val="20000"/>
        </a:spcBef>
        <a:spcAft>
          <a:spcPct val="0"/>
        </a:spcAft>
        <a:buChar char="»"/>
        <a:defRPr sz="9300">
          <a:solidFill>
            <a:schemeClr val="tx1"/>
          </a:solidFill>
          <a:latin typeface="+mn-lt"/>
        </a:defRPr>
      </a:lvl6pPr>
      <a:lvl7pPr marL="10515600" indent="-1066800" algn="l" defTabSz="4267200" rtl="0" eaLnBrk="0" fontAlgn="base" hangingPunct="0">
        <a:spcBef>
          <a:spcPct val="20000"/>
        </a:spcBef>
        <a:spcAft>
          <a:spcPct val="0"/>
        </a:spcAft>
        <a:buChar char="»"/>
        <a:defRPr sz="9300">
          <a:solidFill>
            <a:schemeClr val="tx1"/>
          </a:solidFill>
          <a:latin typeface="+mn-lt"/>
        </a:defRPr>
      </a:lvl7pPr>
      <a:lvl8pPr marL="10972800" indent="-1066800" algn="l" defTabSz="4267200" rtl="0" eaLnBrk="0" fontAlgn="base" hangingPunct="0">
        <a:spcBef>
          <a:spcPct val="20000"/>
        </a:spcBef>
        <a:spcAft>
          <a:spcPct val="0"/>
        </a:spcAft>
        <a:buChar char="»"/>
        <a:defRPr sz="9300">
          <a:solidFill>
            <a:schemeClr val="tx1"/>
          </a:solidFill>
          <a:latin typeface="+mn-lt"/>
        </a:defRPr>
      </a:lvl8pPr>
      <a:lvl9pPr marL="11430000" indent="-1066800" algn="l" defTabSz="4267200" rtl="0" eaLnBrk="0" fontAlgn="base" hangingPunct="0">
        <a:spcBef>
          <a:spcPct val="20000"/>
        </a:spcBef>
        <a:spcAft>
          <a:spcPct val="0"/>
        </a:spcAft>
        <a:buChar char="»"/>
        <a:defRPr sz="9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hart" Target="../charts/chart1.xml"/><Relationship Id="rId5" Type="http://schemas.openxmlformats.org/officeDocument/2006/relationships/chart" Target="../charts/chart2.xml"/><Relationship Id="rId6" Type="http://schemas.openxmlformats.org/officeDocument/2006/relationships/chart" Target="../charts/chart3.xml"/><Relationship Id="rId7" Type="http://schemas.openxmlformats.org/officeDocument/2006/relationships/chart" Target="../charts/chart4.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0" y="0"/>
            <a:ext cx="49872900" cy="4171950"/>
          </a:xfrm>
          <a:prstGeom prst="rect">
            <a:avLst/>
          </a:prstGeom>
          <a:solidFill>
            <a:schemeClr val="bg1"/>
          </a:solidFill>
          <a:ln w="9525">
            <a:noFill/>
            <a:miter lim="800000"/>
            <a:headEnd/>
            <a:tailEnd/>
          </a:ln>
          <a:effectLst/>
        </p:spPr>
        <p:txBody>
          <a:bodyPr lIns="540000" tIns="1080000" rIns="540000" bIns="540000"/>
          <a:lstStyle/>
          <a:p>
            <a:pPr algn="ctr"/>
            <a:r>
              <a:rPr lang="en-GB" sz="6600" b="1" dirty="0">
                <a:solidFill>
                  <a:srgbClr val="006699"/>
                </a:solidFill>
                <a:latin typeface="Arial" charset="0"/>
              </a:rPr>
              <a:t>      Health Care Disparities for Individuals with Intellectual and Developmental Disabilities in Ohio</a:t>
            </a:r>
            <a:endParaRPr lang="en-AU" sz="6600" b="1" dirty="0">
              <a:solidFill>
                <a:srgbClr val="006699"/>
              </a:solidFill>
              <a:latin typeface="Arial" charset="0"/>
            </a:endParaRPr>
          </a:p>
        </p:txBody>
      </p:sp>
      <p:sp>
        <p:nvSpPr>
          <p:cNvPr id="15389" name="Rectangle 29"/>
          <p:cNvSpPr>
            <a:spLocks noChangeArrowheads="1"/>
          </p:cNvSpPr>
          <p:nvPr/>
        </p:nvSpPr>
        <p:spPr bwMode="auto">
          <a:xfrm>
            <a:off x="0" y="4092575"/>
            <a:ext cx="51206400" cy="190500"/>
          </a:xfrm>
          <a:prstGeom prst="rect">
            <a:avLst/>
          </a:prstGeom>
          <a:gradFill rotWithShape="0">
            <a:gsLst>
              <a:gs pos="0">
                <a:schemeClr val="accent2"/>
              </a:gs>
              <a:gs pos="100000">
                <a:srgbClr val="66FFFF"/>
              </a:gs>
            </a:gsLst>
            <a:lin ang="5400000" scaled="1"/>
          </a:gradFill>
          <a:ln w="9525">
            <a:noFill/>
            <a:miter lim="800000"/>
            <a:headEnd/>
            <a:tailEnd/>
          </a:ln>
          <a:effectLst/>
        </p:spPr>
        <p:txBody>
          <a:bodyPr wrap="none" anchor="ctr"/>
          <a:lstStyle/>
          <a:p>
            <a:endParaRPr lang="en-US" dirty="0"/>
          </a:p>
        </p:txBody>
      </p:sp>
      <p:sp>
        <p:nvSpPr>
          <p:cNvPr id="15391" name="Rectangle 31"/>
          <p:cNvSpPr>
            <a:spLocks noChangeArrowheads="1"/>
          </p:cNvSpPr>
          <p:nvPr/>
        </p:nvSpPr>
        <p:spPr bwMode="auto">
          <a:xfrm>
            <a:off x="0" y="0"/>
            <a:ext cx="51206400" cy="25603200"/>
          </a:xfrm>
          <a:prstGeom prst="rect">
            <a:avLst/>
          </a:prstGeom>
          <a:noFill/>
          <a:ln w="25400">
            <a:solidFill>
              <a:schemeClr val="tx1"/>
            </a:solidFill>
            <a:miter lim="800000"/>
            <a:headEnd/>
            <a:tailEnd/>
          </a:ln>
          <a:effectLst/>
        </p:spPr>
        <p:txBody>
          <a:bodyPr wrap="none" anchor="ctr"/>
          <a:lstStyle/>
          <a:p>
            <a:endParaRPr lang="en-US" dirty="0"/>
          </a:p>
        </p:txBody>
      </p:sp>
      <p:sp>
        <p:nvSpPr>
          <p:cNvPr id="15417" name="Rectangle 57"/>
          <p:cNvSpPr>
            <a:spLocks noChangeArrowheads="1"/>
          </p:cNvSpPr>
          <p:nvPr/>
        </p:nvSpPr>
        <p:spPr bwMode="auto">
          <a:xfrm>
            <a:off x="1333500" y="16687800"/>
            <a:ext cx="11468100" cy="8001000"/>
          </a:xfrm>
          <a:prstGeom prst="rect">
            <a:avLst/>
          </a:prstGeom>
          <a:solidFill>
            <a:schemeClr val="bg1"/>
          </a:solidFill>
          <a:ln w="57150" cmpd="thinThick">
            <a:solidFill>
              <a:srgbClr val="003366"/>
            </a:solidFill>
            <a:miter lim="800000"/>
            <a:headEnd/>
            <a:tailEnd/>
          </a:ln>
          <a:effectLst/>
        </p:spPr>
        <p:txBody>
          <a:bodyPr lIns="360000" tIns="360000" rIns="360000" bIns="360000"/>
          <a:lstStyle/>
          <a:p>
            <a:pPr>
              <a:spcBef>
                <a:spcPct val="50000"/>
              </a:spcBef>
            </a:pPr>
            <a:r>
              <a:rPr lang="en-GB" sz="4000" b="1" dirty="0">
                <a:solidFill>
                  <a:srgbClr val="006699"/>
                </a:solidFill>
                <a:latin typeface="Arial" charset="0"/>
              </a:rPr>
              <a:t>Method</a:t>
            </a:r>
          </a:p>
          <a:p>
            <a:pPr>
              <a:spcBef>
                <a:spcPct val="20000"/>
              </a:spcBef>
              <a:buFont typeface="Arial"/>
              <a:buChar char="•"/>
            </a:pPr>
            <a:r>
              <a:rPr lang="en-AU" sz="2800" dirty="0">
                <a:latin typeface="Arial" charset="0"/>
              </a:rPr>
              <a:t> Collaborated with the Ohio Department of Medicaid and the Ohio Department of Developmental Disabilities to obtain Ohio Medicaid claims data.</a:t>
            </a:r>
          </a:p>
          <a:p>
            <a:pPr>
              <a:spcBef>
                <a:spcPct val="20000"/>
              </a:spcBef>
              <a:buFont typeface="Arial"/>
              <a:buChar char="•"/>
            </a:pPr>
            <a:r>
              <a:rPr lang="en-AU" sz="2800" dirty="0">
                <a:latin typeface="Arial" charset="0"/>
              </a:rPr>
              <a:t> Obtained de-identified Medicaid claims data by ICD-9-CM diagnosis codes for variables categorized by patient and provider demographics, episodes of care summary groupings and type of health care services.</a:t>
            </a:r>
          </a:p>
          <a:p>
            <a:pPr>
              <a:spcBef>
                <a:spcPct val="20000"/>
              </a:spcBef>
              <a:buFont typeface="Arial"/>
              <a:buChar char="•"/>
            </a:pPr>
            <a:r>
              <a:rPr lang="en-AU" sz="2800" dirty="0">
                <a:latin typeface="Arial" charset="0"/>
              </a:rPr>
              <a:t> IDD diagnosis, Medicaid coverage in Ohio and at least one episode of care between January-December 2013.</a:t>
            </a:r>
          </a:p>
          <a:p>
            <a:pPr>
              <a:spcBef>
                <a:spcPct val="20000"/>
              </a:spcBef>
              <a:buFont typeface="Arial"/>
              <a:buChar char="•"/>
            </a:pPr>
            <a:r>
              <a:rPr lang="en-AU" sz="2800" dirty="0">
                <a:latin typeface="Arial" charset="0"/>
              </a:rPr>
              <a:t> Stratified by age (child ≤ 18 yo vs. adult ≥ 19 yo). </a:t>
            </a:r>
          </a:p>
          <a:p>
            <a:pPr>
              <a:spcBef>
                <a:spcPct val="20000"/>
              </a:spcBef>
              <a:buFont typeface="Arial"/>
              <a:buChar char="•"/>
            </a:pPr>
            <a:r>
              <a:rPr lang="en-AU" sz="2800" dirty="0">
                <a:latin typeface="Arial" charset="0"/>
              </a:rPr>
              <a:t> </a:t>
            </a:r>
            <a:r>
              <a:rPr lang="en-AU" sz="2800" i="1" dirty="0">
                <a:latin typeface="Arial" charset="0"/>
              </a:rPr>
              <a:t>N</a:t>
            </a:r>
            <a:r>
              <a:rPr lang="en-AU" sz="2800" dirty="0">
                <a:latin typeface="Arial" charset="0"/>
              </a:rPr>
              <a:t> = 387,933 Ohioans on Medicaid categorized into eight subgroups for individuals with IDD (</a:t>
            </a:r>
            <a:r>
              <a:rPr lang="en-AU" sz="2800" i="1" dirty="0">
                <a:latin typeface="Arial" charset="0"/>
              </a:rPr>
              <a:t>n</a:t>
            </a:r>
            <a:r>
              <a:rPr lang="en-AU" sz="2800" dirty="0">
                <a:latin typeface="Arial" charset="0"/>
              </a:rPr>
              <a:t> = 87,727) study groups and Aged, Blind and Disabled (ABD) comparison groups (</a:t>
            </a:r>
            <a:r>
              <a:rPr lang="en-AU" sz="2800" i="1" dirty="0">
                <a:latin typeface="Arial" charset="0"/>
              </a:rPr>
              <a:t>n</a:t>
            </a:r>
            <a:r>
              <a:rPr lang="en-AU" sz="2800" dirty="0">
                <a:latin typeface="Arial" charset="0"/>
              </a:rPr>
              <a:t> = 300,206).</a:t>
            </a:r>
          </a:p>
          <a:p>
            <a:pPr>
              <a:spcBef>
                <a:spcPct val="20000"/>
              </a:spcBef>
              <a:buFont typeface="Arial"/>
              <a:buChar char="•"/>
            </a:pPr>
            <a:r>
              <a:rPr lang="en-AU" sz="2800" dirty="0">
                <a:latin typeface="Arial" charset="0"/>
              </a:rPr>
              <a:t> Patient confidentiality met requirements of HIPAA and all business associate agreements.  </a:t>
            </a:r>
          </a:p>
          <a:p>
            <a:pPr>
              <a:spcBef>
                <a:spcPct val="20000"/>
              </a:spcBef>
            </a:pPr>
            <a:endParaRPr lang="en-AU" sz="2800" dirty="0">
              <a:latin typeface="Arial" charset="0"/>
            </a:endParaRPr>
          </a:p>
        </p:txBody>
      </p:sp>
      <p:sp>
        <p:nvSpPr>
          <p:cNvPr id="15418" name="Rectangle 58"/>
          <p:cNvSpPr>
            <a:spLocks noChangeArrowheads="1"/>
          </p:cNvSpPr>
          <p:nvPr/>
        </p:nvSpPr>
        <p:spPr bwMode="auto">
          <a:xfrm>
            <a:off x="1333500" y="6953250"/>
            <a:ext cx="11468100" cy="9429750"/>
          </a:xfrm>
          <a:prstGeom prst="rect">
            <a:avLst/>
          </a:prstGeom>
          <a:solidFill>
            <a:schemeClr val="bg1"/>
          </a:solidFill>
          <a:ln w="57150" cmpd="thinThick">
            <a:solidFill>
              <a:srgbClr val="003366"/>
            </a:solidFill>
            <a:miter lim="800000"/>
            <a:headEnd/>
            <a:tailEnd/>
          </a:ln>
          <a:effectLst/>
        </p:spPr>
        <p:txBody>
          <a:bodyPr lIns="360000" tIns="360000" rIns="360000" bIns="360000"/>
          <a:lstStyle/>
          <a:p>
            <a:pPr>
              <a:spcBef>
                <a:spcPct val="50000"/>
              </a:spcBef>
            </a:pPr>
            <a:r>
              <a:rPr lang="en-GB" sz="4000" b="1" dirty="0">
                <a:solidFill>
                  <a:srgbClr val="006699"/>
                </a:solidFill>
                <a:latin typeface="Arial" charset="0"/>
              </a:rPr>
              <a:t>Introduction</a:t>
            </a:r>
          </a:p>
          <a:p>
            <a:pPr>
              <a:spcBef>
                <a:spcPct val="50000"/>
              </a:spcBef>
            </a:pPr>
            <a:r>
              <a:rPr lang="en-AU" sz="2800" dirty="0">
                <a:latin typeface="Arial" charset="0"/>
              </a:rPr>
              <a:t>Currently, there is a lack of epidemiological and actuarial knowledge on individuals with intellectual and developmental disabilities (IDD). This may contribute to poorer health outcomes and inadequate access to health care services. Many challenges are observed such as, disproportionally higher rates of preventable mortality, co-morbidities and chronic conditions among adults with IDD. These chronic conditions for individuals with IDD are varying compared to the general population. As the health care system undergoes reforms designed to improve health outcomes and assure universal access to health insurance and health care nationally, it is important to take a closer look at how individuals with IDD interact with that system. </a:t>
            </a:r>
          </a:p>
          <a:p>
            <a:pPr>
              <a:spcBef>
                <a:spcPct val="50000"/>
              </a:spcBef>
            </a:pPr>
            <a:r>
              <a:rPr lang="en-AU" sz="2800" b="1" i="1" dirty="0">
                <a:latin typeface="Arial" charset="0"/>
              </a:rPr>
              <a:t>Purpose</a:t>
            </a:r>
            <a:r>
              <a:rPr lang="en-AU" sz="2800" dirty="0">
                <a:latin typeface="Arial" charset="0"/>
              </a:rPr>
              <a:t>: Evaluate the current state of health care services for individuals with IDD in Ohio who utilize Medicaid services. </a:t>
            </a:r>
          </a:p>
          <a:p>
            <a:pPr>
              <a:spcBef>
                <a:spcPct val="50000"/>
              </a:spcBef>
            </a:pPr>
            <a:r>
              <a:rPr lang="en-AU" sz="2800" b="1" i="1" dirty="0">
                <a:latin typeface="Arial" charset="0"/>
              </a:rPr>
              <a:t>Objective: </a:t>
            </a:r>
            <a:r>
              <a:rPr lang="en-AU" sz="2800" dirty="0">
                <a:latin typeface="Arial" charset="0"/>
              </a:rPr>
              <a:t>Determine the health care needs of individuals with IDD and how the current health care delivery system could be improved to better coordinate and provide health care services to the IDD population in Ohio and nationally. </a:t>
            </a:r>
          </a:p>
          <a:p>
            <a:pPr>
              <a:spcBef>
                <a:spcPct val="50000"/>
              </a:spcBef>
            </a:pPr>
            <a:r>
              <a:rPr lang="en-AU" sz="2800" dirty="0">
                <a:latin typeface="Arial" charset="0"/>
              </a:rPr>
              <a:t>.  </a:t>
            </a:r>
          </a:p>
        </p:txBody>
      </p:sp>
      <p:sp>
        <p:nvSpPr>
          <p:cNvPr id="15419" name="Rectangle 59"/>
          <p:cNvSpPr>
            <a:spLocks noChangeArrowheads="1"/>
          </p:cNvSpPr>
          <p:nvPr/>
        </p:nvSpPr>
        <p:spPr bwMode="auto">
          <a:xfrm>
            <a:off x="13690600" y="6953250"/>
            <a:ext cx="23825200" cy="17702213"/>
          </a:xfrm>
          <a:prstGeom prst="rect">
            <a:avLst/>
          </a:prstGeom>
          <a:solidFill>
            <a:schemeClr val="bg1"/>
          </a:solidFill>
          <a:ln w="57150" cmpd="thinThick">
            <a:solidFill>
              <a:srgbClr val="003366"/>
            </a:solidFill>
            <a:miter lim="800000"/>
            <a:headEnd/>
            <a:tailEnd/>
          </a:ln>
          <a:effectLst/>
        </p:spPr>
        <p:txBody>
          <a:bodyPr lIns="360000" tIns="360000" rIns="360000" bIns="360000"/>
          <a:lstStyle/>
          <a:p>
            <a:pPr marL="381000" indent="-381000">
              <a:spcBef>
                <a:spcPct val="50000"/>
              </a:spcBef>
            </a:pPr>
            <a:r>
              <a:rPr lang="en-GB" sz="4000" b="1" dirty="0">
                <a:solidFill>
                  <a:srgbClr val="006699"/>
                </a:solidFill>
                <a:latin typeface="Arial" charset="0"/>
              </a:rPr>
              <a:t>Results</a:t>
            </a:r>
          </a:p>
          <a:p>
            <a:pPr marL="381000" indent="-381000">
              <a:spcBef>
                <a:spcPct val="50000"/>
              </a:spcBef>
              <a:buSzPct val="60000"/>
              <a:buFont typeface="Monotype Sorts" charset="2"/>
              <a:buNone/>
            </a:pPr>
            <a:r>
              <a:rPr lang="en-AU" sz="2800" b="1" dirty="0">
                <a:latin typeface="Arial" charset="0"/>
              </a:rPr>
              <a:t>Figure 1.													Figure 2.</a:t>
            </a: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endParaRPr lang="en-AU" sz="2800" b="1" dirty="0">
              <a:latin typeface="Arial" charset="0"/>
            </a:endParaRPr>
          </a:p>
          <a:p>
            <a:pPr marL="381000" indent="-381000">
              <a:spcBef>
                <a:spcPct val="50000"/>
              </a:spcBef>
              <a:buSzPct val="60000"/>
              <a:buFont typeface="Monotype Sorts" charset="2"/>
              <a:buNone/>
            </a:pPr>
            <a:r>
              <a:rPr lang="en-AU" sz="2800" b="1" dirty="0">
                <a:latin typeface="Arial" charset="0"/>
              </a:rPr>
              <a:t>Figure 3. 													Figure 4.</a:t>
            </a:r>
          </a:p>
          <a:p>
            <a:pPr marL="381000" indent="-381000">
              <a:spcBef>
                <a:spcPct val="50000"/>
              </a:spcBef>
              <a:buSzPct val="60000"/>
              <a:buFont typeface="Monotype Sorts" charset="2"/>
              <a:buNone/>
            </a:pPr>
            <a:r>
              <a:rPr lang="en-AU" sz="2800" b="1" dirty="0">
                <a:latin typeface="Arial" charset="0"/>
              </a:rPr>
              <a:t> </a:t>
            </a:r>
          </a:p>
          <a:p>
            <a:pPr marL="381000" indent="-381000">
              <a:spcBef>
                <a:spcPct val="50000"/>
              </a:spcBef>
              <a:buSzPct val="60000"/>
              <a:buFont typeface="Monotype Sorts" charset="2"/>
              <a:buNone/>
            </a:pPr>
            <a:endParaRPr lang="en-AU" sz="2800" b="1" dirty="0">
              <a:latin typeface="Arial" charset="0"/>
            </a:endParaRPr>
          </a:p>
        </p:txBody>
      </p:sp>
      <p:grpSp>
        <p:nvGrpSpPr>
          <p:cNvPr id="15437" name="Group 77"/>
          <p:cNvGrpSpPr>
            <a:grpSpLocks/>
          </p:cNvGrpSpPr>
          <p:nvPr/>
        </p:nvGrpSpPr>
        <p:grpSpPr bwMode="auto">
          <a:xfrm>
            <a:off x="38404800" y="6953250"/>
            <a:ext cx="11468100" cy="17702213"/>
            <a:chOff x="20736" y="5280"/>
            <a:chExt cx="6192" cy="13440"/>
          </a:xfrm>
        </p:grpSpPr>
        <p:sp>
          <p:nvSpPr>
            <p:cNvPr id="15415" name="Rectangle 55"/>
            <p:cNvSpPr>
              <a:spLocks noChangeArrowheads="1"/>
            </p:cNvSpPr>
            <p:nvPr/>
          </p:nvSpPr>
          <p:spPr bwMode="auto">
            <a:xfrm>
              <a:off x="20736" y="17068"/>
              <a:ext cx="6192" cy="1652"/>
            </a:xfrm>
            <a:prstGeom prst="rect">
              <a:avLst/>
            </a:prstGeom>
            <a:solidFill>
              <a:schemeClr val="bg1"/>
            </a:solidFill>
            <a:ln w="57150" cmpd="thinThick">
              <a:solidFill>
                <a:srgbClr val="003366"/>
              </a:solidFill>
              <a:miter lim="800000"/>
              <a:headEnd/>
              <a:tailEnd/>
            </a:ln>
            <a:effectLst/>
          </p:spPr>
          <p:txBody>
            <a:bodyPr lIns="360000" tIns="360000" rIns="360000" bIns="360000"/>
            <a:lstStyle/>
            <a:p>
              <a:pPr>
                <a:spcBef>
                  <a:spcPct val="50000"/>
                </a:spcBef>
              </a:pPr>
              <a:r>
                <a:rPr lang="en-GB" sz="4000" b="1" dirty="0">
                  <a:solidFill>
                    <a:srgbClr val="006699"/>
                  </a:solidFill>
                  <a:latin typeface="Arial" charset="0"/>
                </a:rPr>
                <a:t>Acknowledgements</a:t>
              </a:r>
            </a:p>
            <a:p>
              <a:pPr>
                <a:spcBef>
                  <a:spcPct val="50000"/>
                </a:spcBef>
              </a:pPr>
              <a:r>
                <a:rPr lang="en-AU" sz="2800" dirty="0">
                  <a:latin typeface="Arial" charset="0"/>
                </a:rPr>
                <a:t>This work was supported by the Ohio Department of Medicaid and the Ohio Department of Developmental Disabilities. </a:t>
              </a:r>
              <a:endParaRPr lang="en-US" sz="4000" b="1" dirty="0">
                <a:solidFill>
                  <a:srgbClr val="CC3300"/>
                </a:solidFill>
                <a:latin typeface="Arial" charset="0"/>
              </a:endParaRPr>
            </a:p>
          </p:txBody>
        </p:sp>
        <p:sp>
          <p:nvSpPr>
            <p:cNvPr id="15416" name="Rectangle 56"/>
            <p:cNvSpPr>
              <a:spLocks noChangeArrowheads="1"/>
            </p:cNvSpPr>
            <p:nvPr/>
          </p:nvSpPr>
          <p:spPr bwMode="auto">
            <a:xfrm>
              <a:off x="20736" y="11572"/>
              <a:ext cx="6192" cy="5182"/>
            </a:xfrm>
            <a:prstGeom prst="rect">
              <a:avLst/>
            </a:prstGeom>
            <a:solidFill>
              <a:schemeClr val="bg1"/>
            </a:solidFill>
            <a:ln w="57150" cmpd="thinThick">
              <a:solidFill>
                <a:srgbClr val="003366"/>
              </a:solidFill>
              <a:miter lim="800000"/>
              <a:headEnd/>
              <a:tailEnd/>
            </a:ln>
            <a:effectLst/>
          </p:spPr>
          <p:txBody>
            <a:bodyPr lIns="360000" tIns="360000" rIns="360000" bIns="360000"/>
            <a:lstStyle/>
            <a:p>
              <a:pPr>
                <a:spcBef>
                  <a:spcPct val="50000"/>
                </a:spcBef>
              </a:pPr>
              <a:r>
                <a:rPr lang="en-GB" sz="4000" b="1" dirty="0">
                  <a:solidFill>
                    <a:srgbClr val="006699"/>
                  </a:solidFill>
                  <a:latin typeface="Arial" charset="0"/>
                </a:rPr>
                <a:t>Summary and Conclusion</a:t>
              </a:r>
            </a:p>
            <a:p>
              <a:pPr>
                <a:spcBef>
                  <a:spcPct val="50000"/>
                </a:spcBef>
                <a:buFont typeface="Arial"/>
                <a:buChar char="•"/>
              </a:pPr>
              <a:r>
                <a:rPr lang="en-AU" sz="2800" dirty="0">
                  <a:latin typeface="Arial" charset="0"/>
                </a:rPr>
                <a:t> ABD and non-IDD waiver populations had greater emergency and hospital utilization than the IDD population.</a:t>
              </a:r>
            </a:p>
            <a:p>
              <a:pPr>
                <a:spcBef>
                  <a:spcPct val="50000"/>
                </a:spcBef>
                <a:buFont typeface="Arial"/>
                <a:buChar char="•"/>
              </a:pPr>
              <a:r>
                <a:rPr lang="en-AU" sz="2800" dirty="0">
                  <a:latin typeface="Arial" charset="0"/>
                </a:rPr>
                <a:t> Overall Medicaid costs for healthcare services were greater for the IDD population compared to the non-IDD population.</a:t>
              </a:r>
            </a:p>
            <a:p>
              <a:pPr>
                <a:spcBef>
                  <a:spcPct val="50000"/>
                </a:spcBef>
                <a:buFont typeface="Arial"/>
                <a:buChar char="•"/>
              </a:pPr>
              <a:r>
                <a:rPr lang="en-AU" sz="2800" dirty="0">
                  <a:latin typeface="Arial" charset="0"/>
                </a:rPr>
                <a:t> Most common episodes of care for the IDD population included neurological conditions summary groupings. </a:t>
              </a:r>
            </a:p>
            <a:p>
              <a:pPr>
                <a:spcBef>
                  <a:spcPct val="50000"/>
                </a:spcBef>
                <a:buFont typeface="Arial"/>
                <a:buChar char="•"/>
              </a:pPr>
              <a:r>
                <a:rPr lang="en-AU" sz="2800" dirty="0">
                  <a:latin typeface="Arial" charset="0"/>
                </a:rPr>
                <a:t> Goals moving forward, evidence-based research used to guide quality of health care. Development of an epidemiological research focus is necessary to further study this population.  </a:t>
              </a:r>
            </a:p>
            <a:p>
              <a:pPr>
                <a:spcBef>
                  <a:spcPct val="50000"/>
                </a:spcBef>
              </a:pPr>
              <a:r>
                <a:rPr lang="en-AU" sz="2800" dirty="0">
                  <a:latin typeface="Arial" charset="0"/>
                </a:rPr>
                <a:t>Contact: </a:t>
              </a:r>
              <a:r>
                <a:rPr lang="en-AU" sz="2800" b="1" dirty="0">
                  <a:latin typeface="Arial" charset="0"/>
                </a:rPr>
                <a:t>Ohio Provider Resource Association </a:t>
              </a:r>
              <a:endParaRPr lang="en-AU" sz="2800" dirty="0">
                <a:latin typeface="Arial" charset="0"/>
              </a:endParaRPr>
            </a:p>
            <a:p>
              <a:pPr>
                <a:spcBef>
                  <a:spcPts val="480"/>
                </a:spcBef>
              </a:pPr>
              <a:r>
                <a:rPr lang="en-AU" sz="2800" dirty="0">
                  <a:latin typeface="Arial" charset="0"/>
                </a:rPr>
                <a:t>Email: Maryse.Amin@gmail.com; Web: https://www.opra.org  </a:t>
              </a:r>
              <a:endParaRPr lang="en-US" sz="4000" b="1" dirty="0">
                <a:solidFill>
                  <a:srgbClr val="CC3300"/>
                </a:solidFill>
                <a:latin typeface="Arial" charset="0"/>
              </a:endParaRPr>
            </a:p>
          </p:txBody>
        </p:sp>
        <p:sp>
          <p:nvSpPr>
            <p:cNvPr id="15421" name="Rectangle 61"/>
            <p:cNvSpPr>
              <a:spLocks noChangeArrowheads="1"/>
            </p:cNvSpPr>
            <p:nvPr/>
          </p:nvSpPr>
          <p:spPr bwMode="auto">
            <a:xfrm>
              <a:off x="20736" y="5280"/>
              <a:ext cx="6192" cy="5952"/>
            </a:xfrm>
            <a:prstGeom prst="rect">
              <a:avLst/>
            </a:prstGeom>
            <a:solidFill>
              <a:schemeClr val="bg1"/>
            </a:solidFill>
            <a:ln w="57150" cmpd="thinThick">
              <a:solidFill>
                <a:srgbClr val="003366"/>
              </a:solidFill>
              <a:miter lim="800000"/>
              <a:headEnd/>
              <a:tailEnd/>
            </a:ln>
            <a:effectLst/>
          </p:spPr>
          <p:txBody>
            <a:bodyPr lIns="360000" tIns="360000" rIns="360000" bIns="360000"/>
            <a:lstStyle/>
            <a:p>
              <a:pPr marL="381000" indent="-381000">
                <a:spcBef>
                  <a:spcPct val="50000"/>
                </a:spcBef>
              </a:pPr>
              <a:r>
                <a:rPr lang="en-GB" sz="4400" b="1" dirty="0">
                  <a:solidFill>
                    <a:srgbClr val="006699"/>
                  </a:solidFill>
                  <a:latin typeface="Arial" charset="0"/>
                </a:rPr>
                <a:t>Results</a:t>
              </a:r>
            </a:p>
            <a:p>
              <a:pPr>
                <a:spcBef>
                  <a:spcPct val="50000"/>
                </a:spcBef>
              </a:pPr>
              <a:r>
                <a:rPr lang="en-AU" sz="2800" b="1" dirty="0">
                  <a:latin typeface="Arial" charset="0"/>
                </a:rPr>
                <a:t>Table 1. Top 10 Episodes of Care sorted by IDD population</a:t>
              </a:r>
            </a:p>
            <a:p>
              <a:pPr>
                <a:spcBef>
                  <a:spcPct val="50000"/>
                </a:spcBef>
              </a:pPr>
              <a:endParaRPr lang="en-AU" sz="2800" dirty="0">
                <a:latin typeface="Arial" charset="0"/>
              </a:endParaRPr>
            </a:p>
            <a:p>
              <a:pPr>
                <a:spcBef>
                  <a:spcPct val="50000"/>
                </a:spcBef>
              </a:pPr>
              <a:endParaRPr lang="en-AU" sz="2800" dirty="0">
                <a:latin typeface="Arial" charset="0"/>
              </a:endParaRPr>
            </a:p>
            <a:p>
              <a:pPr>
                <a:spcBef>
                  <a:spcPct val="50000"/>
                </a:spcBef>
              </a:pPr>
              <a:endParaRPr lang="en-US" dirty="0">
                <a:latin typeface="Arial" charset="0"/>
              </a:endParaRPr>
            </a:p>
          </p:txBody>
        </p:sp>
      </p:grpSp>
      <p:sp>
        <p:nvSpPr>
          <p:cNvPr id="15440" name="Text Box 80"/>
          <p:cNvSpPr txBox="1">
            <a:spLocks noChangeArrowheads="1"/>
          </p:cNvSpPr>
          <p:nvPr/>
        </p:nvSpPr>
        <p:spPr bwMode="auto">
          <a:xfrm>
            <a:off x="10756900" y="2074863"/>
            <a:ext cx="29692600" cy="2123658"/>
          </a:xfrm>
          <a:prstGeom prst="rect">
            <a:avLst/>
          </a:prstGeom>
          <a:noFill/>
          <a:ln w="9525">
            <a:noFill/>
            <a:miter lim="800000"/>
            <a:headEnd/>
            <a:tailEnd/>
          </a:ln>
          <a:effectLst/>
        </p:spPr>
        <p:txBody>
          <a:bodyPr>
            <a:spAutoFit/>
          </a:bodyPr>
          <a:lstStyle/>
          <a:p>
            <a:pPr algn="ctr"/>
            <a:r>
              <a:rPr lang="en-GB" sz="7200" b="1" dirty="0"/>
              <a:t>Maryse Amin, Ph.D., M.S., Mark Davis, MS.Ed., Barbara Edwards, M.P.P.</a:t>
            </a:r>
          </a:p>
          <a:p>
            <a:pPr algn="ctr"/>
            <a:r>
              <a:rPr lang="en-GB" sz="6000" b="1" dirty="0"/>
              <a:t>Ohio Provider Resource Association, Columbus, Ohio</a:t>
            </a:r>
            <a:endParaRPr lang="en-US" sz="6000" b="1" dirty="0"/>
          </a:p>
        </p:txBody>
      </p:sp>
      <p:pic>
        <p:nvPicPr>
          <p:cNvPr id="26" name="Picture 2" descr="OPRA Logo DOTS.JPG"/>
          <p:cNvPicPr>
            <a:picLocks noChangeAspect="1"/>
          </p:cNvPicPr>
          <p:nvPr/>
        </p:nvPicPr>
        <p:blipFill>
          <a:blip r:embed="rId3" cstate="print"/>
          <a:srcRect/>
          <a:stretch>
            <a:fillRect/>
          </a:stretch>
        </p:blipFill>
        <p:spPr bwMode="auto">
          <a:xfrm>
            <a:off x="152400" y="133422"/>
            <a:ext cx="6324600" cy="3905178"/>
          </a:xfrm>
          <a:prstGeom prst="rect">
            <a:avLst/>
          </a:prstGeom>
          <a:noFill/>
          <a:ln w="9525">
            <a:noFill/>
            <a:miter lim="800000"/>
            <a:headEnd/>
            <a:tailEnd/>
          </a:ln>
        </p:spPr>
      </p:pic>
      <p:pic>
        <p:nvPicPr>
          <p:cNvPr id="27" name="Picture 2" descr="OPRA Logo DOTS.JPG"/>
          <p:cNvPicPr>
            <a:picLocks noChangeAspect="1"/>
          </p:cNvPicPr>
          <p:nvPr/>
        </p:nvPicPr>
        <p:blipFill>
          <a:blip r:embed="rId3" cstate="print"/>
          <a:srcRect/>
          <a:stretch>
            <a:fillRect/>
          </a:stretch>
        </p:blipFill>
        <p:spPr bwMode="auto">
          <a:xfrm>
            <a:off x="44729400" y="133422"/>
            <a:ext cx="6324600" cy="3905178"/>
          </a:xfrm>
          <a:prstGeom prst="rect">
            <a:avLst/>
          </a:prstGeom>
          <a:noFill/>
          <a:ln w="9525">
            <a:noFill/>
            <a:miter lim="800000"/>
            <a:headEnd/>
            <a:tailEnd/>
          </a:ln>
        </p:spPr>
      </p:pic>
      <p:graphicFrame>
        <p:nvGraphicFramePr>
          <p:cNvPr id="29" name="Chart 28"/>
          <p:cNvGraphicFramePr>
            <a:graphicFrameLocks noChangeAspect="1"/>
          </p:cNvGraphicFramePr>
          <p:nvPr/>
        </p:nvGraphicFramePr>
        <p:xfrm>
          <a:off x="13690600" y="9067800"/>
          <a:ext cx="10541000" cy="604580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0" name="Chart 29"/>
          <p:cNvGraphicFramePr>
            <a:graphicFrameLocks noChangeAspect="1"/>
          </p:cNvGraphicFramePr>
          <p:nvPr/>
        </p:nvGraphicFramePr>
        <p:xfrm>
          <a:off x="26047700" y="9067800"/>
          <a:ext cx="10452100" cy="597865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1" name="Chart 30"/>
          <p:cNvGraphicFramePr>
            <a:graphicFrameLocks noChangeAspect="1"/>
          </p:cNvGraphicFramePr>
          <p:nvPr/>
        </p:nvGraphicFramePr>
        <p:xfrm>
          <a:off x="13690600" y="16002000"/>
          <a:ext cx="9474200" cy="7100981"/>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2" name="Chart 31"/>
          <p:cNvGraphicFramePr>
            <a:graphicFrameLocks noChangeAspect="1"/>
          </p:cNvGraphicFramePr>
          <p:nvPr/>
        </p:nvGraphicFramePr>
        <p:xfrm>
          <a:off x="26047700" y="16230600"/>
          <a:ext cx="11468100" cy="653854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3" name="Content Placeholder 3"/>
          <p:cNvGraphicFramePr>
            <a:graphicFrameLocks/>
          </p:cNvGraphicFramePr>
          <p:nvPr/>
        </p:nvGraphicFramePr>
        <p:xfrm>
          <a:off x="38404800" y="9296400"/>
          <a:ext cx="11468100" cy="5257802"/>
        </p:xfrm>
        <a:graphic>
          <a:graphicData uri="http://schemas.openxmlformats.org/drawingml/2006/table">
            <a:tbl>
              <a:tblPr/>
              <a:tblGrid>
                <a:gridCol w="5119996">
                  <a:extLst>
                    <a:ext uri="{9D8B030D-6E8A-4147-A177-3AD203B41FA5}">
                      <a16:colId xmlns:a16="http://schemas.microsoft.com/office/drawing/2014/main" xmlns="" val="20000"/>
                    </a:ext>
                  </a:extLst>
                </a:gridCol>
                <a:gridCol w="2836755">
                  <a:extLst>
                    <a:ext uri="{9D8B030D-6E8A-4147-A177-3AD203B41FA5}">
                      <a16:colId xmlns:a16="http://schemas.microsoft.com/office/drawing/2014/main" xmlns="" val="20001"/>
                    </a:ext>
                  </a:extLst>
                </a:gridCol>
                <a:gridCol w="3511349">
                  <a:extLst>
                    <a:ext uri="{9D8B030D-6E8A-4147-A177-3AD203B41FA5}">
                      <a16:colId xmlns:a16="http://schemas.microsoft.com/office/drawing/2014/main" xmlns="" val="20002"/>
                    </a:ext>
                  </a:extLst>
                </a:gridCol>
              </a:tblGrid>
              <a:tr h="964532">
                <a:tc>
                  <a:txBody>
                    <a:bodyPr/>
                    <a:lstStyle/>
                    <a:p>
                      <a:pPr algn="ctr" fontAlgn="b"/>
                      <a:r>
                        <a:rPr lang="en-US" sz="2200" b="1" i="0" u="none" strike="noStrike" dirty="0">
                          <a:solidFill>
                            <a:srgbClr val="000000"/>
                          </a:solidFill>
                          <a:latin typeface="Tahoma"/>
                        </a:rPr>
                        <a:t>Episode Summary Group</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200" b="1" i="0" u="none" strike="noStrike" dirty="0">
                          <a:solidFill>
                            <a:srgbClr val="000000"/>
                          </a:solidFill>
                          <a:latin typeface="Tahoma"/>
                        </a:rPr>
                        <a:t>IDD Waivers –</a:t>
                      </a:r>
                    </a:p>
                    <a:p>
                      <a:pPr algn="ctr" fontAlgn="b"/>
                      <a:r>
                        <a:rPr lang="en-US" sz="2200" b="1" i="0" u="none" strike="noStrike" dirty="0">
                          <a:solidFill>
                            <a:srgbClr val="000000"/>
                          </a:solidFill>
                          <a:latin typeface="Tahoma"/>
                        </a:rPr>
                        <a:t>Study</a:t>
                      </a:r>
                      <a:r>
                        <a:rPr lang="en-US" sz="2200" b="1" i="0" u="none" strike="noStrike" baseline="0" dirty="0">
                          <a:solidFill>
                            <a:srgbClr val="000000"/>
                          </a:solidFill>
                          <a:latin typeface="Tahoma"/>
                        </a:rPr>
                        <a:t> Group</a:t>
                      </a:r>
                      <a:endParaRPr lang="en-US" sz="2200" b="1" i="0" u="none" strike="noStrike" dirty="0">
                        <a:solidFill>
                          <a:srgbClr val="000000"/>
                        </a:solidFill>
                        <a:latin typeface="Tahoma"/>
                      </a:endParaRP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200" b="1" i="0" u="none" strike="noStrike" dirty="0">
                          <a:solidFill>
                            <a:srgbClr val="000000"/>
                          </a:solidFill>
                          <a:latin typeface="Tahoma"/>
                        </a:rPr>
                        <a:t>Non-IDD Waivers – </a:t>
                      </a:r>
                    </a:p>
                    <a:p>
                      <a:pPr algn="ctr" fontAlgn="b"/>
                      <a:r>
                        <a:rPr lang="en-US" sz="2200" b="1" i="0" u="none" strike="noStrike" dirty="0">
                          <a:solidFill>
                            <a:srgbClr val="000000"/>
                          </a:solidFill>
                          <a:latin typeface="Tahoma"/>
                        </a:rPr>
                        <a:t>Control Group</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0"/>
                  </a:ext>
                </a:extLst>
              </a:tr>
              <a:tr h="429327">
                <a:tc>
                  <a:txBody>
                    <a:bodyPr/>
                    <a:lstStyle/>
                    <a:p>
                      <a:pPr algn="l" fontAlgn="b"/>
                      <a:r>
                        <a:rPr lang="en-US" sz="2400" b="1" i="0" u="none" strike="noStrike" dirty="0">
                          <a:solidFill>
                            <a:srgbClr val="DD0806"/>
                          </a:solidFill>
                          <a:latin typeface="Tahoma"/>
                        </a:rPr>
                        <a:t>Neurological</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DD0806"/>
                          </a:solidFill>
                          <a:latin typeface="Tahoma"/>
                        </a:rPr>
                        <a:t>94.1%</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DD0806"/>
                          </a:solidFill>
                          <a:latin typeface="Tahoma"/>
                        </a:rPr>
                        <a:t>33.5%</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1"/>
                  </a:ext>
                </a:extLst>
              </a:tr>
              <a:tr h="429327">
                <a:tc>
                  <a:txBody>
                    <a:bodyPr/>
                    <a:lstStyle/>
                    <a:p>
                      <a:pPr algn="l" fontAlgn="b"/>
                      <a:r>
                        <a:rPr lang="en-US" sz="2400" b="1" i="0" u="none" strike="noStrike" dirty="0">
                          <a:solidFill>
                            <a:srgbClr val="333399"/>
                          </a:solidFill>
                          <a:latin typeface="Tahoma"/>
                        </a:rPr>
                        <a:t>Musculoskeletal</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333399"/>
                          </a:solidFill>
                          <a:latin typeface="Tahoma"/>
                        </a:rPr>
                        <a:t>34.8%</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333399"/>
                          </a:solidFill>
                          <a:latin typeface="Tahoma"/>
                        </a:rPr>
                        <a:t>55.8%</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2"/>
                  </a:ext>
                </a:extLst>
              </a:tr>
              <a:tr h="429327">
                <a:tc>
                  <a:txBody>
                    <a:bodyPr/>
                    <a:lstStyle/>
                    <a:p>
                      <a:pPr algn="l" fontAlgn="b"/>
                      <a:r>
                        <a:rPr lang="en-US" sz="2400" b="1" i="0" u="none" strike="noStrike" dirty="0">
                          <a:solidFill>
                            <a:srgbClr val="969696"/>
                          </a:solidFill>
                          <a:latin typeface="Tahoma"/>
                        </a:rPr>
                        <a:t>Otolaryngology Related</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969696"/>
                          </a:solidFill>
                          <a:latin typeface="Tahoma"/>
                        </a:rPr>
                        <a:t>27.1%</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969696"/>
                          </a:solidFill>
                          <a:latin typeface="Tahoma"/>
                        </a:rPr>
                        <a:t>17.0%</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3"/>
                  </a:ext>
                </a:extLst>
              </a:tr>
              <a:tr h="429327">
                <a:tc>
                  <a:txBody>
                    <a:bodyPr/>
                    <a:lstStyle/>
                    <a:p>
                      <a:pPr algn="l" fontAlgn="b"/>
                      <a:r>
                        <a:rPr lang="en-US" sz="2400" b="1" i="0" u="none" strike="noStrike" dirty="0">
                          <a:solidFill>
                            <a:srgbClr val="6711FF"/>
                          </a:solidFill>
                          <a:latin typeface="Tahoma"/>
                        </a:rPr>
                        <a:t>Ophthalmology</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6711FF"/>
                          </a:solidFill>
                          <a:latin typeface="Tahoma"/>
                        </a:rPr>
                        <a:t>23.3%</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6711FF"/>
                          </a:solidFill>
                          <a:latin typeface="Tahoma"/>
                        </a:rPr>
                        <a:t>25.1%</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4"/>
                  </a:ext>
                </a:extLst>
              </a:tr>
              <a:tr h="429327">
                <a:tc>
                  <a:txBody>
                    <a:bodyPr/>
                    <a:lstStyle/>
                    <a:p>
                      <a:pPr algn="l" fontAlgn="b"/>
                      <a:r>
                        <a:rPr lang="en-US" sz="2400" b="1" i="0" u="none" strike="noStrike" dirty="0">
                          <a:solidFill>
                            <a:srgbClr val="33CCCC"/>
                          </a:solidFill>
                          <a:latin typeface="Tahoma"/>
                        </a:rPr>
                        <a:t>Dermatologic Disorders</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33CCCC"/>
                          </a:solidFill>
                          <a:latin typeface="Tahoma"/>
                        </a:rPr>
                        <a:t>23.0%</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33CCCC"/>
                          </a:solidFill>
                          <a:latin typeface="Tahoma"/>
                        </a:rPr>
                        <a:t>29.1%</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5"/>
                  </a:ext>
                </a:extLst>
              </a:tr>
              <a:tr h="429327">
                <a:tc>
                  <a:txBody>
                    <a:bodyPr/>
                    <a:lstStyle/>
                    <a:p>
                      <a:pPr algn="l" fontAlgn="b"/>
                      <a:r>
                        <a:rPr lang="en-US" sz="2400" b="1" i="0" u="none" strike="noStrike" dirty="0">
                          <a:solidFill>
                            <a:srgbClr val="FF9900"/>
                          </a:solidFill>
                          <a:latin typeface="Tahoma"/>
                        </a:rPr>
                        <a:t>Gastrointestinal</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FF9900"/>
                          </a:solidFill>
                          <a:latin typeface="Tahoma"/>
                        </a:rPr>
                        <a:t>20.0%</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FF9900"/>
                          </a:solidFill>
                          <a:latin typeface="Tahoma"/>
                        </a:rPr>
                        <a:t>25.6%</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6"/>
                  </a:ext>
                </a:extLst>
              </a:tr>
              <a:tr h="429327">
                <a:tc>
                  <a:txBody>
                    <a:bodyPr/>
                    <a:lstStyle/>
                    <a:p>
                      <a:pPr algn="l" fontAlgn="b"/>
                      <a:r>
                        <a:rPr lang="en-US" sz="2400" b="1" i="0" u="none" strike="noStrike" dirty="0">
                          <a:solidFill>
                            <a:srgbClr val="333333"/>
                          </a:solidFill>
                          <a:latin typeface="Tahoma"/>
                        </a:rPr>
                        <a:t>Pulmonary</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333333"/>
                          </a:solidFill>
                          <a:latin typeface="Tahoma"/>
                        </a:rPr>
                        <a:t>15.4%</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333333"/>
                          </a:solidFill>
                          <a:latin typeface="Tahoma"/>
                        </a:rPr>
                        <a:t>33.6%</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7"/>
                  </a:ext>
                </a:extLst>
              </a:tr>
              <a:tr h="429327">
                <a:tc>
                  <a:txBody>
                    <a:bodyPr/>
                    <a:lstStyle/>
                    <a:p>
                      <a:pPr algn="l" fontAlgn="b"/>
                      <a:r>
                        <a:rPr lang="en-US" sz="2400" b="1" i="0" u="none" strike="noStrike" dirty="0">
                          <a:solidFill>
                            <a:srgbClr val="DD0806"/>
                          </a:solidFill>
                          <a:latin typeface="Tahoma"/>
                        </a:rPr>
                        <a:t>Immunology/Allergy</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DD0806"/>
                          </a:solidFill>
                          <a:latin typeface="Tahoma"/>
                        </a:rPr>
                        <a:t>19.1%</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DD0806"/>
                          </a:solidFill>
                          <a:latin typeface="Tahoma"/>
                        </a:rPr>
                        <a:t>21.4%</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8"/>
                  </a:ext>
                </a:extLst>
              </a:tr>
              <a:tr h="429327">
                <a:tc>
                  <a:txBody>
                    <a:bodyPr/>
                    <a:lstStyle/>
                    <a:p>
                      <a:pPr algn="l" fontAlgn="b"/>
                      <a:r>
                        <a:rPr lang="en-US" sz="2400" b="1" i="0" u="none" strike="noStrike" dirty="0">
                          <a:solidFill>
                            <a:srgbClr val="008080"/>
                          </a:solidFill>
                          <a:latin typeface="Tahoma"/>
                        </a:rPr>
                        <a:t>Mental Health-Neuroses, NEC</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008080"/>
                          </a:solidFill>
                          <a:latin typeface="Tahoma"/>
                        </a:rPr>
                        <a:t>8.6%</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008080"/>
                          </a:solidFill>
                          <a:latin typeface="Tahoma"/>
                        </a:rPr>
                        <a:t>1.5%</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09"/>
                  </a:ext>
                </a:extLst>
              </a:tr>
              <a:tr h="429327">
                <a:tc>
                  <a:txBody>
                    <a:bodyPr/>
                    <a:lstStyle/>
                    <a:p>
                      <a:pPr algn="l" fontAlgn="b"/>
                      <a:r>
                        <a:rPr lang="en-US" sz="2400" b="1" i="0" u="none" strike="noStrike" dirty="0">
                          <a:solidFill>
                            <a:srgbClr val="FEA746"/>
                          </a:solidFill>
                          <a:latin typeface="Tahoma"/>
                        </a:rPr>
                        <a:t>Nephrology/Renal</a:t>
                      </a:r>
                    </a:p>
                  </a:txBody>
                  <a:tcPr marL="0" marR="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FEA746"/>
                          </a:solidFill>
                          <a:latin typeface="Tahoma"/>
                        </a:rPr>
                        <a:t>11.9%</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r" fontAlgn="b"/>
                      <a:r>
                        <a:rPr lang="en-US" sz="2400" b="1" i="0" u="none" strike="noStrike" dirty="0">
                          <a:solidFill>
                            <a:srgbClr val="FEA746"/>
                          </a:solidFill>
                          <a:latin typeface="Tahoma"/>
                        </a:rPr>
                        <a:t>27.1%</a:t>
                      </a:r>
                    </a:p>
                  </a:txBody>
                  <a:tcPr marL="0" marR="137028"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xmlns="" val="10010"/>
                  </a:ext>
                </a:extLst>
              </a:tr>
            </a:tbl>
          </a:graphicData>
        </a:graphic>
      </p:graphicFrame>
      <p:sp>
        <p:nvSpPr>
          <p:cNvPr id="20" name="TextBox 19"/>
          <p:cNvSpPr txBox="1"/>
          <p:nvPr/>
        </p:nvSpPr>
        <p:spPr>
          <a:xfrm>
            <a:off x="14782800" y="23164800"/>
            <a:ext cx="9982200" cy="461665"/>
          </a:xfrm>
          <a:prstGeom prst="rect">
            <a:avLst/>
          </a:prstGeom>
          <a:noFill/>
        </p:spPr>
        <p:txBody>
          <a:bodyPr wrap="square" rtlCol="0">
            <a:spAutoFit/>
          </a:bodyPr>
          <a:lstStyle/>
          <a:p>
            <a:r>
              <a:rPr lang="en-US" i="1" dirty="0"/>
              <a:t>* Figure 3 and 4 y-axis represents costs per member per month (PMPM). </a:t>
            </a:r>
          </a:p>
        </p:txBody>
      </p:sp>
      <p:sp>
        <p:nvSpPr>
          <p:cNvPr id="2" name="TextBox 1"/>
          <p:cNvSpPr txBox="1"/>
          <p:nvPr/>
        </p:nvSpPr>
        <p:spPr>
          <a:xfrm>
            <a:off x="6477000" y="3429000"/>
            <a:ext cx="5638800"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Board #86</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4387</TotalTime>
  <Words>674</Words>
  <Application>Microsoft Macintosh PowerPoint</Application>
  <PresentationFormat>Custom</PresentationFormat>
  <Paragraphs>91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PowerPoint Presentation</vt:lpstr>
    </vt:vector>
  </TitlesOfParts>
  <Manager/>
  <Company>UNSW</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subject/>
  <dc:creator>Amin</dc:creator>
  <cp:keywords/>
  <dc:description/>
  <cp:lastModifiedBy>Mark Davis</cp:lastModifiedBy>
  <cp:revision>282</cp:revision>
  <cp:lastPrinted>2016-06-04T19:56:23Z</cp:lastPrinted>
  <dcterms:created xsi:type="dcterms:W3CDTF">2016-06-04T19:14:36Z</dcterms:created>
  <dcterms:modified xsi:type="dcterms:W3CDTF">2017-05-19T20:00:03Z</dcterms:modified>
  <cp:category/>
</cp:coreProperties>
</file>