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68" r:id="rId3"/>
    <p:sldId id="282" r:id="rId4"/>
    <p:sldId id="275" r:id="rId5"/>
    <p:sldId id="276" r:id="rId6"/>
    <p:sldId id="270" r:id="rId7"/>
    <p:sldId id="258" r:id="rId8"/>
    <p:sldId id="267" r:id="rId9"/>
    <p:sldId id="277" r:id="rId10"/>
    <p:sldId id="272" r:id="rId11"/>
    <p:sldId id="278" r:id="rId12"/>
    <p:sldId id="279" r:id="rId13"/>
    <p:sldId id="280" r:id="rId14"/>
    <p:sldId id="281" r:id="rId15"/>
    <p:sldId id="274" r:id="rId16"/>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0551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7697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0735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089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587360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142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177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2874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34004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554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560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361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89378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B61BEF0D-F0BB-DE4B-95CE-6DB70DBA9567}" type="datetimeFigureOut">
              <a:rPr lang="en-US" smtClean="0"/>
              <a:pPr/>
              <a:t>5/11/2017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691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B61BEF0D-F0BB-DE4B-95CE-6DB70DBA9567}" type="datetimeFigureOut">
              <a:rPr lang="en-US" smtClean="0"/>
              <a:pPr/>
              <a:t>5/11/2017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6331559"/>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pra.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r>
              <a:rPr lang="en-US" dirty="0"/>
              <a:t/>
            </a:r>
            <a:br>
              <a:rPr lang="en-US" dirty="0"/>
            </a:br>
            <a:r>
              <a:rPr lang="en-US" dirty="0" smtClean="0">
                <a:solidFill>
                  <a:srgbClr val="002060"/>
                </a:solidFill>
              </a:rPr>
              <a:t>OPRA Policy Committee Meeting</a:t>
            </a:r>
            <a:endParaRPr lang="en-US" dirty="0">
              <a:solidFill>
                <a:srgbClr val="002060"/>
              </a:solidFill>
            </a:endParaRPr>
          </a:p>
        </p:txBody>
      </p:sp>
      <p:sp>
        <p:nvSpPr>
          <p:cNvPr id="3" name="Subtitle 2"/>
          <p:cNvSpPr>
            <a:spLocks noGrp="1"/>
          </p:cNvSpPr>
          <p:nvPr>
            <p:ph type="subTitle" idx="1"/>
          </p:nvPr>
        </p:nvSpPr>
        <p:spPr/>
        <p:txBody>
          <a:bodyPr/>
          <a:lstStyle/>
          <a:p>
            <a:r>
              <a:rPr lang="en-US" dirty="0" smtClean="0"/>
              <a:t>May 15th, 2017</a:t>
            </a:r>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8832" y="106874"/>
            <a:ext cx="2998573" cy="1598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79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CERTIFICATION RULE </a:t>
            </a:r>
            <a:endParaRPr lang="en-US" dirty="0"/>
          </a:p>
        </p:txBody>
      </p:sp>
      <p:sp>
        <p:nvSpPr>
          <p:cNvPr id="3" name="Content Placeholder 2"/>
          <p:cNvSpPr>
            <a:spLocks noGrp="1"/>
          </p:cNvSpPr>
          <p:nvPr>
            <p:ph idx="1"/>
          </p:nvPr>
        </p:nvSpPr>
        <p:spPr/>
        <p:txBody>
          <a:bodyPr>
            <a:normAutofit/>
          </a:bodyPr>
          <a:lstStyle/>
          <a:p>
            <a:r>
              <a:rPr lang="en-US" sz="3200" dirty="0" smtClean="0"/>
              <a:t>UPDATE ON PROVIDER CERTIFICATION WORKGROUP (OPRA reps: Jeff Davis and Matt </a:t>
            </a:r>
            <a:r>
              <a:rPr lang="en-US" sz="3200" dirty="0" err="1" smtClean="0"/>
              <a:t>Mumma</a:t>
            </a:r>
            <a:r>
              <a:rPr lang="en-US" sz="3200" dirty="0" smtClean="0"/>
              <a:t>)</a:t>
            </a:r>
          </a:p>
          <a:p>
            <a:r>
              <a:rPr lang="en-US" sz="3200" dirty="0" smtClean="0"/>
              <a:t>Action plan</a:t>
            </a:r>
            <a:endParaRPr lang="en-US" sz="3200" dirty="0"/>
          </a:p>
        </p:txBody>
      </p:sp>
    </p:spTree>
    <p:extLst>
      <p:ext uri="{BB962C8B-B14F-4D97-AF65-F5344CB8AC3E}">
        <p14:creationId xmlns:p14="http://schemas.microsoft.com/office/powerpoint/2010/main" val="1386901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TIMELY ACCURATE AUTHORIZATIONS-( and Audit protocol guidelines)</a:t>
            </a:r>
            <a:endParaRPr lang="en-US" dirty="0"/>
          </a:p>
        </p:txBody>
      </p:sp>
      <p:sp>
        <p:nvSpPr>
          <p:cNvPr id="3" name="Content Placeholder 2"/>
          <p:cNvSpPr>
            <a:spLocks noGrp="1"/>
          </p:cNvSpPr>
          <p:nvPr>
            <p:ph idx="1"/>
          </p:nvPr>
        </p:nvSpPr>
        <p:spPr/>
        <p:txBody>
          <a:bodyPr/>
          <a:lstStyle/>
          <a:p>
            <a:r>
              <a:rPr lang="en-US" dirty="0" smtClean="0"/>
              <a:t>Update on progress </a:t>
            </a:r>
          </a:p>
          <a:p>
            <a:r>
              <a:rPr lang="en-US" dirty="0" smtClean="0"/>
              <a:t>Develop proposed action plan</a:t>
            </a:r>
            <a:endParaRPr lang="en-US" dirty="0"/>
          </a:p>
        </p:txBody>
      </p:sp>
    </p:spTree>
    <p:extLst>
      <p:ext uri="{BB962C8B-B14F-4D97-AF65-F5344CB8AC3E}">
        <p14:creationId xmlns:p14="http://schemas.microsoft.com/office/powerpoint/2010/main" val="1929719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4770537"/>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dirty="0"/>
          </a:p>
          <a:p>
            <a:r>
              <a:rPr lang="en-US" sz="2800" b="1" dirty="0">
                <a:solidFill>
                  <a:srgbClr val="FFFF00"/>
                </a:solidFill>
              </a:rPr>
              <a:t>5</a:t>
            </a:r>
            <a:r>
              <a:rPr lang="en-US" sz="2800" b="1" dirty="0" smtClean="0">
                <a:solidFill>
                  <a:srgbClr val="FFFF00"/>
                </a:solidFill>
              </a:rPr>
              <a:t>.</a:t>
            </a:r>
            <a:r>
              <a:rPr lang="en-US" sz="2800" b="1" dirty="0">
                <a:solidFill>
                  <a:srgbClr val="FFFF00"/>
                </a:solidFill>
              </a:rPr>
              <a:t>	</a:t>
            </a:r>
            <a:r>
              <a:rPr lang="en-US" sz="4000" b="1" dirty="0">
                <a:solidFill>
                  <a:srgbClr val="FFFF00"/>
                </a:solidFill>
              </a:rPr>
              <a:t>Ohio State Biennial Budget Update---</a:t>
            </a:r>
            <a:r>
              <a:rPr lang="en-US" sz="4000" b="1" dirty="0" smtClean="0">
                <a:solidFill>
                  <a:srgbClr val="FFFF00"/>
                </a:solidFill>
              </a:rPr>
              <a:t>Review (JEFF)</a:t>
            </a:r>
            <a:endParaRPr lang="en-US" sz="4000" b="1" dirty="0">
              <a:solidFill>
                <a:srgbClr val="FFFF00"/>
              </a:solidFill>
            </a:endParaRPr>
          </a:p>
          <a:p>
            <a:endParaRPr lang="en-US" sz="4000" dirty="0"/>
          </a:p>
          <a:p>
            <a:endParaRPr lang="en-US" sz="4000" dirty="0"/>
          </a:p>
        </p:txBody>
      </p:sp>
    </p:spTree>
    <p:extLst>
      <p:ext uri="{BB962C8B-B14F-4D97-AF65-F5344CB8AC3E}">
        <p14:creationId xmlns:p14="http://schemas.microsoft.com/office/powerpoint/2010/main" val="1108804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4770537"/>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sz="4000" dirty="0"/>
          </a:p>
          <a:p>
            <a:r>
              <a:rPr lang="en-US" sz="4000" b="1" dirty="0">
                <a:solidFill>
                  <a:srgbClr val="FFFF00"/>
                </a:solidFill>
              </a:rPr>
              <a:t>6</a:t>
            </a:r>
            <a:r>
              <a:rPr lang="en-US" sz="4000" b="1" dirty="0" smtClean="0">
                <a:solidFill>
                  <a:srgbClr val="FFFF00"/>
                </a:solidFill>
              </a:rPr>
              <a:t>.</a:t>
            </a:r>
            <a:r>
              <a:rPr lang="en-US" sz="4000" b="1" dirty="0">
                <a:solidFill>
                  <a:srgbClr val="FFFF00"/>
                </a:solidFill>
              </a:rPr>
              <a:t>	</a:t>
            </a:r>
            <a:r>
              <a:rPr lang="en-US" sz="4000" b="1" dirty="0" smtClean="0">
                <a:solidFill>
                  <a:srgbClr val="FFFF00"/>
                </a:solidFill>
              </a:rPr>
              <a:t>  Burdensome </a:t>
            </a:r>
            <a:r>
              <a:rPr lang="en-US" sz="4000" b="1" dirty="0">
                <a:solidFill>
                  <a:srgbClr val="FFFF00"/>
                </a:solidFill>
              </a:rPr>
              <a:t>regulatory processes brainstorm—small group discussion/activity </a:t>
            </a:r>
            <a:r>
              <a:rPr lang="en-US" sz="4000" b="1" dirty="0" smtClean="0">
                <a:solidFill>
                  <a:srgbClr val="FFFF00"/>
                </a:solidFill>
              </a:rPr>
              <a:t> (BECKY)</a:t>
            </a:r>
            <a:endParaRPr lang="en-US" sz="4000" b="1" dirty="0">
              <a:solidFill>
                <a:srgbClr val="FFFF00"/>
              </a:solidFill>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2931" y="304800"/>
            <a:ext cx="4034258" cy="285016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6787" y="4219783"/>
            <a:ext cx="1883505" cy="2060587"/>
          </a:xfrm>
          <a:prstGeom prst="rect">
            <a:avLst/>
          </a:prstGeom>
        </p:spPr>
      </p:pic>
    </p:spTree>
    <p:extLst>
      <p:ext uri="{BB962C8B-B14F-4D97-AF65-F5344CB8AC3E}">
        <p14:creationId xmlns:p14="http://schemas.microsoft.com/office/powerpoint/2010/main" val="4032238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97707"/>
            <a:ext cx="10571998" cy="1680520"/>
          </a:xfrm>
        </p:spPr>
        <p:txBody>
          <a:bodyPr/>
          <a:lstStyle/>
          <a:p>
            <a:pPr lvl="0">
              <a:spcBef>
                <a:spcPts val="0"/>
              </a:spcBef>
            </a:pPr>
            <a:r>
              <a:rPr lang="en-US" sz="1400" dirty="0">
                <a:solidFill>
                  <a:srgbClr val="FFFF00"/>
                </a:solidFill>
              </a:rPr>
              <a:t/>
            </a:r>
            <a:br>
              <a:rPr lang="en-US" sz="1400" dirty="0">
                <a:solidFill>
                  <a:srgbClr val="FFFF00"/>
                </a:solidFill>
              </a:rPr>
            </a:br>
            <a:r>
              <a:rPr lang="en-US" sz="1400" dirty="0">
                <a:solidFill>
                  <a:srgbClr val="FFFF00"/>
                </a:solidFill>
              </a:rPr>
              <a:t>6.	</a:t>
            </a:r>
            <a:r>
              <a:rPr lang="en-US" sz="1400" dirty="0" smtClean="0">
                <a:solidFill>
                  <a:srgbClr val="FFFF00"/>
                </a:solidFill>
              </a:rPr>
              <a:t/>
            </a:r>
            <a:br>
              <a:rPr lang="en-US" sz="1400" dirty="0" smtClean="0">
                <a:solidFill>
                  <a:srgbClr val="FFFF00"/>
                </a:solidFill>
              </a:rPr>
            </a:br>
            <a:r>
              <a:rPr lang="en-US" sz="1400" dirty="0">
                <a:solidFill>
                  <a:srgbClr val="FFFF00"/>
                </a:solidFill>
              </a:rPr>
              <a:t/>
            </a:r>
            <a:br>
              <a:rPr lang="en-US" sz="1400" dirty="0">
                <a:solidFill>
                  <a:srgbClr val="FFFF00"/>
                </a:solidFill>
              </a:rPr>
            </a:br>
            <a:r>
              <a:rPr lang="en-US" sz="1400" dirty="0" smtClean="0">
                <a:solidFill>
                  <a:srgbClr val="FFFF00"/>
                </a:solidFill>
              </a:rPr>
              <a:t/>
            </a:r>
            <a:br>
              <a:rPr lang="en-US" sz="1400" dirty="0" smtClean="0">
                <a:solidFill>
                  <a:srgbClr val="FFFF00"/>
                </a:solidFill>
              </a:rPr>
            </a:br>
            <a:r>
              <a:rPr lang="en-US" sz="1400" dirty="0">
                <a:solidFill>
                  <a:srgbClr val="FFFF00"/>
                </a:solidFill>
              </a:rPr>
              <a:t/>
            </a:r>
            <a:br>
              <a:rPr lang="en-US" sz="1400" dirty="0">
                <a:solidFill>
                  <a:srgbClr val="FFFF00"/>
                </a:solidFill>
              </a:rPr>
            </a:br>
            <a:r>
              <a:rPr lang="en-US" sz="1400" dirty="0">
                <a:solidFill>
                  <a:srgbClr val="FFFF00"/>
                </a:solidFill>
                <a:ea typeface="+mn-ea"/>
                <a:cs typeface="+mn-cs"/>
              </a:rPr>
              <a:t/>
            </a:r>
            <a:br>
              <a:rPr lang="en-US" sz="1400" dirty="0">
                <a:solidFill>
                  <a:srgbClr val="FFFF00"/>
                </a:solidFill>
                <a:ea typeface="+mn-ea"/>
                <a:cs typeface="+mn-cs"/>
              </a:rPr>
            </a:br>
            <a:r>
              <a:rPr lang="en-US" sz="1400" dirty="0" smtClean="0">
                <a:solidFill>
                  <a:srgbClr val="FFFF00"/>
                </a:solidFill>
                <a:ea typeface="+mn-ea"/>
                <a:cs typeface="+mn-cs"/>
              </a:rPr>
              <a:t/>
            </a:r>
            <a:br>
              <a:rPr lang="en-US" sz="1400" dirty="0" smtClean="0">
                <a:solidFill>
                  <a:srgbClr val="FFFF00"/>
                </a:solidFill>
                <a:ea typeface="+mn-ea"/>
                <a:cs typeface="+mn-cs"/>
              </a:rPr>
            </a:br>
            <a:r>
              <a:rPr lang="en-US" sz="1400" dirty="0">
                <a:solidFill>
                  <a:srgbClr val="FFFF00"/>
                </a:solidFill>
                <a:ea typeface="+mn-ea"/>
                <a:cs typeface="+mn-cs"/>
              </a:rPr>
              <a:t/>
            </a:r>
            <a:br>
              <a:rPr lang="en-US" sz="1400" dirty="0">
                <a:solidFill>
                  <a:srgbClr val="FFFF00"/>
                </a:solidFill>
                <a:ea typeface="+mn-ea"/>
                <a:cs typeface="+mn-cs"/>
              </a:rPr>
            </a:br>
            <a:r>
              <a:rPr lang="en-US" sz="1400" dirty="0" smtClean="0">
                <a:solidFill>
                  <a:srgbClr val="FFFF00"/>
                </a:solidFill>
                <a:ea typeface="+mn-ea"/>
                <a:cs typeface="+mn-cs"/>
              </a:rPr>
              <a:t/>
            </a:r>
            <a:br>
              <a:rPr lang="en-US" sz="1400" dirty="0" smtClean="0">
                <a:solidFill>
                  <a:srgbClr val="FFFF00"/>
                </a:solidFill>
                <a:ea typeface="+mn-ea"/>
                <a:cs typeface="+mn-cs"/>
              </a:rPr>
            </a:br>
            <a:r>
              <a:rPr lang="en-US" sz="1400" dirty="0" smtClean="0">
                <a:solidFill>
                  <a:srgbClr val="FFFF00"/>
                </a:solidFill>
                <a:ea typeface="+mn-ea"/>
                <a:cs typeface="+mn-cs"/>
              </a:rPr>
              <a:t/>
            </a:r>
            <a:br>
              <a:rPr lang="en-US" sz="1400" dirty="0" smtClean="0">
                <a:solidFill>
                  <a:srgbClr val="FFFF00"/>
                </a:solidFill>
                <a:ea typeface="+mn-ea"/>
                <a:cs typeface="+mn-cs"/>
              </a:rPr>
            </a:br>
            <a:r>
              <a:rPr lang="en-US" sz="3200" dirty="0">
                <a:solidFill>
                  <a:srgbClr val="FFFF00"/>
                </a:solidFill>
                <a:ea typeface="+mn-ea"/>
                <a:cs typeface="+mn-cs"/>
              </a:rPr>
              <a:t/>
            </a:r>
            <a:br>
              <a:rPr lang="en-US" sz="3200" dirty="0">
                <a:solidFill>
                  <a:srgbClr val="FFFF00"/>
                </a:solidFill>
                <a:ea typeface="+mn-ea"/>
                <a:cs typeface="+mn-cs"/>
              </a:rPr>
            </a:br>
            <a:r>
              <a:rPr lang="en-US" sz="3200" dirty="0" smtClean="0">
                <a:solidFill>
                  <a:srgbClr val="FFFF00"/>
                </a:solidFill>
                <a:ea typeface="+mn-ea"/>
                <a:cs typeface="+mn-cs"/>
              </a:rPr>
              <a:t>7. </a:t>
            </a:r>
            <a:r>
              <a:rPr lang="en-US" sz="3200" dirty="0" smtClean="0">
                <a:solidFill>
                  <a:srgbClr val="FFFF00"/>
                </a:solidFill>
                <a:ea typeface="+mn-ea"/>
                <a:cs typeface="+mn-cs"/>
              </a:rPr>
              <a:t>OPRA </a:t>
            </a:r>
            <a:r>
              <a:rPr lang="en-US" sz="3200" dirty="0">
                <a:solidFill>
                  <a:srgbClr val="FFFF00"/>
                </a:solidFill>
                <a:ea typeface="+mn-ea"/>
                <a:cs typeface="+mn-cs"/>
              </a:rPr>
              <a:t>Strategic Plan review-Policy committee action </a:t>
            </a:r>
            <a:r>
              <a:rPr lang="en-US" sz="3200" dirty="0" smtClean="0">
                <a:solidFill>
                  <a:srgbClr val="FFFF00"/>
                </a:solidFill>
                <a:ea typeface="+mn-ea"/>
                <a:cs typeface="+mn-cs"/>
              </a:rPr>
              <a:t>plan/objectives (BECKY)</a:t>
            </a:r>
            <a:r>
              <a:rPr lang="en-US" sz="1400" dirty="0">
                <a:solidFill>
                  <a:srgbClr val="FFFF00"/>
                </a:solidFill>
              </a:rPr>
              <a:t/>
            </a:r>
            <a:br>
              <a:rPr lang="en-US" sz="1400" dirty="0">
                <a:solidFill>
                  <a:srgbClr val="FFFF00"/>
                </a:solidFill>
              </a:rPr>
            </a:br>
            <a:endParaRPr lang="en-US" sz="1400" dirty="0"/>
          </a:p>
        </p:txBody>
      </p:sp>
      <p:sp>
        <p:nvSpPr>
          <p:cNvPr id="3" name="Content Placeholder 2"/>
          <p:cNvSpPr>
            <a:spLocks noGrp="1"/>
          </p:cNvSpPr>
          <p:nvPr>
            <p:ph idx="1"/>
          </p:nvPr>
        </p:nvSpPr>
        <p:spPr/>
        <p:txBody>
          <a:bodyPr>
            <a:normAutofit/>
          </a:bodyPr>
          <a:lstStyle/>
          <a:p>
            <a:pPr marL="0" indent="0">
              <a:buNone/>
            </a:pPr>
            <a:r>
              <a:rPr lang="en-US" sz="3600" dirty="0" smtClean="0"/>
              <a:t>Identify Policy Committee Objectives/ Action plan</a:t>
            </a:r>
            <a:endParaRPr lang="en-US" sz="3600" dirty="0"/>
          </a:p>
        </p:txBody>
      </p:sp>
    </p:spTree>
    <p:extLst>
      <p:ext uri="{BB962C8B-B14F-4D97-AF65-F5344CB8AC3E}">
        <p14:creationId xmlns:p14="http://schemas.microsoft.com/office/powerpoint/2010/main" val="1842267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8</a:t>
            </a:r>
            <a:r>
              <a:rPr lang="en-US" dirty="0" smtClean="0">
                <a:solidFill>
                  <a:srgbClr val="FFFF00"/>
                </a:solidFill>
              </a:rPr>
              <a:t>. </a:t>
            </a:r>
            <a:r>
              <a:rPr lang="en-US" dirty="0" smtClean="0">
                <a:solidFill>
                  <a:srgbClr val="FFFF00"/>
                </a:solidFill>
              </a:rPr>
              <a:t>OPEN DISCUSSION….</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sz="4400" dirty="0" smtClean="0"/>
              <a:t>Suggestions…feedback…next meeting </a:t>
            </a:r>
            <a:r>
              <a:rPr lang="en-US" sz="4400" dirty="0" smtClean="0">
                <a:sym typeface="Wingdings" panose="05000000000000000000" pitchFamily="2" charset="2"/>
              </a:rPr>
              <a:t>  </a:t>
            </a:r>
          </a:p>
          <a:p>
            <a:r>
              <a:rPr lang="en-US" sz="4400" dirty="0"/>
              <a:t>Thank you for attending! </a:t>
            </a:r>
          </a:p>
          <a:p>
            <a:pPr marL="0" indent="0">
              <a:buNone/>
            </a:pPr>
            <a:endParaRPr lang="en-US" sz="4400" dirty="0"/>
          </a:p>
        </p:txBody>
      </p:sp>
    </p:spTree>
    <p:extLst>
      <p:ext uri="{BB962C8B-B14F-4D97-AF65-F5344CB8AC3E}">
        <p14:creationId xmlns:p14="http://schemas.microsoft.com/office/powerpoint/2010/main" val="397813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6463308"/>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solidFill>
                <a:srgbClr val="FFFF00"/>
              </a:solidFill>
            </a:endParaRPr>
          </a:p>
          <a:p>
            <a:pPr marL="342900" indent="-342900">
              <a:buAutoNum type="arabicPeriod"/>
            </a:pPr>
            <a:r>
              <a:rPr lang="en-US" b="1" dirty="0" smtClean="0">
                <a:solidFill>
                  <a:srgbClr val="FFFF00"/>
                </a:solidFill>
              </a:rPr>
              <a:t>Welcome-Introductions</a:t>
            </a:r>
          </a:p>
          <a:p>
            <a:pPr marL="342900" indent="-342900">
              <a:buAutoNum type="arabicPeriod"/>
            </a:pPr>
            <a:r>
              <a:rPr lang="en-US" b="1" dirty="0" smtClean="0">
                <a:solidFill>
                  <a:srgbClr val="FFFF00"/>
                </a:solidFill>
              </a:rPr>
              <a:t>Guest: Vanessa Prather, DODD Compliance Review Manager</a:t>
            </a:r>
            <a:endParaRPr lang="en-US" b="1" dirty="0">
              <a:solidFill>
                <a:srgbClr val="FFFF00"/>
              </a:solidFill>
            </a:endParaRPr>
          </a:p>
          <a:p>
            <a:endParaRPr lang="en-US" dirty="0"/>
          </a:p>
          <a:p>
            <a:r>
              <a:rPr lang="en-US" dirty="0"/>
              <a:t>3</a:t>
            </a:r>
            <a:r>
              <a:rPr lang="en-US" dirty="0" smtClean="0"/>
              <a:t>.</a:t>
            </a:r>
            <a:r>
              <a:rPr lang="en-US" dirty="0"/>
              <a:t>	OPRA Website Highlight-Policy related resources (Christine)</a:t>
            </a:r>
          </a:p>
          <a:p>
            <a:endParaRPr lang="en-US" dirty="0"/>
          </a:p>
          <a:p>
            <a:r>
              <a:rPr lang="en-US" dirty="0"/>
              <a:t>4</a:t>
            </a:r>
            <a:r>
              <a:rPr lang="en-US" dirty="0" smtClean="0"/>
              <a:t>.</a:t>
            </a:r>
            <a:r>
              <a:rPr lang="en-US" dirty="0"/>
              <a:t>	Efficiencies and Simplification Update—priorities</a:t>
            </a:r>
          </a:p>
          <a:p>
            <a:r>
              <a:rPr lang="en-US" dirty="0"/>
              <a:t>•	MUI/UI Rule and Process Review-Update and Action plan </a:t>
            </a:r>
          </a:p>
          <a:p>
            <a:r>
              <a:rPr lang="en-US" dirty="0"/>
              <a:t>•	Provider Certification Rule and Process Review-Update and Action plan</a:t>
            </a:r>
          </a:p>
          <a:p>
            <a:r>
              <a:rPr lang="en-US" dirty="0"/>
              <a:t>•	Timely and accurate authorizations; audit protocol</a:t>
            </a:r>
          </a:p>
          <a:p>
            <a:endParaRPr lang="en-US" dirty="0"/>
          </a:p>
          <a:p>
            <a:r>
              <a:rPr lang="en-US" dirty="0"/>
              <a:t>5</a:t>
            </a:r>
            <a:r>
              <a:rPr lang="en-US" dirty="0" smtClean="0"/>
              <a:t>.</a:t>
            </a:r>
            <a:r>
              <a:rPr lang="en-US" dirty="0"/>
              <a:t>	Ohio State Biennial Budget Update---</a:t>
            </a:r>
            <a:r>
              <a:rPr lang="en-US" dirty="0" smtClean="0"/>
              <a:t>Review</a:t>
            </a:r>
            <a:endParaRPr lang="en-US" dirty="0"/>
          </a:p>
          <a:p>
            <a:r>
              <a:rPr lang="en-US" dirty="0"/>
              <a:t>6</a:t>
            </a:r>
            <a:r>
              <a:rPr lang="en-US" dirty="0" smtClean="0"/>
              <a:t>.</a:t>
            </a:r>
            <a:r>
              <a:rPr lang="en-US" dirty="0"/>
              <a:t>	Burdensome regulatory processes brainstorm—small group discussion/activity </a:t>
            </a:r>
          </a:p>
          <a:p>
            <a:r>
              <a:rPr lang="en-US" dirty="0"/>
              <a:t>7</a:t>
            </a:r>
            <a:r>
              <a:rPr lang="en-US" dirty="0" smtClean="0"/>
              <a:t>.</a:t>
            </a:r>
            <a:r>
              <a:rPr lang="en-US" dirty="0"/>
              <a:t>	OPRA Strategic Plan review-Policy committee action </a:t>
            </a:r>
            <a:r>
              <a:rPr lang="en-US" dirty="0" smtClean="0"/>
              <a:t>plan/objectives</a:t>
            </a:r>
            <a:endParaRPr lang="en-US" dirty="0"/>
          </a:p>
          <a:p>
            <a:r>
              <a:rPr lang="en-US" dirty="0"/>
              <a:t>8</a:t>
            </a:r>
            <a:r>
              <a:rPr lang="en-US" dirty="0" smtClean="0"/>
              <a:t>.</a:t>
            </a:r>
            <a:r>
              <a:rPr lang="en-US" dirty="0"/>
              <a:t>	Open Discussion</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8609" y="609600"/>
            <a:ext cx="3095625" cy="2276475"/>
          </a:xfrm>
          <a:prstGeom prst="rect">
            <a:avLst/>
          </a:prstGeom>
        </p:spPr>
      </p:pic>
    </p:spTree>
    <p:extLst>
      <p:ext uri="{BB962C8B-B14F-4D97-AF65-F5344CB8AC3E}">
        <p14:creationId xmlns:p14="http://schemas.microsoft.com/office/powerpoint/2010/main" val="182707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Review P/T Citations</a:t>
            </a:r>
            <a:endParaRPr lang="en-US" dirty="0"/>
          </a:p>
        </p:txBody>
      </p:sp>
      <p:sp>
        <p:nvSpPr>
          <p:cNvPr id="3" name="Content Placeholder 2"/>
          <p:cNvSpPr>
            <a:spLocks noGrp="1"/>
          </p:cNvSpPr>
          <p:nvPr>
            <p:ph idx="1"/>
          </p:nvPr>
        </p:nvSpPr>
        <p:spPr/>
        <p:txBody>
          <a:bodyPr>
            <a:normAutofit/>
          </a:bodyPr>
          <a:lstStyle/>
          <a:p>
            <a:r>
              <a:rPr lang="en-US" sz="4000" dirty="0" smtClean="0"/>
              <a:t>Guest speaker: Vanessa Prather, DODD Compliance Review Manager </a:t>
            </a:r>
            <a:endParaRPr lang="en-US" sz="4000" dirty="0"/>
          </a:p>
        </p:txBody>
      </p:sp>
    </p:spTree>
    <p:extLst>
      <p:ext uri="{BB962C8B-B14F-4D97-AF65-F5344CB8AC3E}">
        <p14:creationId xmlns:p14="http://schemas.microsoft.com/office/powerpoint/2010/main" val="384683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1290996"/>
          </a:xfrm>
        </p:spPr>
        <p:txBody>
          <a:bodyPr/>
          <a:lstStyle/>
          <a:p>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solidFill>
                  <a:srgbClr val="FFFF00"/>
                </a:solidFill>
              </a:rPr>
              <a:t>3</a:t>
            </a:r>
            <a:r>
              <a:rPr lang="en-US" sz="2800" dirty="0" smtClean="0">
                <a:solidFill>
                  <a:srgbClr val="FFFF00"/>
                </a:solidFill>
              </a:rPr>
              <a:t>. </a:t>
            </a:r>
            <a:r>
              <a:rPr lang="en-US" sz="2800" u="sng" dirty="0" smtClean="0">
                <a:solidFill>
                  <a:srgbClr val="FFFF00"/>
                </a:solidFill>
              </a:rPr>
              <a:t>OPRA </a:t>
            </a:r>
            <a:r>
              <a:rPr lang="en-US" sz="2800" u="sng" dirty="0">
                <a:solidFill>
                  <a:srgbClr val="FFFF00"/>
                </a:solidFill>
              </a:rPr>
              <a:t>Website Highlight-</a:t>
            </a:r>
            <a:br>
              <a:rPr lang="en-US" sz="2800" u="sng" dirty="0">
                <a:solidFill>
                  <a:srgbClr val="FFFF00"/>
                </a:solidFill>
              </a:rPr>
            </a:br>
            <a:r>
              <a:rPr lang="en-US" sz="2800" dirty="0">
                <a:solidFill>
                  <a:srgbClr val="FFFF00"/>
                </a:solidFill>
              </a:rPr>
              <a:t>Policy related resources (Christine)</a:t>
            </a:r>
            <a:r>
              <a:rPr lang="en-US" sz="2800" dirty="0">
                <a:solidFill>
                  <a:schemeClr val="accent5">
                    <a:lumMod val="75000"/>
                  </a:schemeClr>
                </a:solidFill>
              </a:rPr>
              <a:t/>
            </a:r>
            <a:br>
              <a:rPr lang="en-US" sz="2800" dirty="0">
                <a:solidFill>
                  <a:schemeClr val="accent5">
                    <a:lumMod val="75000"/>
                  </a:schemeClr>
                </a:solidFill>
              </a:rPr>
            </a:br>
            <a:endParaRPr lang="en-US" sz="2800" dirty="0">
              <a:solidFill>
                <a:schemeClr val="accent5">
                  <a:lumMod val="75000"/>
                </a:schemeClr>
              </a:solidFill>
            </a:endParaRPr>
          </a:p>
        </p:txBody>
      </p:sp>
      <p:sp>
        <p:nvSpPr>
          <p:cNvPr id="3" name="Content Placeholder 2"/>
          <p:cNvSpPr>
            <a:spLocks noGrp="1"/>
          </p:cNvSpPr>
          <p:nvPr>
            <p:ph idx="1"/>
          </p:nvPr>
        </p:nvSpPr>
        <p:spPr/>
        <p:txBody>
          <a:bodyPr/>
          <a:lstStyle/>
          <a:p>
            <a:pPr fontAlgn="ctr"/>
            <a:r>
              <a:rPr lang="en-US" dirty="0">
                <a:hlinkClick r:id="rId2"/>
              </a:rPr>
              <a:t>https://</a:t>
            </a:r>
            <a:r>
              <a:rPr lang="en-US" dirty="0" smtClean="0">
                <a:hlinkClick r:id="rId2"/>
              </a:rPr>
              <a:t>www.opra.org</a:t>
            </a:r>
            <a:endParaRPr lang="en-US" dirty="0" smtClean="0"/>
          </a:p>
          <a:p>
            <a:pPr fontAlgn="ctr"/>
            <a:r>
              <a:rPr lang="en-US" dirty="0" smtClean="0"/>
              <a:t>NEW OPRA Website---review of policy related items and resources </a:t>
            </a:r>
            <a:r>
              <a:rPr lang="en-US" dirty="0" smtClean="0">
                <a:sym typeface="Wingdings" panose="05000000000000000000" pitchFamily="2" charset="2"/>
              </a:rPr>
              <a:t> </a:t>
            </a:r>
            <a:endParaRPr lang="en-US" dirty="0"/>
          </a:p>
        </p:txBody>
      </p:sp>
    </p:spTree>
    <p:extLst>
      <p:ext uri="{BB962C8B-B14F-4D97-AF65-F5344CB8AC3E}">
        <p14:creationId xmlns:p14="http://schemas.microsoft.com/office/powerpoint/2010/main" val="14392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6032421"/>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dirty="0"/>
          </a:p>
          <a:p>
            <a:r>
              <a:rPr lang="en-US" sz="2800" b="1" dirty="0">
                <a:solidFill>
                  <a:srgbClr val="FFFF00"/>
                </a:solidFill>
              </a:rPr>
              <a:t>4</a:t>
            </a:r>
            <a:r>
              <a:rPr lang="en-US" sz="2800" b="1" dirty="0" smtClean="0">
                <a:solidFill>
                  <a:srgbClr val="FFFF00"/>
                </a:solidFill>
              </a:rPr>
              <a:t>.</a:t>
            </a:r>
            <a:r>
              <a:rPr lang="en-US" sz="2800" b="1" dirty="0">
                <a:solidFill>
                  <a:srgbClr val="FFFF00"/>
                </a:solidFill>
              </a:rPr>
              <a:t>	Efficiencies and Simplification Update—priorities</a:t>
            </a:r>
          </a:p>
          <a:p>
            <a:r>
              <a:rPr lang="en-US" sz="2800" dirty="0">
                <a:solidFill>
                  <a:srgbClr val="FFFF00"/>
                </a:solidFill>
              </a:rPr>
              <a:t>•	MUI/UI Rule and Process Review-Update and Action plan </a:t>
            </a:r>
          </a:p>
          <a:p>
            <a:r>
              <a:rPr lang="en-US" sz="2800" dirty="0">
                <a:solidFill>
                  <a:srgbClr val="FFFF00"/>
                </a:solidFill>
              </a:rPr>
              <a:t>•	Provider Certification Rule and Process Review-Update and Action plan</a:t>
            </a:r>
          </a:p>
          <a:p>
            <a:r>
              <a:rPr lang="en-US" sz="2800" dirty="0">
                <a:solidFill>
                  <a:srgbClr val="FFFF00"/>
                </a:solidFill>
              </a:rPr>
              <a:t>•	Timely and accurate authorizations; audit protocol</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1310" y="943233"/>
            <a:ext cx="2857500" cy="18288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5481" y="2438077"/>
            <a:ext cx="1828649" cy="1273959"/>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36010" y="4651774"/>
            <a:ext cx="2466690" cy="1541681"/>
          </a:xfrm>
          <a:prstGeom prst="rect">
            <a:avLst/>
          </a:prstGeom>
        </p:spPr>
      </p:pic>
    </p:spTree>
    <p:extLst>
      <p:ext uri="{BB962C8B-B14F-4D97-AF65-F5344CB8AC3E}">
        <p14:creationId xmlns:p14="http://schemas.microsoft.com/office/powerpoint/2010/main" val="1414710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561086"/>
            <a:ext cx="8913813" cy="914400"/>
          </a:xfrm>
        </p:spPr>
        <p:txBody>
          <a:bodyPr>
            <a:normAutofit/>
          </a:bodyPr>
          <a:lstStyle/>
          <a:p>
            <a:r>
              <a:rPr lang="en-US" dirty="0"/>
              <a:t>OPRA-</a:t>
            </a:r>
            <a:r>
              <a:rPr lang="en-US" dirty="0" smtClean="0"/>
              <a:t>OACBDD Priority </a:t>
            </a:r>
            <a:r>
              <a:rPr lang="en-US" dirty="0"/>
              <a:t>Issues</a:t>
            </a:r>
          </a:p>
        </p:txBody>
      </p:sp>
      <p:sp>
        <p:nvSpPr>
          <p:cNvPr id="3" name="Content Placeholder 2"/>
          <p:cNvSpPr>
            <a:spLocks noGrp="1"/>
          </p:cNvSpPr>
          <p:nvPr>
            <p:ph idx="1"/>
          </p:nvPr>
        </p:nvSpPr>
        <p:spPr>
          <a:xfrm>
            <a:off x="1873569" y="2489132"/>
            <a:ext cx="3777769" cy="4002284"/>
          </a:xfrm>
        </p:spPr>
        <p:txBody>
          <a:bodyPr numCol="1">
            <a:normAutofit fontScale="85000" lnSpcReduction="10000"/>
          </a:bodyPr>
          <a:lstStyle/>
          <a:p>
            <a:r>
              <a:rPr lang="en-US" dirty="0"/>
              <a:t>1. </a:t>
            </a:r>
            <a:r>
              <a:rPr lang="en-US" b="1" dirty="0"/>
              <a:t>IDS</a:t>
            </a:r>
            <a:r>
              <a:rPr lang="en-US" dirty="0"/>
              <a:t>- Expedite a data exchange process with Gatekeeper to ensure data integrity at the state level and reduce inefficiencies at the local level. Reevaluate IDS and make recommendations for improvements as needed.</a:t>
            </a:r>
          </a:p>
          <a:p>
            <a:r>
              <a:rPr lang="en-US" dirty="0"/>
              <a:t>2. </a:t>
            </a:r>
            <a:r>
              <a:rPr lang="en-US" b="1" dirty="0"/>
              <a:t>Waiver enrollment</a:t>
            </a:r>
            <a:r>
              <a:rPr lang="en-US" dirty="0"/>
              <a:t>- Evaluate steps in the process and consider any possible ways to streamline enrollment processes.</a:t>
            </a:r>
          </a:p>
          <a:p>
            <a:r>
              <a:rPr lang="en-US" dirty="0"/>
              <a:t>3. </a:t>
            </a:r>
            <a:r>
              <a:rPr lang="en-US" b="1" dirty="0"/>
              <a:t>Waiver ODDP and Prior Authorization. </a:t>
            </a:r>
            <a:r>
              <a:rPr lang="en-US" dirty="0"/>
              <a:t>Review current DODD policies related to application of ODDP funding ranges, and prior authorization processes. </a:t>
            </a:r>
          </a:p>
        </p:txBody>
      </p:sp>
      <p:sp>
        <p:nvSpPr>
          <p:cNvPr id="6" name="Content Placeholder 2"/>
          <p:cNvSpPr txBox="1">
            <a:spLocks/>
          </p:cNvSpPr>
          <p:nvPr/>
        </p:nvSpPr>
        <p:spPr>
          <a:xfrm>
            <a:off x="6085144" y="2489132"/>
            <a:ext cx="4242788" cy="4151256"/>
          </a:xfrm>
          <a:prstGeom prst="rect">
            <a:avLst/>
          </a:prstGeom>
        </p:spPr>
        <p:txBody>
          <a:bodyPr vert="horz" lIns="91440" tIns="45720" rIns="91440" bIns="45720" numCol="1" rtlCol="0">
            <a:noAutofit/>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r>
              <a:rPr lang="en-US" sz="1200" dirty="0"/>
              <a:t>1</a:t>
            </a:r>
            <a:r>
              <a:rPr lang="en-US" sz="1200" b="1" dirty="0"/>
              <a:t>. MUI/UI Rule and Process</a:t>
            </a:r>
            <a:r>
              <a:rPr lang="en-US" sz="1200" dirty="0"/>
              <a:t>- Comprehensively review the current Major Unusual Incident/Unusual Incident rule and process to identify efficiencies in reporting and investigations while maintaining system integrity. Use the MUI/UI process to identify gaps in service delivery and communication and coordination of care. Identify unintended negative consequences of rule and process implementation and take steps to mitigate.</a:t>
            </a:r>
          </a:p>
          <a:p>
            <a:r>
              <a:rPr lang="en-US" sz="1200" dirty="0"/>
              <a:t>2. </a:t>
            </a:r>
            <a:r>
              <a:rPr lang="en-US" sz="1200" b="1" dirty="0"/>
              <a:t>Provider Certification</a:t>
            </a:r>
            <a:r>
              <a:rPr lang="en-US" sz="1200" dirty="0"/>
              <a:t>- Analyze the provider certification rule, process and IT System in their entirety to ensure the upmost effectiveness and efficiency in application for all stakeholders. Establish safeguards to prevent the unintended consequence of lapses in provider’s certification. </a:t>
            </a:r>
          </a:p>
          <a:p>
            <a:r>
              <a:rPr lang="en-US" sz="1200" dirty="0"/>
              <a:t>3. </a:t>
            </a:r>
            <a:r>
              <a:rPr lang="en-US" sz="1200" b="1" dirty="0"/>
              <a:t>Timeliness of Waiver Authorization and Payment. </a:t>
            </a:r>
            <a:r>
              <a:rPr lang="en-US" sz="1200" dirty="0"/>
              <a:t>Create strategies and/or processes to ensure the timely county DD board authorization and payment for waiver services.</a:t>
            </a:r>
          </a:p>
        </p:txBody>
      </p:sp>
      <p:sp>
        <p:nvSpPr>
          <p:cNvPr id="7" name="TextBox 6"/>
          <p:cNvSpPr txBox="1"/>
          <p:nvPr/>
        </p:nvSpPr>
        <p:spPr>
          <a:xfrm>
            <a:off x="2765085" y="1797643"/>
            <a:ext cx="2005944" cy="646331"/>
          </a:xfrm>
          <a:prstGeom prst="rect">
            <a:avLst/>
          </a:prstGeom>
          <a:noFill/>
        </p:spPr>
        <p:txBody>
          <a:bodyPr wrap="square" rtlCol="0">
            <a:spAutoFit/>
          </a:bodyPr>
          <a:lstStyle/>
          <a:p>
            <a:endParaRPr lang="en-US" dirty="0" smtClean="0">
              <a:solidFill>
                <a:schemeClr val="tx1">
                  <a:lumMod val="75000"/>
                  <a:lumOff val="25000"/>
                </a:schemeClr>
              </a:solidFill>
            </a:endParaRPr>
          </a:p>
          <a:p>
            <a:r>
              <a:rPr lang="en-US" b="1" u="sng" dirty="0" smtClean="0">
                <a:solidFill>
                  <a:schemeClr val="tx1">
                    <a:lumMod val="75000"/>
                    <a:lumOff val="25000"/>
                  </a:schemeClr>
                </a:solidFill>
              </a:rPr>
              <a:t>County </a:t>
            </a:r>
            <a:r>
              <a:rPr lang="en-US" b="1" u="sng" dirty="0">
                <a:solidFill>
                  <a:schemeClr val="tx1">
                    <a:lumMod val="75000"/>
                    <a:lumOff val="25000"/>
                  </a:schemeClr>
                </a:solidFill>
              </a:rPr>
              <a:t>Boards:</a:t>
            </a:r>
          </a:p>
        </p:txBody>
      </p:sp>
      <p:sp>
        <p:nvSpPr>
          <p:cNvPr id="8" name="TextBox 7"/>
          <p:cNvSpPr txBox="1"/>
          <p:nvPr/>
        </p:nvSpPr>
        <p:spPr>
          <a:xfrm>
            <a:off x="7208108" y="1754659"/>
            <a:ext cx="2001402" cy="646331"/>
          </a:xfrm>
          <a:prstGeom prst="rect">
            <a:avLst/>
          </a:prstGeom>
          <a:noFill/>
        </p:spPr>
        <p:txBody>
          <a:bodyPr wrap="square" rtlCol="0">
            <a:spAutoFit/>
          </a:bodyPr>
          <a:lstStyle/>
          <a:p>
            <a:endParaRPr lang="en-US" dirty="0" smtClean="0">
              <a:solidFill>
                <a:schemeClr val="tx1">
                  <a:lumMod val="75000"/>
                  <a:lumOff val="25000"/>
                </a:schemeClr>
              </a:solidFill>
            </a:endParaRPr>
          </a:p>
          <a:p>
            <a:r>
              <a:rPr lang="en-US" b="1" u="sng" dirty="0" smtClean="0">
                <a:solidFill>
                  <a:schemeClr val="tx1">
                    <a:lumMod val="75000"/>
                    <a:lumOff val="25000"/>
                  </a:schemeClr>
                </a:solidFill>
              </a:rPr>
              <a:t>OPRA/Providers</a:t>
            </a:r>
            <a:r>
              <a:rPr lang="en-US" b="1" u="sng" dirty="0">
                <a:solidFill>
                  <a:schemeClr val="tx1">
                    <a:lumMod val="75000"/>
                    <a:lumOff val="25000"/>
                  </a:schemeClr>
                </a:solidFill>
              </a:rPr>
              <a:t>:</a:t>
            </a:r>
          </a:p>
        </p:txBody>
      </p:sp>
    </p:spTree>
    <p:extLst>
      <p:ext uri="{BB962C8B-B14F-4D97-AF65-F5344CB8AC3E}">
        <p14:creationId xmlns:p14="http://schemas.microsoft.com/office/powerpoint/2010/main" val="1271037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to address:</a:t>
            </a:r>
            <a:endParaRPr lang="en-US" dirty="0"/>
          </a:p>
        </p:txBody>
      </p:sp>
      <p:sp>
        <p:nvSpPr>
          <p:cNvPr id="3" name="Content Placeholder 2"/>
          <p:cNvSpPr>
            <a:spLocks noGrp="1"/>
          </p:cNvSpPr>
          <p:nvPr>
            <p:ph idx="1"/>
          </p:nvPr>
        </p:nvSpPr>
        <p:spPr/>
        <p:txBody>
          <a:bodyPr>
            <a:normAutofit/>
          </a:bodyPr>
          <a:lstStyle/>
          <a:p>
            <a:r>
              <a:rPr lang="en-US" sz="3200" dirty="0" smtClean="0"/>
              <a:t>MUI/UI </a:t>
            </a:r>
            <a:r>
              <a:rPr lang="en-US" sz="3200" u="sng" dirty="0" smtClean="0">
                <a:solidFill>
                  <a:schemeClr val="accent2">
                    <a:lumMod val="50000"/>
                  </a:schemeClr>
                </a:solidFill>
              </a:rPr>
              <a:t>rule</a:t>
            </a:r>
            <a:r>
              <a:rPr lang="en-US" sz="3200" dirty="0" smtClean="0"/>
              <a:t> revisions</a:t>
            </a:r>
          </a:p>
          <a:p>
            <a:r>
              <a:rPr lang="en-US" sz="3200" dirty="0" smtClean="0"/>
              <a:t>MUI/UI </a:t>
            </a:r>
            <a:r>
              <a:rPr lang="en-US" sz="3200" u="sng" dirty="0" smtClean="0">
                <a:solidFill>
                  <a:schemeClr val="accent2">
                    <a:lumMod val="50000"/>
                  </a:schemeClr>
                </a:solidFill>
              </a:rPr>
              <a:t>process</a:t>
            </a:r>
            <a:r>
              <a:rPr lang="en-US" sz="3200" dirty="0" smtClean="0"/>
              <a:t> and </a:t>
            </a:r>
            <a:r>
              <a:rPr lang="en-US" sz="3200" u="sng" dirty="0" smtClean="0">
                <a:solidFill>
                  <a:schemeClr val="accent2">
                    <a:lumMod val="50000"/>
                  </a:schemeClr>
                </a:solidFill>
              </a:rPr>
              <a:t>implementation </a:t>
            </a:r>
            <a:r>
              <a:rPr lang="en-US" sz="3200" dirty="0" smtClean="0"/>
              <a:t>of rule </a:t>
            </a:r>
            <a:endParaRPr lang="en-US" sz="3200" dirty="0"/>
          </a:p>
          <a:p>
            <a:pPr marL="0" indent="0">
              <a:buNone/>
            </a:pP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6662" y="1592863"/>
            <a:ext cx="2057400" cy="187642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5446" y="4625288"/>
            <a:ext cx="1905000" cy="1924050"/>
          </a:xfrm>
          <a:prstGeom prst="rect">
            <a:avLst/>
          </a:prstGeom>
        </p:spPr>
      </p:pic>
    </p:spTree>
    <p:extLst>
      <p:ext uri="{BB962C8B-B14F-4D97-AF65-F5344CB8AC3E}">
        <p14:creationId xmlns:p14="http://schemas.microsoft.com/office/powerpoint/2010/main" val="1582438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4973"/>
          </a:xfrm>
        </p:spPr>
        <p:txBody>
          <a:bodyPr/>
          <a:lstStyle/>
          <a:p>
            <a:r>
              <a:rPr lang="en-US" dirty="0" smtClean="0"/>
              <a:t>ACTION PLAN/NEXT STEPS-progress update: </a:t>
            </a:r>
            <a:endParaRPr lang="en-US" dirty="0"/>
          </a:p>
        </p:txBody>
      </p:sp>
      <p:sp>
        <p:nvSpPr>
          <p:cNvPr id="3" name="Content Placeholder 2"/>
          <p:cNvSpPr>
            <a:spLocks noGrp="1"/>
          </p:cNvSpPr>
          <p:nvPr>
            <p:ph idx="1"/>
          </p:nvPr>
        </p:nvSpPr>
        <p:spPr>
          <a:xfrm>
            <a:off x="677334" y="1194487"/>
            <a:ext cx="8596668" cy="4846876"/>
          </a:xfrm>
        </p:spPr>
        <p:txBody>
          <a:bodyPr>
            <a:normAutofit fontScale="85000" lnSpcReduction="20000"/>
          </a:bodyPr>
          <a:lstStyle/>
          <a:p>
            <a:endParaRPr lang="en-US" dirty="0" smtClean="0"/>
          </a:p>
          <a:p>
            <a:endParaRPr lang="en-US" dirty="0"/>
          </a:p>
          <a:p>
            <a:endParaRPr lang="en-US" dirty="0" smtClean="0"/>
          </a:p>
          <a:p>
            <a:endParaRPr lang="en-US" dirty="0"/>
          </a:p>
          <a:p>
            <a:r>
              <a:rPr lang="en-US" b="1" dirty="0" smtClean="0">
                <a:solidFill>
                  <a:srgbClr val="FFFF00"/>
                </a:solidFill>
              </a:rPr>
              <a:t>Review and finalize our specific rule recommendations/revisions with OPRA Policy/Rules Group committees on March 20, 2017</a:t>
            </a:r>
          </a:p>
          <a:p>
            <a:r>
              <a:rPr lang="en-US" b="1" dirty="0" smtClean="0">
                <a:solidFill>
                  <a:srgbClr val="FFFF00"/>
                </a:solidFill>
              </a:rPr>
              <a:t>Begin collecting data from members regarding neglect, hospitalizations</a:t>
            </a:r>
          </a:p>
          <a:p>
            <a:r>
              <a:rPr lang="en-US" b="1" dirty="0" smtClean="0">
                <a:solidFill>
                  <a:srgbClr val="FFFF00"/>
                </a:solidFill>
              </a:rPr>
              <a:t>Meet with DODD and county board representatives for their general commitment to reviewing this rule and process for emphasis on prevention/recurrence for positive outcomes</a:t>
            </a:r>
          </a:p>
          <a:p>
            <a:r>
              <a:rPr lang="en-US" b="1" dirty="0" smtClean="0">
                <a:solidFill>
                  <a:srgbClr val="FFFF00"/>
                </a:solidFill>
              </a:rPr>
              <a:t>Meet with counties on timeline/deadline issues and changes in process/culture-INVITE COUNTY BOARD REPS</a:t>
            </a:r>
          </a:p>
          <a:p>
            <a:r>
              <a:rPr lang="en-US" b="1" dirty="0" smtClean="0">
                <a:solidFill>
                  <a:srgbClr val="FFFF00"/>
                </a:solidFill>
              </a:rPr>
              <a:t>Present proposed revisions to rule and review of ITS possibilities</a:t>
            </a:r>
          </a:p>
          <a:p>
            <a:r>
              <a:rPr lang="en-US" b="1" dirty="0" smtClean="0">
                <a:solidFill>
                  <a:srgbClr val="FFFF00"/>
                </a:solidFill>
              </a:rPr>
              <a:t>Create separate taskforces focused on: Rule/Process revisions </a:t>
            </a:r>
            <a:r>
              <a:rPr lang="en-US" dirty="0" smtClean="0"/>
              <a:t>and Care Coordination</a:t>
            </a:r>
          </a:p>
          <a:p>
            <a:r>
              <a:rPr lang="en-US" dirty="0" smtClean="0"/>
              <a:t>OPRA to obtain/assist with guidance tools for providers as requested: Med errors, seizures, natural death, preventative measures, UBS response to new risks of community and new behavior support rule, alternative resolutions for staff being pulled from schedule (with county agreement) </a:t>
            </a:r>
            <a:r>
              <a:rPr lang="en-US" dirty="0" err="1" smtClean="0"/>
              <a:t>etc</a:t>
            </a:r>
            <a:r>
              <a:rPr lang="en-US" dirty="0" smtClean="0"/>
              <a:t>…</a:t>
            </a:r>
          </a:p>
          <a:p>
            <a:pPr marL="0" indent="0">
              <a:buNone/>
            </a:pPr>
            <a:endParaRPr lang="en-US" dirty="0" smtClean="0"/>
          </a:p>
          <a:p>
            <a:endParaRPr lang="en-US" dirty="0"/>
          </a:p>
        </p:txBody>
      </p:sp>
    </p:spTree>
    <p:extLst>
      <p:ext uri="{BB962C8B-B14F-4D97-AF65-F5344CB8AC3E}">
        <p14:creationId xmlns:p14="http://schemas.microsoft.com/office/powerpoint/2010/main" val="1062814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987114"/>
          </a:xfrm>
        </p:spPr>
        <p:txBody>
          <a:bodyPr>
            <a:normAutofit/>
          </a:bodyPr>
          <a:lstStyle/>
          <a:p>
            <a:pPr algn="ctr"/>
            <a:r>
              <a:rPr lang="en-US" sz="6000" dirty="0" smtClean="0"/>
              <a:t>MUI/UI RULE </a:t>
            </a:r>
            <a:br>
              <a:rPr lang="en-US" sz="6000" dirty="0" smtClean="0"/>
            </a:br>
            <a:r>
              <a:rPr lang="en-US" sz="6000" dirty="0" smtClean="0"/>
              <a:t>TASKFORCE UPDATE—May 9</a:t>
            </a:r>
            <a:r>
              <a:rPr lang="en-US" sz="6000" baseline="30000" dirty="0" smtClean="0"/>
              <a:t>th</a:t>
            </a:r>
            <a:r>
              <a:rPr lang="en-US" sz="6000" dirty="0" smtClean="0"/>
              <a:t>, 2017 (BECKY)</a:t>
            </a:r>
            <a:endParaRPr lang="en-US" sz="6000" dirty="0"/>
          </a:p>
        </p:txBody>
      </p:sp>
    </p:spTree>
    <p:extLst>
      <p:ext uri="{BB962C8B-B14F-4D97-AF65-F5344CB8AC3E}">
        <p14:creationId xmlns:p14="http://schemas.microsoft.com/office/powerpoint/2010/main" val="3991388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1755</TotalTime>
  <Words>475</Words>
  <Application>Microsoft Office PowerPoint</Application>
  <PresentationFormat>Widescreen</PresentationFormat>
  <Paragraphs>100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Century Gothic</vt:lpstr>
      <vt:lpstr>Wingdings</vt:lpstr>
      <vt:lpstr>Wingdings 2</vt:lpstr>
      <vt:lpstr>Quotable</vt:lpstr>
      <vt:lpstr>  OPRA Policy Committee Meeting</vt:lpstr>
      <vt:lpstr>AGENDA TOPICS : </vt:lpstr>
      <vt:lpstr>Compliance Review P/T Citations</vt:lpstr>
      <vt:lpstr>   3. OPRA Website Highlight- Policy related resources (Christine) </vt:lpstr>
      <vt:lpstr>AGENDA TOPICS : </vt:lpstr>
      <vt:lpstr>OPRA-OACBDD Priority Issues</vt:lpstr>
      <vt:lpstr>Recommendations to address:</vt:lpstr>
      <vt:lpstr>ACTION PLAN/NEXT STEPS-progress update: </vt:lpstr>
      <vt:lpstr>MUI/UI RULE  TASKFORCE UPDATE—May 9th, 2017 (BECKY)</vt:lpstr>
      <vt:lpstr>PROVIDER CERTIFICATION RULE </vt:lpstr>
      <vt:lpstr>TIMELY ACCURATE AUTHORIZATIONS-( and Audit protocol guidelines)</vt:lpstr>
      <vt:lpstr>AGENDA TOPICS : </vt:lpstr>
      <vt:lpstr>AGENDA TOPICS : </vt:lpstr>
      <vt:lpstr> 6.           7. OPRA Strategic Plan review-Policy committee action plan/objectives (BECKY) </vt:lpstr>
      <vt:lpstr>8. OPEN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Meeting- Recommendations for MUI/UI rule and process changes</dc:title>
  <dc:creator>Sharp, Becky</dc:creator>
  <cp:lastModifiedBy>Sharp, Becky</cp:lastModifiedBy>
  <cp:revision>28</cp:revision>
  <cp:lastPrinted>2017-05-10T16:54:39Z</cp:lastPrinted>
  <dcterms:created xsi:type="dcterms:W3CDTF">2017-03-15T17:17:46Z</dcterms:created>
  <dcterms:modified xsi:type="dcterms:W3CDTF">2017-05-12T11:45:56Z</dcterms:modified>
</cp:coreProperties>
</file>