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66" r:id="rId5"/>
    <p:sldId id="259" r:id="rId6"/>
    <p:sldId id="260" r:id="rId7"/>
    <p:sldId id="268" r:id="rId8"/>
    <p:sldId id="269" r:id="rId9"/>
    <p:sldId id="270" r:id="rId10"/>
    <p:sldId id="267" r:id="rId11"/>
    <p:sldId id="273" r:id="rId12"/>
    <p:sldId id="274"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10" d="100"/>
          <a:sy n="110"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316C1-74AC-7848-893A-A121D03DE00D}" type="datetimeFigureOut">
              <a:rPr lang="en-US" smtClean="0"/>
              <a:t>2/14/2017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3D597-4592-5E49-B193-3F6898431EEF}" type="slidenum">
              <a:rPr lang="en-US" smtClean="0"/>
              <a:t>‹#›</a:t>
            </a:fld>
            <a:endParaRPr lang="en-US"/>
          </a:p>
        </p:txBody>
      </p:sp>
    </p:spTree>
    <p:extLst>
      <p:ext uri="{BB962C8B-B14F-4D97-AF65-F5344CB8AC3E}">
        <p14:creationId xmlns:p14="http://schemas.microsoft.com/office/powerpoint/2010/main" val="54191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3D597-4592-5E49-B193-3F6898431EEF}" type="slidenum">
              <a:rPr lang="en-US" smtClean="0"/>
              <a:t>12</a:t>
            </a:fld>
            <a:endParaRPr lang="en-US"/>
          </a:p>
        </p:txBody>
      </p:sp>
    </p:spTree>
    <p:extLst>
      <p:ext uri="{BB962C8B-B14F-4D97-AF65-F5344CB8AC3E}">
        <p14:creationId xmlns:p14="http://schemas.microsoft.com/office/powerpoint/2010/main" val="434601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2/14/2017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9861" y="3555552"/>
            <a:ext cx="6815669" cy="1515533"/>
          </a:xfrm>
        </p:spPr>
        <p:txBody>
          <a:bodyPr/>
          <a:lstStyle/>
          <a:p>
            <a:endParaRPr lang="en-US" dirty="0"/>
          </a:p>
        </p:txBody>
      </p:sp>
      <p:sp>
        <p:nvSpPr>
          <p:cNvPr id="3" name="Subtitle 2"/>
          <p:cNvSpPr>
            <a:spLocks noGrp="1"/>
          </p:cNvSpPr>
          <p:nvPr>
            <p:ph type="subTitle" idx="1"/>
          </p:nvPr>
        </p:nvSpPr>
        <p:spPr>
          <a:xfrm>
            <a:off x="2692398" y="3750283"/>
            <a:ext cx="6815669" cy="1320802"/>
          </a:xfrm>
        </p:spPr>
        <p:txBody>
          <a:bodyPr>
            <a:normAutofit/>
          </a:bodyPr>
          <a:lstStyle/>
          <a:p>
            <a:endParaRPr lang="en-US" sz="3200" b="1" dirty="0"/>
          </a:p>
        </p:txBody>
      </p:sp>
      <p:sp>
        <p:nvSpPr>
          <p:cNvPr id="4" name="Rectangle 2"/>
          <p:cNvSpPr>
            <a:spLocks noChangeArrowheads="1"/>
          </p:cNvSpPr>
          <p:nvPr/>
        </p:nvSpPr>
        <p:spPr bwMode="auto">
          <a:xfrm>
            <a:off x="4367463" y="16844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463" y="2141621"/>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367463" y="30473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9286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704027"/>
            <a:ext cx="9601196" cy="1303867"/>
          </a:xfrm>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						Simplification – Efficiencies</a:t>
            </a:r>
          </a:p>
          <a:p>
            <a:pPr marL="0" indent="0">
              <a:buNone/>
            </a:pPr>
            <a:r>
              <a:rPr lang="en-US" b="1" dirty="0" smtClean="0"/>
              <a:t>			</a:t>
            </a:r>
            <a:r>
              <a:rPr lang="en-US" dirty="0" smtClean="0"/>
              <a:t>Survey --- Priorities for efficient service delivery (identify top areas 					    to address)</a:t>
            </a:r>
          </a:p>
          <a:p>
            <a:pPr marL="0" indent="0">
              <a:buNone/>
            </a:pPr>
            <a:endParaRPr lang="en-US" b="1" dirty="0"/>
          </a:p>
          <a:p>
            <a:pPr marL="0" indent="0">
              <a:buNone/>
            </a:pPr>
            <a:endParaRPr lang="en-US" b="1" dirty="0" smtClean="0"/>
          </a:p>
          <a:p>
            <a:pPr marL="0" indent="0">
              <a:buNone/>
            </a:pPr>
            <a:endParaRPr lang="en-US" b="1" dirty="0"/>
          </a:p>
        </p:txBody>
      </p:sp>
      <p:sp>
        <p:nvSpPr>
          <p:cNvPr id="4" name="Rectangle 2"/>
          <p:cNvSpPr>
            <a:spLocks noChangeArrowheads="1"/>
          </p:cNvSpPr>
          <p:nvPr/>
        </p:nvSpPr>
        <p:spPr bwMode="auto">
          <a:xfrm>
            <a:off x="1179095" y="721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179095"/>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20807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2462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704027"/>
            <a:ext cx="9601196" cy="1303867"/>
          </a:xfrm>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						</a:t>
            </a:r>
            <a:endParaRPr lang="en-US" b="1" dirty="0"/>
          </a:p>
          <a:p>
            <a:pPr marL="0" indent="0">
              <a:buNone/>
            </a:pPr>
            <a:endParaRPr lang="en-US" b="1" dirty="0" smtClean="0"/>
          </a:p>
          <a:p>
            <a:pPr marL="0" indent="0">
              <a:buNone/>
            </a:pPr>
            <a:endParaRPr lang="en-US" b="1" dirty="0"/>
          </a:p>
        </p:txBody>
      </p:sp>
      <p:sp>
        <p:nvSpPr>
          <p:cNvPr id="4" name="Rectangle 2"/>
          <p:cNvSpPr>
            <a:spLocks noChangeArrowheads="1"/>
          </p:cNvSpPr>
          <p:nvPr/>
        </p:nvSpPr>
        <p:spPr bwMode="auto">
          <a:xfrm>
            <a:off x="1179095" y="721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179095"/>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20807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428" t="-1775" r="9245"/>
          <a:stretch/>
        </p:blipFill>
        <p:spPr>
          <a:xfrm>
            <a:off x="4382205" y="605790"/>
            <a:ext cx="5560793" cy="5270078"/>
          </a:xfrm>
          <a:prstGeom prst="rect">
            <a:avLst/>
          </a:prstGeom>
        </p:spPr>
      </p:pic>
    </p:spTree>
    <p:extLst>
      <p:ext uri="{BB962C8B-B14F-4D97-AF65-F5344CB8AC3E}">
        <p14:creationId xmlns:p14="http://schemas.microsoft.com/office/powerpoint/2010/main" val="179483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704027"/>
            <a:ext cx="9601196" cy="1303867"/>
          </a:xfrm>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						</a:t>
            </a:r>
          </a:p>
          <a:p>
            <a:pPr marL="0" indent="0">
              <a:buNone/>
            </a:pPr>
            <a:endParaRPr lang="en-US" b="1" dirty="0"/>
          </a:p>
          <a:p>
            <a:pPr marL="0" indent="0">
              <a:buNone/>
            </a:pPr>
            <a:r>
              <a:rPr lang="en-US" b="1" dirty="0" smtClean="0"/>
              <a:t>		</a:t>
            </a:r>
            <a:endParaRPr lang="en-US" b="1" dirty="0"/>
          </a:p>
          <a:p>
            <a:pPr marL="0" indent="0">
              <a:buNone/>
            </a:pPr>
            <a:endParaRPr lang="en-US" b="1" dirty="0" smtClean="0"/>
          </a:p>
          <a:p>
            <a:pPr marL="0" indent="0">
              <a:buNone/>
            </a:pPr>
            <a:endParaRPr lang="en-US" b="1" dirty="0"/>
          </a:p>
        </p:txBody>
      </p:sp>
      <p:sp>
        <p:nvSpPr>
          <p:cNvPr id="4" name="Rectangle 2"/>
          <p:cNvSpPr>
            <a:spLocks noChangeArrowheads="1"/>
          </p:cNvSpPr>
          <p:nvPr/>
        </p:nvSpPr>
        <p:spPr bwMode="auto">
          <a:xfrm>
            <a:off x="1179095" y="721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095" y="1179095"/>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20807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1952" r="5749" b="1604"/>
          <a:stretch/>
        </p:blipFill>
        <p:spPr>
          <a:xfrm>
            <a:off x="4251960" y="721895"/>
            <a:ext cx="6217920" cy="4958815"/>
          </a:xfrm>
          <a:prstGeom prst="rect">
            <a:avLst/>
          </a:prstGeom>
        </p:spPr>
      </p:pic>
    </p:spTree>
    <p:extLst>
      <p:ext uri="{BB962C8B-B14F-4D97-AF65-F5344CB8AC3E}">
        <p14:creationId xmlns:p14="http://schemas.microsoft.com/office/powerpoint/2010/main" val="680134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704027"/>
            <a:ext cx="9601196" cy="1303867"/>
          </a:xfrm>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									</a:t>
            </a:r>
          </a:p>
          <a:p>
            <a:pPr marL="0" indent="0">
              <a:buNone/>
            </a:pPr>
            <a:endParaRPr lang="en-US" b="1" dirty="0"/>
          </a:p>
          <a:p>
            <a:pPr marL="0" indent="0">
              <a:buNone/>
            </a:pPr>
            <a:r>
              <a:rPr lang="en-US" b="1" dirty="0" smtClean="0"/>
              <a:t>				Next Meeting:  Focus, objectives, outcomes, </a:t>
            </a:r>
          </a:p>
          <a:p>
            <a:pPr marL="0" indent="0">
              <a:buNone/>
            </a:pPr>
            <a:r>
              <a:rPr lang="en-US" b="1" dirty="0"/>
              <a:t>	</a:t>
            </a:r>
            <a:r>
              <a:rPr lang="en-US" b="1" dirty="0" smtClean="0"/>
              <a:t>			who should attend?</a:t>
            </a:r>
            <a:endParaRPr lang="en-US" b="1" dirty="0"/>
          </a:p>
        </p:txBody>
      </p:sp>
      <p:sp>
        <p:nvSpPr>
          <p:cNvPr id="4" name="Rectangle 2"/>
          <p:cNvSpPr>
            <a:spLocks noChangeArrowheads="1"/>
          </p:cNvSpPr>
          <p:nvPr/>
        </p:nvSpPr>
        <p:spPr bwMode="auto">
          <a:xfrm>
            <a:off x="1179095" y="721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179095"/>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20807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2891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64531" y="5517302"/>
            <a:ext cx="9601196" cy="3318936"/>
          </a:xfrm>
        </p:spPr>
        <p:txBody>
          <a:bodyPr/>
          <a:lstStyle/>
          <a:p>
            <a:endParaRPr lang="en-US" dirty="0"/>
          </a:p>
        </p:txBody>
      </p:sp>
      <p:sp>
        <p:nvSpPr>
          <p:cNvPr id="4" name="Rectangle 2"/>
          <p:cNvSpPr>
            <a:spLocks noChangeArrowheads="1"/>
          </p:cNvSpPr>
          <p:nvPr/>
        </p:nvSpPr>
        <p:spPr bwMode="auto">
          <a:xfrm>
            <a:off x="4469130" y="29603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81"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130" y="3417570"/>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69130" y="43192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1800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3" y="1481665"/>
            <a:ext cx="9601196" cy="1303867"/>
          </a:xfrm>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Purpose of this Focus Group/Projected Outcomes	</a:t>
            </a:r>
          </a:p>
          <a:p>
            <a:pPr lvl="2"/>
            <a:r>
              <a:rPr lang="en-US" dirty="0"/>
              <a:t>To promote the effective and efficient facilitation of and delivery of service in Ohio’s Developmental Disability System </a:t>
            </a:r>
            <a:endParaRPr lang="en-US" dirty="0" smtClean="0"/>
          </a:p>
          <a:p>
            <a:pPr lvl="2"/>
            <a:r>
              <a:rPr lang="en-US" dirty="0"/>
              <a:t>To identify barriers in existing administrative rules to the effective and efficient delivery of service in Ohio’s Developmental Disabilities </a:t>
            </a:r>
            <a:r>
              <a:rPr lang="en-US" dirty="0" smtClean="0"/>
              <a:t>System</a:t>
            </a:r>
          </a:p>
          <a:p>
            <a:pPr lvl="2"/>
            <a:r>
              <a:rPr lang="en-US" dirty="0"/>
              <a:t>To propose improvements to administrative rules that increase efficiency and </a:t>
            </a:r>
            <a:r>
              <a:rPr lang="en-US" dirty="0" smtClean="0"/>
              <a:t>effectiveness</a:t>
            </a:r>
          </a:p>
          <a:p>
            <a:pPr lvl="2"/>
            <a:r>
              <a:rPr lang="en-US" dirty="0"/>
              <a:t>To review proposed administrative rules and advocate for improvements that increase efficiency and effectiveness</a:t>
            </a:r>
          </a:p>
          <a:p>
            <a:pPr lvl="2"/>
            <a:endParaRPr lang="en-US" b="1" dirty="0"/>
          </a:p>
        </p:txBody>
      </p:sp>
      <p:sp>
        <p:nvSpPr>
          <p:cNvPr id="4" name="Rectangle 2"/>
          <p:cNvSpPr>
            <a:spLocks noChangeArrowheads="1"/>
          </p:cNvSpPr>
          <p:nvPr/>
        </p:nvSpPr>
        <p:spPr bwMode="auto">
          <a:xfrm>
            <a:off x="1572127" y="12128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1179094" y="7408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4" y="1198032"/>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179094" y="20997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7107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523553"/>
            <a:ext cx="9601196" cy="1303867"/>
          </a:xfrm>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						MUI/ UI Rule</a:t>
            </a:r>
          </a:p>
          <a:p>
            <a:pPr marL="0" indent="0">
              <a:buNone/>
            </a:pPr>
            <a:r>
              <a:rPr lang="en-US" b="1" dirty="0" smtClean="0"/>
              <a:t>Why does this rule exist – what is the underlying purpose/regulatory objective?</a:t>
            </a:r>
          </a:p>
          <a:p>
            <a:pPr marL="0" indent="0">
              <a:buNone/>
            </a:pPr>
            <a:r>
              <a:rPr lang="en-US" sz="1800" dirty="0"/>
              <a:t>The MUI system is set up for the purpose of identifying the cause or contributing factors leading up to the incident and developing prevention plans to reduce the likelihood of the incident occurring again. MUIs are always filed on the victim. The residential provider is also flagged for incidents involving individuals whom they serve. This assists the provider in looking at trends and working with the county board to address them</a:t>
            </a:r>
            <a:r>
              <a:rPr lang="en-US" sz="1800" dirty="0" smtClean="0"/>
              <a:t>.</a:t>
            </a:r>
          </a:p>
          <a:p>
            <a:pPr marL="0" indent="0">
              <a:buNone/>
            </a:pPr>
            <a:r>
              <a:rPr lang="en-US" sz="1800" dirty="0" smtClean="0"/>
              <a:t>This rule established the requirements for addressing major unusual </a:t>
            </a:r>
            <a:r>
              <a:rPr lang="en-US" sz="1800" dirty="0"/>
              <a:t>i</a:t>
            </a:r>
            <a:r>
              <a:rPr lang="en-US" sz="1800" dirty="0" smtClean="0"/>
              <a:t>ncidents and implements a continuous quality improvement process in order to prevent or reduce the risk of harm to individuals.</a:t>
            </a:r>
          </a:p>
        </p:txBody>
      </p:sp>
      <p:sp>
        <p:nvSpPr>
          <p:cNvPr id="4" name="Rectangle 2"/>
          <p:cNvSpPr>
            <a:spLocks noChangeArrowheads="1"/>
          </p:cNvSpPr>
          <p:nvPr/>
        </p:nvSpPr>
        <p:spPr bwMode="auto">
          <a:xfrm>
            <a:off x="1383632" y="9732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026138"/>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19003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4984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704027"/>
            <a:ext cx="9601196" cy="1303867"/>
          </a:xfrm>
        </p:spPr>
        <p:txBody>
          <a:bodyPr/>
          <a:lstStyle/>
          <a:p>
            <a:endParaRPr lang="en-US" dirty="0"/>
          </a:p>
        </p:txBody>
      </p:sp>
      <p:sp>
        <p:nvSpPr>
          <p:cNvPr id="3" name="Content Placeholder 2"/>
          <p:cNvSpPr>
            <a:spLocks noGrp="1"/>
          </p:cNvSpPr>
          <p:nvPr>
            <p:ph idx="1"/>
          </p:nvPr>
        </p:nvSpPr>
        <p:spPr>
          <a:xfrm>
            <a:off x="1318261" y="2605727"/>
            <a:ext cx="9601196" cy="3318936"/>
          </a:xfrm>
        </p:spPr>
        <p:txBody>
          <a:bodyPr/>
          <a:lstStyle/>
          <a:p>
            <a:pPr marL="0" indent="0">
              <a:buNone/>
            </a:pPr>
            <a:r>
              <a:rPr lang="en-US" b="1" dirty="0" smtClean="0"/>
              <a:t>						MUI/UI Rule</a:t>
            </a:r>
          </a:p>
          <a:p>
            <a:pPr marL="0" indent="0">
              <a:buNone/>
            </a:pPr>
            <a:endParaRPr lang="en-US" b="1" dirty="0"/>
          </a:p>
          <a:p>
            <a:pPr marL="0" indent="0">
              <a:buNone/>
            </a:pPr>
            <a:r>
              <a:rPr lang="en-US" b="1" dirty="0" smtClean="0"/>
              <a:t>        What </a:t>
            </a:r>
            <a:r>
              <a:rPr lang="en-US" b="1" dirty="0"/>
              <a:t>issues exist with the current MUI/UI </a:t>
            </a:r>
            <a:r>
              <a:rPr lang="en-US" b="1" dirty="0" smtClean="0"/>
              <a:t>rule </a:t>
            </a:r>
            <a:r>
              <a:rPr lang="en-US" b="1" dirty="0"/>
              <a:t>and </a:t>
            </a:r>
            <a:r>
              <a:rPr lang="en-US" b="1" dirty="0" smtClean="0"/>
              <a:t>process</a:t>
            </a:r>
            <a:r>
              <a:rPr lang="en-US" b="1" dirty="0"/>
              <a:t>?</a:t>
            </a:r>
            <a:br>
              <a:rPr lang="en-US" b="1" dirty="0"/>
            </a:br>
            <a:endParaRPr lang="en-US" b="1" dirty="0"/>
          </a:p>
        </p:txBody>
      </p:sp>
      <p:sp>
        <p:nvSpPr>
          <p:cNvPr id="4" name="Rectangle 2"/>
          <p:cNvSpPr>
            <a:spLocks noChangeArrowheads="1"/>
          </p:cNvSpPr>
          <p:nvPr/>
        </p:nvSpPr>
        <p:spPr bwMode="auto">
          <a:xfrm>
            <a:off x="1179095" y="721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179095"/>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20807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dirty="0">
                <a:ln>
                  <a:noFill/>
                </a:ln>
                <a:solidFill>
                  <a:schemeClr val="tx1"/>
                </a:solidFill>
                <a:effectLst/>
                <a:latin typeface="Arial" charset="0"/>
              </a:rPr>
              <a:t>OPRA Rules Focus Group</a:t>
            </a:r>
            <a:endParaRPr kumimoji="0" lang="x-none" altLang="x-non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0668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619806"/>
            <a:ext cx="9601196" cy="1303867"/>
          </a:xfrm>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dirty="0" smtClean="0"/>
              <a:t>MUI</a:t>
            </a:r>
            <a:r>
              <a:rPr lang="en-US" b="1" dirty="0"/>
              <a:t>/ UI </a:t>
            </a:r>
            <a:r>
              <a:rPr lang="en-US" b="1" dirty="0" smtClean="0"/>
              <a:t>Rule</a:t>
            </a:r>
          </a:p>
          <a:p>
            <a:pPr marL="0" indent="0">
              <a:buNone/>
            </a:pPr>
            <a:endParaRPr lang="en-US" b="1" dirty="0"/>
          </a:p>
          <a:p>
            <a:pPr marL="0" indent="0">
              <a:buNone/>
            </a:pPr>
            <a:r>
              <a:rPr lang="en-US" b="1" dirty="0" smtClean="0"/>
              <a:t>         			What does the rule really say?</a:t>
            </a:r>
            <a:endParaRPr lang="en-US" sz="2400" b="1" dirty="0"/>
          </a:p>
        </p:txBody>
      </p:sp>
      <p:sp>
        <p:nvSpPr>
          <p:cNvPr id="4" name="Rectangle 2"/>
          <p:cNvSpPr>
            <a:spLocks noChangeArrowheads="1"/>
          </p:cNvSpPr>
          <p:nvPr/>
        </p:nvSpPr>
        <p:spPr bwMode="auto">
          <a:xfrm>
            <a:off x="1179095" y="6376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094874"/>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19965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5606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716058"/>
            <a:ext cx="9601196" cy="1303867"/>
          </a:xfrm>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dirty="0" smtClean="0"/>
              <a:t>MUI/UI Rule</a:t>
            </a:r>
            <a:r>
              <a:rPr lang="en-US" dirty="0" smtClean="0"/>
              <a:t>	</a:t>
            </a:r>
          </a:p>
          <a:p>
            <a:pPr marL="0" indent="0">
              <a:buNone/>
            </a:pPr>
            <a:endParaRPr lang="en-US" dirty="0" smtClean="0"/>
          </a:p>
          <a:p>
            <a:pPr marL="0" indent="0">
              <a:buNone/>
            </a:pPr>
            <a:r>
              <a:rPr lang="en-US" sz="2800" b="1" dirty="0" smtClean="0"/>
              <a:t>Review of other materials related to this rule (FAQs, Memos, Notices, etc.)</a:t>
            </a:r>
            <a:endParaRPr lang="en-US" sz="2800" b="1" dirty="0"/>
          </a:p>
        </p:txBody>
      </p:sp>
      <p:sp>
        <p:nvSpPr>
          <p:cNvPr id="4" name="Rectangle 2"/>
          <p:cNvSpPr>
            <a:spLocks noChangeArrowheads="1"/>
          </p:cNvSpPr>
          <p:nvPr/>
        </p:nvSpPr>
        <p:spPr bwMode="auto">
          <a:xfrm>
            <a:off x="1179095" y="7339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191126"/>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20928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4840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704027"/>
            <a:ext cx="9601196" cy="1303867"/>
          </a:xfrm>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dirty="0" smtClean="0"/>
              <a:t>MUI/UI Rule</a:t>
            </a:r>
            <a:endParaRPr lang="en-US" b="1" dirty="0"/>
          </a:p>
          <a:p>
            <a:pPr marL="0" indent="0">
              <a:buNone/>
            </a:pPr>
            <a:r>
              <a:rPr lang="en-US" sz="2800" b="1" dirty="0" smtClean="0"/>
              <a:t>		Alternate approach/language resolution:</a:t>
            </a:r>
          </a:p>
          <a:p>
            <a:pPr lvl="2"/>
            <a:r>
              <a:rPr lang="en-US" b="1" dirty="0" smtClean="0"/>
              <a:t>Rule recommendations/change in language</a:t>
            </a:r>
          </a:p>
          <a:p>
            <a:pPr lvl="2"/>
            <a:r>
              <a:rPr lang="en-US" b="1" dirty="0" smtClean="0"/>
              <a:t>Training</a:t>
            </a:r>
          </a:p>
          <a:p>
            <a:pPr lvl="2"/>
            <a:r>
              <a:rPr lang="en-US" b="1" dirty="0" smtClean="0"/>
              <a:t>Provider Training and Policies/Procedures</a:t>
            </a:r>
            <a:r>
              <a:rPr lang="en-US" b="1" dirty="0"/>
              <a:t>	</a:t>
            </a:r>
            <a:endParaRPr lang="en-US" b="1" dirty="0" smtClean="0"/>
          </a:p>
          <a:p>
            <a:pPr lvl="2"/>
            <a:r>
              <a:rPr lang="en-US" b="1" dirty="0" smtClean="0"/>
              <a:t>County Board Role-Investigative Agents – policies, trainings, approach to DSP, etc.	</a:t>
            </a:r>
            <a:endParaRPr lang="en-US" dirty="0"/>
          </a:p>
        </p:txBody>
      </p:sp>
      <p:sp>
        <p:nvSpPr>
          <p:cNvPr id="4" name="Rectangle 2"/>
          <p:cNvSpPr>
            <a:spLocks noChangeArrowheads="1"/>
          </p:cNvSpPr>
          <p:nvPr/>
        </p:nvSpPr>
        <p:spPr bwMode="auto">
          <a:xfrm>
            <a:off x="1179095" y="721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179095"/>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20807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1669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704027"/>
            <a:ext cx="9601196" cy="1303867"/>
          </a:xfrm>
        </p:spPr>
        <p:txBody>
          <a:bodyPr/>
          <a:lstStyle/>
          <a:p>
            <a:endParaRPr lang="en-US" dirty="0"/>
          </a:p>
        </p:txBody>
      </p:sp>
      <p:sp>
        <p:nvSpPr>
          <p:cNvPr id="3" name="Content Placeholder 2"/>
          <p:cNvSpPr>
            <a:spLocks noGrp="1"/>
          </p:cNvSpPr>
          <p:nvPr>
            <p:ph idx="1"/>
          </p:nvPr>
        </p:nvSpPr>
        <p:spPr/>
        <p:txBody>
          <a:bodyPr>
            <a:normAutofit lnSpcReduction="10000"/>
          </a:bodyPr>
          <a:lstStyle/>
          <a:p>
            <a:pPr marL="1371600" lvl="3" indent="0">
              <a:buNone/>
            </a:pPr>
            <a:r>
              <a:rPr lang="en-US" sz="2400" b="1" dirty="0" smtClean="0"/>
              <a:t>		</a:t>
            </a:r>
          </a:p>
          <a:p>
            <a:pPr marL="1371600" lvl="3" indent="0">
              <a:buNone/>
            </a:pPr>
            <a:r>
              <a:rPr lang="en-US" sz="2400" b="1" dirty="0" smtClean="0"/>
              <a:t>	Simplification – Efficiencies</a:t>
            </a:r>
          </a:p>
          <a:p>
            <a:pPr marL="1371600" lvl="3" indent="0">
              <a:buNone/>
            </a:pPr>
            <a:r>
              <a:rPr lang="en-US" sz="1800" dirty="0" smtClean="0"/>
              <a:t>Letter sent to Director from OPRA and OACB to address the need for simplification and efficiencies in rules/regulations that are presenting barriers for effective service delivery ---response received from the Director (this committee can have direct impact on what rules/regulations are being addressed.)  </a:t>
            </a:r>
          </a:p>
          <a:p>
            <a:pPr marL="1371600" lvl="3" indent="0">
              <a:buNone/>
            </a:pPr>
            <a:r>
              <a:rPr lang="en-US" sz="1800" dirty="0" smtClean="0"/>
              <a:t>Here is a copy of the actual letter:</a:t>
            </a:r>
            <a:endParaRPr lang="en-US" b="1" dirty="0" smtClean="0"/>
          </a:p>
          <a:p>
            <a:pPr marL="1371600" lvl="3" indent="0">
              <a:buNone/>
            </a:pPr>
            <a:endParaRPr lang="en-US" b="1" dirty="0" smtClean="0"/>
          </a:p>
          <a:p>
            <a:pPr marL="1371600" lvl="3" indent="0">
              <a:buNone/>
            </a:pPr>
            <a:r>
              <a:rPr lang="en-US" b="1" dirty="0" smtClean="0"/>
              <a:t>		</a:t>
            </a:r>
            <a:endParaRPr lang="en-US" b="1" dirty="0"/>
          </a:p>
        </p:txBody>
      </p:sp>
      <p:sp>
        <p:nvSpPr>
          <p:cNvPr id="4" name="Rectangle 2"/>
          <p:cNvSpPr>
            <a:spLocks noChangeArrowheads="1"/>
          </p:cNvSpPr>
          <p:nvPr/>
        </p:nvSpPr>
        <p:spPr bwMode="auto">
          <a:xfrm>
            <a:off x="1179095" y="721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179095"/>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20807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8913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497" y="1704027"/>
            <a:ext cx="9601196" cy="1303867"/>
          </a:xfrm>
        </p:spPr>
        <p:txBody>
          <a:bodyPr/>
          <a:lstStyle/>
          <a:p>
            <a:endParaRPr lang="en-US" dirty="0"/>
          </a:p>
        </p:txBody>
      </p:sp>
      <p:sp>
        <p:nvSpPr>
          <p:cNvPr id="4" name="Rectangle 2"/>
          <p:cNvSpPr>
            <a:spLocks noChangeArrowheads="1"/>
          </p:cNvSpPr>
          <p:nvPr/>
        </p:nvSpPr>
        <p:spPr bwMode="auto">
          <a:xfrm>
            <a:off x="1179095" y="721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179095"/>
            <a:ext cx="2298700" cy="901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9095" y="20807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a:ln>
                  <a:noFill/>
                </a:ln>
                <a:solidFill>
                  <a:schemeClr val="tx1"/>
                </a:solidFill>
                <a:effectLst/>
                <a:latin typeface="Arial" charset="0"/>
              </a:rPr>
              <a:t>OPRA Rules Focus Group</a:t>
            </a:r>
            <a:endParaRPr kumimoji="0" lang="x-none" altLang="x-none" sz="1800" b="0" i="0" u="none" strike="noStrike" cap="none" normalizeH="0" baseline="0">
              <a:ln>
                <a:noFill/>
              </a:ln>
              <a:solidFill>
                <a:schemeClr val="tx1"/>
              </a:solidFill>
              <a:effectLst/>
              <a:latin typeface="Arial" charset="0"/>
            </a:endParaRPr>
          </a:p>
        </p:txBody>
      </p:sp>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2014" y="700065"/>
            <a:ext cx="5973546" cy="5552245"/>
          </a:xfrm>
        </p:spPr>
      </p:pic>
    </p:spTree>
    <p:extLst>
      <p:ext uri="{BB962C8B-B14F-4D97-AF65-F5344CB8AC3E}">
        <p14:creationId xmlns:p14="http://schemas.microsoft.com/office/powerpoint/2010/main" val="686181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125</TotalTime>
  <Words>63</Words>
  <Application>Microsoft Office PowerPoint</Application>
  <PresentationFormat>Widescreen</PresentationFormat>
  <Paragraphs>56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Jacobs</dc:creator>
  <cp:lastModifiedBy>Sharp, Becky</cp:lastModifiedBy>
  <cp:revision>21</cp:revision>
  <dcterms:created xsi:type="dcterms:W3CDTF">2017-02-10T12:44:19Z</dcterms:created>
  <dcterms:modified xsi:type="dcterms:W3CDTF">2017-02-14T14:45:41Z</dcterms:modified>
</cp:coreProperties>
</file>