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79" r:id="rId4"/>
    <p:sldId id="278" r:id="rId5"/>
    <p:sldId id="282" r:id="rId6"/>
    <p:sldId id="284" r:id="rId7"/>
    <p:sldId id="283" r:id="rId8"/>
    <p:sldId id="285" r:id="rId9"/>
    <p:sldId id="286" r:id="rId10"/>
    <p:sldId id="287" r:id="rId11"/>
    <p:sldId id="288" r:id="rId12"/>
    <p:sldId id="289" r:id="rId13"/>
    <p:sldId id="291" r:id="rId14"/>
    <p:sldId id="290" r:id="rId15"/>
    <p:sldId id="29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2"/>
  </p:normalViewPr>
  <p:slideViewPr>
    <p:cSldViewPr snapToGrid="0">
      <p:cViewPr varScale="1">
        <p:scale>
          <a:sx n="104" d="100"/>
          <a:sy n="104" d="100"/>
        </p:scale>
        <p:origin x="240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241505-030E-48E6-B783-E2FFEE0CE676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68F83AD-5165-4E88-88FC-CA702547CE20}">
      <dgm:prSet/>
      <dgm:spPr/>
      <dgm:t>
        <a:bodyPr/>
        <a:lstStyle/>
        <a:p>
          <a:r>
            <a:rPr lang="en-US" dirty="0"/>
            <a:t>Since modernization plan developed:</a:t>
          </a:r>
        </a:p>
      </dgm:t>
    </dgm:pt>
    <dgm:pt modelId="{96CCB99A-A88F-4C5F-8CEF-FFA1BA740BC5}" type="parTrans" cxnId="{6B5D9128-3F49-4187-AF8B-24CBB2304408}">
      <dgm:prSet/>
      <dgm:spPr/>
      <dgm:t>
        <a:bodyPr/>
        <a:lstStyle/>
        <a:p>
          <a:endParaRPr lang="en-US"/>
        </a:p>
      </dgm:t>
    </dgm:pt>
    <dgm:pt modelId="{9332548D-7835-4CFD-9D8B-98DF598BBC39}" type="sibTrans" cxnId="{6B5D9128-3F49-4187-AF8B-24CBB2304408}">
      <dgm:prSet/>
      <dgm:spPr/>
      <dgm:t>
        <a:bodyPr/>
        <a:lstStyle/>
        <a:p>
          <a:endParaRPr lang="en-US"/>
        </a:p>
      </dgm:t>
    </dgm:pt>
    <dgm:pt modelId="{F07FC39D-10A8-40D4-9BD4-686C1B5E33F9}">
      <dgm:prSet/>
      <dgm:spPr/>
      <dgm:t>
        <a:bodyPr/>
        <a:lstStyle/>
        <a:p>
          <a:r>
            <a:rPr lang="en-US"/>
            <a:t>Property tax instability</a:t>
          </a:r>
        </a:p>
      </dgm:t>
    </dgm:pt>
    <dgm:pt modelId="{702C5D13-8108-4030-B824-8D7874C7C8B8}" type="parTrans" cxnId="{8268405D-52DB-479F-A326-0BD8E7AFEAA7}">
      <dgm:prSet/>
      <dgm:spPr/>
      <dgm:t>
        <a:bodyPr/>
        <a:lstStyle/>
        <a:p>
          <a:endParaRPr lang="en-US"/>
        </a:p>
      </dgm:t>
    </dgm:pt>
    <dgm:pt modelId="{A5AA4107-DF76-4CC5-82AB-081DD970AF77}" type="sibTrans" cxnId="{8268405D-52DB-479F-A326-0BD8E7AFEAA7}">
      <dgm:prSet/>
      <dgm:spPr/>
      <dgm:t>
        <a:bodyPr/>
        <a:lstStyle/>
        <a:p>
          <a:endParaRPr lang="en-US"/>
        </a:p>
      </dgm:t>
    </dgm:pt>
    <dgm:pt modelId="{82657C69-4CD8-4936-9613-4B3E0904AE27}">
      <dgm:prSet/>
      <dgm:spPr/>
      <dgm:t>
        <a:bodyPr/>
        <a:lstStyle/>
        <a:p>
          <a:r>
            <a:rPr lang="en-US"/>
            <a:t>Medicaid budget hole</a:t>
          </a:r>
        </a:p>
      </dgm:t>
    </dgm:pt>
    <dgm:pt modelId="{BAA26848-1429-4C92-8C13-F4F68C806F22}" type="parTrans" cxnId="{3E70294D-878F-46F0-8E5A-2C3FC8BAC2FA}">
      <dgm:prSet/>
      <dgm:spPr/>
      <dgm:t>
        <a:bodyPr/>
        <a:lstStyle/>
        <a:p>
          <a:endParaRPr lang="en-US"/>
        </a:p>
      </dgm:t>
    </dgm:pt>
    <dgm:pt modelId="{76500739-A8F3-43AA-8476-B114F6678A00}" type="sibTrans" cxnId="{3E70294D-878F-46F0-8E5A-2C3FC8BAC2FA}">
      <dgm:prSet/>
      <dgm:spPr/>
      <dgm:t>
        <a:bodyPr/>
        <a:lstStyle/>
        <a:p>
          <a:endParaRPr lang="en-US"/>
        </a:p>
      </dgm:t>
    </dgm:pt>
    <dgm:pt modelId="{88334505-297E-4BAE-BC01-7EEE3FC2CF25}">
      <dgm:prSet/>
      <dgm:spPr/>
      <dgm:t>
        <a:bodyPr/>
        <a:lstStyle/>
        <a:p>
          <a:r>
            <a:rPr lang="en-US"/>
            <a:t>County board instability</a:t>
          </a:r>
        </a:p>
      </dgm:t>
    </dgm:pt>
    <dgm:pt modelId="{AA7D6B6A-7168-4C2B-ABDE-B103756393C3}" type="parTrans" cxnId="{7F8BDA91-C67C-47D8-B6DD-D36E9837190D}">
      <dgm:prSet/>
      <dgm:spPr/>
      <dgm:t>
        <a:bodyPr/>
        <a:lstStyle/>
        <a:p>
          <a:endParaRPr lang="en-US"/>
        </a:p>
      </dgm:t>
    </dgm:pt>
    <dgm:pt modelId="{850612D0-0DD7-4526-BC22-209D56588AAE}" type="sibTrans" cxnId="{7F8BDA91-C67C-47D8-B6DD-D36E9837190D}">
      <dgm:prSet/>
      <dgm:spPr/>
      <dgm:t>
        <a:bodyPr/>
        <a:lstStyle/>
        <a:p>
          <a:endParaRPr lang="en-US"/>
        </a:p>
      </dgm:t>
    </dgm:pt>
    <dgm:pt modelId="{933A1DE0-A360-453E-A9DD-9582A0F741B9}">
      <dgm:prSet/>
      <dgm:spPr/>
      <dgm:t>
        <a:bodyPr/>
        <a:lstStyle/>
        <a:p>
          <a:r>
            <a:rPr lang="en-US"/>
            <a:t>interRAI</a:t>
          </a:r>
        </a:p>
      </dgm:t>
    </dgm:pt>
    <dgm:pt modelId="{31CF97C0-3E97-490E-9990-417B498E56E8}" type="parTrans" cxnId="{AF10CB80-08FB-4FED-9B66-83B83F63E8E9}">
      <dgm:prSet/>
      <dgm:spPr/>
      <dgm:t>
        <a:bodyPr/>
        <a:lstStyle/>
        <a:p>
          <a:endParaRPr lang="en-US"/>
        </a:p>
      </dgm:t>
    </dgm:pt>
    <dgm:pt modelId="{FE753C85-1AC3-41F2-A025-68FB88891947}" type="sibTrans" cxnId="{AF10CB80-08FB-4FED-9B66-83B83F63E8E9}">
      <dgm:prSet/>
      <dgm:spPr/>
      <dgm:t>
        <a:bodyPr/>
        <a:lstStyle/>
        <a:p>
          <a:endParaRPr lang="en-US"/>
        </a:p>
      </dgm:t>
    </dgm:pt>
    <dgm:pt modelId="{EA236063-9267-46FC-8C45-6B8B65E2083A}">
      <dgm:prSet/>
      <dgm:spPr/>
      <dgm:t>
        <a:bodyPr/>
        <a:lstStyle/>
        <a:p>
          <a:r>
            <a:rPr lang="en-US"/>
            <a:t>FWA narrative</a:t>
          </a:r>
        </a:p>
      </dgm:t>
    </dgm:pt>
    <dgm:pt modelId="{A209F1DA-82A2-4398-8A63-79F990857479}" type="parTrans" cxnId="{A3CF0118-27BB-47D2-9DE4-593C75A78B49}">
      <dgm:prSet/>
      <dgm:spPr/>
      <dgm:t>
        <a:bodyPr/>
        <a:lstStyle/>
        <a:p>
          <a:endParaRPr lang="en-US"/>
        </a:p>
      </dgm:t>
    </dgm:pt>
    <dgm:pt modelId="{3808B834-4972-4AE0-9D6B-225101BF2573}" type="sibTrans" cxnId="{A3CF0118-27BB-47D2-9DE4-593C75A78B49}">
      <dgm:prSet/>
      <dgm:spPr/>
      <dgm:t>
        <a:bodyPr/>
        <a:lstStyle/>
        <a:p>
          <a:endParaRPr lang="en-US"/>
        </a:p>
      </dgm:t>
    </dgm:pt>
    <dgm:pt modelId="{0DE47353-B222-4095-8C81-EBE2BEAA4474}">
      <dgm:prSet/>
      <dgm:spPr/>
      <dgm:t>
        <a:bodyPr/>
        <a:lstStyle/>
        <a:p>
          <a:r>
            <a:rPr lang="en-US"/>
            <a:t>Ongoing growth in demand and acuity</a:t>
          </a:r>
        </a:p>
      </dgm:t>
    </dgm:pt>
    <dgm:pt modelId="{2EA20E3F-8D13-4840-B322-C2F7224505BD}" type="parTrans" cxnId="{E4117BAC-8EEA-41C6-866B-77D6509A8DE6}">
      <dgm:prSet/>
      <dgm:spPr/>
      <dgm:t>
        <a:bodyPr/>
        <a:lstStyle/>
        <a:p>
          <a:endParaRPr lang="en-US"/>
        </a:p>
      </dgm:t>
    </dgm:pt>
    <dgm:pt modelId="{A0CA083F-9BC4-43D0-BD07-6EB4468EEDFC}" type="sibTrans" cxnId="{E4117BAC-8EEA-41C6-866B-77D6509A8DE6}">
      <dgm:prSet/>
      <dgm:spPr/>
      <dgm:t>
        <a:bodyPr/>
        <a:lstStyle/>
        <a:p>
          <a:endParaRPr lang="en-US"/>
        </a:p>
      </dgm:t>
    </dgm:pt>
    <dgm:pt modelId="{E2A1921A-7233-491E-9F84-3D58CDA9F1D7}">
      <dgm:prSet/>
      <dgm:spPr/>
      <dgm:t>
        <a:bodyPr/>
        <a:lstStyle/>
        <a:p>
          <a:r>
            <a:rPr lang="en-US"/>
            <a:t>The system is about to be restructured, intentionally or reactively.</a:t>
          </a:r>
        </a:p>
      </dgm:t>
    </dgm:pt>
    <dgm:pt modelId="{0185379A-131D-41C7-B774-7CB060258660}" type="parTrans" cxnId="{CD754ACD-89F4-4440-9347-DAE30FB67E04}">
      <dgm:prSet/>
      <dgm:spPr/>
      <dgm:t>
        <a:bodyPr/>
        <a:lstStyle/>
        <a:p>
          <a:endParaRPr lang="en-US"/>
        </a:p>
      </dgm:t>
    </dgm:pt>
    <dgm:pt modelId="{699CC44A-AA44-449A-B3D4-73FF2A4776FA}" type="sibTrans" cxnId="{CD754ACD-89F4-4440-9347-DAE30FB67E04}">
      <dgm:prSet/>
      <dgm:spPr/>
      <dgm:t>
        <a:bodyPr/>
        <a:lstStyle/>
        <a:p>
          <a:endParaRPr lang="en-US"/>
        </a:p>
      </dgm:t>
    </dgm:pt>
    <dgm:pt modelId="{8DAC8630-EBC8-184A-B4B8-752BE507D16C}" type="pres">
      <dgm:prSet presAssocID="{1E241505-030E-48E6-B783-E2FFEE0CE676}" presName="linear" presStyleCnt="0">
        <dgm:presLayoutVars>
          <dgm:animLvl val="lvl"/>
          <dgm:resizeHandles val="exact"/>
        </dgm:presLayoutVars>
      </dgm:prSet>
      <dgm:spPr/>
    </dgm:pt>
    <dgm:pt modelId="{796EF9AF-AE85-E840-B8FF-ECAE5D62E08C}" type="pres">
      <dgm:prSet presAssocID="{768F83AD-5165-4E88-88FC-CA702547CE2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77810CD-707D-F142-8E52-5A50808221A6}" type="pres">
      <dgm:prSet presAssocID="{768F83AD-5165-4E88-88FC-CA702547CE20}" presName="childText" presStyleLbl="revTx" presStyleIdx="0" presStyleCnt="1">
        <dgm:presLayoutVars>
          <dgm:bulletEnabled val="1"/>
        </dgm:presLayoutVars>
      </dgm:prSet>
      <dgm:spPr/>
    </dgm:pt>
    <dgm:pt modelId="{EADC66E5-5ABE-F94B-A19B-23B14BE6DA43}" type="pres">
      <dgm:prSet presAssocID="{E2A1921A-7233-491E-9F84-3D58CDA9F1D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3CF0118-27BB-47D2-9DE4-593C75A78B49}" srcId="{768F83AD-5165-4E88-88FC-CA702547CE20}" destId="{EA236063-9267-46FC-8C45-6B8B65E2083A}" srcOrd="4" destOrd="0" parTransId="{A209F1DA-82A2-4398-8A63-79F990857479}" sibTransId="{3808B834-4972-4AE0-9D6B-225101BF2573}"/>
    <dgm:cxn modelId="{6B5D9128-3F49-4187-AF8B-24CBB2304408}" srcId="{1E241505-030E-48E6-B783-E2FFEE0CE676}" destId="{768F83AD-5165-4E88-88FC-CA702547CE20}" srcOrd="0" destOrd="0" parTransId="{96CCB99A-A88F-4C5F-8CEF-FFA1BA740BC5}" sibTransId="{9332548D-7835-4CFD-9D8B-98DF598BBC39}"/>
    <dgm:cxn modelId="{B78FF12E-F73E-824A-AC75-FA0BE4510F3F}" type="presOf" srcId="{1E241505-030E-48E6-B783-E2FFEE0CE676}" destId="{8DAC8630-EBC8-184A-B4B8-752BE507D16C}" srcOrd="0" destOrd="0" presId="urn:microsoft.com/office/officeart/2005/8/layout/vList2"/>
    <dgm:cxn modelId="{E9543033-F2F1-2C42-8E38-6FAA9CA62243}" type="presOf" srcId="{933A1DE0-A360-453E-A9DD-9582A0F741B9}" destId="{777810CD-707D-F142-8E52-5A50808221A6}" srcOrd="0" destOrd="3" presId="urn:microsoft.com/office/officeart/2005/8/layout/vList2"/>
    <dgm:cxn modelId="{8D54C533-27ED-7049-8EF1-948C802E1186}" type="presOf" srcId="{EA236063-9267-46FC-8C45-6B8B65E2083A}" destId="{777810CD-707D-F142-8E52-5A50808221A6}" srcOrd="0" destOrd="4" presId="urn:microsoft.com/office/officeart/2005/8/layout/vList2"/>
    <dgm:cxn modelId="{E3A84D48-3F35-654E-B78F-2EA736457106}" type="presOf" srcId="{768F83AD-5165-4E88-88FC-CA702547CE20}" destId="{796EF9AF-AE85-E840-B8FF-ECAE5D62E08C}" srcOrd="0" destOrd="0" presId="urn:microsoft.com/office/officeart/2005/8/layout/vList2"/>
    <dgm:cxn modelId="{3E70294D-878F-46F0-8E5A-2C3FC8BAC2FA}" srcId="{768F83AD-5165-4E88-88FC-CA702547CE20}" destId="{82657C69-4CD8-4936-9613-4B3E0904AE27}" srcOrd="1" destOrd="0" parTransId="{BAA26848-1429-4C92-8C13-F4F68C806F22}" sibTransId="{76500739-A8F3-43AA-8476-B114F6678A00}"/>
    <dgm:cxn modelId="{8268405D-52DB-479F-A326-0BD8E7AFEAA7}" srcId="{768F83AD-5165-4E88-88FC-CA702547CE20}" destId="{F07FC39D-10A8-40D4-9BD4-686C1B5E33F9}" srcOrd="0" destOrd="0" parTransId="{702C5D13-8108-4030-B824-8D7874C7C8B8}" sibTransId="{A5AA4107-DF76-4CC5-82AB-081DD970AF77}"/>
    <dgm:cxn modelId="{6405CF6B-2784-4D40-BC9D-051604C648E4}" type="presOf" srcId="{F07FC39D-10A8-40D4-9BD4-686C1B5E33F9}" destId="{777810CD-707D-F142-8E52-5A50808221A6}" srcOrd="0" destOrd="0" presId="urn:microsoft.com/office/officeart/2005/8/layout/vList2"/>
    <dgm:cxn modelId="{AF10CB80-08FB-4FED-9B66-83B83F63E8E9}" srcId="{768F83AD-5165-4E88-88FC-CA702547CE20}" destId="{933A1DE0-A360-453E-A9DD-9582A0F741B9}" srcOrd="3" destOrd="0" parTransId="{31CF97C0-3E97-490E-9990-417B498E56E8}" sibTransId="{FE753C85-1AC3-41F2-A025-68FB88891947}"/>
    <dgm:cxn modelId="{334AFF87-B8A3-AA4A-9984-BFDFCAD52322}" type="presOf" srcId="{0DE47353-B222-4095-8C81-EBE2BEAA4474}" destId="{777810CD-707D-F142-8E52-5A50808221A6}" srcOrd="0" destOrd="5" presId="urn:microsoft.com/office/officeart/2005/8/layout/vList2"/>
    <dgm:cxn modelId="{7F8BDA91-C67C-47D8-B6DD-D36E9837190D}" srcId="{768F83AD-5165-4E88-88FC-CA702547CE20}" destId="{88334505-297E-4BAE-BC01-7EEE3FC2CF25}" srcOrd="2" destOrd="0" parTransId="{AA7D6B6A-7168-4C2B-ABDE-B103756393C3}" sibTransId="{850612D0-0DD7-4526-BC22-209D56588AAE}"/>
    <dgm:cxn modelId="{E4117BAC-8EEA-41C6-866B-77D6509A8DE6}" srcId="{768F83AD-5165-4E88-88FC-CA702547CE20}" destId="{0DE47353-B222-4095-8C81-EBE2BEAA4474}" srcOrd="5" destOrd="0" parTransId="{2EA20E3F-8D13-4840-B322-C2F7224505BD}" sibTransId="{A0CA083F-9BC4-43D0-BD07-6EB4468EEDFC}"/>
    <dgm:cxn modelId="{CD754ACD-89F4-4440-9347-DAE30FB67E04}" srcId="{1E241505-030E-48E6-B783-E2FFEE0CE676}" destId="{E2A1921A-7233-491E-9F84-3D58CDA9F1D7}" srcOrd="1" destOrd="0" parTransId="{0185379A-131D-41C7-B774-7CB060258660}" sibTransId="{699CC44A-AA44-449A-B3D4-73FF2A4776FA}"/>
    <dgm:cxn modelId="{2DA092DF-65A4-1944-B436-76CF83995418}" type="presOf" srcId="{88334505-297E-4BAE-BC01-7EEE3FC2CF25}" destId="{777810CD-707D-F142-8E52-5A50808221A6}" srcOrd="0" destOrd="2" presId="urn:microsoft.com/office/officeart/2005/8/layout/vList2"/>
    <dgm:cxn modelId="{B4EBE8DF-46DB-8B46-8410-15423DF92ADD}" type="presOf" srcId="{82657C69-4CD8-4936-9613-4B3E0904AE27}" destId="{777810CD-707D-F142-8E52-5A50808221A6}" srcOrd="0" destOrd="1" presId="urn:microsoft.com/office/officeart/2005/8/layout/vList2"/>
    <dgm:cxn modelId="{35F9A6F6-5908-4B44-BB96-188E1A5CFF4A}" type="presOf" srcId="{E2A1921A-7233-491E-9F84-3D58CDA9F1D7}" destId="{EADC66E5-5ABE-F94B-A19B-23B14BE6DA43}" srcOrd="0" destOrd="0" presId="urn:microsoft.com/office/officeart/2005/8/layout/vList2"/>
    <dgm:cxn modelId="{16B77BFE-9585-E84C-8C38-442251BC7E0D}" type="presParOf" srcId="{8DAC8630-EBC8-184A-B4B8-752BE507D16C}" destId="{796EF9AF-AE85-E840-B8FF-ECAE5D62E08C}" srcOrd="0" destOrd="0" presId="urn:microsoft.com/office/officeart/2005/8/layout/vList2"/>
    <dgm:cxn modelId="{2048BD77-81B1-3045-8AAF-2554FBFA6D9B}" type="presParOf" srcId="{8DAC8630-EBC8-184A-B4B8-752BE507D16C}" destId="{777810CD-707D-F142-8E52-5A50808221A6}" srcOrd="1" destOrd="0" presId="urn:microsoft.com/office/officeart/2005/8/layout/vList2"/>
    <dgm:cxn modelId="{99053DD9-82BE-8346-9D65-F72AD7C841E0}" type="presParOf" srcId="{8DAC8630-EBC8-184A-B4B8-752BE507D16C}" destId="{EADC66E5-5ABE-F94B-A19B-23B14BE6DA4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6D0458-F8AA-4C8E-ADCA-ADDF4B23AB25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9CEABBC-D64C-4591-B590-40633465A1DF}">
      <dgm:prSet/>
      <dgm:spPr/>
      <dgm:t>
        <a:bodyPr/>
        <a:lstStyle/>
        <a:p>
          <a:r>
            <a:rPr lang="en-US"/>
            <a:t>Fraud, waste, and abuse are not the root problem, they are a symptom</a:t>
          </a:r>
        </a:p>
      </dgm:t>
    </dgm:pt>
    <dgm:pt modelId="{1F87050B-6396-46D3-B88C-EE21C98139D1}" type="parTrans" cxnId="{3C74C0EE-A6AC-4BEC-852A-EBF6968CE249}">
      <dgm:prSet/>
      <dgm:spPr/>
      <dgm:t>
        <a:bodyPr/>
        <a:lstStyle/>
        <a:p>
          <a:endParaRPr lang="en-US"/>
        </a:p>
      </dgm:t>
    </dgm:pt>
    <dgm:pt modelId="{3D550764-F2E1-4286-8559-47325C716572}" type="sibTrans" cxnId="{3C74C0EE-A6AC-4BEC-852A-EBF6968CE249}">
      <dgm:prSet/>
      <dgm:spPr/>
      <dgm:t>
        <a:bodyPr/>
        <a:lstStyle/>
        <a:p>
          <a:endParaRPr lang="en-US"/>
        </a:p>
      </dgm:t>
    </dgm:pt>
    <dgm:pt modelId="{7416FED0-FCE5-4F03-AD94-3FA0C6D9C947}">
      <dgm:prSet/>
      <dgm:spPr/>
      <dgm:t>
        <a:bodyPr/>
        <a:lstStyle/>
        <a:p>
          <a:r>
            <a:rPr lang="en-US"/>
            <a:t>They result from:</a:t>
          </a:r>
        </a:p>
      </dgm:t>
    </dgm:pt>
    <dgm:pt modelId="{F17DD7FE-9ED9-492B-AB03-A5D447EFD651}" type="parTrans" cxnId="{582E0163-3127-4C57-89DA-97CCC42BB6B1}">
      <dgm:prSet/>
      <dgm:spPr/>
      <dgm:t>
        <a:bodyPr/>
        <a:lstStyle/>
        <a:p>
          <a:endParaRPr lang="en-US"/>
        </a:p>
      </dgm:t>
    </dgm:pt>
    <dgm:pt modelId="{45093A63-17DB-49C6-B571-1E5D2278CF72}" type="sibTrans" cxnId="{582E0163-3127-4C57-89DA-97CCC42BB6B1}">
      <dgm:prSet/>
      <dgm:spPr/>
      <dgm:t>
        <a:bodyPr/>
        <a:lstStyle/>
        <a:p>
          <a:endParaRPr lang="en-US"/>
        </a:p>
      </dgm:t>
    </dgm:pt>
    <dgm:pt modelId="{B5B56CFD-6C3D-49E3-8F25-337E0B1EF804}">
      <dgm:prSet/>
      <dgm:spPr/>
      <dgm:t>
        <a:bodyPr/>
        <a:lstStyle/>
        <a:p>
          <a:r>
            <a:rPr lang="en-US"/>
            <a:t>A system too complex to work reliably </a:t>
          </a:r>
        </a:p>
      </dgm:t>
    </dgm:pt>
    <dgm:pt modelId="{F59E979F-8C12-40D0-B7CA-FA5F754840BC}" type="parTrans" cxnId="{E14FCF3E-D48F-4E37-8512-ABA518AF4E58}">
      <dgm:prSet/>
      <dgm:spPr/>
      <dgm:t>
        <a:bodyPr/>
        <a:lstStyle/>
        <a:p>
          <a:endParaRPr lang="en-US"/>
        </a:p>
      </dgm:t>
    </dgm:pt>
    <dgm:pt modelId="{7AF4192F-FA7B-4407-87E0-DDAF3ABC8FA3}" type="sibTrans" cxnId="{E14FCF3E-D48F-4E37-8512-ABA518AF4E58}">
      <dgm:prSet/>
      <dgm:spPr/>
      <dgm:t>
        <a:bodyPr/>
        <a:lstStyle/>
        <a:p>
          <a:endParaRPr lang="en-US"/>
        </a:p>
      </dgm:t>
    </dgm:pt>
    <dgm:pt modelId="{2333AEE7-DD55-4DB3-9B1F-57FD3CA97A7D}">
      <dgm:prSet/>
      <dgm:spPr/>
      <dgm:t>
        <a:bodyPr/>
        <a:lstStyle/>
        <a:p>
          <a:r>
            <a:rPr lang="en-US"/>
            <a:t>A system that pays for activity, not value </a:t>
          </a:r>
        </a:p>
      </dgm:t>
    </dgm:pt>
    <dgm:pt modelId="{524B6568-9E4C-4851-89F5-F8215F528FF9}" type="parTrans" cxnId="{F0388EE8-194A-4690-9F6A-536835A2D224}">
      <dgm:prSet/>
      <dgm:spPr/>
      <dgm:t>
        <a:bodyPr/>
        <a:lstStyle/>
        <a:p>
          <a:endParaRPr lang="en-US"/>
        </a:p>
      </dgm:t>
    </dgm:pt>
    <dgm:pt modelId="{B957BD0C-0736-467F-8DC2-162332CF1E74}" type="sibTrans" cxnId="{F0388EE8-194A-4690-9F6A-536835A2D224}">
      <dgm:prSet/>
      <dgm:spPr/>
      <dgm:t>
        <a:bodyPr/>
        <a:lstStyle/>
        <a:p>
          <a:endParaRPr lang="en-US"/>
        </a:p>
      </dgm:t>
    </dgm:pt>
    <dgm:pt modelId="{144CF792-C634-4935-8B29-0255E26629E3}">
      <dgm:prSet/>
      <dgm:spPr/>
      <dgm:t>
        <a:bodyPr/>
        <a:lstStyle/>
        <a:p>
          <a:r>
            <a:rPr lang="en-US"/>
            <a:t>A fragmented and duplicative structure </a:t>
          </a:r>
        </a:p>
      </dgm:t>
    </dgm:pt>
    <dgm:pt modelId="{4B320CC0-6F90-4383-BF87-B781A7B172DE}" type="parTrans" cxnId="{419C8DDB-B4BF-4A54-BEBE-5F4158CF09B1}">
      <dgm:prSet/>
      <dgm:spPr/>
      <dgm:t>
        <a:bodyPr/>
        <a:lstStyle/>
        <a:p>
          <a:endParaRPr lang="en-US"/>
        </a:p>
      </dgm:t>
    </dgm:pt>
    <dgm:pt modelId="{D3CAD8C9-DDDB-457B-8A7D-E5BC6FDB84B0}" type="sibTrans" cxnId="{419C8DDB-B4BF-4A54-BEBE-5F4158CF09B1}">
      <dgm:prSet/>
      <dgm:spPr/>
      <dgm:t>
        <a:bodyPr/>
        <a:lstStyle/>
        <a:p>
          <a:endParaRPr lang="en-US"/>
        </a:p>
      </dgm:t>
    </dgm:pt>
    <dgm:pt modelId="{512FC3E5-45FD-4918-82BE-A5E0B2276B43}">
      <dgm:prSet/>
      <dgm:spPr/>
      <dgm:t>
        <a:bodyPr/>
        <a:lstStyle/>
        <a:p>
          <a:r>
            <a:rPr lang="en-US"/>
            <a:t>A system that cannot manage access or capacity</a:t>
          </a:r>
        </a:p>
      </dgm:t>
    </dgm:pt>
    <dgm:pt modelId="{74FCA09D-10FB-47A6-94ED-6EE92FEB0225}" type="parTrans" cxnId="{B42C0A34-8F8A-4D9A-A205-A2CFBA376F6C}">
      <dgm:prSet/>
      <dgm:spPr/>
      <dgm:t>
        <a:bodyPr/>
        <a:lstStyle/>
        <a:p>
          <a:endParaRPr lang="en-US"/>
        </a:p>
      </dgm:t>
    </dgm:pt>
    <dgm:pt modelId="{2979D361-F932-4CF7-B49A-F63FCC1ACF7E}" type="sibTrans" cxnId="{B42C0A34-8F8A-4D9A-A205-A2CFBA376F6C}">
      <dgm:prSet/>
      <dgm:spPr/>
      <dgm:t>
        <a:bodyPr/>
        <a:lstStyle/>
        <a:p>
          <a:endParaRPr lang="en-US"/>
        </a:p>
      </dgm:t>
    </dgm:pt>
    <dgm:pt modelId="{C7ACE003-F758-BB48-B4E9-9182E1A9B52F}" type="pres">
      <dgm:prSet presAssocID="{3E6D0458-F8AA-4C8E-ADCA-ADDF4B23AB25}" presName="linear" presStyleCnt="0">
        <dgm:presLayoutVars>
          <dgm:animLvl val="lvl"/>
          <dgm:resizeHandles val="exact"/>
        </dgm:presLayoutVars>
      </dgm:prSet>
      <dgm:spPr/>
    </dgm:pt>
    <dgm:pt modelId="{CE07A083-A0CA-5648-B401-D4BA03B8CDB1}" type="pres">
      <dgm:prSet presAssocID="{29CEABBC-D64C-4591-B590-40633465A1D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395C1D6-2FEA-FE46-8BCF-A756A8EFDD56}" type="pres">
      <dgm:prSet presAssocID="{3D550764-F2E1-4286-8559-47325C716572}" presName="spacer" presStyleCnt="0"/>
      <dgm:spPr/>
    </dgm:pt>
    <dgm:pt modelId="{323AC69A-C41C-0742-8849-0E25C670D7E2}" type="pres">
      <dgm:prSet presAssocID="{7416FED0-FCE5-4F03-AD94-3FA0C6D9C947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DDCF3D85-50E4-F343-AE4F-0E3F2332CA6F}" type="pres">
      <dgm:prSet presAssocID="{7416FED0-FCE5-4F03-AD94-3FA0C6D9C947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2268CE0C-0813-CA4E-A313-8AC863539804}" type="presOf" srcId="{2333AEE7-DD55-4DB3-9B1F-57FD3CA97A7D}" destId="{DDCF3D85-50E4-F343-AE4F-0E3F2332CA6F}" srcOrd="0" destOrd="1" presId="urn:microsoft.com/office/officeart/2005/8/layout/vList2"/>
    <dgm:cxn modelId="{B53D4F2E-D880-F248-A3B0-D66F97CAEE02}" type="presOf" srcId="{512FC3E5-45FD-4918-82BE-A5E0B2276B43}" destId="{DDCF3D85-50E4-F343-AE4F-0E3F2332CA6F}" srcOrd="0" destOrd="3" presId="urn:microsoft.com/office/officeart/2005/8/layout/vList2"/>
    <dgm:cxn modelId="{30ED532E-02D9-7D47-87EE-E983B0E0A88D}" type="presOf" srcId="{7416FED0-FCE5-4F03-AD94-3FA0C6D9C947}" destId="{323AC69A-C41C-0742-8849-0E25C670D7E2}" srcOrd="0" destOrd="0" presId="urn:microsoft.com/office/officeart/2005/8/layout/vList2"/>
    <dgm:cxn modelId="{FEFC3930-ED1A-E94A-A9A3-6329D65E5F0A}" type="presOf" srcId="{3E6D0458-F8AA-4C8E-ADCA-ADDF4B23AB25}" destId="{C7ACE003-F758-BB48-B4E9-9182E1A9B52F}" srcOrd="0" destOrd="0" presId="urn:microsoft.com/office/officeart/2005/8/layout/vList2"/>
    <dgm:cxn modelId="{B42C0A34-8F8A-4D9A-A205-A2CFBA376F6C}" srcId="{7416FED0-FCE5-4F03-AD94-3FA0C6D9C947}" destId="{512FC3E5-45FD-4918-82BE-A5E0B2276B43}" srcOrd="3" destOrd="0" parTransId="{74FCA09D-10FB-47A6-94ED-6EE92FEB0225}" sibTransId="{2979D361-F932-4CF7-B49A-F63FCC1ACF7E}"/>
    <dgm:cxn modelId="{E14FCF3E-D48F-4E37-8512-ABA518AF4E58}" srcId="{7416FED0-FCE5-4F03-AD94-3FA0C6D9C947}" destId="{B5B56CFD-6C3D-49E3-8F25-337E0B1EF804}" srcOrd="0" destOrd="0" parTransId="{F59E979F-8C12-40D0-B7CA-FA5F754840BC}" sibTransId="{7AF4192F-FA7B-4407-87E0-DDAF3ABC8FA3}"/>
    <dgm:cxn modelId="{7EBE4457-DDEF-0142-B241-42CB37F8C27A}" type="presOf" srcId="{144CF792-C634-4935-8B29-0255E26629E3}" destId="{DDCF3D85-50E4-F343-AE4F-0E3F2332CA6F}" srcOrd="0" destOrd="2" presId="urn:microsoft.com/office/officeart/2005/8/layout/vList2"/>
    <dgm:cxn modelId="{582E0163-3127-4C57-89DA-97CCC42BB6B1}" srcId="{3E6D0458-F8AA-4C8E-ADCA-ADDF4B23AB25}" destId="{7416FED0-FCE5-4F03-AD94-3FA0C6D9C947}" srcOrd="1" destOrd="0" parTransId="{F17DD7FE-9ED9-492B-AB03-A5D447EFD651}" sibTransId="{45093A63-17DB-49C6-B571-1E5D2278CF72}"/>
    <dgm:cxn modelId="{6B445B74-CB31-D34B-8E92-010374734738}" type="presOf" srcId="{29CEABBC-D64C-4591-B590-40633465A1DF}" destId="{CE07A083-A0CA-5648-B401-D4BA03B8CDB1}" srcOrd="0" destOrd="0" presId="urn:microsoft.com/office/officeart/2005/8/layout/vList2"/>
    <dgm:cxn modelId="{FC8AF37C-3DF7-7045-B08B-49C030637001}" type="presOf" srcId="{B5B56CFD-6C3D-49E3-8F25-337E0B1EF804}" destId="{DDCF3D85-50E4-F343-AE4F-0E3F2332CA6F}" srcOrd="0" destOrd="0" presId="urn:microsoft.com/office/officeart/2005/8/layout/vList2"/>
    <dgm:cxn modelId="{419C8DDB-B4BF-4A54-BEBE-5F4158CF09B1}" srcId="{7416FED0-FCE5-4F03-AD94-3FA0C6D9C947}" destId="{144CF792-C634-4935-8B29-0255E26629E3}" srcOrd="2" destOrd="0" parTransId="{4B320CC0-6F90-4383-BF87-B781A7B172DE}" sibTransId="{D3CAD8C9-DDDB-457B-8A7D-E5BC6FDB84B0}"/>
    <dgm:cxn modelId="{F0388EE8-194A-4690-9F6A-536835A2D224}" srcId="{7416FED0-FCE5-4F03-AD94-3FA0C6D9C947}" destId="{2333AEE7-DD55-4DB3-9B1F-57FD3CA97A7D}" srcOrd="1" destOrd="0" parTransId="{524B6568-9E4C-4851-89F5-F8215F528FF9}" sibTransId="{B957BD0C-0736-467F-8DC2-162332CF1E74}"/>
    <dgm:cxn modelId="{3C74C0EE-A6AC-4BEC-852A-EBF6968CE249}" srcId="{3E6D0458-F8AA-4C8E-ADCA-ADDF4B23AB25}" destId="{29CEABBC-D64C-4591-B590-40633465A1DF}" srcOrd="0" destOrd="0" parTransId="{1F87050B-6396-46D3-B88C-EE21C98139D1}" sibTransId="{3D550764-F2E1-4286-8559-47325C716572}"/>
    <dgm:cxn modelId="{C95804F8-CC6F-DD44-8CD4-B684D2E52C41}" type="presParOf" srcId="{C7ACE003-F758-BB48-B4E9-9182E1A9B52F}" destId="{CE07A083-A0CA-5648-B401-D4BA03B8CDB1}" srcOrd="0" destOrd="0" presId="urn:microsoft.com/office/officeart/2005/8/layout/vList2"/>
    <dgm:cxn modelId="{B2D4E38F-D63A-6049-9B40-7A46A9295918}" type="presParOf" srcId="{C7ACE003-F758-BB48-B4E9-9182E1A9B52F}" destId="{7395C1D6-2FEA-FE46-8BCF-A756A8EFDD56}" srcOrd="1" destOrd="0" presId="urn:microsoft.com/office/officeart/2005/8/layout/vList2"/>
    <dgm:cxn modelId="{E20F291D-4FD2-FB4B-935A-92FB10C66C1A}" type="presParOf" srcId="{C7ACE003-F758-BB48-B4E9-9182E1A9B52F}" destId="{323AC69A-C41C-0742-8849-0E25C670D7E2}" srcOrd="2" destOrd="0" presId="urn:microsoft.com/office/officeart/2005/8/layout/vList2"/>
    <dgm:cxn modelId="{07C31E07-0E77-8744-A302-CBB2097AA9AA}" type="presParOf" srcId="{C7ACE003-F758-BB48-B4E9-9182E1A9B52F}" destId="{DDCF3D85-50E4-F343-AE4F-0E3F2332CA6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FE35FC-D75F-4B77-A21F-467B7B3214DA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F625806-153C-4689-A6F1-695E2BD36422}">
      <dgm:prSet/>
      <dgm:spPr/>
      <dgm:t>
        <a:bodyPr/>
        <a:lstStyle/>
        <a:p>
          <a:r>
            <a:rPr lang="en-US"/>
            <a:t>Shape the next administration</a:t>
          </a:r>
        </a:p>
      </dgm:t>
    </dgm:pt>
    <dgm:pt modelId="{8250DA00-8F73-404D-99A8-0C8AE8FA0C2A}" type="parTrans" cxnId="{05F2DA08-547B-4304-810A-72C8A7DE5A99}">
      <dgm:prSet/>
      <dgm:spPr/>
      <dgm:t>
        <a:bodyPr/>
        <a:lstStyle/>
        <a:p>
          <a:endParaRPr lang="en-US"/>
        </a:p>
      </dgm:t>
    </dgm:pt>
    <dgm:pt modelId="{C8BD37A2-457D-4E21-8282-6F299AF56472}" type="sibTrans" cxnId="{05F2DA08-547B-4304-810A-72C8A7DE5A99}">
      <dgm:prSet/>
      <dgm:spPr/>
      <dgm:t>
        <a:bodyPr/>
        <a:lstStyle/>
        <a:p>
          <a:endParaRPr lang="en-US"/>
        </a:p>
      </dgm:t>
    </dgm:pt>
    <dgm:pt modelId="{E173EE06-1424-41FF-B684-1EF17B769ADA}">
      <dgm:prSet/>
      <dgm:spPr/>
      <dgm:t>
        <a:bodyPr/>
        <a:lstStyle/>
        <a:p>
          <a:r>
            <a:rPr lang="en-US"/>
            <a:t>Land modernization in the state budget</a:t>
          </a:r>
        </a:p>
      </dgm:t>
    </dgm:pt>
    <dgm:pt modelId="{33CB435F-5647-43CA-AC19-2CFD3ECBB500}" type="parTrans" cxnId="{5910DB20-70EA-47D5-BDDB-7A758352AD9B}">
      <dgm:prSet/>
      <dgm:spPr/>
      <dgm:t>
        <a:bodyPr/>
        <a:lstStyle/>
        <a:p>
          <a:endParaRPr lang="en-US"/>
        </a:p>
      </dgm:t>
    </dgm:pt>
    <dgm:pt modelId="{C016487E-2CBE-47DB-BF50-C75EF4F580DB}" type="sibTrans" cxnId="{5910DB20-70EA-47D5-BDDB-7A758352AD9B}">
      <dgm:prSet/>
      <dgm:spPr/>
      <dgm:t>
        <a:bodyPr/>
        <a:lstStyle/>
        <a:p>
          <a:endParaRPr lang="en-US"/>
        </a:p>
      </dgm:t>
    </dgm:pt>
    <dgm:pt modelId="{0F67C553-3BE0-474D-BF34-0D044D20FF86}" type="pres">
      <dgm:prSet presAssocID="{24FE35FC-D75F-4B77-A21F-467B7B3214D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0BCA5FB-060E-2241-8333-A8A739FA413F}" type="pres">
      <dgm:prSet presAssocID="{8F625806-153C-4689-A6F1-695E2BD36422}" presName="root" presStyleCnt="0"/>
      <dgm:spPr/>
    </dgm:pt>
    <dgm:pt modelId="{DD738070-413A-8F45-BA7E-0BEC102A72FD}" type="pres">
      <dgm:prSet presAssocID="{8F625806-153C-4689-A6F1-695E2BD36422}" presName="rootComposite" presStyleCnt="0"/>
      <dgm:spPr/>
    </dgm:pt>
    <dgm:pt modelId="{39955458-596C-4C4D-A397-1B8AAA042F20}" type="pres">
      <dgm:prSet presAssocID="{8F625806-153C-4689-A6F1-695E2BD36422}" presName="rootText" presStyleLbl="node1" presStyleIdx="0" presStyleCnt="2"/>
      <dgm:spPr/>
    </dgm:pt>
    <dgm:pt modelId="{5A177695-1A75-2E48-9599-E4C4A2AFE1D0}" type="pres">
      <dgm:prSet presAssocID="{8F625806-153C-4689-A6F1-695E2BD36422}" presName="rootConnector" presStyleLbl="node1" presStyleIdx="0" presStyleCnt="2"/>
      <dgm:spPr/>
    </dgm:pt>
    <dgm:pt modelId="{1353B2F0-646E-8146-B376-4C4A3016EA7F}" type="pres">
      <dgm:prSet presAssocID="{8F625806-153C-4689-A6F1-695E2BD36422}" presName="childShape" presStyleCnt="0"/>
      <dgm:spPr/>
    </dgm:pt>
    <dgm:pt modelId="{F0B37CF5-36F9-D849-A486-FE862F3A8FB7}" type="pres">
      <dgm:prSet presAssocID="{E173EE06-1424-41FF-B684-1EF17B769ADA}" presName="root" presStyleCnt="0"/>
      <dgm:spPr/>
    </dgm:pt>
    <dgm:pt modelId="{837C0ED7-1843-C64A-82DC-11D06021B437}" type="pres">
      <dgm:prSet presAssocID="{E173EE06-1424-41FF-B684-1EF17B769ADA}" presName="rootComposite" presStyleCnt="0"/>
      <dgm:spPr/>
    </dgm:pt>
    <dgm:pt modelId="{5A8BAF66-E68E-4645-9E7B-655E9135D628}" type="pres">
      <dgm:prSet presAssocID="{E173EE06-1424-41FF-B684-1EF17B769ADA}" presName="rootText" presStyleLbl="node1" presStyleIdx="1" presStyleCnt="2"/>
      <dgm:spPr/>
    </dgm:pt>
    <dgm:pt modelId="{5A0E9578-1AE2-3949-97D5-4ADE7DE360F0}" type="pres">
      <dgm:prSet presAssocID="{E173EE06-1424-41FF-B684-1EF17B769ADA}" presName="rootConnector" presStyleLbl="node1" presStyleIdx="1" presStyleCnt="2"/>
      <dgm:spPr/>
    </dgm:pt>
    <dgm:pt modelId="{F9C39C6A-97F0-254B-9C4E-2F839F2D962E}" type="pres">
      <dgm:prSet presAssocID="{E173EE06-1424-41FF-B684-1EF17B769ADA}" presName="childShape" presStyleCnt="0"/>
      <dgm:spPr/>
    </dgm:pt>
  </dgm:ptLst>
  <dgm:cxnLst>
    <dgm:cxn modelId="{05F2DA08-547B-4304-810A-72C8A7DE5A99}" srcId="{24FE35FC-D75F-4B77-A21F-467B7B3214DA}" destId="{8F625806-153C-4689-A6F1-695E2BD36422}" srcOrd="0" destOrd="0" parTransId="{8250DA00-8F73-404D-99A8-0C8AE8FA0C2A}" sibTransId="{C8BD37A2-457D-4E21-8282-6F299AF56472}"/>
    <dgm:cxn modelId="{5910DB20-70EA-47D5-BDDB-7A758352AD9B}" srcId="{24FE35FC-D75F-4B77-A21F-467B7B3214DA}" destId="{E173EE06-1424-41FF-B684-1EF17B769ADA}" srcOrd="1" destOrd="0" parTransId="{33CB435F-5647-43CA-AC19-2CFD3ECBB500}" sibTransId="{C016487E-2CBE-47DB-BF50-C75EF4F580DB}"/>
    <dgm:cxn modelId="{6FDC0930-5E50-3448-8A14-CD15A96C346D}" type="presOf" srcId="{24FE35FC-D75F-4B77-A21F-467B7B3214DA}" destId="{0F67C553-3BE0-474D-BF34-0D044D20FF86}" srcOrd="0" destOrd="0" presId="urn:microsoft.com/office/officeart/2005/8/layout/hierarchy3"/>
    <dgm:cxn modelId="{95A4794A-9C4A-6448-BE5D-7C1B8DA84783}" type="presOf" srcId="{8F625806-153C-4689-A6F1-695E2BD36422}" destId="{5A177695-1A75-2E48-9599-E4C4A2AFE1D0}" srcOrd="1" destOrd="0" presId="urn:microsoft.com/office/officeart/2005/8/layout/hierarchy3"/>
    <dgm:cxn modelId="{FA8306A7-8CD3-E644-8F80-A4E86F7454E1}" type="presOf" srcId="{E173EE06-1424-41FF-B684-1EF17B769ADA}" destId="{5A0E9578-1AE2-3949-97D5-4ADE7DE360F0}" srcOrd="1" destOrd="0" presId="urn:microsoft.com/office/officeart/2005/8/layout/hierarchy3"/>
    <dgm:cxn modelId="{17E9CBBE-57FF-BA47-83AA-366A88DFDCED}" type="presOf" srcId="{E173EE06-1424-41FF-B684-1EF17B769ADA}" destId="{5A8BAF66-E68E-4645-9E7B-655E9135D628}" srcOrd="0" destOrd="0" presId="urn:microsoft.com/office/officeart/2005/8/layout/hierarchy3"/>
    <dgm:cxn modelId="{B55D48D8-2501-AA44-939D-0505476B4808}" type="presOf" srcId="{8F625806-153C-4689-A6F1-695E2BD36422}" destId="{39955458-596C-4C4D-A397-1B8AAA042F20}" srcOrd="0" destOrd="0" presId="urn:microsoft.com/office/officeart/2005/8/layout/hierarchy3"/>
    <dgm:cxn modelId="{DA5373EB-672A-7444-B92D-2A746395484F}" type="presParOf" srcId="{0F67C553-3BE0-474D-BF34-0D044D20FF86}" destId="{C0BCA5FB-060E-2241-8333-A8A739FA413F}" srcOrd="0" destOrd="0" presId="urn:microsoft.com/office/officeart/2005/8/layout/hierarchy3"/>
    <dgm:cxn modelId="{E602858D-2FE9-9947-872B-EC8B0A7A2B17}" type="presParOf" srcId="{C0BCA5FB-060E-2241-8333-A8A739FA413F}" destId="{DD738070-413A-8F45-BA7E-0BEC102A72FD}" srcOrd="0" destOrd="0" presId="urn:microsoft.com/office/officeart/2005/8/layout/hierarchy3"/>
    <dgm:cxn modelId="{FB364151-3E84-9543-93F6-CE3A9AF206D6}" type="presParOf" srcId="{DD738070-413A-8F45-BA7E-0BEC102A72FD}" destId="{39955458-596C-4C4D-A397-1B8AAA042F20}" srcOrd="0" destOrd="0" presId="urn:microsoft.com/office/officeart/2005/8/layout/hierarchy3"/>
    <dgm:cxn modelId="{F4C0B547-F1D6-6B45-9DF2-853E1215BFE2}" type="presParOf" srcId="{DD738070-413A-8F45-BA7E-0BEC102A72FD}" destId="{5A177695-1A75-2E48-9599-E4C4A2AFE1D0}" srcOrd="1" destOrd="0" presId="urn:microsoft.com/office/officeart/2005/8/layout/hierarchy3"/>
    <dgm:cxn modelId="{ABD6D1E4-276C-2643-A8D1-1C61E7A817F2}" type="presParOf" srcId="{C0BCA5FB-060E-2241-8333-A8A739FA413F}" destId="{1353B2F0-646E-8146-B376-4C4A3016EA7F}" srcOrd="1" destOrd="0" presId="urn:microsoft.com/office/officeart/2005/8/layout/hierarchy3"/>
    <dgm:cxn modelId="{A6DC3E7D-9D53-FD44-9A6D-495AE999E1D5}" type="presParOf" srcId="{0F67C553-3BE0-474D-BF34-0D044D20FF86}" destId="{F0B37CF5-36F9-D849-A486-FE862F3A8FB7}" srcOrd="1" destOrd="0" presId="urn:microsoft.com/office/officeart/2005/8/layout/hierarchy3"/>
    <dgm:cxn modelId="{FFEDE2B9-6625-9A46-AB64-2F6C3E00DB17}" type="presParOf" srcId="{F0B37CF5-36F9-D849-A486-FE862F3A8FB7}" destId="{837C0ED7-1843-C64A-82DC-11D06021B437}" srcOrd="0" destOrd="0" presId="urn:microsoft.com/office/officeart/2005/8/layout/hierarchy3"/>
    <dgm:cxn modelId="{67DD878D-F609-E148-89D1-ED6EBFFCC9BA}" type="presParOf" srcId="{837C0ED7-1843-C64A-82DC-11D06021B437}" destId="{5A8BAF66-E68E-4645-9E7B-655E9135D628}" srcOrd="0" destOrd="0" presId="urn:microsoft.com/office/officeart/2005/8/layout/hierarchy3"/>
    <dgm:cxn modelId="{F74E2592-FB6D-BD4D-A167-47F89D10D3F5}" type="presParOf" srcId="{837C0ED7-1843-C64A-82DC-11D06021B437}" destId="{5A0E9578-1AE2-3949-97D5-4ADE7DE360F0}" srcOrd="1" destOrd="0" presId="urn:microsoft.com/office/officeart/2005/8/layout/hierarchy3"/>
    <dgm:cxn modelId="{6B3027E1-F9EB-534B-89E0-FC2FAB411D8E}" type="presParOf" srcId="{F0B37CF5-36F9-D849-A486-FE862F3A8FB7}" destId="{F9C39C6A-97F0-254B-9C4E-2F839F2D962E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6EF9AF-AE85-E840-B8FF-ECAE5D62E08C}">
      <dsp:nvSpPr>
        <dsp:cNvPr id="0" name=""/>
        <dsp:cNvSpPr/>
      </dsp:nvSpPr>
      <dsp:spPr>
        <a:xfrm>
          <a:off x="0" y="368498"/>
          <a:ext cx="6666833" cy="115786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Since modernization plan developed:</a:t>
          </a:r>
        </a:p>
      </dsp:txBody>
      <dsp:txXfrm>
        <a:off x="56522" y="425020"/>
        <a:ext cx="6553789" cy="1044817"/>
      </dsp:txXfrm>
    </dsp:sp>
    <dsp:sp modelId="{777810CD-707D-F142-8E52-5A50808221A6}">
      <dsp:nvSpPr>
        <dsp:cNvPr id="0" name=""/>
        <dsp:cNvSpPr/>
      </dsp:nvSpPr>
      <dsp:spPr>
        <a:xfrm>
          <a:off x="0" y="1526360"/>
          <a:ext cx="6666833" cy="2401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Property tax instability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Medicaid budget hole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County board instability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interRAI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FWA narrative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Ongoing growth in demand and acuity</a:t>
          </a:r>
        </a:p>
      </dsp:txBody>
      <dsp:txXfrm>
        <a:off x="0" y="1526360"/>
        <a:ext cx="6666833" cy="2401199"/>
      </dsp:txXfrm>
    </dsp:sp>
    <dsp:sp modelId="{EADC66E5-5ABE-F94B-A19B-23B14BE6DA43}">
      <dsp:nvSpPr>
        <dsp:cNvPr id="0" name=""/>
        <dsp:cNvSpPr/>
      </dsp:nvSpPr>
      <dsp:spPr>
        <a:xfrm>
          <a:off x="0" y="3927560"/>
          <a:ext cx="6666833" cy="1157861"/>
        </a:xfrm>
        <a:prstGeom prst="roundRect">
          <a:avLst/>
        </a:prstGeom>
        <a:gradFill rotWithShape="0">
          <a:gsLst>
            <a:gs pos="0">
              <a:schemeClr val="accent2">
                <a:hueOff val="6443612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2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2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The system is about to be restructured, intentionally or reactively.</a:t>
          </a:r>
        </a:p>
      </dsp:txBody>
      <dsp:txXfrm>
        <a:off x="56522" y="3984082"/>
        <a:ext cx="6553789" cy="10448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07A083-A0CA-5648-B401-D4BA03B8CDB1}">
      <dsp:nvSpPr>
        <dsp:cNvPr id="0" name=""/>
        <dsp:cNvSpPr/>
      </dsp:nvSpPr>
      <dsp:spPr>
        <a:xfrm>
          <a:off x="0" y="364639"/>
          <a:ext cx="6666833" cy="12729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Fraud, waste, and abuse are not the root problem, they are a symptom</a:t>
          </a:r>
        </a:p>
      </dsp:txBody>
      <dsp:txXfrm>
        <a:off x="62141" y="426780"/>
        <a:ext cx="6542551" cy="1148678"/>
      </dsp:txXfrm>
    </dsp:sp>
    <dsp:sp modelId="{323AC69A-C41C-0742-8849-0E25C670D7E2}">
      <dsp:nvSpPr>
        <dsp:cNvPr id="0" name=""/>
        <dsp:cNvSpPr/>
      </dsp:nvSpPr>
      <dsp:spPr>
        <a:xfrm>
          <a:off x="0" y="1729759"/>
          <a:ext cx="6666833" cy="1272960"/>
        </a:xfrm>
        <a:prstGeom prst="roundRect">
          <a:avLst/>
        </a:prstGeom>
        <a:gradFill rotWithShape="0">
          <a:gsLst>
            <a:gs pos="0">
              <a:schemeClr val="accent2">
                <a:hueOff val="6443612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2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2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They result from:</a:t>
          </a:r>
        </a:p>
      </dsp:txBody>
      <dsp:txXfrm>
        <a:off x="62141" y="1791900"/>
        <a:ext cx="6542551" cy="1148678"/>
      </dsp:txXfrm>
    </dsp:sp>
    <dsp:sp modelId="{DDCF3D85-50E4-F343-AE4F-0E3F2332CA6F}">
      <dsp:nvSpPr>
        <dsp:cNvPr id="0" name=""/>
        <dsp:cNvSpPr/>
      </dsp:nvSpPr>
      <dsp:spPr>
        <a:xfrm>
          <a:off x="0" y="3002719"/>
          <a:ext cx="6666833" cy="2086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A system too complex to work reliably 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A system that pays for activity, not value 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A fragmented and duplicative structure 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A system that cannot manage access or capacity</a:t>
          </a:r>
        </a:p>
      </dsp:txBody>
      <dsp:txXfrm>
        <a:off x="0" y="3002719"/>
        <a:ext cx="6666833" cy="20865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955458-596C-4C4D-A397-1B8AAA042F20}">
      <dsp:nvSpPr>
        <dsp:cNvPr id="0" name=""/>
        <dsp:cNvSpPr/>
      </dsp:nvSpPr>
      <dsp:spPr>
        <a:xfrm>
          <a:off x="1283" y="806323"/>
          <a:ext cx="4672458" cy="233622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Shape the next administration</a:t>
          </a:r>
        </a:p>
      </dsp:txBody>
      <dsp:txXfrm>
        <a:off x="69709" y="874749"/>
        <a:ext cx="4535606" cy="2199377"/>
      </dsp:txXfrm>
    </dsp:sp>
    <dsp:sp modelId="{5A8BAF66-E68E-4645-9E7B-655E9135D628}">
      <dsp:nvSpPr>
        <dsp:cNvPr id="0" name=""/>
        <dsp:cNvSpPr/>
      </dsp:nvSpPr>
      <dsp:spPr>
        <a:xfrm>
          <a:off x="5841857" y="806323"/>
          <a:ext cx="4672458" cy="2336229"/>
        </a:xfrm>
        <a:prstGeom prst="roundRect">
          <a:avLst>
            <a:gd name="adj" fmla="val 10000"/>
          </a:avLst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Land modernization in the state budget</a:t>
          </a:r>
        </a:p>
      </dsp:txBody>
      <dsp:txXfrm>
        <a:off x="5910283" y="874749"/>
        <a:ext cx="4535606" cy="21993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53AB8-7EC7-BAD2-286F-AC636AC8C6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DEABB2-E00B-0BA8-573E-4AAFED9AF2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720C6B-2C7D-51F7-1CED-4AC521B38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214BB-4A41-B84C-B014-D01F2E4962AB}" type="datetimeFigureOut">
              <a:rPr lang="en-US" smtClean="0"/>
              <a:t>5/4/26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EF912A-C688-EC03-91A8-FB292057A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A3324-702B-67A6-3466-22A76E246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ABC4-08EA-C745-9904-98EF7A94C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897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60668-827F-35D6-BB71-FF88EC81F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A6522C-58A2-228C-F9D5-D81B80CC9D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E3DB56-C091-2595-C046-9F1FE0144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214BB-4A41-B84C-B014-D01F2E4962AB}" type="datetimeFigureOut">
              <a:rPr lang="en-US" smtClean="0"/>
              <a:t>5/4/26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F2A68C-509F-7A13-2E4E-22F29224A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2BBD6-0BAF-6697-458C-619726D41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ABC4-08EA-C745-9904-98EF7A94C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384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C46820-ACC3-34BB-79EE-B708F2DDD9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711826-C0B5-01BA-19E9-E920DFA220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39B365-8498-B02C-6692-1EEC5B3C9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214BB-4A41-B84C-B014-D01F2E4962AB}" type="datetimeFigureOut">
              <a:rPr lang="en-US" smtClean="0"/>
              <a:t>5/4/26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7B7221-CB93-28AE-3023-DBE20EF38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7D6CA-83BC-7EC6-8ED0-26A592607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ABC4-08EA-C745-9904-98EF7A94C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96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FEFE9-CBAA-58CB-C2EB-C1D37CCFE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AEE9B-F080-FCA2-0A50-0810E3920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CA8E1-2FA9-2F02-DCB0-F4181BD0F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214BB-4A41-B84C-B014-D01F2E4962AB}" type="datetimeFigureOut">
              <a:rPr lang="en-US" smtClean="0"/>
              <a:t>5/4/26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C44DA-6A44-9B78-6976-E493273AC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D57C8-1918-4BEB-947C-10CE9CECA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ABC4-08EA-C745-9904-98EF7A94C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52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57342-4961-722F-77F8-8A5C5A98A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4DED71-0730-7E18-0A83-EB55FA1BEF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8042F-6015-2879-E0CE-1CF6F9E88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214BB-4A41-B84C-B014-D01F2E4962AB}" type="datetimeFigureOut">
              <a:rPr lang="en-US" smtClean="0"/>
              <a:t>5/4/26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1E61F-C334-526D-FD90-C61B2ED8F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A2503-5C2B-0E68-A17B-E8DA284F0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ABC4-08EA-C745-9904-98EF7A94C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163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56E20-7409-64C2-3592-B8140FD72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5A7A6-B64A-B69B-B934-499372613F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7CD1C3-369C-2D42-29F7-262196B830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51517A-8FF1-F72F-2304-AA68B676D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214BB-4A41-B84C-B014-D01F2E4962AB}" type="datetimeFigureOut">
              <a:rPr lang="en-US" smtClean="0"/>
              <a:t>5/4/26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48FD1A-3D37-73E3-8850-1D31BCA2C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019C4F-9581-1646-1DEB-B0967835D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ABC4-08EA-C745-9904-98EF7A94C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2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719CB-645F-AEE4-2B22-02D4B4622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F10CE5-58C5-BC25-0952-236B62584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684A97-1C64-22A5-A633-60F17BDF0B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145B64-8010-C79B-A9C3-027FFD67C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0461DB-C6BF-F844-BCBC-DEBB15B649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471974-384B-18DC-A76E-29168551C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214BB-4A41-B84C-B014-D01F2E4962AB}" type="datetimeFigureOut">
              <a:rPr lang="en-US" smtClean="0"/>
              <a:t>5/4/26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90CAED-376F-CB77-D82A-2A844248D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A952E6-40E3-C6F7-AE08-0110F7F15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ABC4-08EA-C745-9904-98EF7A94C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773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D4C32-B042-2F47-C6CD-D2C946D91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555780-2EF9-6152-91B9-33AE1AE0F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214BB-4A41-B84C-B014-D01F2E4962AB}" type="datetimeFigureOut">
              <a:rPr lang="en-US" smtClean="0"/>
              <a:t>5/4/26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9380DB-8242-9668-7B54-0EC93C8BA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3C9042-6957-275C-44C7-40AD2F858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ABC4-08EA-C745-9904-98EF7A94C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714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F15AD7-C8F0-75FB-C005-CE6C0C695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214BB-4A41-B84C-B014-D01F2E4962AB}" type="datetimeFigureOut">
              <a:rPr lang="en-US" smtClean="0"/>
              <a:t>5/4/26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773E71-30C9-9FA1-E26A-1D603DB14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5A1964-C0FC-E88F-1C89-163218607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ABC4-08EA-C745-9904-98EF7A94C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806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660F7-C8BE-4220-11CA-43650018F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AAFDF-B404-9FB4-A58D-D1D5C8D9F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6D9F9E-342E-9148-D1D0-72F3BF1E7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D29471-0DB1-B272-C75F-D9EC977FB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214BB-4A41-B84C-B014-D01F2E4962AB}" type="datetimeFigureOut">
              <a:rPr lang="en-US" smtClean="0"/>
              <a:t>5/4/26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5F4EAF-6828-5928-B403-FE7CDDB67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F010B2-DF3A-159A-FF42-754DFE6D4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ABC4-08EA-C745-9904-98EF7A94C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91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18C86-6AD2-BADD-D5E9-4AB0C02BF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B9F393-E9D5-A866-2774-DAB21A214C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589FAA-F8A8-824B-D586-FB20F9961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C55293-5D09-9CE7-B340-C423C1F88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214BB-4A41-B84C-B014-D01F2E4962AB}" type="datetimeFigureOut">
              <a:rPr lang="en-US" smtClean="0"/>
              <a:t>5/4/26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A23990-C309-A62E-E12A-DCE000280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FA6E24-0949-0068-8290-DC0185A9E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ABC4-08EA-C745-9904-98EF7A94C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332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F8CD80-15CE-26B1-C05D-9D824C4EC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1749B7-E56E-C75B-D32A-B1F8591241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F9366-7E64-CF00-657C-AB875740DC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0214BB-4A41-B84C-B014-D01F2E4962AB}" type="datetimeFigureOut">
              <a:rPr lang="en-US" smtClean="0"/>
              <a:t>5/4/26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B601C-DE48-4F0E-08B0-8CC6EB5BFA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BA2BC-797B-EBF3-0710-9D8173F86D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63ABC4-08EA-C745-9904-98EF7A94C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53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8555C5B3-193A-4749-9AFD-682E53CDD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2EAE06A6-F76A-41C9-827A-C561B0044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89F9D4E8-0639-444B-949B-951858506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7E3DA7A2-ED70-4BBA-AB72-00AD461F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C25CDF-7982-689E-4A4C-9B92C75670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208" y="857251"/>
            <a:ext cx="4747280" cy="3098061"/>
          </a:xfrm>
        </p:spPr>
        <p:txBody>
          <a:bodyPr anchor="b">
            <a:normAutofit/>
          </a:bodyPr>
          <a:lstStyle/>
          <a:p>
            <a:pPr algn="l"/>
            <a:r>
              <a:rPr lang="en-US" sz="4800">
                <a:solidFill>
                  <a:srgbClr val="FFFFFF"/>
                </a:solidFill>
              </a:rPr>
              <a:t>Leading the Change</a:t>
            </a:r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FC485432-3647-4218-B5D3-15D3FA222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DF36F9-6B36-F479-5838-3FA28643D2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7208" y="4756265"/>
            <a:ext cx="4393278" cy="1244483"/>
          </a:xfrm>
        </p:spPr>
        <p:txBody>
          <a:bodyPr anchor="t">
            <a:normAutofit/>
          </a:bodyPr>
          <a:lstStyle/>
          <a:p>
            <a:pPr algn="l"/>
            <a:r>
              <a:rPr lang="en-US">
                <a:solidFill>
                  <a:srgbClr val="FFFFFF"/>
                </a:solidFill>
              </a:rPr>
              <a:t>OPRA’s Next Six Months</a:t>
            </a:r>
          </a:p>
        </p:txBody>
      </p:sp>
      <p:sp>
        <p:nvSpPr>
          <p:cNvPr id="1041" name="Oval 1040">
            <a:extLst>
              <a:ext uri="{FF2B5EF4-FFF2-40B4-BE49-F238E27FC236}">
                <a16:creationId xmlns:a16="http://schemas.microsoft.com/office/drawing/2014/main" id="{F4AFDDCA-6ABA-4D23-8A5C-1BF0F4308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Ohio Provider Resource Association">
            <a:extLst>
              <a:ext uri="{FF2B5EF4-FFF2-40B4-BE49-F238E27FC236}">
                <a16:creationId xmlns:a16="http://schemas.microsoft.com/office/drawing/2014/main" id="{B59E06F3-50FC-EF50-AC40-F63B863BAD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20559" y="2417816"/>
            <a:ext cx="3737164" cy="2036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2426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Take a Tour of the Ohio Statehouse">
            <a:extLst>
              <a:ext uri="{FF2B5EF4-FFF2-40B4-BE49-F238E27FC236}">
                <a16:creationId xmlns:a16="http://schemas.microsoft.com/office/drawing/2014/main" id="{43B3CB06-8F10-BEAD-8F45-E26F3A6F7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36"/>
          <a:stretch>
            <a:fillRect/>
          </a:stretch>
        </p:blipFill>
        <p:spPr bwMode="auto">
          <a:xfrm>
            <a:off x="2522356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06EDDE-7195-B33D-5300-F42F11171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228" y="743447"/>
            <a:ext cx="3973385" cy="3692028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Land Modernization in the State Budget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CDA429-7DFB-3E90-F3B6-F967D1CB5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229" y="4629234"/>
            <a:ext cx="3973386" cy="1485319"/>
          </a:xfrm>
          <a:noFill/>
        </p:spPr>
        <p:txBody>
          <a:bodyPr vert="horz" lIns="91440" tIns="45720" rIns="91440" bIns="45720" rtlCol="0">
            <a:norm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953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40D245-2F66-6C87-0C8C-A50015F93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DED9D2-AF3B-37AC-0D93-9FEAE0C50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Strategy #1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FDCECD7-D9FB-F4F1-6FF4-D41E0AB3A8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9868824"/>
              </p:ext>
            </p:extLst>
          </p:nvPr>
        </p:nvGraphicFramePr>
        <p:xfrm>
          <a:off x="4905052" y="958025"/>
          <a:ext cx="6666834" cy="5038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7042">
                  <a:extLst>
                    <a:ext uri="{9D8B030D-6E8A-4147-A177-3AD203B41FA5}">
                      <a16:colId xmlns:a16="http://schemas.microsoft.com/office/drawing/2014/main" val="3044653766"/>
                    </a:ext>
                  </a:extLst>
                </a:gridCol>
                <a:gridCol w="3539792">
                  <a:extLst>
                    <a:ext uri="{9D8B030D-6E8A-4147-A177-3AD203B41FA5}">
                      <a16:colId xmlns:a16="http://schemas.microsoft.com/office/drawing/2014/main" val="906061283"/>
                    </a:ext>
                  </a:extLst>
                </a:gridCol>
              </a:tblGrid>
              <a:tr h="390326">
                <a:tc>
                  <a:txBody>
                    <a:bodyPr/>
                    <a:lstStyle/>
                    <a:p>
                      <a:r>
                        <a:rPr lang="en-US" sz="1700"/>
                        <a:t>Strategy</a:t>
                      </a:r>
                    </a:p>
                  </a:txBody>
                  <a:tcPr marL="88710" marR="88710" marT="44355" marB="44355"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Tactics</a:t>
                      </a:r>
                    </a:p>
                  </a:txBody>
                  <a:tcPr marL="88710" marR="88710" marT="44355" marB="44355"/>
                </a:tc>
                <a:extLst>
                  <a:ext uri="{0D108BD9-81ED-4DB2-BD59-A6C34878D82A}">
                    <a16:rowId xmlns:a16="http://schemas.microsoft.com/office/drawing/2014/main" val="4041140928"/>
                  </a:ext>
                </a:extLst>
              </a:tr>
              <a:tr h="4648425">
                <a:tc>
                  <a:txBody>
                    <a:bodyPr/>
                    <a:lstStyle/>
                    <a:p>
                      <a:r>
                        <a:rPr lang="en-US" sz="1700"/>
                        <a:t>Define a budget-ready policy framework</a:t>
                      </a:r>
                    </a:p>
                  </a:txBody>
                  <a:tcPr marL="88710" marR="88710" marT="44355" marB="44355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/>
                        <a:t>Translate modernization into </a:t>
                      </a:r>
                      <a:r>
                        <a:rPr lang="en-US" sz="1700" b="1"/>
                        <a:t>specific, fundable proposals</a:t>
                      </a:r>
                      <a:r>
                        <a:rPr lang="en-US" sz="1700"/>
                        <a:t>: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/>
                        <a:t>Predictable rate framework (with defined methodology)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/>
                        <a:t>Enhanced rates for quality &amp; specialized services (waiver and ICF)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/>
                        <a:t>Structural reforms (assessment, provider enrollment, risk-based monitoring)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/>
                        <a:t>Develop draft budget language and fiscal framing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/>
                        <a:t>Ensure proposals are administratively feasible (not conceptual)</a:t>
                      </a:r>
                    </a:p>
                  </a:txBody>
                  <a:tcPr marL="88710" marR="88710" marT="44355" marB="44355"/>
                </a:tc>
                <a:extLst>
                  <a:ext uri="{0D108BD9-81ED-4DB2-BD59-A6C34878D82A}">
                    <a16:rowId xmlns:a16="http://schemas.microsoft.com/office/drawing/2014/main" val="1734375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0675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7C1F8B-E18F-6234-87B4-D96E1D3AC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2768A-F1D7-5C00-46A7-AFF1169CF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Strategy #2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E512DE8-756B-8036-96FD-DDD5DB8913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012734"/>
              </p:ext>
            </p:extLst>
          </p:nvPr>
        </p:nvGraphicFramePr>
        <p:xfrm>
          <a:off x="4905052" y="1737121"/>
          <a:ext cx="6666834" cy="35019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0138">
                  <a:extLst>
                    <a:ext uri="{9D8B030D-6E8A-4147-A177-3AD203B41FA5}">
                      <a16:colId xmlns:a16="http://schemas.microsoft.com/office/drawing/2014/main" val="3044653766"/>
                    </a:ext>
                  </a:extLst>
                </a:gridCol>
                <a:gridCol w="3666696">
                  <a:extLst>
                    <a:ext uri="{9D8B030D-6E8A-4147-A177-3AD203B41FA5}">
                      <a16:colId xmlns:a16="http://schemas.microsoft.com/office/drawing/2014/main" val="906061283"/>
                    </a:ext>
                  </a:extLst>
                </a:gridCol>
              </a:tblGrid>
              <a:tr h="394703">
                <a:tc>
                  <a:txBody>
                    <a:bodyPr/>
                    <a:lstStyle/>
                    <a:p>
                      <a:r>
                        <a:rPr lang="en-US" sz="1800"/>
                        <a:t>Strategy</a:t>
                      </a:r>
                    </a:p>
                  </a:txBody>
                  <a:tcPr marL="89705" marR="89705" marT="44853" marB="44853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Tactics</a:t>
                      </a:r>
                    </a:p>
                  </a:txBody>
                  <a:tcPr marL="89705" marR="89705" marT="44853" marB="44853"/>
                </a:tc>
                <a:extLst>
                  <a:ext uri="{0D108BD9-81ED-4DB2-BD59-A6C34878D82A}">
                    <a16:rowId xmlns:a16="http://schemas.microsoft.com/office/drawing/2014/main" val="4041140928"/>
                  </a:ext>
                </a:extLst>
              </a:tr>
              <a:tr h="3085856">
                <a:tc>
                  <a:txBody>
                    <a:bodyPr/>
                    <a:lstStyle/>
                    <a:p>
                      <a:r>
                        <a:rPr lang="en-US" sz="1800"/>
                        <a:t>Build legislative champions early</a:t>
                      </a:r>
                    </a:p>
                  </a:txBody>
                  <a:tcPr marL="89705" marR="89705" marT="44853" marB="44853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/>
                        <a:t>Identify and engage key legislators (House, Senate, Finance Committees)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/>
                        <a:t>Conduct targeted briefings (not broad education—focused influence)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/>
                        <a:t>Equip champions with talking points and district-level impact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/>
                        <a:t>Align messaging with broader Medicaid and workforce priorities</a:t>
                      </a:r>
                    </a:p>
                  </a:txBody>
                  <a:tcPr marL="89705" marR="89705" marT="44853" marB="44853"/>
                </a:tc>
                <a:extLst>
                  <a:ext uri="{0D108BD9-81ED-4DB2-BD59-A6C34878D82A}">
                    <a16:rowId xmlns:a16="http://schemas.microsoft.com/office/drawing/2014/main" val="1734375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6656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823146-11C3-1172-BA97-76E44A2C8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38B2F9-CD23-AD59-8712-AEB8AE181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Strategy #3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DBDE3F1-8352-4E57-FE2A-66E736079C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0707198"/>
              </p:ext>
            </p:extLst>
          </p:nvPr>
        </p:nvGraphicFramePr>
        <p:xfrm>
          <a:off x="5092628" y="750440"/>
          <a:ext cx="6291681" cy="5669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5055">
                  <a:extLst>
                    <a:ext uri="{9D8B030D-6E8A-4147-A177-3AD203B41FA5}">
                      <a16:colId xmlns:a16="http://schemas.microsoft.com/office/drawing/2014/main" val="3044653766"/>
                    </a:ext>
                  </a:extLst>
                </a:gridCol>
                <a:gridCol w="3336626">
                  <a:extLst>
                    <a:ext uri="{9D8B030D-6E8A-4147-A177-3AD203B41FA5}">
                      <a16:colId xmlns:a16="http://schemas.microsoft.com/office/drawing/2014/main" val="906061283"/>
                    </a:ext>
                  </a:extLst>
                </a:gridCol>
              </a:tblGrid>
              <a:tr h="335783">
                <a:tc>
                  <a:txBody>
                    <a:bodyPr/>
                    <a:lstStyle/>
                    <a:p>
                      <a:r>
                        <a:rPr lang="en-US" sz="1500" b="0"/>
                        <a:t>Strategy</a:t>
                      </a:r>
                    </a:p>
                  </a:txBody>
                  <a:tcPr marL="76314" marR="76314" marT="38157" marB="38157"/>
                </a:tc>
                <a:tc>
                  <a:txBody>
                    <a:bodyPr/>
                    <a:lstStyle/>
                    <a:p>
                      <a:r>
                        <a:rPr lang="en-US" sz="1500" b="0"/>
                        <a:t>Tactics</a:t>
                      </a:r>
                    </a:p>
                  </a:txBody>
                  <a:tcPr marL="76314" marR="76314" marT="38157" marB="38157"/>
                </a:tc>
                <a:extLst>
                  <a:ext uri="{0D108BD9-81ED-4DB2-BD59-A6C34878D82A}">
                    <a16:rowId xmlns:a16="http://schemas.microsoft.com/office/drawing/2014/main" val="4041140928"/>
                  </a:ext>
                </a:extLst>
              </a:tr>
              <a:tr h="5118138">
                <a:tc>
                  <a:txBody>
                    <a:bodyPr/>
                    <a:lstStyle/>
                    <a:p>
                      <a:r>
                        <a:rPr lang="en-US" sz="1500" b="0"/>
                        <a:t>Center the voices of people and families</a:t>
                      </a:r>
                    </a:p>
                  </a:txBody>
                  <a:tcPr marL="76314" marR="76314" marT="38157" marB="38157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/>
                        <a:t>Develop a tight narrative: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/>
                        <a:t>What’s not working today (access, instability, inconsistency)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/>
                        <a:t>What better looks like (predictability, quality, outcomes)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/>
                        <a:t>Elevate voices strategically (not broadly):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/>
                        <a:t>Include individuals/families in key legislative conversations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/>
                        <a:t>Curate a small number of high-impact stories tied directly to policy asks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/>
                        <a:t>Integrate quotes/testimonials into budget materials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/>
                        <a:t>Create structured input opportunities: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/>
                        <a:t>Focused listening sessions tied to specific proposals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/>
                        <a:t>Feedback loops on modernization concepts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/>
                        <a:t>Partner with advocacy organizations where aligned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/>
                        <a:t>Ensure every policy answer connects to: “How does this improve the experience of people and families?”</a:t>
                      </a:r>
                    </a:p>
                  </a:txBody>
                  <a:tcPr marL="76314" marR="76314" marT="38157" marB="38157"/>
                </a:tc>
                <a:extLst>
                  <a:ext uri="{0D108BD9-81ED-4DB2-BD59-A6C34878D82A}">
                    <a16:rowId xmlns:a16="http://schemas.microsoft.com/office/drawing/2014/main" val="1734375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26176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2E1253-6B90-8EDE-26AA-BDC3C5CA2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9F774A-FEB5-AB3B-C939-8D80C3D79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Strategy #4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3AF35DA-FEDB-E775-8ECA-F430F4F0DF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9692635"/>
              </p:ext>
            </p:extLst>
          </p:nvPr>
        </p:nvGraphicFramePr>
        <p:xfrm>
          <a:off x="4905052" y="839584"/>
          <a:ext cx="6666834" cy="52756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5295">
                  <a:extLst>
                    <a:ext uri="{9D8B030D-6E8A-4147-A177-3AD203B41FA5}">
                      <a16:colId xmlns:a16="http://schemas.microsoft.com/office/drawing/2014/main" val="3044653766"/>
                    </a:ext>
                  </a:extLst>
                </a:gridCol>
                <a:gridCol w="3581539">
                  <a:extLst>
                    <a:ext uri="{9D8B030D-6E8A-4147-A177-3AD203B41FA5}">
                      <a16:colId xmlns:a16="http://schemas.microsoft.com/office/drawing/2014/main" val="906061283"/>
                    </a:ext>
                  </a:extLst>
                </a:gridCol>
              </a:tblGrid>
              <a:tr h="388174">
                <a:tc>
                  <a:txBody>
                    <a:bodyPr/>
                    <a:lstStyle/>
                    <a:p>
                      <a:r>
                        <a:rPr lang="en-US" sz="1700" b="0"/>
                        <a:t>Strategy</a:t>
                      </a:r>
                    </a:p>
                  </a:txBody>
                  <a:tcPr marL="88221" marR="88221" marT="44111" marB="44111"/>
                </a:tc>
                <a:tc>
                  <a:txBody>
                    <a:bodyPr/>
                    <a:lstStyle/>
                    <a:p>
                      <a:r>
                        <a:rPr lang="en-US" sz="1700" b="0"/>
                        <a:t>Tactics</a:t>
                      </a:r>
                    </a:p>
                  </a:txBody>
                  <a:tcPr marL="88221" marR="88221" marT="44111" marB="44111"/>
                </a:tc>
                <a:extLst>
                  <a:ext uri="{0D108BD9-81ED-4DB2-BD59-A6C34878D82A}">
                    <a16:rowId xmlns:a16="http://schemas.microsoft.com/office/drawing/2014/main" val="4041140928"/>
                  </a:ext>
                </a:extLst>
              </a:tr>
              <a:tr h="4887459">
                <a:tc>
                  <a:txBody>
                    <a:bodyPr/>
                    <a:lstStyle/>
                    <a:p>
                      <a:r>
                        <a:rPr lang="en-US" sz="1700" b="0"/>
                        <a:t>Align stakeholders around a shared problem and solution</a:t>
                      </a:r>
                    </a:p>
                  </a:txBody>
                  <a:tcPr marL="88221" marR="88221" marT="44111" marB="4411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/>
                        <a:t>Frame modernization around 2–3 core system problems: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/>
                        <a:t>Misaligned incentives (volume over value)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/>
                        <a:t>Unpredictable and inequitable funding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/>
                        <a:t>Administrative fragmentation/inefficiency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/>
                        <a:t>Build alignment with: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/>
                        <a:t>Providers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/>
                        <a:t>County Boards (where possible)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/>
                        <a:t>Partner associations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/>
                        <a:t>Use consistent, solution-oriented language across all groups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/>
                        <a:t>Minimize public fragmentation or conflicting policy signals</a:t>
                      </a:r>
                    </a:p>
                  </a:txBody>
                  <a:tcPr marL="88221" marR="88221" marT="44111" marB="44111"/>
                </a:tc>
                <a:extLst>
                  <a:ext uri="{0D108BD9-81ED-4DB2-BD59-A6C34878D82A}">
                    <a16:rowId xmlns:a16="http://schemas.microsoft.com/office/drawing/2014/main" val="1734375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10630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C0CEFB-3D67-3666-9393-706DEE493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C9EB1A-4463-7AA5-E1EC-15EE8CD77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Strategy #5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D893E8D-F7EE-D268-F653-03F12FB3E2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4082563"/>
              </p:ext>
            </p:extLst>
          </p:nvPr>
        </p:nvGraphicFramePr>
        <p:xfrm>
          <a:off x="4905052" y="1203141"/>
          <a:ext cx="6666834" cy="4598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3001">
                  <a:extLst>
                    <a:ext uri="{9D8B030D-6E8A-4147-A177-3AD203B41FA5}">
                      <a16:colId xmlns:a16="http://schemas.microsoft.com/office/drawing/2014/main" val="3044653766"/>
                    </a:ext>
                  </a:extLst>
                </a:gridCol>
                <a:gridCol w="3373833">
                  <a:extLst>
                    <a:ext uri="{9D8B030D-6E8A-4147-A177-3AD203B41FA5}">
                      <a16:colId xmlns:a16="http://schemas.microsoft.com/office/drawing/2014/main" val="906061283"/>
                    </a:ext>
                  </a:extLst>
                </a:gridCol>
              </a:tblGrid>
              <a:tr h="393967">
                <a:tc>
                  <a:txBody>
                    <a:bodyPr/>
                    <a:lstStyle/>
                    <a:p>
                      <a:r>
                        <a:rPr lang="en-US" sz="1800"/>
                        <a:t>Strategy</a:t>
                      </a:r>
                    </a:p>
                  </a:txBody>
                  <a:tcPr marL="89538" marR="89538" marT="44769" marB="44769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Tactics</a:t>
                      </a:r>
                    </a:p>
                  </a:txBody>
                  <a:tcPr marL="89538" marR="89538" marT="44769" marB="44769"/>
                </a:tc>
                <a:extLst>
                  <a:ext uri="{0D108BD9-81ED-4DB2-BD59-A6C34878D82A}">
                    <a16:rowId xmlns:a16="http://schemas.microsoft.com/office/drawing/2014/main" val="4041140928"/>
                  </a:ext>
                </a:extLst>
              </a:tr>
              <a:tr h="4154553">
                <a:tc>
                  <a:txBody>
                    <a:bodyPr/>
                    <a:lstStyle/>
                    <a:p>
                      <a:r>
                        <a:rPr lang="en-US" sz="1800"/>
                        <a:t>Prepare for execution, not just passage</a:t>
                      </a:r>
                    </a:p>
                  </a:txBody>
                  <a:tcPr marL="89538" marR="89538" marT="44769" marB="44769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/>
                        <a:t>Engage Ohio Department of Medicaid and Ohio Department of Developmental Disabilities early on feasibility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/>
                        <a:t>Identify what requires: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/>
                        <a:t>Budget language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/>
                        <a:t>Waiver authority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/>
                        <a:t>Rule changes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/>
                        <a:t>Develop an implementation “Phase 1” roadmap to show readiness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/>
                        <a:t>Anticipate opposition and prepare counters (cost, disruption, etc.)</a:t>
                      </a:r>
                    </a:p>
                  </a:txBody>
                  <a:tcPr marL="89538" marR="89538" marT="44769" marB="44769"/>
                </a:tc>
                <a:extLst>
                  <a:ext uri="{0D108BD9-81ED-4DB2-BD59-A6C34878D82A}">
                    <a16:rowId xmlns:a16="http://schemas.microsoft.com/office/drawing/2014/main" val="1734375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876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9C1309-545F-BF99-1403-31DE9200B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715" y="467271"/>
            <a:ext cx="4195674" cy="2052522"/>
          </a:xfrm>
        </p:spPr>
        <p:txBody>
          <a:bodyPr anchor="b">
            <a:normAutofit/>
          </a:bodyPr>
          <a:lstStyle/>
          <a:p>
            <a:r>
              <a:rPr lang="en-US" sz="5600"/>
              <a:t>What We Heard</a:t>
            </a:r>
          </a:p>
        </p:txBody>
      </p:sp>
      <p:sp>
        <p:nvSpPr>
          <p:cNvPr id="2057" name="Oval 2056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Are You An Effective Listener? – Greenwood Calendar">
            <a:extLst>
              <a:ext uri="{FF2B5EF4-FFF2-40B4-BE49-F238E27FC236}">
                <a16:creationId xmlns:a16="http://schemas.microsoft.com/office/drawing/2014/main" id="{D25EC5B2-5862-9133-B206-0A1F9BB34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00" r="16602" b="2"/>
          <a:stretch>
            <a:fillRect/>
          </a:stretch>
        </p:blipFill>
        <p:spPr bwMode="auto">
          <a:xfrm>
            <a:off x="505418" y="554151"/>
            <a:ext cx="5742189" cy="5742189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61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7F2C5-2F8D-27EB-7346-9AFCB817A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7715" y="2990818"/>
            <a:ext cx="4195673" cy="2913872"/>
          </a:xfrm>
        </p:spPr>
        <p:txBody>
          <a:bodyPr anchor="t">
            <a:normAutofit/>
          </a:bodyPr>
          <a:lstStyle/>
          <a:p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You want:</a:t>
            </a:r>
          </a:p>
          <a:p>
            <a:pPr lvl="1"/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Simplification</a:t>
            </a:r>
          </a:p>
          <a:p>
            <a:pPr lvl="1"/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Predictability</a:t>
            </a:r>
          </a:p>
          <a:p>
            <a:pPr lvl="1"/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Fairness/accountability</a:t>
            </a:r>
          </a:p>
          <a:p>
            <a:pPr lvl="1"/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Structural change</a:t>
            </a:r>
          </a:p>
          <a:p>
            <a:pPr lvl="1"/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OPRA to lead</a:t>
            </a:r>
          </a:p>
          <a:p>
            <a:endParaRPr lang="en-US" sz="200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2063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065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1974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7" name="Rectangle 308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9" name="Rectangle 3088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1" name="Rectangle 3090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3" name="Rectangle 3092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95" name="Freeform: Shape 3094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97" name="Rectangle 3096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7C5C87-E13B-0E92-F031-18EEFF8FA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700">
                <a:solidFill>
                  <a:srgbClr val="FFFFFF"/>
                </a:solidFill>
              </a:rPr>
              <a:t>Aligning Budget Asks &amp; Modernization Plan</a:t>
            </a:r>
          </a:p>
        </p:txBody>
      </p:sp>
      <p:graphicFrame>
        <p:nvGraphicFramePr>
          <p:cNvPr id="3083" name="Content Placeholder 2">
            <a:extLst>
              <a:ext uri="{FF2B5EF4-FFF2-40B4-BE49-F238E27FC236}">
                <a16:creationId xmlns:a16="http://schemas.microsoft.com/office/drawing/2014/main" id="{C6ED693F-79B2-FEA2-2537-FD4E009645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8626149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6212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9D522F-DC60-204C-57DD-4CFCB07F7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Fraud, Waste, and Abuse: A Symptom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9BE00CD-72D0-F46E-0A68-19C35C719E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923349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6852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4FF2E2-FA51-AE9F-A24C-D41E51D10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Two Goals: Laser Focus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DF083F7-1B5C-51BC-E923-917182BC05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3957490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4040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E87DF6-07E8-3CE8-7BE6-A1551AAAE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640080"/>
            <a:ext cx="6251110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Shape the Next Administration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275AF-97FF-1F30-7D6A-1894C4C71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97760" y="4636008"/>
            <a:ext cx="6251111" cy="1572768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4" descr="Blue arrows pointing at a red button">
            <a:extLst>
              <a:ext uri="{FF2B5EF4-FFF2-40B4-BE49-F238E27FC236}">
                <a16:creationId xmlns:a16="http://schemas.microsoft.com/office/drawing/2014/main" id="{A3BCB9CD-49A1-3729-51B8-7413E5FCCC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521" r="23147" b="-1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373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A498F5-E3B9-1C24-F2E5-590EC71D5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Strategy #1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0AB0CB5-A718-02E7-3987-D4C6A92647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4642827"/>
              </p:ext>
            </p:extLst>
          </p:nvPr>
        </p:nvGraphicFramePr>
        <p:xfrm>
          <a:off x="4905052" y="1570491"/>
          <a:ext cx="6666834" cy="3813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6117">
                  <a:extLst>
                    <a:ext uri="{9D8B030D-6E8A-4147-A177-3AD203B41FA5}">
                      <a16:colId xmlns:a16="http://schemas.microsoft.com/office/drawing/2014/main" val="3044653766"/>
                    </a:ext>
                  </a:extLst>
                </a:gridCol>
                <a:gridCol w="3640717">
                  <a:extLst>
                    <a:ext uri="{9D8B030D-6E8A-4147-A177-3AD203B41FA5}">
                      <a16:colId xmlns:a16="http://schemas.microsoft.com/office/drawing/2014/main" val="906061283"/>
                    </a:ext>
                  </a:extLst>
                </a:gridCol>
              </a:tblGrid>
              <a:tr h="401455">
                <a:tc>
                  <a:txBody>
                    <a:bodyPr/>
                    <a:lstStyle/>
                    <a:p>
                      <a:r>
                        <a:rPr lang="en-US" sz="1800"/>
                        <a:t>Strategy</a:t>
                      </a:r>
                    </a:p>
                  </a:txBody>
                  <a:tcPr marL="91240" marR="91240" marT="45620" marB="45620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Tactics</a:t>
                      </a:r>
                    </a:p>
                  </a:txBody>
                  <a:tcPr marL="91240" marR="91240" marT="45620" marB="45620"/>
                </a:tc>
                <a:extLst>
                  <a:ext uri="{0D108BD9-81ED-4DB2-BD59-A6C34878D82A}">
                    <a16:rowId xmlns:a16="http://schemas.microsoft.com/office/drawing/2014/main" val="4041140928"/>
                  </a:ext>
                </a:extLst>
              </a:tr>
              <a:tr h="3412364">
                <a:tc>
                  <a:txBody>
                    <a:bodyPr/>
                    <a:lstStyle/>
                    <a:p>
                      <a:r>
                        <a:rPr lang="en-US" sz="1800"/>
                        <a:t>Be indispensable as a trusted partner in transition planning</a:t>
                      </a:r>
                    </a:p>
                  </a:txBody>
                  <a:tcPr marL="91240" marR="91240" marT="45620" marB="4562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/>
                        <a:t>Build relationships with both gubernatorial transition teams early and consistently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/>
                        <a:t>Deliver a concise “First 100 Days” transition brief (OPRA modernization priorities)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/>
                        <a:t>Offer OPRA as an ongoing advisory partner during transition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/>
                        <a:t>Align messaging with coalition partners (Budget Coalition, others)</a:t>
                      </a:r>
                    </a:p>
                  </a:txBody>
                  <a:tcPr marL="91240" marR="91240" marT="45620" marB="45620"/>
                </a:tc>
                <a:extLst>
                  <a:ext uri="{0D108BD9-81ED-4DB2-BD59-A6C34878D82A}">
                    <a16:rowId xmlns:a16="http://schemas.microsoft.com/office/drawing/2014/main" val="1734375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5501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B5ED13-8B1D-6416-57B6-D564C0681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A7956E-C8FA-16F2-6D06-19F899EA9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Strategy #2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861E53B-6DA9-4832-FC37-E3261528DF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0926000"/>
              </p:ext>
            </p:extLst>
          </p:nvPr>
        </p:nvGraphicFramePr>
        <p:xfrm>
          <a:off x="4905052" y="1099878"/>
          <a:ext cx="6666834" cy="4755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3731">
                  <a:extLst>
                    <a:ext uri="{9D8B030D-6E8A-4147-A177-3AD203B41FA5}">
                      <a16:colId xmlns:a16="http://schemas.microsoft.com/office/drawing/2014/main" val="3044653766"/>
                    </a:ext>
                  </a:extLst>
                </a:gridCol>
                <a:gridCol w="3453103">
                  <a:extLst>
                    <a:ext uri="{9D8B030D-6E8A-4147-A177-3AD203B41FA5}">
                      <a16:colId xmlns:a16="http://schemas.microsoft.com/office/drawing/2014/main" val="906061283"/>
                    </a:ext>
                  </a:extLst>
                </a:gridCol>
              </a:tblGrid>
              <a:tr h="388889">
                <a:tc>
                  <a:txBody>
                    <a:bodyPr/>
                    <a:lstStyle/>
                    <a:p>
                      <a:r>
                        <a:rPr lang="en-US" sz="1700"/>
                        <a:t>Strategy</a:t>
                      </a:r>
                    </a:p>
                  </a:txBody>
                  <a:tcPr marL="88384" marR="88384" marT="44192" marB="44192"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Tactics</a:t>
                      </a:r>
                    </a:p>
                  </a:txBody>
                  <a:tcPr marL="88384" marR="88384" marT="44192" marB="44192"/>
                </a:tc>
                <a:extLst>
                  <a:ext uri="{0D108BD9-81ED-4DB2-BD59-A6C34878D82A}">
                    <a16:rowId xmlns:a16="http://schemas.microsoft.com/office/drawing/2014/main" val="4041140928"/>
                  </a:ext>
                </a:extLst>
              </a:tr>
              <a:tr h="4366156">
                <a:tc>
                  <a:txBody>
                    <a:bodyPr/>
                    <a:lstStyle/>
                    <a:p>
                      <a:r>
                        <a:rPr lang="en-US" sz="1700"/>
                        <a:t>Influence leadership selection and agency structure</a:t>
                      </a:r>
                    </a:p>
                  </a:txBody>
                  <a:tcPr marL="88384" marR="88384" marT="44192" marB="44192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/>
                        <a:t>Identify and vet Director candidates aligned with modernization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/>
                        <a:t>Build Board consensus around leadership profile and priorities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/>
                        <a:t>Coordinate quiet coalition support for aligned candidates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/>
                        <a:t>Engage key decision-makers privately (Governor’s office, senior advisors)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/>
                        <a:t>Reinforce the importance of maintaining Ohio Department of Developmental Disabilities as a standalone cabinet agency</a:t>
                      </a:r>
                    </a:p>
                  </a:txBody>
                  <a:tcPr marL="88384" marR="88384" marT="44192" marB="44192"/>
                </a:tc>
                <a:extLst>
                  <a:ext uri="{0D108BD9-81ED-4DB2-BD59-A6C34878D82A}">
                    <a16:rowId xmlns:a16="http://schemas.microsoft.com/office/drawing/2014/main" val="1734375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5538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2DB290-DBA1-2D99-D5CC-93918EB34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CF1B66-8692-2B23-E333-4FB9C060F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Strategy #3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0E2F4F5-D48C-EA89-DB9F-479447213C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8314974"/>
              </p:ext>
            </p:extLst>
          </p:nvPr>
        </p:nvGraphicFramePr>
        <p:xfrm>
          <a:off x="4905052" y="1268140"/>
          <a:ext cx="6666834" cy="4418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6118">
                  <a:extLst>
                    <a:ext uri="{9D8B030D-6E8A-4147-A177-3AD203B41FA5}">
                      <a16:colId xmlns:a16="http://schemas.microsoft.com/office/drawing/2014/main" val="3044653766"/>
                    </a:ext>
                  </a:extLst>
                </a:gridCol>
                <a:gridCol w="3630716">
                  <a:extLst>
                    <a:ext uri="{9D8B030D-6E8A-4147-A177-3AD203B41FA5}">
                      <a16:colId xmlns:a16="http://schemas.microsoft.com/office/drawing/2014/main" val="906061283"/>
                    </a:ext>
                  </a:extLst>
                </a:gridCol>
              </a:tblGrid>
              <a:tr h="465108">
                <a:tc>
                  <a:txBody>
                    <a:bodyPr/>
                    <a:lstStyle/>
                    <a:p>
                      <a:r>
                        <a:rPr lang="en-US" sz="2100"/>
                        <a:t>Strategy</a:t>
                      </a:r>
                    </a:p>
                  </a:txBody>
                  <a:tcPr marL="105706" marR="105706" marT="52853" marB="52853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Tactics</a:t>
                      </a:r>
                    </a:p>
                  </a:txBody>
                  <a:tcPr marL="105706" marR="105706" marT="52853" marB="52853"/>
                </a:tc>
                <a:extLst>
                  <a:ext uri="{0D108BD9-81ED-4DB2-BD59-A6C34878D82A}">
                    <a16:rowId xmlns:a16="http://schemas.microsoft.com/office/drawing/2014/main" val="4041140928"/>
                  </a:ext>
                </a:extLst>
              </a:tr>
              <a:tr h="3953413">
                <a:tc>
                  <a:txBody>
                    <a:bodyPr/>
                    <a:lstStyle/>
                    <a:p>
                      <a:r>
                        <a:rPr lang="en-US" sz="2100"/>
                        <a:t>Align political capital to outcomes</a:t>
                      </a:r>
                    </a:p>
                  </a:txBody>
                  <a:tcPr marL="105706" marR="105706" marT="52853" marB="52853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100"/>
                        <a:t>Make targeted PAC investments tied to influence priorities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100"/>
                        <a:t>Participate in strategic campaign events (both sides)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100"/>
                        <a:t>Equip Board and members with consistent transition messaging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100"/>
                        <a:t>Activate key providers as local validators with transition teams</a:t>
                      </a:r>
                    </a:p>
                  </a:txBody>
                  <a:tcPr marL="105706" marR="105706" marT="52853" marB="52853"/>
                </a:tc>
                <a:extLst>
                  <a:ext uri="{0D108BD9-81ED-4DB2-BD59-A6C34878D82A}">
                    <a16:rowId xmlns:a16="http://schemas.microsoft.com/office/drawing/2014/main" val="1734375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3829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1496</TotalTime>
  <Words>662</Words>
  <Application>Microsoft Macintosh PowerPoint</Application>
  <PresentationFormat>Widescreen</PresentationFormat>
  <Paragraphs>114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 Theme</vt:lpstr>
      <vt:lpstr>Leading the Change</vt:lpstr>
      <vt:lpstr>What We Heard</vt:lpstr>
      <vt:lpstr>Aligning Budget Asks &amp; Modernization Plan</vt:lpstr>
      <vt:lpstr>Fraud, Waste, and Abuse: A Symptom</vt:lpstr>
      <vt:lpstr>Two Goals: Laser Focus</vt:lpstr>
      <vt:lpstr>Shape the Next Administration</vt:lpstr>
      <vt:lpstr>Strategy #1</vt:lpstr>
      <vt:lpstr>Strategy #2</vt:lpstr>
      <vt:lpstr>Strategy #3</vt:lpstr>
      <vt:lpstr>Land Modernization in the State Budget</vt:lpstr>
      <vt:lpstr>Strategy #1</vt:lpstr>
      <vt:lpstr>Strategy #2</vt:lpstr>
      <vt:lpstr>Strategy #3</vt:lpstr>
      <vt:lpstr>Strategy #4</vt:lpstr>
      <vt:lpstr>Strategy #5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Teresa Kobelt</dc:creator>
  <cp:lastModifiedBy>Peter Moore</cp:lastModifiedBy>
  <cp:revision>11</cp:revision>
  <dcterms:created xsi:type="dcterms:W3CDTF">2026-04-22T11:16:20Z</dcterms:created>
  <dcterms:modified xsi:type="dcterms:W3CDTF">2026-05-04T18:11:14Z</dcterms:modified>
</cp:coreProperties>
</file>