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</p:sldMasterIdLst>
  <p:notesMasterIdLst>
    <p:notesMasterId r:id="rId37"/>
  </p:notesMasterIdLst>
  <p:sldIdLst>
    <p:sldId id="261" r:id="rId6"/>
    <p:sldId id="333" r:id="rId7"/>
    <p:sldId id="338" r:id="rId8"/>
    <p:sldId id="328" r:id="rId9"/>
    <p:sldId id="342" r:id="rId10"/>
    <p:sldId id="339" r:id="rId11"/>
    <p:sldId id="329" r:id="rId12"/>
    <p:sldId id="336" r:id="rId13"/>
    <p:sldId id="334" r:id="rId14"/>
    <p:sldId id="335" r:id="rId15"/>
    <p:sldId id="344" r:id="rId16"/>
    <p:sldId id="337" r:id="rId17"/>
    <p:sldId id="340" r:id="rId18"/>
    <p:sldId id="341" r:id="rId19"/>
    <p:sldId id="305" r:id="rId20"/>
    <p:sldId id="320" r:id="rId21"/>
    <p:sldId id="319" r:id="rId22"/>
    <p:sldId id="311" r:id="rId23"/>
    <p:sldId id="345" r:id="rId24"/>
    <p:sldId id="346" r:id="rId25"/>
    <p:sldId id="315" r:id="rId26"/>
    <p:sldId id="312" r:id="rId27"/>
    <p:sldId id="280" r:id="rId28"/>
    <p:sldId id="301" r:id="rId29"/>
    <p:sldId id="324" r:id="rId30"/>
    <p:sldId id="321" r:id="rId31"/>
    <p:sldId id="331" r:id="rId32"/>
    <p:sldId id="332" r:id="rId33"/>
    <p:sldId id="327" r:id="rId34"/>
    <p:sldId id="326" r:id="rId35"/>
    <p:sldId id="34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dner, Clayton" initials="WC" lastIdx="1" clrIdx="0">
    <p:extLst>
      <p:ext uri="{19B8F6BF-5375-455C-9EA6-DF929625EA0E}">
        <p15:presenceInfo xmlns:p15="http://schemas.microsoft.com/office/powerpoint/2012/main" userId="S::10082707@id.ohio.gov::3429bcae-1467-4476-81ab-3139381e7e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FF835-8E0D-4C05-AB9D-EB264809F99B}" v="2" dt="2025-09-10T12:54:04.154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7" autoAdjust="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dner, Clay" userId="3429bcae-1467-4476-81ab-3139381e7e32" providerId="ADAL" clId="{DEB0EF89-54FE-42AB-A7A6-6613658D163F}"/>
    <pc:docChg chg="modSld">
      <pc:chgData name="Weidner, Clay" userId="3429bcae-1467-4476-81ab-3139381e7e32" providerId="ADAL" clId="{DEB0EF89-54FE-42AB-A7A6-6613658D163F}" dt="2025-09-10T12:54:04.153" v="1" actId="20577"/>
      <pc:docMkLst>
        <pc:docMk/>
      </pc:docMkLst>
      <pc:sldChg chg="modSp">
        <pc:chgData name="Weidner, Clay" userId="3429bcae-1467-4476-81ab-3139381e7e32" providerId="ADAL" clId="{DEB0EF89-54FE-42AB-A7A6-6613658D163F}" dt="2025-09-10T12:54:04.153" v="1" actId="20577"/>
        <pc:sldMkLst>
          <pc:docMk/>
          <pc:sldMk cId="184032797" sldId="341"/>
        </pc:sldMkLst>
        <pc:graphicFrameChg chg="mod">
          <ac:chgData name="Weidner, Clay" userId="3429bcae-1467-4476-81ab-3139381e7e32" providerId="ADAL" clId="{DEB0EF89-54FE-42AB-A7A6-6613658D163F}" dt="2025-09-10T12:54:04.153" v="1" actId="20577"/>
          <ac:graphicFrameMkLst>
            <pc:docMk/>
            <pc:sldMk cId="184032797" sldId="341"/>
            <ac:graphicFrameMk id="3" creationId="{713F3951-0E80-5611-D02B-942DD62F7D0F}"/>
          </ac:graphicFrameMkLst>
        </pc:graphicFrameChg>
      </pc:sldChg>
    </pc:docChg>
  </pc:docChgLst>
  <pc:docChgLst>
    <pc:chgData name="Weidner, Clay" userId="3429bcae-1467-4476-81ab-3139381e7e32" providerId="ADAL" clId="{ABC94A0B-B88D-458A-A0DA-734E368D20B2}"/>
    <pc:docChg chg="undo custSel modSld">
      <pc:chgData name="Weidner, Clay" userId="3429bcae-1467-4476-81ab-3139381e7e32" providerId="ADAL" clId="{ABC94A0B-B88D-458A-A0DA-734E368D20B2}" dt="2025-08-08T12:13:39.700" v="642" actId="20577"/>
      <pc:docMkLst>
        <pc:docMk/>
      </pc:docMkLst>
      <pc:sldChg chg="modSp mod modNotesTx">
        <pc:chgData name="Weidner, Clay" userId="3429bcae-1467-4476-81ab-3139381e7e32" providerId="ADAL" clId="{ABC94A0B-B88D-458A-A0DA-734E368D20B2}" dt="2025-08-08T12:13:39.700" v="642" actId="20577"/>
        <pc:sldMkLst>
          <pc:docMk/>
          <pc:sldMk cId="2467907745" sldId="280"/>
        </pc:sldMkLst>
      </pc:sldChg>
      <pc:sldChg chg="addSp delSp modSp mod">
        <pc:chgData name="Weidner, Clay" userId="3429bcae-1467-4476-81ab-3139381e7e32" providerId="ADAL" clId="{ABC94A0B-B88D-458A-A0DA-734E368D20B2}" dt="2025-08-08T12:12:07.320" v="613" actId="14100"/>
        <pc:sldMkLst>
          <pc:docMk/>
          <pc:sldMk cId="2916735026" sldId="301"/>
        </pc:sldMkLst>
      </pc:sldChg>
      <pc:sldChg chg="modSp mod modNotesTx">
        <pc:chgData name="Weidner, Clay" userId="3429bcae-1467-4476-81ab-3139381e7e32" providerId="ADAL" clId="{ABC94A0B-B88D-458A-A0DA-734E368D20B2}" dt="2025-08-06T12:00:14.988" v="471" actId="14734"/>
        <pc:sldMkLst>
          <pc:docMk/>
          <pc:sldMk cId="761331823" sldId="305"/>
        </pc:sldMkLst>
      </pc:sldChg>
      <pc:sldChg chg="addSp delSp modSp mod setBg">
        <pc:chgData name="Weidner, Clay" userId="3429bcae-1467-4476-81ab-3139381e7e32" providerId="ADAL" clId="{ABC94A0B-B88D-458A-A0DA-734E368D20B2}" dt="2025-08-06T10:46:19.522" v="22" actId="14100"/>
        <pc:sldMkLst>
          <pc:docMk/>
          <pc:sldMk cId="3506347142" sldId="319"/>
        </pc:sldMkLst>
      </pc:sldChg>
      <pc:sldChg chg="addSp delSp modSp mod setBg">
        <pc:chgData name="Weidner, Clay" userId="3429bcae-1467-4476-81ab-3139381e7e32" providerId="ADAL" clId="{ABC94A0B-B88D-458A-A0DA-734E368D20B2}" dt="2025-08-06T10:45:39.054" v="13" actId="14100"/>
        <pc:sldMkLst>
          <pc:docMk/>
          <pc:sldMk cId="2865163123" sldId="320"/>
        </pc:sldMkLst>
      </pc:sldChg>
      <pc:sldChg chg="modSp mod">
        <pc:chgData name="Weidner, Clay" userId="3429bcae-1467-4476-81ab-3139381e7e32" providerId="ADAL" clId="{ABC94A0B-B88D-458A-A0DA-734E368D20B2}" dt="2025-08-06T18:33:19.025" v="497"/>
        <pc:sldMkLst>
          <pc:docMk/>
          <pc:sldMk cId="3311006521" sldId="321"/>
        </pc:sldMkLst>
      </pc:sldChg>
      <pc:sldChg chg="modSp mod">
        <pc:chgData name="Weidner, Clay" userId="3429bcae-1467-4476-81ab-3139381e7e32" providerId="ADAL" clId="{ABC94A0B-B88D-458A-A0DA-734E368D20B2}" dt="2025-08-06T18:30:39.667" v="488"/>
        <pc:sldMkLst>
          <pc:docMk/>
          <pc:sldMk cId="2261702098" sldId="324"/>
        </pc:sldMkLst>
      </pc:sldChg>
      <pc:sldChg chg="modSp mod">
        <pc:chgData name="Weidner, Clay" userId="3429bcae-1467-4476-81ab-3139381e7e32" providerId="ADAL" clId="{ABC94A0B-B88D-458A-A0DA-734E368D20B2}" dt="2025-08-06T11:23:01.630" v="113" actId="20577"/>
        <pc:sldMkLst>
          <pc:docMk/>
          <pc:sldMk cId="1173927946" sldId="326"/>
        </pc:sldMkLst>
      </pc:sldChg>
      <pc:sldChg chg="modSp mod">
        <pc:chgData name="Weidner, Clay" userId="3429bcae-1467-4476-81ab-3139381e7e32" providerId="ADAL" clId="{ABC94A0B-B88D-458A-A0DA-734E368D20B2}" dt="2025-08-06T18:25:26.812" v="478" actId="20577"/>
        <pc:sldMkLst>
          <pc:docMk/>
          <pc:sldMk cId="563512085" sldId="340"/>
        </pc:sldMkLst>
      </pc:sldChg>
      <pc:sldChg chg="mod">
        <pc:chgData name="Weidner, Clay" userId="3429bcae-1467-4476-81ab-3139381e7e32" providerId="ADAL" clId="{ABC94A0B-B88D-458A-A0DA-734E368D20B2}" dt="2025-08-06T18:26:28.279" v="485" actId="27918"/>
        <pc:sldMkLst>
          <pc:docMk/>
          <pc:sldMk cId="184032797" sldId="34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ohiodas-my.sharepoint.com/personal/10082707_id_ohio_gov/Documents/Director/Waiver%20Match%20By%20Source_01-21_2.23.2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State-Source Receipts by Category</a:t>
            </a:r>
          </a:p>
          <a:p>
            <a:pPr algn="ctr" rtl="0">
              <a:defRPr sz="2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 2024 = $31.2 Billion</a:t>
            </a:r>
          </a:p>
        </c:rich>
      </c:tx>
      <c:layout>
        <c:manualLayout>
          <c:xMode val="edge"/>
          <c:yMode val="edge"/>
          <c:x val="0.24329084901289424"/>
          <c:y val="1.03586373408750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State-Source Receipts by 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2D-4F42-BC02-ABFC8E34F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2D-4F42-BC02-ABFC8E34F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2D-4F42-BC02-ABFC8E34FB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2D-4F42-BC02-ABFC8E34FB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2D-4F42-BC02-ABFC8E34FB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2D-4F42-BC02-ABFC8E34FB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E2D-4F42-BC02-ABFC8E34FB5B}"/>
              </c:ext>
            </c:extLst>
          </c:dPt>
          <c:dLbls>
            <c:dLbl>
              <c:idx val="0"/>
              <c:layout>
                <c:manualLayout>
                  <c:x val="9.7367590439159199E-2"/>
                  <c:y val="-0.226528998220448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2D-4F42-BC02-ABFC8E34FB5B}"/>
                </c:ext>
              </c:extLst>
            </c:dLbl>
            <c:dLbl>
              <c:idx val="1"/>
              <c:layout>
                <c:manualLayout>
                  <c:x val="8.9795421687498267E-2"/>
                  <c:y val="0.218090038782523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D-4F42-BC02-ABFC8E34FB5B}"/>
                </c:ext>
              </c:extLst>
            </c:dLbl>
            <c:dLbl>
              <c:idx val="2"/>
              <c:layout>
                <c:manualLayout>
                  <c:x val="-1.8069766840475794E-2"/>
                  <c:y val="1.6894253272174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E11DBC-553D-45A4-9E9B-C59E2623A10F}" type="CATEGORYNAME">
                      <a:rPr lang="en-US" sz="1800" b="1"/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800" b="1" baseline="0"/>
                      <a:t>
4.9%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2D-4F42-BC02-ABFC8E34FB5B}"/>
                </c:ext>
              </c:extLst>
            </c:dLbl>
            <c:dLbl>
              <c:idx val="3"/>
              <c:layout>
                <c:manualLayout>
                  <c:x val="-1.8006118630019361E-2"/>
                  <c:y val="8.309256885524928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2D-4F42-BC02-ABFC8E34FB5B}"/>
                </c:ext>
              </c:extLst>
            </c:dLbl>
            <c:dLbl>
              <c:idx val="6"/>
              <c:layout>
                <c:manualLayout>
                  <c:x val="-3.0960808071268588E-2"/>
                  <c:y val="-1.47987073321261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Business Taxes</a:t>
                    </a: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FEC8556-50DB-4F51-B533-642440F58277}" type="PERCENTAGE">
                      <a:rPr lang="en-US" sz="1800" b="1" baseline="0">
                        <a:solidFill>
                          <a:schemeClr val="tx1"/>
                        </a:solidFill>
                      </a:rPr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8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12780188288104"/>
                      <c:h val="0.177242161590266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2D-4F42-BC02-ABFC8E34FB5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General Sales and Use Tax</c:v>
                </c:pt>
                <c:pt idx="1">
                  <c:v>Income Tax</c:v>
                </c:pt>
                <c:pt idx="2">
                  <c:v>Lottery</c:v>
                </c:pt>
                <c:pt idx="3">
                  <c:v>All Other </c:v>
                </c:pt>
                <c:pt idx="4">
                  <c:v>Commercial Activity Tax</c:v>
                </c:pt>
                <c:pt idx="5">
                  <c:v>Other Business Taxes</c:v>
                </c:pt>
              </c:strCache>
            </c:strRef>
          </c:cat>
          <c:val>
            <c:numRef>
              <c:f>Sheet1!$B$2:$B$7</c:f>
              <c:numCache>
                <c:formatCode>"$"#,##0.00</c:formatCode>
                <c:ptCount val="6"/>
                <c:pt idx="0">
                  <c:v>13947.7</c:v>
                </c:pt>
                <c:pt idx="1">
                  <c:v>10004.700000000001</c:v>
                </c:pt>
                <c:pt idx="2">
                  <c:v>1514</c:v>
                </c:pt>
                <c:pt idx="3">
                  <c:v>1610.5</c:v>
                </c:pt>
                <c:pt idx="4">
                  <c:v>2366</c:v>
                </c:pt>
                <c:pt idx="5">
                  <c:v>1738.1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2D-4F42-BC02-ABFC8E34F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HCBS</a:t>
            </a:r>
            <a:r>
              <a:rPr lang="en-US" sz="2400" baseline="0"/>
              <a:t> &amp; ICF Services Expenditures</a:t>
            </a:r>
            <a:r>
              <a:rPr lang="en-US" sz="2400"/>
              <a:t>: </a:t>
            </a:r>
          </a:p>
          <a:p>
            <a:pPr>
              <a:defRPr sz="2400"/>
            </a:pPr>
            <a:r>
              <a:rPr lang="en-US" sz="2400"/>
              <a:t>1995-2025</a:t>
            </a:r>
          </a:p>
        </c:rich>
      </c:tx>
      <c:layout>
        <c:manualLayout>
          <c:xMode val="edge"/>
          <c:yMode val="edge"/>
          <c:x val="0.33536348835463797"/>
          <c:y val="3.0294905398790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256094849216713E-2"/>
          <c:y val="0.20210725318875741"/>
          <c:w val="0.95327887280275025"/>
          <c:h val="0.7491227099254244"/>
        </c:manualLayout>
      </c:layout>
      <c:lineChart>
        <c:grouping val="standard"/>
        <c:varyColors val="0"/>
        <c:ser>
          <c:idx val="0"/>
          <c:order val="0"/>
          <c:tx>
            <c:strRef>
              <c:f>Cost!$A$9</c:f>
              <c:strCache>
                <c:ptCount val="1"/>
                <c:pt idx="0">
                  <c:v>Waivers (Home and Community-Based Care)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B3F-40B0-84AF-4022C06C4EDA}"/>
              </c:ext>
            </c:extLst>
          </c:dPt>
          <c:dPt>
            <c:idx val="6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B3F-40B0-84AF-4022C06C4EDA}"/>
              </c:ext>
            </c:extLst>
          </c:dPt>
          <c:dPt>
            <c:idx val="12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B3F-40B0-84AF-4022C06C4EDA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5B3F-40B0-84AF-4022C06C4EDA}"/>
              </c:ext>
            </c:extLst>
          </c:dPt>
          <c:dPt>
            <c:idx val="18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B3F-40B0-84AF-4022C06C4EDA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5B3F-40B0-84AF-4022C06C4EDA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5B3F-40B0-84AF-4022C06C4EDA}"/>
              </c:ext>
            </c:extLst>
          </c:dPt>
          <c:dPt>
            <c:idx val="30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B3F-40B0-84AF-4022C06C4EDA}"/>
              </c:ext>
            </c:extLst>
          </c:dPt>
          <c:cat>
            <c:numRef>
              <c:f>Cost!$E$2:$AI$2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Cost!$E$9:$AI$9</c:f>
              <c:numCache>
                <c:formatCode>"$"#,##0</c:formatCode>
                <c:ptCount val="31"/>
                <c:pt idx="0">
                  <c:v>90112034.469999999</c:v>
                </c:pt>
                <c:pt idx="1">
                  <c:v>94883735.879999995</c:v>
                </c:pt>
                <c:pt idx="2">
                  <c:v>90054990.599999994</c:v>
                </c:pt>
                <c:pt idx="3">
                  <c:v>110527772.98999998</c:v>
                </c:pt>
                <c:pt idx="4">
                  <c:v>166660087</c:v>
                </c:pt>
                <c:pt idx="5">
                  <c:v>178002705.12</c:v>
                </c:pt>
                <c:pt idx="6">
                  <c:v>194555223.04000002</c:v>
                </c:pt>
                <c:pt idx="7">
                  <c:v>255789811.82858476</c:v>
                </c:pt>
                <c:pt idx="8">
                  <c:v>413981300.75716949</c:v>
                </c:pt>
                <c:pt idx="9">
                  <c:v>486651656.2803421</c:v>
                </c:pt>
                <c:pt idx="10">
                  <c:v>529436901.06964231</c:v>
                </c:pt>
                <c:pt idx="11">
                  <c:v>691410506.3347435</c:v>
                </c:pt>
                <c:pt idx="12">
                  <c:v>803640893.23967338</c:v>
                </c:pt>
                <c:pt idx="13">
                  <c:v>875098014.08999991</c:v>
                </c:pt>
                <c:pt idx="14">
                  <c:v>983188398.74000001</c:v>
                </c:pt>
                <c:pt idx="15">
                  <c:v>1087505637.5799999</c:v>
                </c:pt>
                <c:pt idx="16">
                  <c:v>1203708085.4200001</c:v>
                </c:pt>
                <c:pt idx="17">
                  <c:v>1214925093.96</c:v>
                </c:pt>
                <c:pt idx="18">
                  <c:v>1316501077.6100001</c:v>
                </c:pt>
                <c:pt idx="19">
                  <c:v>1373343073.9099998</c:v>
                </c:pt>
                <c:pt idx="20">
                  <c:v>1421732240.2</c:v>
                </c:pt>
                <c:pt idx="21">
                  <c:v>1546318071.1100001</c:v>
                </c:pt>
                <c:pt idx="22">
                  <c:v>1630253420.46</c:v>
                </c:pt>
                <c:pt idx="23">
                  <c:v>1758232740.76</c:v>
                </c:pt>
                <c:pt idx="24">
                  <c:v>1840955406.4500003</c:v>
                </c:pt>
                <c:pt idx="25">
                  <c:v>1929878552.1800001</c:v>
                </c:pt>
                <c:pt idx="26">
                  <c:v>2133122279.04</c:v>
                </c:pt>
                <c:pt idx="27">
                  <c:v>2207287946.4700003</c:v>
                </c:pt>
                <c:pt idx="28">
                  <c:v>2387963356.1600003</c:v>
                </c:pt>
                <c:pt idx="29">
                  <c:v>2881407243.8999996</c:v>
                </c:pt>
                <c:pt idx="30">
                  <c:v>3787829291.8799996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B3F-40B0-84AF-4022C06C4EDA}"/>
            </c:ext>
          </c:extLst>
        </c:ser>
        <c:ser>
          <c:idx val="1"/>
          <c:order val="1"/>
          <c:tx>
            <c:strRef>
              <c:f>Cost!$A$12</c:f>
              <c:strCache>
                <c:ptCount val="1"/>
                <c:pt idx="0">
                  <c:v>ICF (Facility-Based Care)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B3F-40B0-84AF-4022C06C4EDA}"/>
              </c:ext>
            </c:extLst>
          </c:dPt>
          <c:dPt>
            <c:idx val="6"/>
            <c:marker>
              <c:symbol val="circle"/>
              <c:size val="8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B3F-40B0-84AF-4022C06C4EDA}"/>
              </c:ext>
            </c:extLst>
          </c:dPt>
          <c:dPt>
            <c:idx val="12"/>
            <c:marker>
              <c:symbol val="circle"/>
              <c:size val="8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5B3F-40B0-84AF-4022C06C4EDA}"/>
              </c:ext>
            </c:extLst>
          </c:dPt>
          <c:dPt>
            <c:idx val="18"/>
            <c:marker>
              <c:symbol val="circle"/>
              <c:size val="8"/>
              <c:spPr>
                <a:solidFill>
                  <a:schemeClr val="accent2">
                    <a:lumMod val="75000"/>
                  </a:schemeClr>
                </a:soli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B3F-40B0-84AF-4022C06C4EDA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5B3F-40B0-84AF-4022C06C4EDA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5B3F-40B0-84AF-4022C06C4EDA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5B3F-40B0-84AF-4022C06C4EDA}"/>
              </c:ext>
            </c:extLst>
          </c:dPt>
          <c:dPt>
            <c:idx val="30"/>
            <c:marker>
              <c:symbol val="circle"/>
              <c:size val="8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5B3F-40B0-84AF-4022C06C4EDA}"/>
              </c:ext>
            </c:extLst>
          </c:dPt>
          <c:cat>
            <c:numRef>
              <c:f>Cost!$E$2:$AI$2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Cost!$E$12:$AI$12</c:f>
              <c:numCache>
                <c:formatCode>"$"#,##0</c:formatCode>
                <c:ptCount val="31"/>
                <c:pt idx="0">
                  <c:v>513507480</c:v>
                </c:pt>
                <c:pt idx="1">
                  <c:v>539622469</c:v>
                </c:pt>
                <c:pt idx="2">
                  <c:v>556770213</c:v>
                </c:pt>
                <c:pt idx="3">
                  <c:v>568611174</c:v>
                </c:pt>
                <c:pt idx="4">
                  <c:v>584252729</c:v>
                </c:pt>
                <c:pt idx="5">
                  <c:v>606176810</c:v>
                </c:pt>
                <c:pt idx="6">
                  <c:v>626904574</c:v>
                </c:pt>
                <c:pt idx="7">
                  <c:v>647871825</c:v>
                </c:pt>
                <c:pt idx="8">
                  <c:v>663956774</c:v>
                </c:pt>
                <c:pt idx="9">
                  <c:v>671871878</c:v>
                </c:pt>
                <c:pt idx="10">
                  <c:v>673540831</c:v>
                </c:pt>
                <c:pt idx="11">
                  <c:v>744580355</c:v>
                </c:pt>
                <c:pt idx="12">
                  <c:v>741396395.48000002</c:v>
                </c:pt>
                <c:pt idx="13">
                  <c:v>765261069.43000007</c:v>
                </c:pt>
                <c:pt idx="14">
                  <c:v>766129068.78999996</c:v>
                </c:pt>
                <c:pt idx="15">
                  <c:v>766045679.68000007</c:v>
                </c:pt>
                <c:pt idx="16">
                  <c:v>779076461</c:v>
                </c:pt>
                <c:pt idx="17">
                  <c:v>779620470.88</c:v>
                </c:pt>
                <c:pt idx="18">
                  <c:v>758249244.99000001</c:v>
                </c:pt>
                <c:pt idx="19">
                  <c:v>755156817.80000007</c:v>
                </c:pt>
                <c:pt idx="20">
                  <c:v>728498095.91999996</c:v>
                </c:pt>
                <c:pt idx="21">
                  <c:v>726662287.26999998</c:v>
                </c:pt>
                <c:pt idx="22">
                  <c:v>716347503</c:v>
                </c:pt>
                <c:pt idx="23">
                  <c:v>671976796</c:v>
                </c:pt>
                <c:pt idx="24">
                  <c:v>704651325.55000007</c:v>
                </c:pt>
                <c:pt idx="25">
                  <c:v>734569207.19999993</c:v>
                </c:pt>
                <c:pt idx="26">
                  <c:v>716512365.82000005</c:v>
                </c:pt>
                <c:pt idx="27">
                  <c:v>729854534.79999995</c:v>
                </c:pt>
                <c:pt idx="28">
                  <c:v>745264490.70000005</c:v>
                </c:pt>
                <c:pt idx="29">
                  <c:v>936807111.46000004</c:v>
                </c:pt>
                <c:pt idx="30">
                  <c:v>1025409978.77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B3F-40B0-84AF-4022C06C4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558816"/>
        <c:axId val="142556576"/>
      </c:lineChart>
      <c:catAx>
        <c:axId val="1425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56576"/>
        <c:crosses val="autoZero"/>
        <c:auto val="1"/>
        <c:lblAlgn val="ctr"/>
        <c:lblOffset val="100"/>
        <c:tickLblSkip val="3"/>
        <c:noMultiLvlLbl val="0"/>
      </c:catAx>
      <c:valAx>
        <c:axId val="14255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58816"/>
        <c:crosses val="autoZero"/>
        <c:crossBetween val="between"/>
        <c:dispUnits>
          <c:builtInUnit val="millions"/>
        </c:dispUnits>
      </c:valAx>
      <c:sp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255920535301551"/>
          <c:y val="0.19911990516819955"/>
          <c:w val="0.53228402435765143"/>
          <c:h val="4.628907809241372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Individuals Receiving HCBS</a:t>
            </a:r>
            <a:r>
              <a:rPr lang="en-US" sz="2400" baseline="0"/>
              <a:t> &amp; ICF Services:</a:t>
            </a:r>
            <a:r>
              <a:rPr lang="en-US" sz="2400"/>
              <a:t> </a:t>
            </a:r>
          </a:p>
          <a:p>
            <a:pPr>
              <a:defRPr sz="2400"/>
            </a:pPr>
            <a:r>
              <a:rPr lang="en-US" sz="2400"/>
              <a:t>1995-2025</a:t>
            </a:r>
          </a:p>
        </c:rich>
      </c:tx>
      <c:layout>
        <c:manualLayout>
          <c:xMode val="edge"/>
          <c:yMode val="edge"/>
          <c:x val="0.29973344466314888"/>
          <c:y val="2.4236630784805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134688188531195E-2"/>
          <c:y val="0.20210725318875741"/>
          <c:w val="0.95327887280275025"/>
          <c:h val="0.7491227099254244"/>
        </c:manualLayout>
      </c:layout>
      <c:lineChart>
        <c:grouping val="standard"/>
        <c:varyColors val="0"/>
        <c:ser>
          <c:idx val="0"/>
          <c:order val="0"/>
          <c:tx>
            <c:strRef>
              <c:f>Individuals!$A$9</c:f>
              <c:strCache>
                <c:ptCount val="1"/>
                <c:pt idx="0">
                  <c:v>Waivers (Home and Community-Based Care)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C43-4A7F-BC33-D0E3F788BF90}"/>
              </c:ext>
            </c:extLst>
          </c:dPt>
          <c:dPt>
            <c:idx val="6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C43-4A7F-BC33-D0E3F788BF90}"/>
              </c:ext>
            </c:extLst>
          </c:dPt>
          <c:dPt>
            <c:idx val="12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C43-4A7F-BC33-D0E3F788BF90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FC43-4A7F-BC33-D0E3F788BF90}"/>
              </c:ext>
            </c:extLst>
          </c:dPt>
          <c:dPt>
            <c:idx val="18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C43-4A7F-BC33-D0E3F788BF90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FC43-4A7F-BC33-D0E3F788BF90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FC43-4A7F-BC33-D0E3F788BF90}"/>
              </c:ext>
            </c:extLst>
          </c:dPt>
          <c:dPt>
            <c:idx val="30"/>
            <c:marker>
              <c:symbol val="circle"/>
              <c:size val="8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FF000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C43-4A7F-BC33-D0E3F788BF90}"/>
              </c:ext>
            </c:extLst>
          </c:dPt>
          <c:cat>
            <c:numRef>
              <c:f>Individuals!$E$2:$AI$2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Individuals!$E$9:$AI$9</c:f>
              <c:numCache>
                <c:formatCode>#,##0</c:formatCode>
                <c:ptCount val="31"/>
                <c:pt idx="0">
                  <c:v>2637</c:v>
                </c:pt>
                <c:pt idx="1">
                  <c:v>2683</c:v>
                </c:pt>
                <c:pt idx="2">
                  <c:v>2807</c:v>
                </c:pt>
                <c:pt idx="3">
                  <c:v>4495</c:v>
                </c:pt>
                <c:pt idx="4">
                  <c:v>5527</c:v>
                </c:pt>
                <c:pt idx="5">
                  <c:v>5593</c:v>
                </c:pt>
                <c:pt idx="6">
                  <c:v>5661</c:v>
                </c:pt>
                <c:pt idx="7">
                  <c:v>7574</c:v>
                </c:pt>
                <c:pt idx="8">
                  <c:v>10556</c:v>
                </c:pt>
                <c:pt idx="9">
                  <c:v>13129</c:v>
                </c:pt>
                <c:pt idx="10">
                  <c:v>15363</c:v>
                </c:pt>
                <c:pt idx="11">
                  <c:v>19009</c:v>
                </c:pt>
                <c:pt idx="12">
                  <c:v>19180</c:v>
                </c:pt>
                <c:pt idx="13">
                  <c:v>21191</c:v>
                </c:pt>
                <c:pt idx="14">
                  <c:v>23787</c:v>
                </c:pt>
                <c:pt idx="15">
                  <c:v>26408</c:v>
                </c:pt>
                <c:pt idx="16">
                  <c:v>28743</c:v>
                </c:pt>
                <c:pt idx="17">
                  <c:v>30879</c:v>
                </c:pt>
                <c:pt idx="18">
                  <c:v>32913</c:v>
                </c:pt>
                <c:pt idx="19">
                  <c:v>34342</c:v>
                </c:pt>
                <c:pt idx="20">
                  <c:v>35191</c:v>
                </c:pt>
                <c:pt idx="21">
                  <c:v>36231</c:v>
                </c:pt>
                <c:pt idx="22">
                  <c:v>38959</c:v>
                </c:pt>
                <c:pt idx="23">
                  <c:v>40393</c:v>
                </c:pt>
                <c:pt idx="24">
                  <c:v>41122</c:v>
                </c:pt>
                <c:pt idx="25">
                  <c:v>41461</c:v>
                </c:pt>
                <c:pt idx="26">
                  <c:v>39730</c:v>
                </c:pt>
                <c:pt idx="27">
                  <c:v>40774</c:v>
                </c:pt>
                <c:pt idx="28">
                  <c:v>41978</c:v>
                </c:pt>
                <c:pt idx="29">
                  <c:v>43625</c:v>
                </c:pt>
                <c:pt idx="30">
                  <c:v>45047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C43-4A7F-BC33-D0E3F788BF90}"/>
            </c:ext>
          </c:extLst>
        </c:ser>
        <c:ser>
          <c:idx val="1"/>
          <c:order val="1"/>
          <c:tx>
            <c:strRef>
              <c:f>Individuals!$A$12</c:f>
              <c:strCache>
                <c:ptCount val="1"/>
                <c:pt idx="0">
                  <c:v>ICF (Facility-Based Care)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C43-4A7F-BC33-D0E3F788BF90}"/>
              </c:ext>
            </c:extLst>
          </c:dPt>
          <c:dPt>
            <c:idx val="6"/>
            <c:marker>
              <c:symbol val="circle"/>
              <c:size val="8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FC43-4A7F-BC33-D0E3F788BF90}"/>
              </c:ext>
            </c:extLst>
          </c:dPt>
          <c:dPt>
            <c:idx val="12"/>
            <c:marker>
              <c:symbol val="circle"/>
              <c:size val="8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FC43-4A7F-BC33-D0E3F788BF90}"/>
              </c:ext>
            </c:extLst>
          </c:dPt>
          <c:dPt>
            <c:idx val="18"/>
            <c:marker>
              <c:symbol val="circle"/>
              <c:size val="8"/>
              <c:spPr>
                <a:solidFill>
                  <a:schemeClr val="accent2">
                    <a:lumMod val="75000"/>
                  </a:schemeClr>
                </a:soli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FC43-4A7F-BC33-D0E3F788BF90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FC43-4A7F-BC33-D0E3F788BF90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FC43-4A7F-BC33-D0E3F788BF90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FC43-4A7F-BC33-D0E3F788BF90}"/>
              </c:ext>
            </c:extLst>
          </c:dPt>
          <c:dPt>
            <c:idx val="30"/>
            <c:marker>
              <c:symbol val="circle"/>
              <c:size val="8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FC43-4A7F-BC33-D0E3F788BF90}"/>
              </c:ext>
            </c:extLst>
          </c:dPt>
          <c:cat>
            <c:numRef>
              <c:f>Individuals!$E$2:$AI$2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Individuals!$E$12:$AI$12</c:f>
              <c:numCache>
                <c:formatCode>#,##0</c:formatCode>
                <c:ptCount val="31"/>
                <c:pt idx="0">
                  <c:v>7931</c:v>
                </c:pt>
                <c:pt idx="1">
                  <c:v>7952</c:v>
                </c:pt>
                <c:pt idx="2">
                  <c:v>7959</c:v>
                </c:pt>
                <c:pt idx="3">
                  <c:v>7949</c:v>
                </c:pt>
                <c:pt idx="4">
                  <c:v>7917</c:v>
                </c:pt>
                <c:pt idx="5">
                  <c:v>7893</c:v>
                </c:pt>
                <c:pt idx="6">
                  <c:v>7856</c:v>
                </c:pt>
                <c:pt idx="7">
                  <c:v>7798</c:v>
                </c:pt>
                <c:pt idx="8">
                  <c:v>7805</c:v>
                </c:pt>
                <c:pt idx="9">
                  <c:v>7596</c:v>
                </c:pt>
                <c:pt idx="10">
                  <c:v>7492</c:v>
                </c:pt>
                <c:pt idx="11">
                  <c:v>7443</c:v>
                </c:pt>
                <c:pt idx="12">
                  <c:v>7445</c:v>
                </c:pt>
                <c:pt idx="13">
                  <c:v>7404.3269230769229</c:v>
                </c:pt>
                <c:pt idx="14">
                  <c:v>7254.9803921568628</c:v>
                </c:pt>
                <c:pt idx="15">
                  <c:v>7156.0192307692305</c:v>
                </c:pt>
                <c:pt idx="16">
                  <c:v>7140.0599999999995</c:v>
                </c:pt>
                <c:pt idx="17">
                  <c:v>6989.5490196078426</c:v>
                </c:pt>
                <c:pt idx="18">
                  <c:v>6793.1346153846152</c:v>
                </c:pt>
                <c:pt idx="19">
                  <c:v>6600.6274509803925</c:v>
                </c:pt>
                <c:pt idx="20">
                  <c:v>6440</c:v>
                </c:pt>
                <c:pt idx="21">
                  <c:v>6232.1730769230771</c:v>
                </c:pt>
                <c:pt idx="22">
                  <c:v>5914.9215686274511</c:v>
                </c:pt>
                <c:pt idx="23">
                  <c:v>5527.5686274509808</c:v>
                </c:pt>
                <c:pt idx="24">
                  <c:v>5131.5576923076924</c:v>
                </c:pt>
                <c:pt idx="25">
                  <c:v>5068.3396226415098</c:v>
                </c:pt>
                <c:pt idx="26">
                  <c:v>4994.4038461538457</c:v>
                </c:pt>
                <c:pt idx="27">
                  <c:v>4914.4807692307695</c:v>
                </c:pt>
                <c:pt idx="28">
                  <c:v>4884.4230769230771</c:v>
                </c:pt>
                <c:pt idx="29">
                  <c:v>4876.0458333333336</c:v>
                </c:pt>
                <c:pt idx="30">
                  <c:v>4891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C43-4A7F-BC33-D0E3F788B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558816"/>
        <c:axId val="142556576"/>
      </c:lineChart>
      <c:catAx>
        <c:axId val="1425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56576"/>
        <c:crosses val="autoZero"/>
        <c:auto val="1"/>
        <c:lblAlgn val="ctr"/>
        <c:lblOffset val="100"/>
        <c:tickLblSkip val="3"/>
        <c:noMultiLvlLbl val="0"/>
      </c:catAx>
      <c:valAx>
        <c:axId val="14255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58816"/>
        <c:crosses val="autoZero"/>
        <c:crossBetween val="between"/>
        <c:dispUnits>
          <c:builtInUnit val="thousands"/>
        </c:dispUnits>
      </c:valAx>
      <c:sp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255920535301551"/>
          <c:y val="0.19911990516819955"/>
          <c:w val="0.53228402435765143"/>
          <c:h val="4.628907809241372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Total DD Spending:</a:t>
            </a:r>
            <a:r>
              <a:rPr lang="en-US" sz="2400" baseline="0"/>
              <a:t> 2023</a:t>
            </a:r>
          </a:p>
          <a:p>
            <a:pPr>
              <a:defRPr sz="2400"/>
            </a:pPr>
            <a:r>
              <a:rPr lang="en-US" sz="2400" baseline="0"/>
              <a:t>Ohio = $4.7 Billion</a:t>
            </a:r>
          </a:p>
        </c:rich>
      </c:tx>
      <c:layout>
        <c:manualLayout>
          <c:xMode val="edge"/>
          <c:yMode val="edge"/>
          <c:x val="0.37053379265091874"/>
          <c:y val="2.0370370370370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'2023'!$D$1</c:f>
              <c:strCache>
                <c:ptCount val="1"/>
                <c:pt idx="0">
                  <c:v>Total Spending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4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AD-47A5-8FCE-D0AD6BB8A990}"/>
              </c:ext>
            </c:extLst>
          </c:dPt>
          <c:dPt>
            <c:idx val="27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AD-47A5-8FCE-D0AD6BB8A990}"/>
              </c:ext>
            </c:extLst>
          </c:dPt>
          <c:dPt>
            <c:idx val="3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0AD-47A5-8FCE-D0AD6BB8A990}"/>
              </c:ext>
            </c:extLst>
          </c:dPt>
          <c:dPt>
            <c:idx val="35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0AD-47A5-8FCE-D0AD6BB8A990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0AD-47A5-8FCE-D0AD6BB8A990}"/>
              </c:ext>
            </c:extLst>
          </c:dPt>
          <c:dPt>
            <c:idx val="48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0AD-47A5-8FCE-D0AD6BB8A990}"/>
              </c:ext>
            </c:extLst>
          </c:dPt>
          <c:dLbls>
            <c:delete val="1"/>
          </c:dLbls>
          <c:cat>
            <c:strRef>
              <c:f>'2023'!$B$2:$B$52</c:f>
              <c:strCache>
                <c:ptCount val="51"/>
                <c:pt idx="0">
                  <c:v>Wyoming</c:v>
                </c:pt>
                <c:pt idx="1">
                  <c:v>Montana</c:v>
                </c:pt>
                <c:pt idx="2">
                  <c:v>South Dakota</c:v>
                </c:pt>
                <c:pt idx="3">
                  <c:v>Hawaii</c:v>
                </c:pt>
                <c:pt idx="4">
                  <c:v>Alaska</c:v>
                </c:pt>
                <c:pt idx="5">
                  <c:v>Nevada</c:v>
                </c:pt>
                <c:pt idx="6">
                  <c:v>Vermont</c:v>
                </c:pt>
                <c:pt idx="7">
                  <c:v>Delaware</c:v>
                </c:pt>
                <c:pt idx="8">
                  <c:v>New Hampshire</c:v>
                </c:pt>
                <c:pt idx="9">
                  <c:v>Rhode Island</c:v>
                </c:pt>
                <c:pt idx="10">
                  <c:v>Mississippi</c:v>
                </c:pt>
                <c:pt idx="11">
                  <c:v>Alabama</c:v>
                </c:pt>
                <c:pt idx="12">
                  <c:v>Nebraska</c:v>
                </c:pt>
                <c:pt idx="13">
                  <c:v>Utah</c:v>
                </c:pt>
                <c:pt idx="14">
                  <c:v>West Virginia</c:v>
                </c:pt>
                <c:pt idx="15">
                  <c:v>Idaho</c:v>
                </c:pt>
                <c:pt idx="16">
                  <c:v>District of Columbia</c:v>
                </c:pt>
                <c:pt idx="17">
                  <c:v>North Dakota</c:v>
                </c:pt>
                <c:pt idx="18">
                  <c:v>Oklahoma</c:v>
                </c:pt>
                <c:pt idx="19">
                  <c:v>South Carolina</c:v>
                </c:pt>
                <c:pt idx="20">
                  <c:v>Kansas</c:v>
                </c:pt>
                <c:pt idx="21">
                  <c:v>New Mexico</c:v>
                </c:pt>
                <c:pt idx="22">
                  <c:v>Maine</c:v>
                </c:pt>
                <c:pt idx="23">
                  <c:v>Arkansas</c:v>
                </c:pt>
                <c:pt idx="24">
                  <c:v>Colorado</c:v>
                </c:pt>
                <c:pt idx="25">
                  <c:v>Tennessee</c:v>
                </c:pt>
                <c:pt idx="26">
                  <c:v>Louisiana</c:v>
                </c:pt>
                <c:pt idx="27">
                  <c:v>Kentucky</c:v>
                </c:pt>
                <c:pt idx="28">
                  <c:v>Georgia</c:v>
                </c:pt>
                <c:pt idx="29">
                  <c:v>Connecticut</c:v>
                </c:pt>
                <c:pt idx="30">
                  <c:v>Iowa</c:v>
                </c:pt>
                <c:pt idx="31">
                  <c:v>Michigan</c:v>
                </c:pt>
                <c:pt idx="32">
                  <c:v>Arizona</c:v>
                </c:pt>
                <c:pt idx="33">
                  <c:v>Maryland</c:v>
                </c:pt>
                <c:pt idx="34">
                  <c:v>Missouri</c:v>
                </c:pt>
                <c:pt idx="35">
                  <c:v>Indiana</c:v>
                </c:pt>
                <c:pt idx="36">
                  <c:v>Washington</c:v>
                </c:pt>
                <c:pt idx="37">
                  <c:v>Wisconsin</c:v>
                </c:pt>
                <c:pt idx="38">
                  <c:v>Oregon</c:v>
                </c:pt>
                <c:pt idx="39">
                  <c:v>Illinois</c:v>
                </c:pt>
                <c:pt idx="40">
                  <c:v>North Carolina</c:v>
                </c:pt>
                <c:pt idx="41">
                  <c:v>Texas</c:v>
                </c:pt>
                <c:pt idx="42">
                  <c:v>Minnesota</c:v>
                </c:pt>
                <c:pt idx="43">
                  <c:v>New Jersey</c:v>
                </c:pt>
                <c:pt idx="44">
                  <c:v>Massachusetts</c:v>
                </c:pt>
                <c:pt idx="45">
                  <c:v>Florida</c:v>
                </c:pt>
                <c:pt idx="46">
                  <c:v>Virginia</c:v>
                </c:pt>
                <c:pt idx="47">
                  <c:v>Ohio</c:v>
                </c:pt>
                <c:pt idx="48">
                  <c:v>Pennsylvania</c:v>
                </c:pt>
                <c:pt idx="49">
                  <c:v>New York</c:v>
                </c:pt>
                <c:pt idx="50">
                  <c:v>California</c:v>
                </c:pt>
              </c:strCache>
            </c:strRef>
          </c:cat>
          <c:val>
            <c:numRef>
              <c:f>'2023'!$D$2:$D$52</c:f>
              <c:numCache>
                <c:formatCode>"$"#,##0_);[Red]\("$"#,##0\)</c:formatCode>
                <c:ptCount val="51"/>
                <c:pt idx="0">
                  <c:v>172414332</c:v>
                </c:pt>
                <c:pt idx="1">
                  <c:v>203973003</c:v>
                </c:pt>
                <c:pt idx="2">
                  <c:v>209555212</c:v>
                </c:pt>
                <c:pt idx="3">
                  <c:v>214843582</c:v>
                </c:pt>
                <c:pt idx="4">
                  <c:v>251651944</c:v>
                </c:pt>
                <c:pt idx="5">
                  <c:v>300256408</c:v>
                </c:pt>
                <c:pt idx="6">
                  <c:v>318976611</c:v>
                </c:pt>
                <c:pt idx="7">
                  <c:v>379625216</c:v>
                </c:pt>
                <c:pt idx="8">
                  <c:v>427098403</c:v>
                </c:pt>
                <c:pt idx="9">
                  <c:v>442431825</c:v>
                </c:pt>
                <c:pt idx="10">
                  <c:v>481390705</c:v>
                </c:pt>
                <c:pt idx="11">
                  <c:v>540743653</c:v>
                </c:pt>
                <c:pt idx="12">
                  <c:v>574262601</c:v>
                </c:pt>
                <c:pt idx="13">
                  <c:v>608917633</c:v>
                </c:pt>
                <c:pt idx="14">
                  <c:v>629697428</c:v>
                </c:pt>
                <c:pt idx="15">
                  <c:v>684089089</c:v>
                </c:pt>
                <c:pt idx="16">
                  <c:v>690248595</c:v>
                </c:pt>
                <c:pt idx="17">
                  <c:v>739176201</c:v>
                </c:pt>
                <c:pt idx="18">
                  <c:v>777797960</c:v>
                </c:pt>
                <c:pt idx="19">
                  <c:v>804015535</c:v>
                </c:pt>
                <c:pt idx="20">
                  <c:v>825386655</c:v>
                </c:pt>
                <c:pt idx="21">
                  <c:v>830815529</c:v>
                </c:pt>
                <c:pt idx="22">
                  <c:v>883898732</c:v>
                </c:pt>
                <c:pt idx="23">
                  <c:v>1045049550</c:v>
                </c:pt>
                <c:pt idx="24">
                  <c:v>1136646320</c:v>
                </c:pt>
                <c:pt idx="25">
                  <c:v>1266044030</c:v>
                </c:pt>
                <c:pt idx="26">
                  <c:v>1278955513</c:v>
                </c:pt>
                <c:pt idx="27">
                  <c:v>1519904302</c:v>
                </c:pt>
                <c:pt idx="28">
                  <c:v>1593605444</c:v>
                </c:pt>
                <c:pt idx="29">
                  <c:v>1612376238</c:v>
                </c:pt>
                <c:pt idx="30">
                  <c:v>1790276541</c:v>
                </c:pt>
                <c:pt idx="31">
                  <c:v>2150401945</c:v>
                </c:pt>
                <c:pt idx="32">
                  <c:v>2173146990</c:v>
                </c:pt>
                <c:pt idx="33">
                  <c:v>2203135159</c:v>
                </c:pt>
                <c:pt idx="34">
                  <c:v>2313269475</c:v>
                </c:pt>
                <c:pt idx="35">
                  <c:v>2399261983</c:v>
                </c:pt>
                <c:pt idx="36">
                  <c:v>2441754122</c:v>
                </c:pt>
                <c:pt idx="37">
                  <c:v>2504872421</c:v>
                </c:pt>
                <c:pt idx="38">
                  <c:v>2532593869</c:v>
                </c:pt>
                <c:pt idx="39">
                  <c:v>2714315707</c:v>
                </c:pt>
                <c:pt idx="40">
                  <c:v>2730449568</c:v>
                </c:pt>
                <c:pt idx="41">
                  <c:v>2970783156</c:v>
                </c:pt>
                <c:pt idx="42">
                  <c:v>3373903078</c:v>
                </c:pt>
                <c:pt idx="43">
                  <c:v>3464880946</c:v>
                </c:pt>
                <c:pt idx="44">
                  <c:v>3860509783</c:v>
                </c:pt>
                <c:pt idx="45">
                  <c:v>3947715458</c:v>
                </c:pt>
                <c:pt idx="46">
                  <c:v>4070382164</c:v>
                </c:pt>
                <c:pt idx="47">
                  <c:v>4732662145</c:v>
                </c:pt>
                <c:pt idx="48">
                  <c:v>5528018024</c:v>
                </c:pt>
                <c:pt idx="49">
                  <c:v>11594164446</c:v>
                </c:pt>
                <c:pt idx="50">
                  <c:v>13633344871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AD-47A5-8FCE-D0AD6BB8A9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66352992"/>
        <c:axId val="1061009584"/>
        <c:axId val="0"/>
      </c:bar3DChart>
      <c:catAx>
        <c:axId val="106635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61009584"/>
        <c:crosses val="autoZero"/>
        <c:auto val="1"/>
        <c:lblAlgn val="ctr"/>
        <c:lblOffset val="100"/>
        <c:tickLblSkip val="1"/>
        <c:noMultiLvlLbl val="0"/>
      </c:catAx>
      <c:valAx>
        <c:axId val="106100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35299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DD Spending Per Capita:</a:t>
            </a:r>
            <a:r>
              <a:rPr lang="en-US" baseline="0"/>
              <a:t>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63474690876977"/>
          <c:y val="6.8618825930954808E-2"/>
          <c:w val="0.81140035185972115"/>
          <c:h val="0.882508332387103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'2023'!$O$1</c:f>
              <c:strCache>
                <c:ptCount val="1"/>
                <c:pt idx="0">
                  <c:v>Total Spending Per Capita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FC-4EC9-A8A0-1F35F50E6D4C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FC-4EC9-A8A0-1F35F50E6D4C}"/>
              </c:ext>
            </c:extLst>
          </c:dPt>
          <c:dPt>
            <c:idx val="29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FC-4EC9-A8A0-1F35F50E6D4C}"/>
              </c:ext>
            </c:extLst>
          </c:dPt>
          <c:dPt>
            <c:idx val="3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8FC-4EC9-A8A0-1F35F50E6D4C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8FC-4EC9-A8A0-1F35F50E6D4C}"/>
              </c:ext>
            </c:extLst>
          </c:dPt>
          <c:dPt>
            <c:idx val="39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8FC-4EC9-A8A0-1F35F50E6D4C}"/>
              </c:ext>
            </c:extLst>
          </c:dPt>
          <c:dLbls>
            <c:delete val="1"/>
          </c:dLbls>
          <c:cat>
            <c:strRef>
              <c:f>'2023'!$K$2:$K$52</c:f>
              <c:strCache>
                <c:ptCount val="51"/>
                <c:pt idx="0">
                  <c:v>Nevada</c:v>
                </c:pt>
                <c:pt idx="1">
                  <c:v>Texas</c:v>
                </c:pt>
                <c:pt idx="2">
                  <c:v>Alabama</c:v>
                </c:pt>
                <c:pt idx="3">
                  <c:v>Georgia</c:v>
                </c:pt>
                <c:pt idx="4">
                  <c:v>Hawaii</c:v>
                </c:pt>
                <c:pt idx="5">
                  <c:v>South Carolina</c:v>
                </c:pt>
                <c:pt idx="6">
                  <c:v>Mississippi</c:v>
                </c:pt>
                <c:pt idx="7">
                  <c:v>Florida</c:v>
                </c:pt>
                <c:pt idx="8">
                  <c:v>Tennessee</c:v>
                </c:pt>
                <c:pt idx="9">
                  <c:v>Utah</c:v>
                </c:pt>
                <c:pt idx="10">
                  <c:v>Montana</c:v>
                </c:pt>
                <c:pt idx="11">
                  <c:v>Oklahoma</c:v>
                </c:pt>
                <c:pt idx="12">
                  <c:v>Colorado</c:v>
                </c:pt>
                <c:pt idx="13">
                  <c:v>Michigan</c:v>
                </c:pt>
                <c:pt idx="14">
                  <c:v>Illinois</c:v>
                </c:pt>
                <c:pt idx="15">
                  <c:v>South Dakota</c:v>
                </c:pt>
                <c:pt idx="16">
                  <c:v>North Carolina</c:v>
                </c:pt>
                <c:pt idx="17">
                  <c:v>Louisiana</c:v>
                </c:pt>
                <c:pt idx="18">
                  <c:v>Kansas</c:v>
                </c:pt>
                <c:pt idx="19">
                  <c:v>Nebraska</c:v>
                </c:pt>
                <c:pt idx="20">
                  <c:v>Arizona</c:v>
                </c:pt>
                <c:pt idx="21">
                  <c:v>Wyoming</c:v>
                </c:pt>
                <c:pt idx="22">
                  <c:v>New Hampshire</c:v>
                </c:pt>
                <c:pt idx="23">
                  <c:v>Washington</c:v>
                </c:pt>
                <c:pt idx="24">
                  <c:v>Kentucky</c:v>
                </c:pt>
                <c:pt idx="25">
                  <c:v>Arkansas</c:v>
                </c:pt>
                <c:pt idx="26">
                  <c:v>Alaska</c:v>
                </c:pt>
                <c:pt idx="27">
                  <c:v>California</c:v>
                </c:pt>
                <c:pt idx="28">
                  <c:v>Idaho</c:v>
                </c:pt>
                <c:pt idx="29">
                  <c:v>Indiana</c:v>
                </c:pt>
                <c:pt idx="30">
                  <c:v>West Virginia</c:v>
                </c:pt>
                <c:pt idx="31">
                  <c:v>Maryland</c:v>
                </c:pt>
                <c:pt idx="32">
                  <c:v>Delaware</c:v>
                </c:pt>
                <c:pt idx="33">
                  <c:v>Missouri</c:v>
                </c:pt>
                <c:pt idx="34">
                  <c:v>New Jersey</c:v>
                </c:pt>
                <c:pt idx="35">
                  <c:v>New Mexico</c:v>
                </c:pt>
                <c:pt idx="36">
                  <c:v>Ohio</c:v>
                </c:pt>
                <c:pt idx="37">
                  <c:v>Rhode Island</c:v>
                </c:pt>
                <c:pt idx="38">
                  <c:v>Wisconsin</c:v>
                </c:pt>
                <c:pt idx="39">
                  <c:v>Pennsylvania</c:v>
                </c:pt>
                <c:pt idx="40">
                  <c:v>Connecticut</c:v>
                </c:pt>
                <c:pt idx="41">
                  <c:v>Virginia</c:v>
                </c:pt>
                <c:pt idx="42">
                  <c:v>Vermont</c:v>
                </c:pt>
                <c:pt idx="43">
                  <c:v>Massachusetts</c:v>
                </c:pt>
                <c:pt idx="44">
                  <c:v>Iowa</c:v>
                </c:pt>
                <c:pt idx="45">
                  <c:v>Minnesota</c:v>
                </c:pt>
                <c:pt idx="46">
                  <c:v>New York</c:v>
                </c:pt>
                <c:pt idx="47">
                  <c:v>Oregon</c:v>
                </c:pt>
                <c:pt idx="48">
                  <c:v>Maine</c:v>
                </c:pt>
                <c:pt idx="49">
                  <c:v>North Dakota</c:v>
                </c:pt>
                <c:pt idx="50">
                  <c:v>District of Columbia</c:v>
                </c:pt>
              </c:strCache>
            </c:strRef>
          </c:cat>
          <c:val>
            <c:numRef>
              <c:f>'2023'!$O$2:$O$52</c:f>
              <c:numCache>
                <c:formatCode>"$"#,##0</c:formatCode>
                <c:ptCount val="51"/>
                <c:pt idx="0">
                  <c:v>94</c:v>
                </c:pt>
                <c:pt idx="1">
                  <c:v>98</c:v>
                </c:pt>
                <c:pt idx="2">
                  <c:v>106</c:v>
                </c:pt>
                <c:pt idx="3">
                  <c:v>145</c:v>
                </c:pt>
                <c:pt idx="4">
                  <c:v>149</c:v>
                </c:pt>
                <c:pt idx="5">
                  <c:v>151</c:v>
                </c:pt>
                <c:pt idx="6">
                  <c:v>164</c:v>
                </c:pt>
                <c:pt idx="7">
                  <c:v>176</c:v>
                </c:pt>
                <c:pt idx="8">
                  <c:v>179</c:v>
                </c:pt>
                <c:pt idx="9">
                  <c:v>179</c:v>
                </c:pt>
                <c:pt idx="10">
                  <c:v>181</c:v>
                </c:pt>
                <c:pt idx="11">
                  <c:v>193</c:v>
                </c:pt>
                <c:pt idx="12">
                  <c:v>194</c:v>
                </c:pt>
                <c:pt idx="13">
                  <c:v>214</c:v>
                </c:pt>
                <c:pt idx="14">
                  <c:v>216</c:v>
                </c:pt>
                <c:pt idx="15">
                  <c:v>229</c:v>
                </c:pt>
                <c:pt idx="16">
                  <c:v>254</c:v>
                </c:pt>
                <c:pt idx="17">
                  <c:v>279</c:v>
                </c:pt>
                <c:pt idx="18">
                  <c:v>281</c:v>
                </c:pt>
                <c:pt idx="19">
                  <c:v>291</c:v>
                </c:pt>
                <c:pt idx="20">
                  <c:v>294</c:v>
                </c:pt>
                <c:pt idx="21">
                  <c:v>296</c:v>
                </c:pt>
                <c:pt idx="22">
                  <c:v>305</c:v>
                </c:pt>
                <c:pt idx="23">
                  <c:v>313</c:v>
                </c:pt>
                <c:pt idx="24">
                  <c:v>336</c:v>
                </c:pt>
                <c:pt idx="25">
                  <c:v>342</c:v>
                </c:pt>
                <c:pt idx="26">
                  <c:v>343</c:v>
                </c:pt>
                <c:pt idx="27">
                  <c:v>350</c:v>
                </c:pt>
                <c:pt idx="28">
                  <c:v>350</c:v>
                </c:pt>
                <c:pt idx="29">
                  <c:v>350</c:v>
                </c:pt>
                <c:pt idx="30">
                  <c:v>355</c:v>
                </c:pt>
                <c:pt idx="31">
                  <c:v>357</c:v>
                </c:pt>
                <c:pt idx="32">
                  <c:v>370</c:v>
                </c:pt>
                <c:pt idx="33">
                  <c:v>374</c:v>
                </c:pt>
                <c:pt idx="34">
                  <c:v>374</c:v>
                </c:pt>
                <c:pt idx="35">
                  <c:v>393</c:v>
                </c:pt>
                <c:pt idx="36">
                  <c:v>402</c:v>
                </c:pt>
                <c:pt idx="37">
                  <c:v>404</c:v>
                </c:pt>
                <c:pt idx="38">
                  <c:v>425</c:v>
                </c:pt>
                <c:pt idx="39">
                  <c:v>426</c:v>
                </c:pt>
                <c:pt idx="40">
                  <c:v>446</c:v>
                </c:pt>
                <c:pt idx="41">
                  <c:v>468</c:v>
                </c:pt>
                <c:pt idx="42">
                  <c:v>493</c:v>
                </c:pt>
                <c:pt idx="43">
                  <c:v>552</c:v>
                </c:pt>
                <c:pt idx="44">
                  <c:v>559</c:v>
                </c:pt>
                <c:pt idx="45">
                  <c:v>589</c:v>
                </c:pt>
                <c:pt idx="46">
                  <c:v>590</c:v>
                </c:pt>
                <c:pt idx="47">
                  <c:v>598</c:v>
                </c:pt>
                <c:pt idx="48">
                  <c:v>635</c:v>
                </c:pt>
                <c:pt idx="49">
                  <c:v>946</c:v>
                </c:pt>
                <c:pt idx="50">
                  <c:v>1020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FC-4EC9-A8A0-1F35F50E6D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66352992"/>
        <c:axId val="1061009584"/>
        <c:axId val="0"/>
      </c:bar3DChart>
      <c:catAx>
        <c:axId val="106635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61009584"/>
        <c:crosses val="autoZero"/>
        <c:auto val="1"/>
        <c:lblAlgn val="ctr"/>
        <c:lblOffset val="100"/>
        <c:tickLblSkip val="1"/>
        <c:noMultiLvlLbl val="0"/>
      </c:catAx>
      <c:valAx>
        <c:axId val="106100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35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Local Levy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101609299136589E-2"/>
          <c:y val="6.0621197389233085E-2"/>
          <c:w val="0.90468308863256852"/>
          <c:h val="0.89463327159781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Local Levy Revenue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Sheet1!$B$1:$AD$1</c:f>
              <c:numCache>
                <c:formatCode>General</c:formatCod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</c:numCache>
            </c:numRef>
          </c:cat>
          <c:val>
            <c:numRef>
              <c:f>Sheet1!$B$2:$AE$2</c:f>
              <c:numCache>
                <c:formatCode>"$"#,##0_);[Red]\("$"#,##0\)</c:formatCode>
                <c:ptCount val="30"/>
                <c:pt idx="0">
                  <c:v>455511494</c:v>
                </c:pt>
                <c:pt idx="1">
                  <c:v>470834042</c:v>
                </c:pt>
                <c:pt idx="2">
                  <c:v>484037944</c:v>
                </c:pt>
                <c:pt idx="3">
                  <c:v>503388154</c:v>
                </c:pt>
                <c:pt idx="4">
                  <c:v>581032752</c:v>
                </c:pt>
                <c:pt idx="5">
                  <c:v>614190744</c:v>
                </c:pt>
                <c:pt idx="6">
                  <c:v>680501179</c:v>
                </c:pt>
                <c:pt idx="7">
                  <c:v>730003835</c:v>
                </c:pt>
                <c:pt idx="8">
                  <c:v>762485815</c:v>
                </c:pt>
                <c:pt idx="9">
                  <c:v>803804124</c:v>
                </c:pt>
                <c:pt idx="10">
                  <c:v>841926803</c:v>
                </c:pt>
                <c:pt idx="11">
                  <c:v>907225260</c:v>
                </c:pt>
                <c:pt idx="12">
                  <c:v>936861182</c:v>
                </c:pt>
                <c:pt idx="13">
                  <c:v>927215433</c:v>
                </c:pt>
                <c:pt idx="14">
                  <c:v>942887326</c:v>
                </c:pt>
                <c:pt idx="15">
                  <c:v>969834717</c:v>
                </c:pt>
                <c:pt idx="16">
                  <c:v>973477358</c:v>
                </c:pt>
                <c:pt idx="17">
                  <c:v>957165981</c:v>
                </c:pt>
                <c:pt idx="18">
                  <c:v>956751639</c:v>
                </c:pt>
                <c:pt idx="19">
                  <c:v>982661457</c:v>
                </c:pt>
                <c:pt idx="20">
                  <c:v>989563154</c:v>
                </c:pt>
                <c:pt idx="21">
                  <c:v>961199941.00999999</c:v>
                </c:pt>
                <c:pt idx="22">
                  <c:v>974501380.84000003</c:v>
                </c:pt>
                <c:pt idx="23">
                  <c:v>933579440.20000005</c:v>
                </c:pt>
                <c:pt idx="24">
                  <c:v>1016352694.27</c:v>
                </c:pt>
                <c:pt idx="25">
                  <c:v>1033069329.1</c:v>
                </c:pt>
                <c:pt idx="26" formatCode="&quot;$&quot;#,##0">
                  <c:v>1050789698.29</c:v>
                </c:pt>
                <c:pt idx="27" formatCode="&quot;$&quot;#,##0">
                  <c:v>1126496709</c:v>
                </c:pt>
                <c:pt idx="28" formatCode="&quot;$&quot;#,##0">
                  <c:v>1150407077</c:v>
                </c:pt>
                <c:pt idx="29">
                  <c:v>1168644120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0-493A-8EF1-6AF61D04B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984384"/>
        <c:axId val="1279703824"/>
      </c:barChart>
      <c:lineChart>
        <c:grouping val="standard"/>
        <c:varyColors val="0"/>
        <c:ser>
          <c:idx val="1"/>
          <c:order val="1"/>
          <c:tx>
            <c:strRef>
              <c:f>Sheet1!$A$5</c:f>
              <c:strCache>
                <c:ptCount val="1"/>
                <c:pt idx="0">
                  <c:v>%  Local Levy Used as Waiver Match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C0-493A-8EF1-6AF61D04BB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C0-493A-8EF1-6AF61D04BB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C0-493A-8EF1-6AF61D04BB6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C0-493A-8EF1-6AF61D04BB6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C0-493A-8EF1-6AF61D04BB6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C0-493A-8EF1-6AF61D04BB6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C0-493A-8EF1-6AF61D04BB6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C0-493A-8EF1-6AF61D04BB6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C0-493A-8EF1-6AF61D04BB6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C0-493A-8EF1-6AF61D04BB6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C0-493A-8EF1-6AF61D04BB6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C0-493A-8EF1-6AF61D04BB6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C0-493A-8EF1-6AF61D04BB6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C0-493A-8EF1-6AF61D04BB6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Sheet1!$B$1:$AE$1</c:f>
              <c:numCache>
                <c:formatCode>General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Sheet1!$B$5:$AE$5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2.9691734009471863E-3</c:v>
                </c:pt>
                <c:pt idx="7">
                  <c:v>2.2447307266543332E-2</c:v>
                </c:pt>
                <c:pt idx="8">
                  <c:v>8.3887442194580358E-2</c:v>
                </c:pt>
                <c:pt idx="9">
                  <c:v>0.10249952278174677</c:v>
                </c:pt>
                <c:pt idx="10">
                  <c:v>0.11590724959970183</c:v>
                </c:pt>
                <c:pt idx="11">
                  <c:v>0.11554186191861547</c:v>
                </c:pt>
                <c:pt idx="12">
                  <c:v>0.11212844004886946</c:v>
                </c:pt>
                <c:pt idx="13">
                  <c:v>0.12775260005837283</c:v>
                </c:pt>
                <c:pt idx="14">
                  <c:v>0.15915027677442764</c:v>
                </c:pt>
                <c:pt idx="15">
                  <c:v>0.12143445762006064</c:v>
                </c:pt>
                <c:pt idx="16">
                  <c:v>0.12612003715447484</c:v>
                </c:pt>
                <c:pt idx="17">
                  <c:v>0.20219553069343776</c:v>
                </c:pt>
                <c:pt idx="18">
                  <c:v>0.23329944013819454</c:v>
                </c:pt>
                <c:pt idx="19">
                  <c:v>0.25348101313594107</c:v>
                </c:pt>
                <c:pt idx="20">
                  <c:v>0.27754238919449498</c:v>
                </c:pt>
                <c:pt idx="21">
                  <c:v>0.29729089541946518</c:v>
                </c:pt>
                <c:pt idx="22">
                  <c:v>0.29562926532917927</c:v>
                </c:pt>
                <c:pt idx="23">
                  <c:v>0.30949627996102902</c:v>
                </c:pt>
                <c:pt idx="24">
                  <c:v>0.32155171470739574</c:v>
                </c:pt>
                <c:pt idx="25">
                  <c:v>0.25117547865452355</c:v>
                </c:pt>
                <c:pt idx="26">
                  <c:v>0.27575038544966052</c:v>
                </c:pt>
                <c:pt idx="27">
                  <c:v>0.23122291540578305</c:v>
                </c:pt>
                <c:pt idx="28">
                  <c:v>0.30500190473880406</c:v>
                </c:pt>
                <c:pt idx="29">
                  <c:v>0.36034789951281321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DC0-493A-8EF1-6AF61D04B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741712"/>
        <c:axId val="1708728688"/>
      </c:lineChart>
      <c:catAx>
        <c:axId val="131098438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703824"/>
        <c:crosses val="autoZero"/>
        <c:auto val="1"/>
        <c:lblAlgn val="ctr"/>
        <c:lblOffset val="100"/>
        <c:tickLblSkip val="2"/>
        <c:noMultiLvlLbl val="0"/>
      </c:catAx>
      <c:valAx>
        <c:axId val="1279703824"/>
        <c:scaling>
          <c:orientation val="minMax"/>
          <c:max val="115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984384"/>
        <c:crosses val="autoZero"/>
        <c:crossBetween val="between"/>
        <c:dispUnits>
          <c:builtInUnit val="millions"/>
        </c:dispUnits>
      </c:valAx>
      <c:valAx>
        <c:axId val="1708728688"/>
        <c:scaling>
          <c:orientation val="minMax"/>
          <c:max val="0.4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741712"/>
        <c:crosses val="max"/>
        <c:crossBetween val="between"/>
      </c:valAx>
      <c:catAx>
        <c:axId val="1624741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8728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Percent of HCBS Waiver</a:t>
            </a:r>
            <a:r>
              <a:rPr lang="en-US" sz="2000" baseline="0"/>
              <a:t> Match by Source</a:t>
            </a:r>
            <a:endParaRPr lang="en-US" sz="2000"/>
          </a:p>
        </c:rich>
      </c:tx>
      <c:layout>
        <c:manualLayout>
          <c:xMode val="edge"/>
          <c:yMode val="edge"/>
          <c:x val="0.308159530839895"/>
          <c:y val="1.2421988918051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05762304312278E-2"/>
          <c:y val="7.2644479887351551E-2"/>
          <c:w val="0.95099417650918616"/>
          <c:h val="0.869047927583685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% State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2.5000000000000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3C2-4923-818E-2AF46C0CDB7B}"/>
                </c:ext>
              </c:extLst>
            </c:dLbl>
            <c:dLbl>
              <c:idx val="3"/>
              <c:layout>
                <c:manualLayout>
                  <c:x val="3.12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C2-4923-818E-2AF46C0CDB7B}"/>
                </c:ext>
              </c:extLst>
            </c:dLbl>
            <c:dLbl>
              <c:idx val="4"/>
              <c:layout>
                <c:manualLayout>
                  <c:x val="-5.2083333333333336E-2"/>
                  <c:y val="3.70370370370370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C2-4923-818E-2AF46C0CDB7B}"/>
                </c:ext>
              </c:extLst>
            </c:dLbl>
            <c:dLbl>
              <c:idx val="5"/>
              <c:layout>
                <c:manualLayout>
                  <c:x val="-1.2500000000000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C2-4923-818E-2AF46C0CDB7B}"/>
                </c:ext>
              </c:extLst>
            </c:dLbl>
            <c:dLbl>
              <c:idx val="6"/>
              <c:layout>
                <c:manualLayout>
                  <c:x val="3.43750000000000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C2-4923-818E-2AF46C0CDB7B}"/>
                </c:ext>
              </c:extLst>
            </c:dLbl>
            <c:dLbl>
              <c:idx val="8"/>
              <c:layout>
                <c:manualLayout>
                  <c:x val="-3.6458333333333336E-2"/>
                  <c:y val="-1.85185185185185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C2-4923-818E-2AF46C0CDB7B}"/>
                </c:ext>
              </c:extLst>
            </c:dLbl>
            <c:dLbl>
              <c:idx val="10"/>
              <c:layout>
                <c:manualLayout>
                  <c:x val="2.8124999999999963E-2"/>
                  <c:y val="-1.85185185185185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C2-4923-818E-2AF46C0CDB7B}"/>
                </c:ext>
              </c:extLst>
            </c:dLbl>
            <c:dLbl>
              <c:idx val="12"/>
              <c:layout>
                <c:manualLayout>
                  <c:x val="3.8541666666666627E-2"/>
                  <c:y val="-5.55555555555562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C2-4923-818E-2AF46C0CDB7B}"/>
                </c:ext>
              </c:extLst>
            </c:dLbl>
            <c:dLbl>
              <c:idx val="14"/>
              <c:layout>
                <c:manualLayout>
                  <c:x val="4.47916666666666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C2-4923-818E-2AF46C0CDB7B}"/>
                </c:ext>
              </c:extLst>
            </c:dLbl>
            <c:dLbl>
              <c:idx val="15"/>
              <c:layout>
                <c:manualLayout>
                  <c:x val="-2.60416666666667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C2-4923-818E-2AF46C0CDB7B}"/>
                </c:ext>
              </c:extLst>
            </c:dLbl>
            <c:dLbl>
              <c:idx val="17"/>
              <c:layout>
                <c:manualLayout>
                  <c:x val="3.437499999999996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2-4923-818E-2AF46C0CDB7B}"/>
                </c:ext>
              </c:extLst>
            </c:dLbl>
            <c:dLbl>
              <c:idx val="19"/>
              <c:layout>
                <c:manualLayout>
                  <c:x val="2.9166666666666705E-2"/>
                  <c:y val="-3.395022508805331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C2-4923-818E-2AF46C0CDB7B}"/>
                </c:ext>
              </c:extLst>
            </c:dLbl>
            <c:dLbl>
              <c:idx val="21"/>
              <c:layout>
                <c:manualLayout>
                  <c:x val="3.229166666666667E-2"/>
                  <c:y val="-5.55555555555555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2-4923-818E-2AF46C0CDB7B}"/>
                </c:ext>
              </c:extLst>
            </c:dLbl>
            <c:dLbl>
              <c:idx val="23"/>
              <c:layout>
                <c:manualLayout>
                  <c:x val="3.9583333333333297E-2"/>
                  <c:y val="-3.7037037037037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C2-4923-818E-2AF46C0CDB7B}"/>
                </c:ext>
              </c:extLst>
            </c:dLbl>
            <c:spPr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Sheet1!$B$2:$Z$2</c:f>
              <c:strCach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Sheet1!$B$7:$Z$7</c:f>
              <c:numCache>
                <c:formatCode>0%</c:formatCode>
                <c:ptCount val="25"/>
                <c:pt idx="0">
                  <c:v>0.97518225677802695</c:v>
                </c:pt>
                <c:pt idx="1">
                  <c:v>0.85573069703825966</c:v>
                </c:pt>
                <c:pt idx="2">
                  <c:v>0.59285614800375241</c:v>
                </c:pt>
                <c:pt idx="3">
                  <c:v>0.56248828116261262</c:v>
                </c:pt>
                <c:pt idx="4">
                  <c:v>0.52770480310641776</c:v>
                </c:pt>
                <c:pt idx="5">
                  <c:v>0.52591197526605915</c:v>
                </c:pt>
                <c:pt idx="6">
                  <c:v>0.5355160752682987</c:v>
                </c:pt>
                <c:pt idx="7">
                  <c:v>0.51534510075572637</c:v>
                </c:pt>
                <c:pt idx="8">
                  <c:v>0.47318968396553929</c:v>
                </c:pt>
                <c:pt idx="9">
                  <c:v>0.48815225171369342</c:v>
                </c:pt>
                <c:pt idx="10">
                  <c:v>0.52788621390329782</c:v>
                </c:pt>
                <c:pt idx="11">
                  <c:v>0.4518994509174718</c:v>
                </c:pt>
                <c:pt idx="12">
                  <c:v>0.46459856034767499</c:v>
                </c:pt>
                <c:pt idx="13">
                  <c:v>0.43434233865749705</c:v>
                </c:pt>
                <c:pt idx="14">
                  <c:v>0.41733710521954165</c:v>
                </c:pt>
                <c:pt idx="15">
                  <c:v>0.449846228083644</c:v>
                </c:pt>
                <c:pt idx="16">
                  <c:v>0.49540694091084619</c:v>
                </c:pt>
                <c:pt idx="17">
                  <c:v>0.53650139289125276</c:v>
                </c:pt>
                <c:pt idx="18">
                  <c:v>0.50691911286547042</c:v>
                </c:pt>
                <c:pt idx="19">
                  <c:v>0.59900455253639562</c:v>
                </c:pt>
                <c:pt idx="20">
                  <c:v>0.56988161611585175</c:v>
                </c:pt>
                <c:pt idx="21">
                  <c:v>0.60319259378737611</c:v>
                </c:pt>
                <c:pt idx="22">
                  <c:v>0.54261978043313031</c:v>
                </c:pt>
                <c:pt idx="23">
                  <c:v>0.59171692393863973</c:v>
                </c:pt>
                <c:pt idx="24">
                  <c:v>0.57808887166620249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2-4923-818E-2AF46C0CDB7B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% Local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2.604166666666674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3C2-4923-818E-2AF46C0CDB7B}"/>
                </c:ext>
              </c:extLst>
            </c:dLbl>
            <c:dLbl>
              <c:idx val="3"/>
              <c:layout>
                <c:manualLayout>
                  <c:x val="3.95833333333333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3C2-4923-818E-2AF46C0CDB7B}"/>
                </c:ext>
              </c:extLst>
            </c:dLbl>
            <c:dLbl>
              <c:idx val="5"/>
              <c:layout>
                <c:manualLayout>
                  <c:x val="-4.47916666666666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3C2-4923-818E-2AF46C0CDB7B}"/>
                </c:ext>
              </c:extLst>
            </c:dLbl>
            <c:dLbl>
              <c:idx val="7"/>
              <c:layout>
                <c:manualLayout>
                  <c:x val="4.479166666666659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3C2-4923-818E-2AF46C0CDB7B}"/>
                </c:ext>
              </c:extLst>
            </c:dLbl>
            <c:dLbl>
              <c:idx val="8"/>
              <c:layout>
                <c:manualLayout>
                  <c:x val="1.8749999999999923E-2"/>
                  <c:y val="6.790045017610662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C2-4923-818E-2AF46C0CDB7B}"/>
                </c:ext>
              </c:extLst>
            </c:dLbl>
            <c:dLbl>
              <c:idx val="9"/>
              <c:layout>
                <c:manualLayout>
                  <c:x val="-3.9583333333333408E-2"/>
                  <c:y val="-6.790045017610662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3C2-4923-818E-2AF46C0CDB7B}"/>
                </c:ext>
              </c:extLst>
            </c:dLbl>
            <c:dLbl>
              <c:idx val="11"/>
              <c:layout>
                <c:manualLayout>
                  <c:x val="-2.8125000000000077E-2"/>
                  <c:y val="-1.85185185185185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C2-4923-818E-2AF46C0CDB7B}"/>
                </c:ext>
              </c:extLst>
            </c:dLbl>
            <c:dLbl>
              <c:idx val="12"/>
              <c:layout>
                <c:manualLayout>
                  <c:x val="2.7083333333333334E-2"/>
                  <c:y val="-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C2-4923-818E-2AF46C0CDB7B}"/>
                </c:ext>
              </c:extLst>
            </c:dLbl>
            <c:dLbl>
              <c:idx val="13"/>
              <c:layout>
                <c:manualLayout>
                  <c:x val="-1.9791666666666666E-2"/>
                  <c:y val="-6.790045017610662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C2-4923-818E-2AF46C0CDB7B}"/>
                </c:ext>
              </c:extLst>
            </c:dLbl>
            <c:dLbl>
              <c:idx val="14"/>
              <c:layout>
                <c:manualLayout>
                  <c:x val="3.43750000000000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C2-4923-818E-2AF46C0CDB7B}"/>
                </c:ext>
              </c:extLst>
            </c:dLbl>
            <c:dLbl>
              <c:idx val="15"/>
              <c:layout>
                <c:manualLayout>
                  <c:x val="-2.39583333333333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3C2-4923-818E-2AF46C0CDB7B}"/>
                </c:ext>
              </c:extLst>
            </c:dLbl>
            <c:dLbl>
              <c:idx val="17"/>
              <c:layout>
                <c:manualLayout>
                  <c:x val="2.916666666666674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C2-4923-818E-2AF46C0CDB7B}"/>
                </c:ext>
              </c:extLst>
            </c:dLbl>
            <c:dLbl>
              <c:idx val="19"/>
              <c:layout>
                <c:manualLayout>
                  <c:x val="1.1458333333333333E-2"/>
                  <c:y val="-3.70370370370370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3C2-4923-818E-2AF46C0CDB7B}"/>
                </c:ext>
              </c:extLst>
            </c:dLbl>
            <c:dLbl>
              <c:idx val="20"/>
              <c:layout>
                <c:manualLayout>
                  <c:x val="-3.020833333333333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C2-4923-818E-2AF46C0CDB7B}"/>
                </c:ext>
              </c:extLst>
            </c:dLbl>
            <c:dLbl>
              <c:idx val="22"/>
              <c:layout>
                <c:manualLayout>
                  <c:x val="-2.083333333333340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C2-4923-818E-2AF46C0CDB7B}"/>
                </c:ext>
              </c:extLst>
            </c:dLbl>
            <c:dLbl>
              <c:idx val="24"/>
              <c:layout>
                <c:manualLayout>
                  <c:x val="-3.6458333333333412E-2"/>
                  <c:y val="-3.7037037037037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18-43CA-96E0-7F3EEABFEA6D}"/>
                </c:ext>
              </c:extLst>
            </c:dLbl>
            <c:spPr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Sheet1!$B$2:$Z$2</c:f>
              <c:strCach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Sheet1!$B$8:$Z$8</c:f>
              <c:numCache>
                <c:formatCode>0%</c:formatCode>
                <c:ptCount val="25"/>
                <c:pt idx="0">
                  <c:v>2.4817743221973033E-2</c:v>
                </c:pt>
                <c:pt idx="1">
                  <c:v>0.14426930296174034</c:v>
                </c:pt>
                <c:pt idx="2">
                  <c:v>0.40714385199624759</c:v>
                </c:pt>
                <c:pt idx="3">
                  <c:v>0.43751171883738732</c:v>
                </c:pt>
                <c:pt idx="4">
                  <c:v>0.47229519689358213</c:v>
                </c:pt>
                <c:pt idx="5">
                  <c:v>0.47408802473394079</c:v>
                </c:pt>
                <c:pt idx="6">
                  <c:v>0.46448392473170125</c:v>
                </c:pt>
                <c:pt idx="7">
                  <c:v>0.48465489924427357</c:v>
                </c:pt>
                <c:pt idx="8">
                  <c:v>0.52681031603446071</c:v>
                </c:pt>
                <c:pt idx="9">
                  <c:v>0.51184774828630653</c:v>
                </c:pt>
                <c:pt idx="10">
                  <c:v>0.47211378609670213</c:v>
                </c:pt>
                <c:pt idx="11">
                  <c:v>0.54810054908252825</c:v>
                </c:pt>
                <c:pt idx="12">
                  <c:v>0.53540143965232501</c:v>
                </c:pt>
                <c:pt idx="13">
                  <c:v>0.56565766134250295</c:v>
                </c:pt>
                <c:pt idx="14">
                  <c:v>0.58266289478045841</c:v>
                </c:pt>
                <c:pt idx="15">
                  <c:v>0.55015377191635606</c:v>
                </c:pt>
                <c:pt idx="16">
                  <c:v>0.50459305908915375</c:v>
                </c:pt>
                <c:pt idx="17">
                  <c:v>0.4634986071087473</c:v>
                </c:pt>
                <c:pt idx="18">
                  <c:v>0.49308088713452952</c:v>
                </c:pt>
                <c:pt idx="19">
                  <c:v>0.40099544746360438</c:v>
                </c:pt>
                <c:pt idx="20">
                  <c:v>0.43011838388414825</c:v>
                </c:pt>
                <c:pt idx="21">
                  <c:v>0.39680740621262395</c:v>
                </c:pt>
                <c:pt idx="22">
                  <c:v>0.45738021956686975</c:v>
                </c:pt>
                <c:pt idx="23">
                  <c:v>0.40828307606136022</c:v>
                </c:pt>
                <c:pt idx="24">
                  <c:v>0.42191112833379746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2-4923-818E-2AF46C0CDB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43140864"/>
        <c:axId val="848572864"/>
      </c:barChart>
      <c:catAx>
        <c:axId val="843140864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572864"/>
        <c:crosses val="autoZero"/>
        <c:auto val="1"/>
        <c:lblAlgn val="ctr"/>
        <c:lblOffset val="100"/>
        <c:noMultiLvlLbl val="0"/>
      </c:catAx>
      <c:valAx>
        <c:axId val="84857286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4314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73482611548558"/>
          <c:y val="0.95308398950131223"/>
          <c:w val="0.16528026574803151"/>
          <c:h val="4.691601049868766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HCBS Waiver Match</a:t>
            </a:r>
            <a:r>
              <a:rPr lang="en-US" sz="2000" baseline="0"/>
              <a:t> By Funding Source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816030988847688E-2"/>
          <c:y val="7.8490813648293967E-2"/>
          <c:w val="0.95018396901115232"/>
          <c:h val="0.831024496937882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1.9097003178385236E-17"/>
                  <c:y val="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0FB-43DD-8F25-D7AF18A064F9}"/>
                </c:ext>
              </c:extLst>
            </c:dLbl>
            <c:dLbl>
              <c:idx val="3"/>
              <c:layout>
                <c:manualLayout>
                  <c:x val="0"/>
                  <c:y val="-1.2962962962963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0FB-43DD-8F25-D7AF18A064F9}"/>
                </c:ext>
              </c:extLst>
            </c:dLbl>
            <c:dLbl>
              <c:idx val="4"/>
              <c:layout>
                <c:manualLayout>
                  <c:x val="2.0833335042103871E-3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0FB-43DD-8F25-D7AF18A064F9}"/>
                </c:ext>
              </c:extLst>
            </c:dLbl>
            <c:dLbl>
              <c:idx val="5"/>
              <c:layout>
                <c:manualLayout>
                  <c:x val="3.8194006356770472E-17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0FB-43DD-8F25-D7AF18A064F9}"/>
                </c:ext>
              </c:extLst>
            </c:dLbl>
            <c:dLbl>
              <c:idx val="6"/>
              <c:layout>
                <c:manualLayout>
                  <c:x val="-1.0416667521052508E-3"/>
                  <c:y val="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0FB-43DD-8F25-D7AF18A064F9}"/>
                </c:ext>
              </c:extLst>
            </c:dLbl>
            <c:dLbl>
              <c:idx val="7"/>
              <c:layout>
                <c:manualLayout>
                  <c:x val="-1.0416667521052508E-3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0FB-43DD-8F25-D7AF18A064F9}"/>
                </c:ext>
              </c:extLst>
            </c:dLbl>
            <c:dLbl>
              <c:idx val="8"/>
              <c:layout>
                <c:manualLayout>
                  <c:x val="3.1250002563156377E-3"/>
                  <c:y val="-7.407407407407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0FB-43DD-8F25-D7AF18A064F9}"/>
                </c:ext>
              </c:extLst>
            </c:dLbl>
            <c:dLbl>
              <c:idx val="9"/>
              <c:layout>
                <c:manualLayout>
                  <c:x val="1.4656290935914963E-3"/>
                  <c:y val="1.4137622519435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FB-43DD-8F25-D7AF18A064F9}"/>
                </c:ext>
              </c:extLst>
            </c:dLbl>
            <c:dLbl>
              <c:idx val="10"/>
              <c:layout>
                <c:manualLayout>
                  <c:x val="1.4656290935914963E-3"/>
                  <c:y val="-2.2216263959113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FB-43DD-8F25-D7AF18A064F9}"/>
                </c:ext>
              </c:extLst>
            </c:dLbl>
            <c:dLbl>
              <c:idx val="11"/>
              <c:layout>
                <c:manualLayout>
                  <c:x val="2.9312581871829926E-3"/>
                  <c:y val="2.2216263959113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FB-43DD-8F25-D7AF18A064F9}"/>
                </c:ext>
              </c:extLst>
            </c:dLbl>
            <c:dLbl>
              <c:idx val="13"/>
              <c:layout>
                <c:manualLayout>
                  <c:x val="1.4656290935914963E-3"/>
                  <c:y val="-4.03932071983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FB-43DD-8F25-D7AF18A064F9}"/>
                </c:ext>
              </c:extLst>
            </c:dLbl>
            <c:dLbl>
              <c:idx val="15"/>
              <c:layout>
                <c:manualLayout>
                  <c:x val="1.4656290935914963E-3"/>
                  <c:y val="-4.6452188278145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FB-43DD-8F25-D7AF18A064F9}"/>
                </c:ext>
              </c:extLst>
            </c:dLbl>
            <c:dLbl>
              <c:idx val="16"/>
              <c:layout>
                <c:manualLayout>
                  <c:x val="-1.0747822526574665E-16"/>
                  <c:y val="2.827524503887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FB-43DD-8F25-D7AF18A064F9}"/>
                </c:ext>
              </c:extLst>
            </c:dLbl>
            <c:dLbl>
              <c:idx val="18"/>
              <c:layout>
                <c:manualLayout>
                  <c:x val="1.465629093591389E-3"/>
                  <c:y val="-6.8668452237258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FB-43DD-8F25-D7AF18A064F9}"/>
                </c:ext>
              </c:extLst>
            </c:dLbl>
            <c:dLbl>
              <c:idx val="19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0FB-43DD-8F25-D7AF18A064F9}"/>
                </c:ext>
              </c:extLst>
            </c:dLbl>
            <c:dLbl>
              <c:idx val="20"/>
              <c:layout>
                <c:manualLayout>
                  <c:x val="-2.0833335042104253E-3"/>
                  <c:y val="-2.8113444152814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FB-43DD-8F25-D7AF18A064F9}"/>
                </c:ext>
              </c:extLst>
            </c:dLbl>
            <c:dLbl>
              <c:idx val="21"/>
              <c:layout>
                <c:manualLayout>
                  <c:x val="-2.0833335042104253E-3"/>
                  <c:y val="-6.345450568678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FB-43DD-8F25-D7AF18A064F9}"/>
                </c:ext>
              </c:extLst>
            </c:dLbl>
            <c:dLbl>
              <c:idx val="22"/>
              <c:layout>
                <c:manualLayout>
                  <c:x val="0"/>
                  <c:y val="-0.1056994750656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FB-43DD-8F25-D7AF18A064F9}"/>
                </c:ext>
              </c:extLst>
            </c:dLbl>
            <c:dLbl>
              <c:idx val="23"/>
              <c:layout>
                <c:manualLayout>
                  <c:x val="2.9312581871829926E-3"/>
                  <c:y val="-0.1131009801554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FB-43DD-8F25-D7AF18A064F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Sheet1!$B$2:$Z$2</c:f>
              <c:strCach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Sheet1!$B$3:$Z$3</c:f>
              <c:numCache>
                <c:formatCode>"$"#,##0_);[Red]\("$"#,##0\)</c:formatCode>
                <c:ptCount val="25"/>
                <c:pt idx="0">
                  <c:v>79394048.320000008</c:v>
                </c:pt>
                <c:pt idx="1">
                  <c:v>97196935.180000007</c:v>
                </c:pt>
                <c:pt idx="2">
                  <c:v>93138699.150000006</c:v>
                </c:pt>
                <c:pt idx="3">
                  <c:v>105924363.28</c:v>
                </c:pt>
                <c:pt idx="4">
                  <c:v>109034127.89</c:v>
                </c:pt>
                <c:pt idx="5">
                  <c:v>116280949.73999999</c:v>
                </c:pt>
                <c:pt idx="6">
                  <c:v>121113582.02999999</c:v>
                </c:pt>
                <c:pt idx="7">
                  <c:v>125955154.16999999</c:v>
                </c:pt>
                <c:pt idx="8">
                  <c:v>134787057.85000002</c:v>
                </c:pt>
                <c:pt idx="9">
                  <c:v>112319241.94</c:v>
                </c:pt>
                <c:pt idx="10">
                  <c:v>137278834.28999999</c:v>
                </c:pt>
                <c:pt idx="11">
                  <c:v>159566009.09999996</c:v>
                </c:pt>
                <c:pt idx="12">
                  <c:v>193691800.63999999</c:v>
                </c:pt>
                <c:pt idx="13">
                  <c:v>191261627.97999999</c:v>
                </c:pt>
                <c:pt idx="14">
                  <c:v>196717264.16</c:v>
                </c:pt>
                <c:pt idx="15">
                  <c:v>233655136.67000002</c:v>
                </c:pt>
                <c:pt idx="16">
                  <c:v>282846427.43000001</c:v>
                </c:pt>
                <c:pt idx="17">
                  <c:v>334448407.73400003</c:v>
                </c:pt>
                <c:pt idx="18">
                  <c:v>335981813.64999998</c:v>
                </c:pt>
                <c:pt idx="19">
                  <c:v>387612155.03000003</c:v>
                </c:pt>
                <c:pt idx="20">
                  <c:v>383909250.22999996</c:v>
                </c:pt>
                <c:pt idx="21">
                  <c:v>395946976.56999999</c:v>
                </c:pt>
                <c:pt idx="22">
                  <c:v>416267341.03000003</c:v>
                </c:pt>
                <c:pt idx="23">
                  <c:v>610318993.79999995</c:v>
                </c:pt>
                <c:pt idx="24">
                  <c:v>756862531.31999993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FB-43DD-8F25-D7AF18A064F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416667521052126E-3"/>
                  <c:y val="-1.296296296296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0FB-43DD-8F25-D7AF18A064F9}"/>
                </c:ext>
              </c:extLst>
            </c:dLbl>
            <c:dLbl>
              <c:idx val="11"/>
              <c:layout>
                <c:manualLayout>
                  <c:x val="0"/>
                  <c:y val="-1.2117962159516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FB-43DD-8F25-D7AF18A064F9}"/>
                </c:ext>
              </c:extLst>
            </c:dLbl>
            <c:dLbl>
              <c:idx val="12"/>
              <c:layout>
                <c:manualLayout>
                  <c:x val="-1.0747822526574665E-16"/>
                  <c:y val="-2.0196603599193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FB-43DD-8F25-D7AF18A064F9}"/>
                </c:ext>
              </c:extLst>
            </c:dLbl>
            <c:dLbl>
              <c:idx val="13"/>
              <c:layout>
                <c:manualLayout>
                  <c:x val="0"/>
                  <c:y val="-6.058981079758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FB-43DD-8F25-D7AF18A064F9}"/>
                </c:ext>
              </c:extLst>
            </c:dLbl>
            <c:dLbl>
              <c:idx val="17"/>
              <c:layout>
                <c:manualLayout>
                  <c:x val="-1.4656290935914963E-3"/>
                  <c:y val="-3.029490539879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FB-43DD-8F25-D7AF18A064F9}"/>
                </c:ext>
              </c:extLst>
            </c:dLbl>
            <c:dLbl>
              <c:idx val="18"/>
              <c:layout>
                <c:manualLayout>
                  <c:x val="-1.4656290935914963E-3"/>
                  <c:y val="5.251116935790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0FB-43DD-8F25-D7AF18A064F9}"/>
                </c:ext>
              </c:extLst>
            </c:dLbl>
            <c:dLbl>
              <c:idx val="19"/>
              <c:layout>
                <c:manualLayout>
                  <c:x val="-2.9312581871831001E-3"/>
                  <c:y val="1.817694323927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FB-43DD-8F25-D7AF18A064F9}"/>
                </c:ext>
              </c:extLst>
            </c:dLbl>
            <c:dLbl>
              <c:idx val="20"/>
              <c:layout>
                <c:manualLayout>
                  <c:x val="0"/>
                  <c:y val="-1.2117962159516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0FB-43DD-8F25-D7AF18A064F9}"/>
                </c:ext>
              </c:extLst>
            </c:dLbl>
            <c:dLbl>
              <c:idx val="21"/>
              <c:layout>
                <c:manualLayout>
                  <c:x val="1.4656290935916038E-3"/>
                  <c:y val="-5.4530829717823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0FB-43DD-8F25-D7AF18A064F9}"/>
                </c:ext>
              </c:extLst>
            </c:dLbl>
            <c:dLbl>
              <c:idx val="22"/>
              <c:layout>
                <c:manualLayout>
                  <c:x val="1.4656290935914963E-3"/>
                  <c:y val="-7.674709367693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0FB-43DD-8F25-D7AF18A064F9}"/>
                </c:ext>
              </c:extLst>
            </c:dLbl>
            <c:dLbl>
              <c:idx val="23"/>
              <c:layout>
                <c:manualLayout>
                  <c:x val="-1.0747822526574665E-16"/>
                  <c:y val="-7.876675403685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0FB-43DD-8F25-D7AF18A064F9}"/>
                </c:ext>
              </c:extLst>
            </c:dLbl>
            <c:dLbl>
              <c:idx val="24"/>
              <c:layout>
                <c:manualLayout>
                  <c:x val="-1.5277602542708189E-16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87-4152-A2BD-D5EB4D64AB1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Sheet1!$B$2:$Z$2</c:f>
              <c:strCach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Sheet1!$B$4:$Z$4</c:f>
              <c:numCache>
                <c:formatCode>"$"#,##0_);[Red]\("$"#,##0\)</c:formatCode>
                <c:ptCount val="25"/>
                <c:pt idx="0">
                  <c:v>2020526</c:v>
                </c:pt>
                <c:pt idx="1">
                  <c:v>16386620.390000001</c:v>
                </c:pt>
                <c:pt idx="2">
                  <c:v>63962984.729999997</c:v>
                </c:pt>
                <c:pt idx="3">
                  <c:v>82389539.120000005</c:v>
                </c:pt>
                <c:pt idx="4">
                  <c:v>97585420.099999994</c:v>
                </c:pt>
                <c:pt idx="5">
                  <c:v>104822495.72000001</c:v>
                </c:pt>
                <c:pt idx="6">
                  <c:v>105048782.87999998</c:v>
                </c:pt>
                <c:pt idx="7">
                  <c:v>118454182.38</c:v>
                </c:pt>
                <c:pt idx="8">
                  <c:v>150060778.89999998</c:v>
                </c:pt>
                <c:pt idx="9">
                  <c:v>117771352.84</c:v>
                </c:pt>
                <c:pt idx="10">
                  <c:v>122775000.56</c:v>
                </c:pt>
                <c:pt idx="11">
                  <c:v>193534683.48999998</c:v>
                </c:pt>
                <c:pt idx="12">
                  <c:v>223209621.73000002</c:v>
                </c:pt>
                <c:pt idx="13">
                  <c:v>249086021.68999997</c:v>
                </c:pt>
                <c:pt idx="14">
                  <c:v>274645722.01999998</c:v>
                </c:pt>
                <c:pt idx="15">
                  <c:v>285755991.13999999</c:v>
                </c:pt>
                <c:pt idx="16">
                  <c:v>288091127.27999997</c:v>
                </c:pt>
                <c:pt idx="17">
                  <c:v>288939363.78999996</c:v>
                </c:pt>
                <c:pt idx="18">
                  <c:v>326809951.59000003</c:v>
                </c:pt>
                <c:pt idx="19">
                  <c:v>259481683.22</c:v>
                </c:pt>
                <c:pt idx="20">
                  <c:v>289755664.32999998</c:v>
                </c:pt>
                <c:pt idx="21">
                  <c:v>260471853.25</c:v>
                </c:pt>
                <c:pt idx="22">
                  <c:v>350876349.71000004</c:v>
                </c:pt>
                <c:pt idx="23">
                  <c:v>421118453.92000002</c:v>
                </c:pt>
                <c:pt idx="24">
                  <c:v>552386908.37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0FB-43DD-8F25-D7AF18A06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86434368"/>
        <c:axId val="840645008"/>
        <c:axId val="0"/>
      </c:bar3DChart>
      <c:catAx>
        <c:axId val="7864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45008"/>
        <c:crosses val="autoZero"/>
        <c:auto val="1"/>
        <c:lblAlgn val="ctr"/>
        <c:lblOffset val="100"/>
        <c:noMultiLvlLbl val="0"/>
      </c:catAx>
      <c:valAx>
        <c:axId val="84064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43436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2657192358691493E-3"/>
                <c:y val="0.4071980524664620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Combined State and Local Tax Revenue by Source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 2021 = $62.9 Billion</a:t>
            </a:r>
          </a:p>
        </c:rich>
      </c:tx>
      <c:layout>
        <c:manualLayout>
          <c:xMode val="edge"/>
          <c:yMode val="edge"/>
          <c:x val="0.2207062018997015"/>
          <c:y val="9.57089828394241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205141210481316"/>
          <c:y val="0.16410763937340864"/>
          <c:w val="0.42176998776292102"/>
          <c:h val="0.803651787362880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 chart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78-4B13-8F0D-8ADF7E89F1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78-4B13-8F0D-8ADF7E89F1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78-4B13-8F0D-8ADF7E89F1B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78-4B13-8F0D-8ADF7E89F1B9}"/>
              </c:ext>
            </c:extLst>
          </c:dPt>
          <c:dLbls>
            <c:dLbl>
              <c:idx val="0"/>
              <c:layout>
                <c:manualLayout>
                  <c:x val="-0.14081660104986884"/>
                  <c:y val="-0.188360163312919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78-4B13-8F0D-8ADF7E89F1B9}"/>
                </c:ext>
              </c:extLst>
            </c:dLbl>
            <c:dLbl>
              <c:idx val="1"/>
              <c:layout>
                <c:manualLayout>
                  <c:x val="0.15005429790026248"/>
                  <c:y val="-5.093292505103535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Sales Taxes
</a:t>
                    </a:r>
                    <a:fld id="{263EE154-DEA8-4023-8542-2EF176CE289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78-4B13-8F0D-8ADF7E89F1B9}"/>
                </c:ext>
              </c:extLst>
            </c:dLbl>
            <c:dLbl>
              <c:idx val="2"/>
              <c:layout>
                <c:manualLayout>
                  <c:x val="-0.11219938536974985"/>
                  <c:y val="0.196259197586115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78-4B13-8F0D-8ADF7E89F1B9}"/>
                </c:ext>
              </c:extLst>
            </c:dLbl>
            <c:dLbl>
              <c:idx val="3"/>
              <c:layout>
                <c:manualLayout>
                  <c:x val="-0.10890887467191601"/>
                  <c:y val="2.4127150772820065E-2"/>
                </c:manualLayout>
              </c:layout>
              <c:tx>
                <c:rich>
                  <a:bodyPr/>
                  <a:lstStyle/>
                  <a:p>
                    <a:fld id="{1C413C3B-980F-4882-81D6-E5E37CAB3ADC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
</a:t>
                    </a:r>
                    <a:fld id="{5425DD38-1D4B-418C-AE16-71C9883BB781}" type="PERCENTAGE">
                      <a:rPr lang="en-US"/>
                      <a:pPr/>
                      <a:t>[PERCENTAGE]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78-4B13-8F0D-8ADF7E89F1B9}"/>
                </c:ext>
              </c:extLst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highlight>
                      <a:srgbClr val="00000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Individual Income Tax</c:v>
                </c:pt>
                <c:pt idx="1">
                  <c:v>Sales Taxes*</c:v>
                </c:pt>
                <c:pt idx="2">
                  <c:v>Property Taxes</c:v>
                </c:pt>
                <c:pt idx="3">
                  <c:v>All Other Taxes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16616584</c:v>
                </c:pt>
                <c:pt idx="1">
                  <c:v>24904447</c:v>
                </c:pt>
                <c:pt idx="2">
                  <c:v>18256164</c:v>
                </c:pt>
                <c:pt idx="3">
                  <c:v>3074322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78-4B13-8F0D-8ADF7E89F1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State Operating Spending by Fund Group</a:t>
            </a:r>
          </a:p>
          <a:p>
            <a:pPr>
              <a:defRPr sz="2400" b="1">
                <a:solidFill>
                  <a:schemeClr val="tx1"/>
                </a:solidFill>
              </a:defRPr>
            </a:pPr>
            <a:r>
              <a:rPr lang="en-US" sz="2400" b="1" dirty="0"/>
              <a:t>FY 2024 = $98.3</a:t>
            </a:r>
            <a:r>
              <a:rPr lang="en-US" sz="2400" b="1" baseline="0" dirty="0"/>
              <a:t> Billion</a:t>
            </a:r>
            <a:endParaRPr lang="en-US" sz="2400" b="1" dirty="0"/>
          </a:p>
        </c:rich>
      </c:tx>
      <c:layout>
        <c:manualLayout>
          <c:xMode val="edge"/>
          <c:yMode val="edge"/>
          <c:x val="0.2683834704754664"/>
          <c:y val="1.92553464856227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31496988425674"/>
          <c:y val="0.14931751155916406"/>
          <c:w val="0.42812575858855723"/>
          <c:h val="0.818759285195250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Donut chart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1E-44D9-BA0D-AB2587D7E0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1E-44D9-BA0D-AB2587D7E0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1E-44D9-BA0D-AB2587D7E0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1E-44D9-BA0D-AB2587D7E0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1E-44D9-BA0D-AB2587D7E0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1E-44D9-BA0D-AB2587D7E0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E1E-44D9-BA0D-AB2587D7E0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E1E-44D9-BA0D-AB2587D7E025}"/>
              </c:ext>
            </c:extLst>
          </c:dPt>
          <c:dLbls>
            <c:dLbl>
              <c:idx val="0"/>
              <c:layout>
                <c:manualLayout>
                  <c:x val="-0.16740812580486022"/>
                  <c:y val="6.8249184434396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E-44D9-BA0D-AB2587D7E025}"/>
                </c:ext>
              </c:extLst>
            </c:dLbl>
            <c:dLbl>
              <c:idx val="1"/>
              <c:layout>
                <c:manualLayout>
                  <c:x val="4.7268164658831803E-2"/>
                  <c:y val="-0.172941430732656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1E-44D9-BA0D-AB2587D7E025}"/>
                </c:ext>
              </c:extLst>
            </c:dLbl>
            <c:dLbl>
              <c:idx val="2"/>
              <c:layout>
                <c:manualLayout>
                  <c:x val="0.123289727616432"/>
                  <c:y val="-5.26721792151170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1E-44D9-BA0D-AB2587D7E025}"/>
                </c:ext>
              </c:extLst>
            </c:dLbl>
            <c:dLbl>
              <c:idx val="3"/>
              <c:layout>
                <c:manualLayout>
                  <c:x val="0.12019495325492775"/>
                  <c:y val="0.105685219756002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1E-44D9-BA0D-AB2587D7E025}"/>
                </c:ext>
              </c:extLst>
            </c:dLbl>
            <c:dLbl>
              <c:idx val="4"/>
              <c:layout>
                <c:manualLayout>
                  <c:x val="4.6503480697947741E-2"/>
                  <c:y val="0.155841355685304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1E-44D9-BA0D-AB2587D7E025}"/>
                </c:ext>
              </c:extLst>
            </c:dLbl>
            <c:numFmt formatCode="0.0%" sourceLinked="0"/>
            <c:spPr>
              <a:solidFill>
                <a:srgbClr val="0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5"/>
                <c:pt idx="0">
                  <c:v>General Revenue</c:v>
                </c:pt>
                <c:pt idx="1">
                  <c:v>Federal</c:v>
                </c:pt>
                <c:pt idx="2">
                  <c:v>Fiduciary</c:v>
                </c:pt>
                <c:pt idx="3">
                  <c:v>Dedicated Purpose</c:v>
                </c:pt>
                <c:pt idx="4">
                  <c:v>Other</c:v>
                </c:pt>
              </c:strCache>
            </c:strRef>
          </c:cat>
          <c:val>
            <c:numRef>
              <c:f>Sheet1!$B$2:$B$9</c:f>
              <c:numCache>
                <c:formatCode>"$"#,##0</c:formatCode>
                <c:ptCount val="8"/>
                <c:pt idx="0">
                  <c:v>40617746300.920021</c:v>
                </c:pt>
                <c:pt idx="1">
                  <c:v>23856431156.599983</c:v>
                </c:pt>
                <c:pt idx="2">
                  <c:v>12126942410.889999</c:v>
                </c:pt>
                <c:pt idx="3">
                  <c:v>10147596978.120001</c:v>
                </c:pt>
                <c:pt idx="4">
                  <c:v>11496413961.010002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E1E-44D9-BA0D-AB2587D7E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GRF Program Spending by Program Area</a:t>
            </a:r>
          </a:p>
          <a:p>
            <a:pPr>
              <a:defRPr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 2024</a:t>
            </a:r>
          </a:p>
        </c:rich>
      </c:tx>
      <c:layout>
        <c:manualLayout>
          <c:xMode val="edge"/>
          <c:yMode val="edge"/>
          <c:x val="0.29985651329532231"/>
          <c:y val="1.49591064855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136191309419654E-2"/>
          <c:y val="0.16828322178017868"/>
          <c:w val="0.89749343832021"/>
          <c:h val="0.621007013226359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State-Only GRF</c:v>
                </c:pt>
                <c:pt idx="1">
                  <c:v>State &amp; Federal GRF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0.2402677580596411</c:v>
                </c:pt>
                <c:pt idx="1">
                  <c:v>0.47588772464837781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D-47CA-AEAE-E46B70D470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K-12 Education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State-Only GRF</c:v>
                </c:pt>
                <c:pt idx="1">
                  <c:v>State &amp; Federal GRF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0.39686456174207496</c:v>
                </c:pt>
                <c:pt idx="1">
                  <c:v>0.27378275789615875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D-47CA-AEAE-E46B70D470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State-Only GRF</c:v>
                </c:pt>
                <c:pt idx="1">
                  <c:v>State &amp; Federal GRF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0.36286768019828408</c:v>
                </c:pt>
                <c:pt idx="1">
                  <c:v>0.25032951745546339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4D-47CA-AEAE-E46B70D47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63496776"/>
        <c:axId val="463494152"/>
      </c:barChart>
      <c:catAx>
        <c:axId val="46349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4152"/>
        <c:crosses val="autoZero"/>
        <c:auto val="1"/>
        <c:lblAlgn val="ctr"/>
        <c:lblOffset val="100"/>
        <c:noMultiLvlLbl val="0"/>
      </c:catAx>
      <c:valAx>
        <c:axId val="46349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/>
                </a:solidFill>
              </a:rPr>
              <a:t>Medicaid</a:t>
            </a:r>
            <a:r>
              <a:rPr lang="en-US" sz="2400" b="1" baseline="0">
                <a:solidFill>
                  <a:schemeClr val="tx1"/>
                </a:solidFill>
              </a:rPr>
              <a:t> Expenditures (in billions)</a:t>
            </a:r>
          </a:p>
          <a:p>
            <a:pPr>
              <a:defRPr sz="2400" b="1">
                <a:solidFill>
                  <a:schemeClr val="tx1"/>
                </a:solidFill>
              </a:defRPr>
            </a:pPr>
            <a:r>
              <a:rPr lang="en-US" sz="2400" b="1" baseline="0">
                <a:solidFill>
                  <a:schemeClr val="tx1"/>
                </a:solidFill>
              </a:rPr>
              <a:t>FY 2015 to FY 2024</a:t>
            </a:r>
            <a:endParaRPr lang="en-US" sz="24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95056314163259E-2"/>
          <c:y val="0.16161485073054241"/>
          <c:w val="0.94614671583773546"/>
          <c:h val="0.712616041525984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</c:strCache>
            </c:strRef>
          </c:cat>
          <c:val>
            <c:numRef>
              <c:f>Sheet1!$B$2:$B$11</c:f>
              <c:numCache>
                <c:formatCode>_("$"* #,##0.0_);_("$"* \(#,##0.0\);_("$"* "-"??_);_(@_)</c:formatCode>
                <c:ptCount val="10"/>
                <c:pt idx="0">
                  <c:v>7.3834059380000001</c:v>
                </c:pt>
                <c:pt idx="1">
                  <c:v>7.7257899280000002</c:v>
                </c:pt>
                <c:pt idx="2">
                  <c:v>7.9282216116559994</c:v>
                </c:pt>
                <c:pt idx="3">
                  <c:v>8.3605594207699987</c:v>
                </c:pt>
                <c:pt idx="4">
                  <c:v>8.4928460907609971</c:v>
                </c:pt>
                <c:pt idx="5">
                  <c:v>8.4549113081119973</c:v>
                </c:pt>
                <c:pt idx="6">
                  <c:v>8.5147959811699874</c:v>
                </c:pt>
                <c:pt idx="7">
                  <c:v>9.3066498350400035</c:v>
                </c:pt>
                <c:pt idx="8">
                  <c:v>9.6238330482839807</c:v>
                </c:pt>
                <c:pt idx="9">
                  <c:v>11.932482066659995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0-4C35-8F9D-992AC26D78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Share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</c:strCache>
            </c:strRef>
          </c:cat>
          <c:val>
            <c:numRef>
              <c:f>Sheet1!$C$2:$C$11</c:f>
              <c:numCache>
                <c:formatCode>_("$"* #,##0.0_);_("$"* \(#,##0.0\);_("$"* "-"??_);_(@_)</c:formatCode>
                <c:ptCount val="10"/>
                <c:pt idx="0">
                  <c:v>16.083691487999999</c:v>
                </c:pt>
                <c:pt idx="1">
                  <c:v>17.568059795289997</c:v>
                </c:pt>
                <c:pt idx="2">
                  <c:v>17.621834361253999</c:v>
                </c:pt>
                <c:pt idx="3">
                  <c:v>17.982099652025006</c:v>
                </c:pt>
                <c:pt idx="4">
                  <c:v>18.271137437762</c:v>
                </c:pt>
                <c:pt idx="5">
                  <c:v>19.777456175826</c:v>
                </c:pt>
                <c:pt idx="6">
                  <c:v>23.22796521258001</c:v>
                </c:pt>
                <c:pt idx="7">
                  <c:v>25.746130705719999</c:v>
                </c:pt>
                <c:pt idx="8">
                  <c:v>26.507233731882</c:v>
                </c:pt>
                <c:pt idx="9">
                  <c:v>26.945910025490001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0-4C35-8F9D-992AC26D7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3496776"/>
        <c:axId val="463494152"/>
      </c:barChart>
      <c:catAx>
        <c:axId val="46349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4152"/>
        <c:crosses val="autoZero"/>
        <c:auto val="1"/>
        <c:lblAlgn val="ctr"/>
        <c:lblOffset val="100"/>
        <c:noMultiLvlLbl val="0"/>
      </c:catAx>
      <c:valAx>
        <c:axId val="46349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Medicaid</a:t>
            </a:r>
            <a:r>
              <a:rPr lang="en-US" sz="2000" b="1" baseline="0" dirty="0">
                <a:solidFill>
                  <a:schemeClr val="tx1"/>
                </a:solidFill>
              </a:rPr>
              <a:t> Expenditures by Fund Group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2000" b="1" baseline="0" dirty="0">
                <a:solidFill>
                  <a:schemeClr val="tx1"/>
                </a:solidFill>
              </a:rPr>
              <a:t>FY 2015 to FY 2024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344621664829904"/>
          <c:y val="1.5957448718072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GRF – 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0.23477997964485031</c:v>
                </c:pt>
                <c:pt idx="1">
                  <c:v>0.21065877346360437</c:v>
                </c:pt>
                <c:pt idx="2">
                  <c:v>0.22090642762897883</c:v>
                </c:pt>
                <c:pt idx="3">
                  <c:v>0.18993639672276738</c:v>
                </c:pt>
                <c:pt idx="4">
                  <c:v>0.1946116705078709</c:v>
                </c:pt>
                <c:pt idx="5">
                  <c:v>0.17304896210739373</c:v>
                </c:pt>
                <c:pt idx="6">
                  <c:v>0.16873600163695246</c:v>
                </c:pt>
                <c:pt idx="7">
                  <c:v>0.14800878832357298</c:v>
                </c:pt>
                <c:pt idx="8">
                  <c:v>0.15183389387150548</c:v>
                </c:pt>
                <c:pt idx="9">
                  <c:v>0.17316756191054949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8-466D-BCE7-1E4EE9D311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GRF – Federal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0.3985838882501429</c:v>
                </c:pt>
                <c:pt idx="1">
                  <c:v>0.46127769800327556</c:v>
                </c:pt>
                <c:pt idx="2">
                  <c:v>0.461571672712145</c:v>
                </c:pt>
                <c:pt idx="3">
                  <c:v>0.35983783082180909</c:v>
                </c:pt>
                <c:pt idx="4">
                  <c:v>0.36781762777909122</c:v>
                </c:pt>
                <c:pt idx="5">
                  <c:v>0.37496897020353509</c:v>
                </c:pt>
                <c:pt idx="6">
                  <c:v>0.4012956512786956</c:v>
                </c:pt>
                <c:pt idx="7">
                  <c:v>0.33923721644115196</c:v>
                </c:pt>
                <c:pt idx="8">
                  <c:v>0.35974054371804765</c:v>
                </c:pt>
                <c:pt idx="9">
                  <c:v>0.32401029155584554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8-466D-BCE7-1E4EE9D311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Non-GRF – State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7.9848020740901332E-2</c:v>
                </c:pt>
                <c:pt idx="1">
                  <c:v>9.4782668330298137E-2</c:v>
                </c:pt>
                <c:pt idx="2">
                  <c:v>8.9395108307461738E-2</c:v>
                </c:pt>
                <c:pt idx="3">
                  <c:v>0.12744080493582466</c:v>
                </c:pt>
                <c:pt idx="4">
                  <c:v>0.12271202242109741</c:v>
                </c:pt>
                <c:pt idx="5">
                  <c:v>0.12642685453894947</c:v>
                </c:pt>
                <c:pt idx="6">
                  <c:v>9.9507706879700189E-2</c:v>
                </c:pt>
                <c:pt idx="7">
                  <c:v>0.11749510869874924</c:v>
                </c:pt>
                <c:pt idx="8">
                  <c:v>0.114525057189606</c:v>
                </c:pt>
                <c:pt idx="9">
                  <c:v>0.13375053383727603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88-466D-BCE7-1E4EE9D311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Non-GRF – Federal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0">
                  <c:v>0.28678811136410542</c:v>
                </c:pt>
                <c:pt idx="1">
                  <c:v>0.23328086020282193</c:v>
                </c:pt>
                <c:pt idx="2">
                  <c:v>0.22812679135141442</c:v>
                </c:pt>
                <c:pt idx="3">
                  <c:v>0.32278496751959884</c:v>
                </c:pt>
                <c:pt idx="4">
                  <c:v>0.3148586792919405</c:v>
                </c:pt>
                <c:pt idx="5">
                  <c:v>0.3255552131501217</c:v>
                </c:pt>
                <c:pt idx="6">
                  <c:v>0.33046064020465171</c:v>
                </c:pt>
                <c:pt idx="7">
                  <c:v>0.39525888653652586</c:v>
                </c:pt>
                <c:pt idx="8">
                  <c:v>0.37390050522084084</c:v>
                </c:pt>
                <c:pt idx="9">
                  <c:v>0.36907161269632893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8-466D-BCE7-1E4EE9D31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63496776"/>
        <c:axId val="463494152"/>
      </c:barChart>
      <c:catAx>
        <c:axId val="46349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4152"/>
        <c:crosses val="autoZero"/>
        <c:auto val="1"/>
        <c:lblAlgn val="ctr"/>
        <c:lblOffset val="100"/>
        <c:noMultiLvlLbl val="0"/>
      </c:catAx>
      <c:valAx>
        <c:axId val="463494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tx1"/>
                </a:solidFill>
              </a:rPr>
              <a:t>Medicaid Caseloads and Service Costs by Population Category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2000" b="1" baseline="0" dirty="0">
                <a:solidFill>
                  <a:schemeClr val="tx1"/>
                </a:solidFill>
              </a:rPr>
              <a:t>FY 2023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301891728546137"/>
          <c:y val="1.5957517413197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Service Costs</c:v>
                </c:pt>
                <c:pt idx="1">
                  <c:v>Caseloads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0.47023253011030069</c:v>
                </c:pt>
                <c:pt idx="1">
                  <c:v>0.17935483113023573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6-433E-A0FB-01B65C8EFD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CFC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Service Costs</c:v>
                </c:pt>
                <c:pt idx="1">
                  <c:v>Caseloads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0.27161324356521938</c:v>
                </c:pt>
                <c:pt idx="1">
                  <c:v>0.54763399374325872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6-433E-A0FB-01B65C8EFD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Group VIII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Service Costs</c:v>
                </c:pt>
                <c:pt idx="1">
                  <c:v>Caseloads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0.25815422632447999</c:v>
                </c:pt>
                <c:pt idx="1">
                  <c:v>0.27301117512650558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6-433E-A0FB-01B65C8EF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63496776"/>
        <c:axId val="463494152"/>
      </c:barChart>
      <c:catAx>
        <c:axId val="46349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4152"/>
        <c:crosses val="autoZero"/>
        <c:auto val="1"/>
        <c:lblAlgn val="ctr"/>
        <c:lblOffset val="100"/>
        <c:noMultiLvlLbl val="0"/>
      </c:catAx>
      <c:valAx>
        <c:axId val="463494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DD Medicaid</a:t>
            </a:r>
            <a:r>
              <a:rPr lang="en-US" sz="2400" b="1" baseline="0" dirty="0">
                <a:solidFill>
                  <a:schemeClr val="tx1"/>
                </a:solidFill>
              </a:rPr>
              <a:t> Expenditures (in billions)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2400" b="1" baseline="0" dirty="0">
                <a:solidFill>
                  <a:schemeClr val="tx1"/>
                </a:solidFill>
              </a:rPr>
              <a:t>FY 2015 to FY 2025</a:t>
            </a:r>
          </a:p>
        </c:rich>
      </c:tx>
      <c:layout>
        <c:manualLayout>
          <c:xMode val="edge"/>
          <c:yMode val="edge"/>
          <c:x val="0.2845828882303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821063218651176E-2"/>
          <c:y val="0.12873795329847335"/>
          <c:w val="0.94267145691943854"/>
          <c:h val="0.745493126343703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Sheet1!$B$2:$B$12</c:f>
              <c:numCache>
                <c:formatCode>"$"#,##0.00</c:formatCode>
                <c:ptCount val="11"/>
                <c:pt idx="0">
                  <c:v>0.75008729073000002</c:v>
                </c:pt>
                <c:pt idx="1">
                  <c:v>0.79893864825000005</c:v>
                </c:pt>
                <c:pt idx="2">
                  <c:v>0.86014930231000009</c:v>
                </c:pt>
                <c:pt idx="3">
                  <c:v>0.90696176524399996</c:v>
                </c:pt>
                <c:pt idx="4">
                  <c:v>0.94383286901999996</c:v>
                </c:pt>
                <c:pt idx="5">
                  <c:v>0.92200536709000003</c:v>
                </c:pt>
                <c:pt idx="6">
                  <c:v>0.91479832664000016</c:v>
                </c:pt>
                <c:pt idx="7">
                  <c:v>1.02151550498</c:v>
                </c:pt>
                <c:pt idx="8">
                  <c:v>1.0176657006600003</c:v>
                </c:pt>
                <c:pt idx="9">
                  <c:v>1.3975242027000001</c:v>
                </c:pt>
                <c:pt idx="10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0-4C35-8F9D-992AC26D78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Share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Sheet1!$C$2:$C$12</c:f>
              <c:numCache>
                <c:formatCode>"$"#,##0.00_);[Red]\("$"#,##0.00\)</c:formatCode>
                <c:ptCount val="11"/>
                <c:pt idx="0">
                  <c:v>1.3436871986800001</c:v>
                </c:pt>
                <c:pt idx="1">
                  <c:v>1.4532962678599999</c:v>
                </c:pt>
                <c:pt idx="2">
                  <c:v>1.4831700073200003</c:v>
                </c:pt>
                <c:pt idx="3">
                  <c:v>1.5723190188860003</c:v>
                </c:pt>
                <c:pt idx="4">
                  <c:v>1.6321029203100001</c:v>
                </c:pt>
                <c:pt idx="5">
                  <c:v>1.8407568593500001</c:v>
                </c:pt>
                <c:pt idx="6">
                  <c:v>2.1518006671799998</c:v>
                </c:pt>
                <c:pt idx="7">
                  <c:v>2.1830842355800004</c:v>
                </c:pt>
                <c:pt idx="8">
                  <c:v>2.2549006787899999</c:v>
                </c:pt>
                <c:pt idx="9">
                  <c:v>2.5120618016199998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0-4C35-8F9D-992AC26D7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3496776"/>
        <c:axId val="463494152"/>
      </c:barChart>
      <c:catAx>
        <c:axId val="46349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4152"/>
        <c:crosses val="autoZero"/>
        <c:auto val="1"/>
        <c:lblAlgn val="ctr"/>
        <c:lblOffset val="100"/>
        <c:noMultiLvlLbl val="0"/>
      </c:catAx>
      <c:valAx>
        <c:axId val="46349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DD Medicaid</a:t>
            </a:r>
            <a:r>
              <a:rPr lang="en-US" sz="2000" b="1" baseline="0" dirty="0">
                <a:solidFill>
                  <a:schemeClr val="tx1"/>
                </a:solidFill>
              </a:rPr>
              <a:t> Expenditures by Fund Group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2000" b="1" baseline="0" dirty="0">
                <a:solidFill>
                  <a:schemeClr val="tx1"/>
                </a:solidFill>
              </a:rPr>
              <a:t>FY 2015 to FY 2025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067344867082824"/>
          <c:y val="1.3796289835933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GRF – 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0.2093114845111585</c:v>
                </c:pt>
                <c:pt idx="1">
                  <c:v>0.21496594026533325</c:v>
                </c:pt>
                <c:pt idx="2">
                  <c:v>0.23253432276203012</c:v>
                </c:pt>
                <c:pt idx="3">
                  <c:v>0.23240960085373966</c:v>
                </c:pt>
                <c:pt idx="4">
                  <c:v>0.22697964651986777</c:v>
                </c:pt>
                <c:pt idx="5">
                  <c:v>0.22352789242227308</c:v>
                </c:pt>
                <c:pt idx="6">
                  <c:v>0.18633491316978509</c:v>
                </c:pt>
                <c:pt idx="7">
                  <c:v>0.20537489300145481</c:v>
                </c:pt>
                <c:pt idx="8">
                  <c:v>0.1877385493165325</c:v>
                </c:pt>
                <c:pt idx="9">
                  <c:v>0.21876786288750855</c:v>
                </c:pt>
                <c:pt idx="10">
                  <c:v>0.21160000000000001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8-466D-BCE7-1E4EE9D311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Non-GRF – Local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8.644910309055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E6-40B2-9877-6E63B6A56978}"/>
                </c:ext>
              </c:extLst>
            </c:dLbl>
            <c:dLbl>
              <c:idx val="5"/>
              <c:layout>
                <c:manualLayout>
                  <c:x val="1.1300967362806256E-3"/>
                  <c:y val="8.644910309055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E6-40B2-9877-6E63B6A56978}"/>
                </c:ext>
              </c:extLst>
            </c:dLbl>
            <c:dLbl>
              <c:idx val="6"/>
              <c:layout>
                <c:manualLayout>
                  <c:x val="1.1300967362806256E-3"/>
                  <c:y val="6.483682731791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E6-40B2-9877-6E63B6A56978}"/>
                </c:ext>
              </c:extLst>
            </c:dLbl>
            <c:dLbl>
              <c:idx val="7"/>
              <c:layout>
                <c:manualLayout>
                  <c:x val="-8.2872803306883596E-17"/>
                  <c:y val="4.3224551545277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E6-40B2-9877-6E63B6A56978}"/>
                </c:ext>
              </c:extLst>
            </c:dLbl>
            <c:dLbl>
              <c:idx val="8"/>
              <c:layout>
                <c:manualLayout>
                  <c:x val="-1.1300967362806256E-3"/>
                  <c:y val="6.483682731791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E6-40B2-9877-6E63B6A56978}"/>
                </c:ext>
              </c:extLst>
            </c:dLbl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0.13117254193759509</c:v>
                </c:pt>
                <c:pt idx="1">
                  <c:v>0.12687663666699125</c:v>
                </c:pt>
                <c:pt idx="2">
                  <c:v>0.12294147284839653</c:v>
                </c:pt>
                <c:pt idx="3">
                  <c:v>0.11654160579129046</c:v>
                </c:pt>
                <c:pt idx="4">
                  <c:v>0.12687037966695716</c:v>
                </c:pt>
                <c:pt idx="5">
                  <c:v>9.3921105745809738E-2</c:v>
                </c:pt>
                <c:pt idx="6">
                  <c:v>9.4487627796765589E-2</c:v>
                </c:pt>
                <c:pt idx="7">
                  <c:v>8.1280619839432064E-2</c:v>
                </c:pt>
                <c:pt idx="8">
                  <c:v>0.10721748897541679</c:v>
                </c:pt>
                <c:pt idx="9">
                  <c:v>0.10771433431945841</c:v>
                </c:pt>
                <c:pt idx="10">
                  <c:v>0.1164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8-466D-BCE7-1E4EE9D311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Non-GRF – State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Sheet1!$D$2:$D$12</c:f>
              <c:numCache>
                <c:formatCode>0.0%</c:formatCode>
                <c:ptCount val="11"/>
                <c:pt idx="0">
                  <c:v>1.7762429663798145E-2</c:v>
                </c:pt>
                <c:pt idx="1">
                  <c:v>1.2888913346631656E-2</c:v>
                </c:pt>
                <c:pt idx="2">
                  <c:v>1.1588692261614067E-2</c:v>
                </c:pt>
                <c:pt idx="3">
                  <c:v>1.68652716859066E-2</c:v>
                </c:pt>
                <c:pt idx="4">
                  <c:v>1.2553854270727409E-2</c:v>
                </c:pt>
                <c:pt idx="5">
                  <c:v>1.6276922313342122E-2</c:v>
                </c:pt>
                <c:pt idx="6">
                  <c:v>1.7487844083323212E-2</c:v>
                </c:pt>
                <c:pt idx="7">
                  <c:v>3.2109883052670547E-2</c:v>
                </c:pt>
                <c:pt idx="8">
                  <c:v>1.6012658034703323E-2</c:v>
                </c:pt>
                <c:pt idx="9">
                  <c:v>3.097872094543308E-2</c:v>
                </c:pt>
                <c:pt idx="10">
                  <c:v>3.1399999999999997E-2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88-466D-BCE7-1E4EE9D311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Non-GRF – Federal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0000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Sheet1!$E$2:$E$12</c:f>
              <c:numCache>
                <c:formatCode>0.0%</c:formatCode>
                <c:ptCount val="11"/>
                <c:pt idx="0">
                  <c:v>0.64175354388744821</c:v>
                </c:pt>
                <c:pt idx="1">
                  <c:v>0.64526850972104399</c:v>
                </c:pt>
                <c:pt idx="2">
                  <c:v>0.63293551212795929</c:v>
                </c:pt>
                <c:pt idx="3">
                  <c:v>0.63418352166906333</c:v>
                </c:pt>
                <c:pt idx="4">
                  <c:v>0.63359611954244777</c:v>
                </c:pt>
                <c:pt idx="5">
                  <c:v>0.66627407951857509</c:v>
                </c:pt>
                <c:pt idx="6">
                  <c:v>0.70168961495012616</c:v>
                </c:pt>
                <c:pt idx="7">
                  <c:v>0.68123460410644254</c:v>
                </c:pt>
                <c:pt idx="8">
                  <c:v>0.68903130367334731</c:v>
                </c:pt>
                <c:pt idx="9">
                  <c:v>0.6425390818476</c:v>
                </c:pt>
                <c:pt idx="10">
                  <c:v>0.64059999999999995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8-466D-BCE7-1E4EE9D31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63496776"/>
        <c:axId val="463494152"/>
      </c:barChart>
      <c:catAx>
        <c:axId val="46349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4152"/>
        <c:crosses val="autoZero"/>
        <c:auto val="1"/>
        <c:lblAlgn val="ctr"/>
        <c:lblOffset val="100"/>
        <c:noMultiLvlLbl val="0"/>
      </c:catAx>
      <c:valAx>
        <c:axId val="463494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9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0.04445</cdr:x>
      <cdr:y>0.10091</cdr:y>
    </cdr:from>
    <cdr:to>
      <cdr:x>0.34945</cdr:x>
      <cdr:y>0.15697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829" y="457201"/>
          <a:ext cx="1549400" cy="253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0.25386</cdr:y>
    </cdr:from>
    <cdr:to>
      <cdr:x>0.33</cdr:x>
      <cdr:y>0.37159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209675" y="855566"/>
          <a:ext cx="1676400" cy="396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</cdr:x>
      <cdr:y>0.92857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" y="3200401"/>
          <a:ext cx="1059180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</cdr:x>
      <cdr:y>0.11773</cdr:y>
    </cdr:from>
    <cdr:to>
      <cdr:x>0.335</cdr:x>
      <cdr:y>0.185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533400"/>
          <a:ext cx="1625600" cy="304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2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0.25919</cdr:x>
      <cdr:y>0.83059</cdr:y>
    </cdr:from>
    <cdr:to>
      <cdr:x>0.36068</cdr:x>
      <cdr:y>0.88366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2733" y="4898748"/>
          <a:ext cx="1140542" cy="312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$28.02 billion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0.41278</cdr:x>
      <cdr:y>0.21361</cdr:y>
    </cdr:from>
    <cdr:to>
      <cdr:x>0.5957</cdr:x>
      <cdr:y>0.29113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AD0C78-0AD5-122C-5002-31A7BE96E45C}"/>
            </a:ext>
          </a:extLst>
        </cdr:cNvPr>
        <cdr:cNvSpPr txBox="1"/>
      </cdr:nvSpPr>
      <cdr:spPr>
        <a:xfrm xmlns:a="http://schemas.openxmlformats.org/drawingml/2006/main">
          <a:off x="4599813" y="1259840"/>
          <a:ext cx="203835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kern="1200" dirty="0"/>
            <a:t>CAGR = 8.53%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0.36601</cdr:x>
      <cdr:y>0.22778</cdr:y>
    </cdr:from>
    <cdr:to>
      <cdr:x>0.53744</cdr:x>
      <cdr:y>0.30405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BD06F2-BE2A-468A-9D74-7B3DD61419CE}"/>
            </a:ext>
          </a:extLst>
        </cdr:cNvPr>
        <cdr:cNvSpPr txBox="1"/>
      </cdr:nvSpPr>
      <cdr:spPr>
        <a:xfrm xmlns:a="http://schemas.openxmlformats.org/drawingml/2006/main">
          <a:off x="3173036" y="1432327"/>
          <a:ext cx="1486189" cy="47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/>
            <a:t>	</a:t>
          </a:r>
          <a:endParaRPr lang="en-US" sz="16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0.525</cdr:x>
      <cdr:y>0.66052</cdr:y>
    </cdr:from>
    <cdr:to>
      <cdr:x>0.75536</cdr:x>
      <cdr:y>0.73186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51B8070-427B-44C2-B5E8-B5E19C4F8BE0}"/>
            </a:ext>
          </a:extLst>
        </cdr:cNvPr>
        <cdr:cNvSpPr txBox="1"/>
      </cdr:nvSpPr>
      <cdr:spPr>
        <a:xfrm xmlns:a="http://schemas.openxmlformats.org/drawingml/2006/main">
          <a:off x="4553415" y="4158477"/>
          <a:ext cx="1997927" cy="449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0.05606</cdr:x>
      <cdr:y>0.62676</cdr:y>
    </cdr:from>
    <cdr:to>
      <cdr:x>0.19143</cdr:x>
      <cdr:y>0.79236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C811D10-64C6-9850-B7F4-5ADA123ACE80}"/>
            </a:ext>
          </a:extLst>
        </cdr:cNvPr>
        <cdr:cNvSpPr txBox="1"/>
      </cdr:nvSpPr>
      <cdr:spPr>
        <a:xfrm xmlns:a="http://schemas.openxmlformats.org/drawingml/2006/main">
          <a:off x="639359" y="3941194"/>
          <a:ext cx="1543856" cy="10413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1995</a:t>
          </a:r>
        </a:p>
        <a:p xmlns:a="http://schemas.openxmlformats.org/drawingml/2006/main">
          <a:pPr algn="ctr"/>
          <a:r>
            <a:rPr lang="en-US" sz="2000"/>
            <a:t>HCBS-$90M</a:t>
          </a:r>
        </a:p>
        <a:p xmlns:a="http://schemas.openxmlformats.org/drawingml/2006/main">
          <a:pPr algn="ctr"/>
          <a:r>
            <a:rPr lang="en-US" sz="2000"/>
            <a:t>ICF-$513M</a:t>
          </a:r>
        </a:p>
      </cdr:txBody>
    </cdr:sp>
  </cdr:relSizeAnchor>
  <cdr:relSizeAnchor xmlns:cdr="http://schemas.openxmlformats.org/drawingml/2006/chartDrawing">
    <cdr:from>
      <cdr:x>0.19646</cdr:x>
      <cdr:y>0.41207</cdr:y>
    </cdr:from>
    <cdr:to>
      <cdr:x>0.34264</cdr:x>
      <cdr:y>0.56483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B38A77B-066E-03EF-745C-E00B6592B437}"/>
            </a:ext>
          </a:extLst>
        </cdr:cNvPr>
        <cdr:cNvSpPr txBox="1"/>
      </cdr:nvSpPr>
      <cdr:spPr>
        <a:xfrm xmlns:a="http://schemas.openxmlformats.org/drawingml/2006/main">
          <a:off x="1703199" y="2591123"/>
          <a:ext cx="1267309" cy="960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0.25666</cdr:x>
      <cdr:y>0.58767</cdr:y>
    </cdr:from>
    <cdr:to>
      <cdr:x>0.3969</cdr:x>
      <cdr:y>0.75327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3715518-3053-9CF2-5510-1D02D31D3EE7}"/>
            </a:ext>
          </a:extLst>
        </cdr:cNvPr>
        <cdr:cNvSpPr txBox="1"/>
      </cdr:nvSpPr>
      <cdr:spPr>
        <a:xfrm xmlns:a="http://schemas.openxmlformats.org/drawingml/2006/main">
          <a:off x="2927114" y="3695351"/>
          <a:ext cx="1599369" cy="10413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2001</a:t>
          </a:r>
        </a:p>
        <a:p xmlns:a="http://schemas.openxmlformats.org/drawingml/2006/main">
          <a:pPr algn="ctr"/>
          <a:r>
            <a:rPr lang="en-US" sz="2000" u="none"/>
            <a:t>HCBS-$195M</a:t>
          </a:r>
        </a:p>
        <a:p xmlns:a="http://schemas.openxmlformats.org/drawingml/2006/main">
          <a:pPr algn="ctr"/>
          <a:r>
            <a:rPr lang="en-US" sz="2000" u="none"/>
            <a:t>ICF-$627M</a:t>
          </a:r>
        </a:p>
      </cdr:txBody>
    </cdr:sp>
  </cdr:relSizeAnchor>
  <cdr:relSizeAnchor xmlns:cdr="http://schemas.openxmlformats.org/drawingml/2006/chartDrawing">
    <cdr:from>
      <cdr:x>0.44186</cdr:x>
      <cdr:y>0.51055</cdr:y>
    </cdr:from>
    <cdr:to>
      <cdr:x>0.58463</cdr:x>
      <cdr:y>0.68128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86DF460-E4A3-5550-55E1-880697734608}"/>
            </a:ext>
          </a:extLst>
        </cdr:cNvPr>
        <cdr:cNvSpPr txBox="1"/>
      </cdr:nvSpPr>
      <cdr:spPr>
        <a:xfrm xmlns:a="http://schemas.openxmlformats.org/drawingml/2006/main">
          <a:off x="5039238" y="3210446"/>
          <a:ext cx="1628251" cy="107358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2007</a:t>
          </a:r>
        </a:p>
        <a:p xmlns:a="http://schemas.openxmlformats.org/drawingml/2006/main">
          <a:pPr algn="ctr"/>
          <a:r>
            <a:rPr lang="en-US" sz="2000"/>
            <a:t>HCBS-$804M</a:t>
          </a:r>
        </a:p>
        <a:p xmlns:a="http://schemas.openxmlformats.org/drawingml/2006/main">
          <a:pPr algn="ctr"/>
          <a:r>
            <a:rPr lang="en-US" sz="2000"/>
            <a:t>ICF-$741M</a:t>
          </a:r>
        </a:p>
      </cdr:txBody>
    </cdr:sp>
  </cdr:relSizeAnchor>
  <cdr:relSizeAnchor xmlns:cdr="http://schemas.openxmlformats.org/drawingml/2006/chartDrawing">
    <cdr:from>
      <cdr:x>0.82402</cdr:x>
      <cdr:y>0.09884</cdr:y>
    </cdr:from>
    <cdr:to>
      <cdr:x>1</cdr:x>
      <cdr:y>0.26958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8A467403-D70D-6ECF-2514-0F5A28478397}"/>
            </a:ext>
          </a:extLst>
        </cdr:cNvPr>
        <cdr:cNvSpPr txBox="1"/>
      </cdr:nvSpPr>
      <cdr:spPr>
        <a:xfrm xmlns:a="http://schemas.openxmlformats.org/drawingml/2006/main">
          <a:off x="7143750" y="621546"/>
          <a:ext cx="1525614" cy="1073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/>
        </a:p>
      </cdr:txBody>
    </cdr:sp>
  </cdr:relSizeAnchor>
  <cdr:relSizeAnchor xmlns:cdr="http://schemas.openxmlformats.org/drawingml/2006/chartDrawing">
    <cdr:from>
      <cdr:x>0.81255</cdr:x>
      <cdr:y>0.03314</cdr:y>
    </cdr:from>
    <cdr:to>
      <cdr:x>0.97981</cdr:x>
      <cdr:y>0.21545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D0EAD4-C3E1-C545-F293-AF7BDE01E06C}"/>
            </a:ext>
          </a:extLst>
        </cdr:cNvPr>
        <cdr:cNvSpPr txBox="1"/>
      </cdr:nvSpPr>
      <cdr:spPr>
        <a:xfrm xmlns:a="http://schemas.openxmlformats.org/drawingml/2006/main">
          <a:off x="8860911" y="184625"/>
          <a:ext cx="1824022" cy="10156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 u="sng" dirty="0"/>
            <a:t>2025</a:t>
          </a:r>
        </a:p>
        <a:p xmlns:a="http://schemas.openxmlformats.org/drawingml/2006/main">
          <a:pPr algn="ctr"/>
          <a:r>
            <a:rPr lang="en-US" sz="2000" dirty="0"/>
            <a:t>HCBS-$3,788M</a:t>
          </a:r>
        </a:p>
        <a:p xmlns:a="http://schemas.openxmlformats.org/drawingml/2006/main">
          <a:pPr algn="ctr"/>
          <a:r>
            <a:rPr lang="en-US" sz="2000" dirty="0"/>
            <a:t>ICF-$1,025M</a:t>
          </a:r>
        </a:p>
      </cdr:txBody>
    </cdr:sp>
  </cdr:relSizeAnchor>
  <cdr:relSizeAnchor xmlns:cdr="http://schemas.openxmlformats.org/drawingml/2006/chartDrawing">
    <cdr:from>
      <cdr:x>0.64154</cdr:x>
      <cdr:y>0.4008</cdr:y>
    </cdr:from>
    <cdr:to>
      <cdr:x>0.80044</cdr:x>
      <cdr:y>0.57641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7F845326-90B0-1004-88C1-7D07EA3FCBDE}"/>
            </a:ext>
          </a:extLst>
        </cdr:cNvPr>
        <cdr:cNvSpPr txBox="1"/>
      </cdr:nvSpPr>
      <cdr:spPr>
        <a:xfrm xmlns:a="http://schemas.openxmlformats.org/drawingml/2006/main">
          <a:off x="7316589" y="2520309"/>
          <a:ext cx="1812239" cy="110424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2013</a:t>
          </a:r>
        </a:p>
        <a:p xmlns:a="http://schemas.openxmlformats.org/drawingml/2006/main">
          <a:pPr algn="ctr"/>
          <a:r>
            <a:rPr lang="en-US" sz="2000"/>
            <a:t>HCBS-$1,317M</a:t>
          </a:r>
        </a:p>
        <a:p xmlns:a="http://schemas.openxmlformats.org/drawingml/2006/main">
          <a:pPr algn="ctr"/>
          <a:r>
            <a:rPr lang="en-US" sz="2000"/>
            <a:t>ICF-$758M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0.36601</cdr:x>
      <cdr:y>0.22778</cdr:y>
    </cdr:from>
    <cdr:to>
      <cdr:x>0.53744</cdr:x>
      <cdr:y>0.30405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BD06F2-BE2A-468A-9D74-7B3DD61419CE}"/>
            </a:ext>
          </a:extLst>
        </cdr:cNvPr>
        <cdr:cNvSpPr txBox="1"/>
      </cdr:nvSpPr>
      <cdr:spPr>
        <a:xfrm xmlns:a="http://schemas.openxmlformats.org/drawingml/2006/main">
          <a:off x="3173036" y="1432327"/>
          <a:ext cx="1486189" cy="47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/>
            <a:t>	</a:t>
          </a:r>
          <a:endParaRPr lang="en-US" sz="16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0.525</cdr:x>
      <cdr:y>0.66052</cdr:y>
    </cdr:from>
    <cdr:to>
      <cdr:x>0.75536</cdr:x>
      <cdr:y>0.73186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51B8070-427B-44C2-B5E8-B5E19C4F8BE0}"/>
            </a:ext>
          </a:extLst>
        </cdr:cNvPr>
        <cdr:cNvSpPr txBox="1"/>
      </cdr:nvSpPr>
      <cdr:spPr>
        <a:xfrm xmlns:a="http://schemas.openxmlformats.org/drawingml/2006/main">
          <a:off x="4553415" y="4158477"/>
          <a:ext cx="1997927" cy="449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0.0568</cdr:x>
      <cdr:y>0.64955</cdr:y>
    </cdr:from>
    <cdr:to>
      <cdr:x>0.19217</cdr:x>
      <cdr:y>0.81515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C811D10-64C6-9850-B7F4-5ADA123ACE80}"/>
            </a:ext>
          </a:extLst>
        </cdr:cNvPr>
        <cdr:cNvSpPr txBox="1"/>
      </cdr:nvSpPr>
      <cdr:spPr>
        <a:xfrm xmlns:a="http://schemas.openxmlformats.org/drawingml/2006/main">
          <a:off x="647789" y="4084491"/>
          <a:ext cx="1543804" cy="10413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1995</a:t>
          </a:r>
        </a:p>
        <a:p xmlns:a="http://schemas.openxmlformats.org/drawingml/2006/main">
          <a:pPr algn="ctr"/>
          <a:r>
            <a:rPr lang="en-US" sz="2000"/>
            <a:t>HCBS-2,637</a:t>
          </a:r>
        </a:p>
        <a:p xmlns:a="http://schemas.openxmlformats.org/drawingml/2006/main">
          <a:pPr algn="ctr"/>
          <a:r>
            <a:rPr lang="en-US" sz="2000"/>
            <a:t>ICF-7,931</a:t>
          </a:r>
        </a:p>
      </cdr:txBody>
    </cdr:sp>
  </cdr:relSizeAnchor>
  <cdr:relSizeAnchor xmlns:cdr="http://schemas.openxmlformats.org/drawingml/2006/chartDrawing">
    <cdr:from>
      <cdr:x>0.19646</cdr:x>
      <cdr:y>0.41207</cdr:y>
    </cdr:from>
    <cdr:to>
      <cdr:x>0.34264</cdr:x>
      <cdr:y>0.56483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B38A77B-066E-03EF-745C-E00B6592B437}"/>
            </a:ext>
          </a:extLst>
        </cdr:cNvPr>
        <cdr:cNvSpPr txBox="1"/>
      </cdr:nvSpPr>
      <cdr:spPr>
        <a:xfrm xmlns:a="http://schemas.openxmlformats.org/drawingml/2006/main">
          <a:off x="1703199" y="2591123"/>
          <a:ext cx="1267309" cy="960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0.24705</cdr:x>
      <cdr:y>0.57158</cdr:y>
    </cdr:from>
    <cdr:to>
      <cdr:x>0.37842</cdr:x>
      <cdr:y>0.73718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3715518-3053-9CF2-5510-1D02D31D3EE7}"/>
            </a:ext>
          </a:extLst>
        </cdr:cNvPr>
        <cdr:cNvSpPr txBox="1"/>
      </cdr:nvSpPr>
      <cdr:spPr>
        <a:xfrm xmlns:a="http://schemas.openxmlformats.org/drawingml/2006/main">
          <a:off x="2817558" y="3594219"/>
          <a:ext cx="1498194" cy="10413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2001</a:t>
          </a:r>
        </a:p>
        <a:p xmlns:a="http://schemas.openxmlformats.org/drawingml/2006/main">
          <a:pPr algn="ctr"/>
          <a:r>
            <a:rPr lang="en-US" sz="2000" u="none"/>
            <a:t>HCBS-5,661</a:t>
          </a:r>
        </a:p>
        <a:p xmlns:a="http://schemas.openxmlformats.org/drawingml/2006/main">
          <a:pPr algn="ctr"/>
          <a:r>
            <a:rPr lang="en-US" sz="2000" u="none"/>
            <a:t>ICF-7,856</a:t>
          </a:r>
        </a:p>
      </cdr:txBody>
    </cdr:sp>
  </cdr:relSizeAnchor>
  <cdr:relSizeAnchor xmlns:cdr="http://schemas.openxmlformats.org/drawingml/2006/chartDrawing">
    <cdr:from>
      <cdr:x>0.39751</cdr:x>
      <cdr:y>0.39393</cdr:y>
    </cdr:from>
    <cdr:to>
      <cdr:x>0.54028</cdr:x>
      <cdr:y>0.56466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86DF460-E4A3-5550-55E1-880697734608}"/>
            </a:ext>
          </a:extLst>
        </cdr:cNvPr>
        <cdr:cNvSpPr txBox="1"/>
      </cdr:nvSpPr>
      <cdr:spPr>
        <a:xfrm xmlns:a="http://schemas.openxmlformats.org/drawingml/2006/main">
          <a:off x="4533491" y="2477096"/>
          <a:ext cx="1628257" cy="107358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2007</a:t>
          </a:r>
        </a:p>
        <a:p xmlns:a="http://schemas.openxmlformats.org/drawingml/2006/main">
          <a:pPr algn="ctr"/>
          <a:r>
            <a:rPr lang="en-US" sz="2000"/>
            <a:t>HCBS-19,180</a:t>
          </a:r>
        </a:p>
        <a:p xmlns:a="http://schemas.openxmlformats.org/drawingml/2006/main">
          <a:pPr algn="ctr"/>
          <a:r>
            <a:rPr lang="en-US" sz="2000"/>
            <a:t>ICF-7,445</a:t>
          </a:r>
        </a:p>
      </cdr:txBody>
    </cdr:sp>
  </cdr:relSizeAnchor>
  <cdr:relSizeAnchor xmlns:cdr="http://schemas.openxmlformats.org/drawingml/2006/chartDrawing">
    <cdr:from>
      <cdr:x>0.82402</cdr:x>
      <cdr:y>0.09884</cdr:y>
    </cdr:from>
    <cdr:to>
      <cdr:x>1</cdr:x>
      <cdr:y>0.26958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8A467403-D70D-6ECF-2514-0F5A28478397}"/>
            </a:ext>
          </a:extLst>
        </cdr:cNvPr>
        <cdr:cNvSpPr txBox="1"/>
      </cdr:nvSpPr>
      <cdr:spPr>
        <a:xfrm xmlns:a="http://schemas.openxmlformats.org/drawingml/2006/main">
          <a:off x="7143750" y="621546"/>
          <a:ext cx="1525614" cy="1073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/>
        </a:p>
      </cdr:txBody>
    </cdr:sp>
  </cdr:relSizeAnchor>
  <cdr:relSizeAnchor xmlns:cdr="http://schemas.openxmlformats.org/drawingml/2006/chartDrawing">
    <cdr:from>
      <cdr:x>0.83296</cdr:x>
      <cdr:y>0.0483</cdr:y>
    </cdr:from>
    <cdr:to>
      <cdr:x>0.97635</cdr:x>
      <cdr:y>0.23061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D0EAD4-C3E1-C545-F293-AF7BDE01E06C}"/>
            </a:ext>
          </a:extLst>
        </cdr:cNvPr>
        <cdr:cNvSpPr txBox="1"/>
      </cdr:nvSpPr>
      <cdr:spPr>
        <a:xfrm xmlns:a="http://schemas.openxmlformats.org/drawingml/2006/main">
          <a:off x="9500258" y="303904"/>
          <a:ext cx="1635423" cy="114721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2025</a:t>
          </a:r>
        </a:p>
        <a:p xmlns:a="http://schemas.openxmlformats.org/drawingml/2006/main">
          <a:pPr algn="ctr"/>
          <a:r>
            <a:rPr lang="en-US" sz="2000"/>
            <a:t>HCBS-45,047</a:t>
          </a:r>
        </a:p>
        <a:p xmlns:a="http://schemas.openxmlformats.org/drawingml/2006/main">
          <a:pPr algn="ctr"/>
          <a:r>
            <a:rPr lang="en-US" sz="2000"/>
            <a:t>ICF-4,891</a:t>
          </a:r>
        </a:p>
      </cdr:txBody>
    </cdr:sp>
  </cdr:relSizeAnchor>
  <cdr:relSizeAnchor xmlns:cdr="http://schemas.openxmlformats.org/drawingml/2006/chartDrawing">
    <cdr:from>
      <cdr:x>0.64341</cdr:x>
      <cdr:y>0.4458</cdr:y>
    </cdr:from>
    <cdr:to>
      <cdr:x>0.78457</cdr:x>
      <cdr:y>0.61739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7F845326-90B0-1004-88C1-7D07EA3FCBDE}"/>
            </a:ext>
          </a:extLst>
        </cdr:cNvPr>
        <cdr:cNvSpPr txBox="1"/>
      </cdr:nvSpPr>
      <cdr:spPr>
        <a:xfrm xmlns:a="http://schemas.openxmlformats.org/drawingml/2006/main">
          <a:off x="7338312" y="2805269"/>
          <a:ext cx="1609989" cy="10797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u="sng"/>
            <a:t>2013</a:t>
          </a:r>
        </a:p>
        <a:p xmlns:a="http://schemas.openxmlformats.org/drawingml/2006/main">
          <a:pPr algn="ctr"/>
          <a:r>
            <a:rPr lang="en-US" sz="2000"/>
            <a:t>HCBS-32,913</a:t>
          </a:r>
        </a:p>
        <a:p xmlns:a="http://schemas.openxmlformats.org/drawingml/2006/main">
          <a:pPr algn="ctr"/>
          <a:r>
            <a:rPr lang="en-US" sz="2000"/>
            <a:t>ICF-6,793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0.30753</cdr:x>
      <cdr:y>0.20461</cdr:y>
    </cdr:from>
    <cdr:to>
      <cdr:x>0.98222</cdr:x>
      <cdr:y>0.88905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2418461-A917-4947-B61A-45EC69A1997C}"/>
            </a:ext>
          </a:extLst>
        </cdr:cNvPr>
        <cdr:cNvSpPr txBox="1"/>
      </cdr:nvSpPr>
      <cdr:spPr>
        <a:xfrm xmlns:a="http://schemas.openxmlformats.org/drawingml/2006/main">
          <a:off x="2667000" y="1288143"/>
          <a:ext cx="5851071" cy="4308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0.44728</cdr:x>
      <cdr:y>0.42738</cdr:y>
    </cdr:from>
    <cdr:to>
      <cdr:x>0.55272</cdr:x>
      <cdr:y>0.57262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779E811-CF7A-4DE8-A828-94CEBAF646B2}"/>
            </a:ext>
          </a:extLst>
        </cdr:cNvPr>
        <cdr:cNvSpPr txBox="1"/>
      </cdr:nvSpPr>
      <cdr:spPr>
        <a:xfrm xmlns:a="http://schemas.openxmlformats.org/drawingml/2006/main">
          <a:off x="3878943" y="26905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0.3023</cdr:x>
      <cdr:y>0.21614</cdr:y>
    </cdr:from>
    <cdr:to>
      <cdr:x>0.97699</cdr:x>
      <cdr:y>0.78818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952EBEB-AFBB-4CBB-8C39-E6CB353C1FAC}"/>
            </a:ext>
          </a:extLst>
        </cdr:cNvPr>
        <cdr:cNvSpPr txBox="1"/>
      </cdr:nvSpPr>
      <cdr:spPr>
        <a:xfrm xmlns:a="http://schemas.openxmlformats.org/drawingml/2006/main" flipV="1">
          <a:off x="2621642" y="1360712"/>
          <a:ext cx="5851071" cy="3601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0.96552</cdr:y>
    </cdr:from>
    <cdr:to>
      <cdr:x>0.99348</cdr:x>
      <cdr:y>0.99872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23DF577-D9F9-4F80-A9B3-2FF79D8E85E5}"/>
            </a:ext>
          </a:extLst>
        </cdr:cNvPr>
        <cdr:cNvSpPr txBox="1"/>
      </cdr:nvSpPr>
      <cdr:spPr>
        <a:xfrm xmlns:a="http://schemas.openxmlformats.org/drawingml/2006/main">
          <a:off x="0" y="6071277"/>
          <a:ext cx="8612860" cy="208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/>
            <a:t>*</a:t>
          </a:r>
          <a:r>
            <a:rPr lang="en-US" sz="1100" i="1">
              <a:effectLst/>
              <a:latin typeface="+mn-lt"/>
              <a:ea typeface="+mn-ea"/>
              <a:cs typeface="+mn-cs"/>
            </a:rPr>
            <a:t>Spending</a:t>
          </a:r>
          <a:r>
            <a:rPr lang="en-US" sz="1100" i="1" baseline="0">
              <a:effectLst/>
              <a:latin typeface="+mn-lt"/>
              <a:ea typeface="+mn-ea"/>
              <a:cs typeface="+mn-cs"/>
            </a:rPr>
            <a:t> data sourced from Tanis, E.S., et al. (2024). The State of the States in Intellectual and Developmental Disabilities, Life Span Institute, University of Kansas</a:t>
          </a:r>
          <a:r>
            <a:rPr lang="en-US" sz="1000" i="1" baseline="0"/>
            <a:t>)</a:t>
          </a:r>
          <a:endParaRPr lang="en-US" sz="1000" i="1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0.30753</cdr:x>
      <cdr:y>0.20461</cdr:y>
    </cdr:from>
    <cdr:to>
      <cdr:x>0.98222</cdr:x>
      <cdr:y>0.88905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2418461-A917-4947-B61A-45EC69A1997C}"/>
            </a:ext>
          </a:extLst>
        </cdr:cNvPr>
        <cdr:cNvSpPr txBox="1"/>
      </cdr:nvSpPr>
      <cdr:spPr>
        <a:xfrm xmlns:a="http://schemas.openxmlformats.org/drawingml/2006/main">
          <a:off x="2667000" y="1288143"/>
          <a:ext cx="5851071" cy="4308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0.44728</cdr:x>
      <cdr:y>0.42738</cdr:y>
    </cdr:from>
    <cdr:to>
      <cdr:x>0.55272</cdr:x>
      <cdr:y>0.57262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779E811-CF7A-4DE8-A828-94CEBAF646B2}"/>
            </a:ext>
          </a:extLst>
        </cdr:cNvPr>
        <cdr:cNvSpPr txBox="1"/>
      </cdr:nvSpPr>
      <cdr:spPr>
        <a:xfrm xmlns:a="http://schemas.openxmlformats.org/drawingml/2006/main">
          <a:off x="3878943" y="26905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0.3023</cdr:x>
      <cdr:y>0.21614</cdr:y>
    </cdr:from>
    <cdr:to>
      <cdr:x>0.97699</cdr:x>
      <cdr:y>0.78818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952EBEB-AFBB-4CBB-8C39-E6CB353C1FAC}"/>
            </a:ext>
          </a:extLst>
        </cdr:cNvPr>
        <cdr:cNvSpPr txBox="1"/>
      </cdr:nvSpPr>
      <cdr:spPr>
        <a:xfrm xmlns:a="http://schemas.openxmlformats.org/drawingml/2006/main" flipV="1">
          <a:off x="2621642" y="1360712"/>
          <a:ext cx="5851071" cy="3601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0.96552</cdr:y>
    </cdr:from>
    <cdr:to>
      <cdr:x>0.99348</cdr:x>
      <cdr:y>0.99872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23DF577-D9F9-4F80-A9B3-2FF79D8E85E5}"/>
            </a:ext>
          </a:extLst>
        </cdr:cNvPr>
        <cdr:cNvSpPr txBox="1"/>
      </cdr:nvSpPr>
      <cdr:spPr>
        <a:xfrm xmlns:a="http://schemas.openxmlformats.org/drawingml/2006/main">
          <a:off x="0" y="6071277"/>
          <a:ext cx="8612860" cy="208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/>
            <a:t>*</a:t>
          </a:r>
          <a:r>
            <a:rPr lang="en-US" sz="1100" i="1">
              <a:effectLst/>
              <a:latin typeface="+mn-lt"/>
              <a:ea typeface="+mn-ea"/>
              <a:cs typeface="+mn-cs"/>
            </a:rPr>
            <a:t>Spending</a:t>
          </a:r>
          <a:r>
            <a:rPr lang="en-US" sz="1100" i="1" baseline="0">
              <a:effectLst/>
              <a:latin typeface="+mn-lt"/>
              <a:ea typeface="+mn-ea"/>
              <a:cs typeface="+mn-cs"/>
            </a:rPr>
            <a:t> data sourced from Tanis, E.S., et al. (2024). The State of the States in Intellectual and Developmental Disabilities, Life Span Institute, University of Kansas</a:t>
          </a:r>
          <a:r>
            <a:rPr lang="en-US" sz="1000" i="1" baseline="0"/>
            <a:t>)</a:t>
          </a:r>
          <a:endParaRPr lang="en-US" sz="1000" i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A7B1-6AC7-4FC6-BCD2-FD6450B4216F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C558-42AD-4106-9203-F6C8D1EAF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F489F-AC6D-F1BB-65EA-1235B12DE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8C247-0C9D-ED9E-0C99-4761FDBB4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95084-61C9-2473-F4DE-982787DD6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2E424-1892-C62C-053C-A71D18128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C558-42AD-4106-9203-F6C8D1EAF54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86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funding is from 2024 CBCP actuals (state revenue, federal revenue, &amp; levy/</a:t>
            </a:r>
            <a:r>
              <a:rPr lang="en-US" dirty="0" err="1"/>
              <a:t>misc</a:t>
            </a:r>
            <a:r>
              <a:rPr lang="en-US" dirty="0"/>
              <a:t>/other local less waiver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F7202-2D83-4CDE-A8EB-02A845A01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C558-42AD-4106-9203-F6C8D1EAF5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2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0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0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*As submitted as of 8/8/25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C558-42AD-4106-9203-F6C8D1EAF54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87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C558-42AD-4106-9203-F6C8D1EAF54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73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EA87-CB62-838F-E1B6-8CB73730B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634AA-63DB-D13D-DDD4-F5C7B0FA8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32832-2718-8DC2-DE0A-109A5587D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E05F-2AA4-4AC7-0B63-083AC7CD1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37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C9B4-E268-EAFF-19B7-8AEE1E0A6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756DE-7867-53E5-E5E8-59C156A5C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EE94F-6E6C-89EB-2DDE-E010E7AB5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C5B39-6ABE-5EE3-914D-28CBCF820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14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F7202-2D83-4CDE-A8EB-02A845A01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1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814E0-4B74-F18B-25E2-1769BCE9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32381-85CF-F176-E260-E480E90B4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26B78-200D-B633-18BA-A05483B40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B5F77-4273-2C71-323E-26846163C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41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BA2EA-36E3-FD4D-246F-70D318C8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DC584-E2F6-DCB9-979A-76BF8C0A5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3FD0EA-CD62-1B53-AB91-5A40CBCD3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5A061-1326-DE9A-D7AC-71E6DBC1F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0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FF27A-41BC-7A6D-7BB6-F8125531A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07AEA-3D9F-E7AD-D3E5-EF2B75A6E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0FD26-0505-066B-7B5E-5CF663AC1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E519C-2B68-E5BE-76CC-8E288A599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C558-42AD-4106-9203-F6C8D1EAF5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1F3B8-8941-8762-C4AE-E3208CCC0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AA369-6BF9-6EDB-EFE4-EC2F8B458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7AD646-9FF1-57BD-03BB-284D27613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7B22-9921-D053-8A6A-1185DD65A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C558-42AD-4106-9203-F6C8D1EAF5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9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C558-42AD-4106-9203-F6C8D1EAF5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3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E8DE0-661C-F5EF-96CD-F461C578B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5146B-5371-371E-09F2-A0EE6F4D7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5460C-BFE0-E88F-8C55-824D9731A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6901-D3C0-57A0-1B5E-74EA09C02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8010-EE4A-6A42-9510-BB7AFC05D0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5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6B902-08D6-C21B-207D-263AA7276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16DB36-2F47-FC86-BFEA-743C24F35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4A349-8B4D-9FFB-B666-A31182BD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8787-752A-BF81-709D-774B3853F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C558-42AD-4106-9203-F6C8D1EAF5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3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5B1E-9ADB-445B-99CE-DDE69E4C7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E1A70-C65E-4A4E-A638-ACB845537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8FC49-0C4B-4C3E-97D9-6EEBC71F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217F-D6B0-48C1-87B2-7CE96E88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8E9D-186A-48E3-96AD-B8FC4C71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6A48-7976-419F-A1A9-71A370FB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13F1A-B6C6-40D6-B871-D9AFA412B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64452F-25BF-41E7-855D-E325074C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A655D9-BF58-42F2-A376-62ABEB17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7DDFFD-6BF6-47FE-89CC-E80AB58D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5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272E5-F163-483F-9C33-A0C59AB46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50FA9-7910-49C7-8EEA-0BDD221E2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D0CCF7-725A-417B-8F3C-6FD43B4D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601C46-DC6B-4B5D-8D07-FBFF30D3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A3A826-7F36-4260-95F6-C7874932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0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93C8-F0C1-FB4A-3990-380659D0C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3393-DD04-8887-3D93-72A3EF5B0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9486E-4E26-42D6-8B2D-ED680E29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0-2E23-4A60-A350-0FBC366F243E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E9A2-1B42-9F30-DFD6-53344BA6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EC416-C044-3DBD-B077-42D47B49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FFEB-FFE5-3A3E-96A5-992005CC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7855-6B28-8073-9435-CFFFF2293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9EE90-EBBE-B5DA-461E-C0F9B1AD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5CF7-C617-4F1C-BFF4-3A92A2217A12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0D781-99BC-BFD8-1DEA-DA68E491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0C24A-B433-B1D5-01BA-6EB304F7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6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60E7-803F-A9BF-1793-33D26769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768A8-2223-3F39-D4C7-0CEBEDE88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AEB1-AFEF-8228-10BA-4C372EC1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601C-DD98-4922-8EF2-492E4823322F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41B1-0696-0837-1801-6D4182D1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E85E4-5462-E3E2-7C35-A99C1482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A4D3-AB50-6522-32DE-CA02408C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4F58-8118-1EE8-45BD-346B6A46C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979FF-4E2D-7F6C-783D-4AB1C3380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E7993-4DF8-18FD-2FE4-3057FD77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6814-F9F0-4C1F-92C6-9DF2E358C7E2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69557-EC87-894F-C8B5-3DDDE520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D423A-5AA6-0085-04A0-02C1CFAF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BE0C-EADA-BD2B-326C-5A1D176C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86CDE-18C3-DE88-F94F-10F5801F6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9E618-E205-99AD-BE17-205737567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8BC09-A94D-7584-978E-76F387037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66319-2C3C-4BB9-6E91-9E14ED401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A8766-8440-CA92-8532-D9593298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AFD-BAAB-4780-9696-5ADAE4C8A937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D502B-A32C-CE37-2B75-26A29357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E0C20-915C-CC45-6849-65BFD271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02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FA97-E792-8A5D-8912-89B394F2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1EFE4-25DC-6142-3417-476620E1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BBD3-2155-4605-AB7B-38BD9DFC397B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A4340-B129-DF71-154C-CFA09601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CFC48-6C0B-D00E-13E9-19DFFC22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9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1A4C7-E8A6-35AE-4BE5-389ABFE7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5528-F535-43CC-8F9E-C5FA6449949F}" type="datetime1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00E88-5309-6C4D-2B07-1B073E50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54F7F-CED0-C2AE-6317-58692145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EAD7-B7C5-39F5-8541-C7DFC711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AFC64-4A52-1950-2792-97900185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A5D29-3B4B-4DAB-6215-752B1AA17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EFF68-3397-9F1D-5055-A2BAB410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6223-F8E3-4DB1-B605-081695F34507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F62FB-97C2-BCB8-25BD-02944AE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AB845-6738-D619-ABBA-0FA6BB15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B310-B175-48C9-9823-9BC62413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47E2-D767-4581-BCB9-4E41D348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2B48B6-A783-41A1-883E-43789E76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C1155-9694-4025-8803-20FB11B9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1EE090-8CC0-4975-9617-6FF58D98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1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B525-2EDA-5632-E596-2B38C76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2EFE0-2EDA-761E-3E9B-52A471717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BAE7D-EBA4-1818-6843-F819B4296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7CC7A-28AA-F0F1-4BF3-E87D1AA1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6D31-3C41-4EE2-BEF9-4EB01C71A7C9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BEBCC-0CD2-B866-89A8-AB15FD67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AD340-B63C-F858-04BA-272C3D27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07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7315-2AFA-860F-DB85-FFDE5408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6B044-A86E-8446-2296-91734E713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8078-A203-E9CD-CDB9-9CE17071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664-3320-4831-B62D-19264A73935C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BFDB2-BF72-CAD0-870A-2B97C665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9C4B-80C5-CD1A-C56B-A9513ED9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91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24617-B111-DA93-6BDD-F430CF707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4DFEF-A5BF-2675-0644-C2B96093B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BDA1E-5839-4BC8-C6CB-1490B192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C9DE-CFD6-45A9-A574-4CB6C12D9C8C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4E5ED-80A2-0A83-AD53-A6CB355C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1601-3D97-2593-8BD0-D3F85FED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E59A-DA49-4BCA-B045-3C8A262D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E957-A7A2-42CD-890D-01847F2D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334878-51E4-45B0-8EEF-AEC42C03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BF59F9-C564-4D24-8717-A25C288A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13A1-072C-48CB-A3E5-01639E45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0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DA9C-3BE3-4A37-8214-C6B26544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79093-F2A1-4A72-AE2E-6C7F4FBA2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133F0-E6DE-4658-81FB-1CE5C31C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352BD7-82DC-4836-98D7-EB562E33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6C0933-FA11-4A55-8B24-1AD95F38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AD9C3A-F409-4069-97F7-CBA00F41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E086-0F03-4ECC-9CD9-8612A9B2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A0146-C832-4DEF-B3DB-CFBCD9F75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92AD0-21ED-4CD3-A47C-242191C29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DC983-FF97-43CE-9EBD-706BD0056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8F8F2-900E-46E5-802E-B67C1322E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BD1C479-C7EF-4ADC-ACBF-A871FC8F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BB93ED2-DD45-4E6D-ACE3-12B1E4EC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5A6496-B890-4469-AA90-652F403D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FD9-D9A0-4ADE-9BDE-1E0E158A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83898B-F6F4-4315-9D12-DCF107D1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EACF9A-CD56-4E75-9ACF-A5966A8C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57EB31-ACBF-4C8C-8C38-BCE87BF6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9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77EE60-1913-48C3-AF92-1F5FF4CB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75CFE-C5EA-41DE-B63C-8E16EF64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82C7E-CBC7-4135-965B-13E69A87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4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8FD9-5363-4FDA-A35B-7B6ECB26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69C-153E-48CC-840F-732322B5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496C1-8DA8-498E-B6DC-D5C4BCB3B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A577D5-67D8-4B99-97AC-66C84F4F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2057B3-EBF9-487F-A198-540C5863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327E22-8F66-4763-A6C1-223B1816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CAE9-F607-49E3-8C62-E2C00911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EB11E-9C4C-40A8-95E8-2B07544E7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83036-D820-421A-B171-99B9A7C5E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1CA547-23A8-42BD-822E-59D83AF8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E790ED-084A-4B73-B143-B0183F6435C1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06CD69B-0662-45A3-B996-5417899D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29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80E85F-A19C-43F3-A8E7-ED782417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9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F8E383-7958-434C-8CDA-109C4F10B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6B82A-AA1E-4EB5-BFC5-90EB3A44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1478D-715B-473A-95AC-20FA038C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78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D07F77-9DF0-3CFB-59AD-BDC8B1CF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1A7BE-E7E1-F534-238F-B6ABA037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3071D-00AD-77FA-B01C-A14DCF14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626C-6C62-463B-97D8-535FC60B212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56399-79C8-0D33-6A4A-8E654FA71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7C201-5918-7F8B-ACAC-E3E9FF49F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5F1-4B39-4C03-9CFD-98CE4FC9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B71D8203-C561-9865-E48C-6E546A1E3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-42556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BFEEF1-6A3C-C979-7866-6CCA33FD6366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CBAEF-5396-C6E0-7009-E4125513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321"/>
            <a:ext cx="10515600" cy="1155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Funding Overview</a:t>
            </a:r>
            <a:endParaRPr lang="en-US" sz="6000" dirty="0">
              <a:latin typeface="Segoe UI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C1F65-524B-A396-E18E-193F90134B09}"/>
              </a:ext>
            </a:extLst>
          </p:cNvPr>
          <p:cNvSpPr txBox="1"/>
          <p:nvPr/>
        </p:nvSpPr>
        <p:spPr>
          <a:xfrm>
            <a:off x="1921042" y="3820289"/>
            <a:ext cx="834991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i="1" dirty="0"/>
              <a:t>Clay Weidner</a:t>
            </a:r>
          </a:p>
          <a:p>
            <a:pPr algn="ctr"/>
            <a:r>
              <a:rPr lang="en-US" sz="3200" i="1" dirty="0"/>
              <a:t>Department of Developmental Disabilities</a:t>
            </a:r>
          </a:p>
          <a:p>
            <a:pPr algn="ctr"/>
            <a:r>
              <a:rPr lang="en-US" sz="3200" i="1" dirty="0"/>
              <a:t>Division of Fiscal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96243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2D98F-5474-97B3-4A6B-7C0F75D9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AC4DE748-7DA5-6855-5A02-1D2AEF463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668909"/>
              </p:ext>
            </p:extLst>
          </p:nvPr>
        </p:nvGraphicFramePr>
        <p:xfrm>
          <a:off x="477012" y="480060"/>
          <a:ext cx="11237976" cy="587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48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31D79-DC6C-8210-03FD-B0B83897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1E19D624-BDFF-58A0-5DFB-84015FF9A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12837"/>
              </p:ext>
            </p:extLst>
          </p:nvPr>
        </p:nvGraphicFramePr>
        <p:xfrm>
          <a:off x="477012" y="480060"/>
          <a:ext cx="11237976" cy="587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32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33CE3-3CFB-ABDC-D1B6-E23599C62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7337AF00-9958-2C42-D5F7-27D0EEB1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-42556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9E0E5-9BDC-FCCA-C0BD-501A86A9F633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61752-CD9F-0E14-9DFD-64AC31544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321"/>
            <a:ext cx="10515600" cy="1937229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Ohio DD Expenditures</a:t>
            </a:r>
            <a:endParaRPr lang="en-US" sz="6000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727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02E91-9C09-04DE-1D91-9BB5C76FC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5023A0-2795-D354-0437-32904DA3E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D0AC0-5CC4-6631-60D3-EA2A304E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1FE41F8-0A56-62F0-7C0B-08FF09987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809935"/>
              </p:ext>
            </p:extLst>
          </p:nvPr>
        </p:nvGraphicFramePr>
        <p:xfrm>
          <a:off x="477012" y="480060"/>
          <a:ext cx="11143488" cy="5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351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91C62-DD39-E4D6-2742-54A91D602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5E734F-BA13-28DB-954A-CFB4685F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713F3951-0E80-5611-D02B-942DD62F7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798283"/>
              </p:ext>
            </p:extLst>
          </p:nvPr>
        </p:nvGraphicFramePr>
        <p:xfrm>
          <a:off x="477012" y="480060"/>
          <a:ext cx="11237976" cy="587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03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8C89B5-AFBB-A9B2-4FFB-FB55235FD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43873"/>
              </p:ext>
            </p:extLst>
          </p:nvPr>
        </p:nvGraphicFramePr>
        <p:xfrm>
          <a:off x="558264" y="606392"/>
          <a:ext cx="11088304" cy="561343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04886">
                  <a:extLst>
                    <a:ext uri="{9D8B030D-6E8A-4147-A177-3AD203B41FA5}">
                      <a16:colId xmlns:a16="http://schemas.microsoft.com/office/drawing/2014/main" val="2383901847"/>
                    </a:ext>
                  </a:extLst>
                </a:gridCol>
                <a:gridCol w="1288916">
                  <a:extLst>
                    <a:ext uri="{9D8B030D-6E8A-4147-A177-3AD203B41FA5}">
                      <a16:colId xmlns:a16="http://schemas.microsoft.com/office/drawing/2014/main" val="2532946521"/>
                    </a:ext>
                  </a:extLst>
                </a:gridCol>
                <a:gridCol w="1381589">
                  <a:extLst>
                    <a:ext uri="{9D8B030D-6E8A-4147-A177-3AD203B41FA5}">
                      <a16:colId xmlns:a16="http://schemas.microsoft.com/office/drawing/2014/main" val="3791339400"/>
                    </a:ext>
                  </a:extLst>
                </a:gridCol>
                <a:gridCol w="1564999">
                  <a:extLst>
                    <a:ext uri="{9D8B030D-6E8A-4147-A177-3AD203B41FA5}">
                      <a16:colId xmlns:a16="http://schemas.microsoft.com/office/drawing/2014/main" val="3639184217"/>
                    </a:ext>
                  </a:extLst>
                </a:gridCol>
                <a:gridCol w="1382638">
                  <a:extLst>
                    <a:ext uri="{9D8B030D-6E8A-4147-A177-3AD203B41FA5}">
                      <a16:colId xmlns:a16="http://schemas.microsoft.com/office/drawing/2014/main" val="4053718840"/>
                    </a:ext>
                  </a:extLst>
                </a:gridCol>
                <a:gridCol w="1382638">
                  <a:extLst>
                    <a:ext uri="{9D8B030D-6E8A-4147-A177-3AD203B41FA5}">
                      <a16:colId xmlns:a16="http://schemas.microsoft.com/office/drawing/2014/main" val="3622251641"/>
                    </a:ext>
                  </a:extLst>
                </a:gridCol>
                <a:gridCol w="1382638">
                  <a:extLst>
                    <a:ext uri="{9D8B030D-6E8A-4147-A177-3AD203B41FA5}">
                      <a16:colId xmlns:a16="http://schemas.microsoft.com/office/drawing/2014/main" val="2732426771"/>
                    </a:ext>
                  </a:extLst>
                </a:gridCol>
              </a:tblGrid>
              <a:tr h="868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Funding Source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People Served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Average Cost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Providers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State Funding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Federal Funding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Local Funding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extLst>
                  <a:ext uri="{0D108BD9-81ED-4DB2-BD59-A6C34878D82A}">
                    <a16:rowId xmlns:a16="http://schemas.microsoft.com/office/drawing/2014/main" val="2246719070"/>
                  </a:ext>
                </a:extLst>
              </a:tr>
              <a:tr h="8685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Locally-Funded Programs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60,100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$17K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$90M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$225M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$753M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extLst>
                  <a:ext uri="{0D108BD9-81ED-4DB2-BD59-A6C34878D82A}">
                    <a16:rowId xmlns:a16="http://schemas.microsoft.com/office/drawing/2014/main" val="4183105270"/>
                  </a:ext>
                </a:extLst>
              </a:tr>
              <a:tr h="127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Home and Community-Based Waivers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44,000</a:t>
                      </a: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$84K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13,600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$757M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$2,382M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$552M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extLst>
                  <a:ext uri="{0D108BD9-81ED-4DB2-BD59-A6C34878D82A}">
                    <a16:rowId xmlns:a16="http://schemas.microsoft.com/office/drawing/2014/main" val="3903040235"/>
                  </a:ext>
                </a:extLst>
              </a:tr>
              <a:tr h="8685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Intermediate Care Facilities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4,300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$184K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420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$281M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$509M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$0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extLst>
                  <a:ext uri="{0D108BD9-81ED-4DB2-BD59-A6C34878D82A}">
                    <a16:rowId xmlns:a16="http://schemas.microsoft.com/office/drawing/2014/main" val="3965323595"/>
                  </a:ext>
                </a:extLst>
              </a:tr>
              <a:tr h="127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State-Operated Intermediate Care Facilities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600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$395K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$117M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$120M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$0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extLst>
                  <a:ext uri="{0D108BD9-81ED-4DB2-BD59-A6C34878D82A}">
                    <a16:rowId xmlns:a16="http://schemas.microsoft.com/office/drawing/2014/main" val="2516771208"/>
                  </a:ext>
                </a:extLst>
              </a:tr>
              <a:tr h="466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Totals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109,000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$53K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14,028</a:t>
                      </a: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$1,245M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$3,236M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$1,305M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78" marR="18078" marT="18078" marB="0" anchor="ctr"/>
                </a:tc>
                <a:extLst>
                  <a:ext uri="{0D108BD9-81ED-4DB2-BD59-A6C34878D82A}">
                    <a16:rowId xmlns:a16="http://schemas.microsoft.com/office/drawing/2014/main" val="3417289055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B0834-F84F-8C85-589F-2E2CD3DC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215F1-4B39-4C03-9CFD-98CE4FC901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33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595979-0D52-7729-5E5E-C67345FD1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08909"/>
              </p:ext>
            </p:extLst>
          </p:nvPr>
        </p:nvGraphicFramePr>
        <p:xfrm>
          <a:off x="0" y="44450"/>
          <a:ext cx="12192000" cy="681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16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8611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6347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B71D8203-C561-9865-E48C-6E546A1E3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-42556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BFEEF1-6A3C-C979-7866-6CCA33FD6366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CBAEF-5396-C6E0-7009-E4125513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80" y="2048704"/>
            <a:ext cx="10515600" cy="1155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How Does Ohio Compare Nationally?</a:t>
            </a:r>
            <a:endParaRPr lang="en-US" sz="6000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657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CC6B74F-741E-441E-BF11-23F9E7F4E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669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21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D1B1B-5CE8-B1AA-E78B-689B810C5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581BD77D-3762-6277-18BF-5B1A037180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44450" y="-63834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BE41AC-702B-9C44-BD6E-575234F69F7D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32E8A-D0F6-1610-269B-1D4E4796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321"/>
            <a:ext cx="10515600" cy="1937229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State Revenue Sources</a:t>
            </a:r>
            <a:endParaRPr lang="en-US" sz="6000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01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D79052F-9A38-0D7C-7C3D-1DFDF2D30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356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261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A27A3-20CF-CBF9-F0ED-97D00838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76" y="480060"/>
            <a:ext cx="6589848" cy="58762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0DAD5-2B47-CF3D-9190-DB2C3DCE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1222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B71D8203-C561-9865-E48C-6E546A1E3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-21278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BFEEF1-6A3C-C979-7866-6CCA33FD6366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CBAEF-5396-C6E0-7009-E4125513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80" y="2075081"/>
            <a:ext cx="10515600" cy="1155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Local DD Funding</a:t>
            </a:r>
            <a:endParaRPr lang="en-US" sz="6000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230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16C2CF1-EB95-40A0-ACB6-3736F966C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54152"/>
              </p:ext>
            </p:extLst>
          </p:nvPr>
        </p:nvGraphicFramePr>
        <p:xfrm>
          <a:off x="228600" y="202222"/>
          <a:ext cx="11781691" cy="6471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422">
                  <a:extLst>
                    <a:ext uri="{9D8B030D-6E8A-4147-A177-3AD203B41FA5}">
                      <a16:colId xmlns:a16="http://schemas.microsoft.com/office/drawing/2014/main" val="4138756178"/>
                    </a:ext>
                  </a:extLst>
                </a:gridCol>
                <a:gridCol w="752580">
                  <a:extLst>
                    <a:ext uri="{9D8B030D-6E8A-4147-A177-3AD203B41FA5}">
                      <a16:colId xmlns:a16="http://schemas.microsoft.com/office/drawing/2014/main" val="3855642864"/>
                    </a:ext>
                  </a:extLst>
                </a:gridCol>
                <a:gridCol w="1500809">
                  <a:extLst>
                    <a:ext uri="{9D8B030D-6E8A-4147-A177-3AD203B41FA5}">
                      <a16:colId xmlns:a16="http://schemas.microsoft.com/office/drawing/2014/main" val="1299718381"/>
                    </a:ext>
                  </a:extLst>
                </a:gridCol>
                <a:gridCol w="275903">
                  <a:extLst>
                    <a:ext uri="{9D8B030D-6E8A-4147-A177-3AD203B41FA5}">
                      <a16:colId xmlns:a16="http://schemas.microsoft.com/office/drawing/2014/main" val="2332170305"/>
                    </a:ext>
                  </a:extLst>
                </a:gridCol>
                <a:gridCol w="3248108">
                  <a:extLst>
                    <a:ext uri="{9D8B030D-6E8A-4147-A177-3AD203B41FA5}">
                      <a16:colId xmlns:a16="http://schemas.microsoft.com/office/drawing/2014/main" val="2805319154"/>
                    </a:ext>
                  </a:extLst>
                </a:gridCol>
                <a:gridCol w="924070">
                  <a:extLst>
                    <a:ext uri="{9D8B030D-6E8A-4147-A177-3AD203B41FA5}">
                      <a16:colId xmlns:a16="http://schemas.microsoft.com/office/drawing/2014/main" val="3524074891"/>
                    </a:ext>
                  </a:extLst>
                </a:gridCol>
                <a:gridCol w="1568799">
                  <a:extLst>
                    <a:ext uri="{9D8B030D-6E8A-4147-A177-3AD203B41FA5}">
                      <a16:colId xmlns:a16="http://schemas.microsoft.com/office/drawing/2014/main" val="4149086187"/>
                    </a:ext>
                  </a:extLst>
                </a:gridCol>
              </a:tblGrid>
              <a:tr h="48165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CY24 CB Cost Report Program Expenses*</a:t>
                      </a:r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CY24 CB Expenses (5-year cost projection)</a:t>
                      </a:r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2267757892"/>
                  </a:ext>
                </a:extLst>
              </a:tr>
              <a:tr h="529120">
                <a:tc>
                  <a:txBody>
                    <a:bodyPr/>
                    <a:lstStyle/>
                    <a:p>
                      <a:r>
                        <a:rPr lang="en-US" sz="2100" dirty="0"/>
                        <a:t>Waiver Match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36%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$620M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Personnel Expenses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42%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$718M</a:t>
                      </a:r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1343514313"/>
                  </a:ext>
                </a:extLst>
              </a:tr>
              <a:tr h="487625">
                <a:tc>
                  <a:txBody>
                    <a:bodyPr/>
                    <a:lstStyle/>
                    <a:p>
                      <a:r>
                        <a:rPr lang="en-US" sz="2100" dirty="0"/>
                        <a:t>SSA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15%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$262M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Waiver Match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33%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$555M</a:t>
                      </a:r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1759970657"/>
                  </a:ext>
                </a:extLst>
              </a:tr>
              <a:tr h="507528">
                <a:tc>
                  <a:txBody>
                    <a:bodyPr/>
                    <a:lstStyle/>
                    <a:p>
                      <a:r>
                        <a:rPr lang="en-US" sz="2100" dirty="0"/>
                        <a:t>Non-Federal Reimbursable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9%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$158M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Locally-Funded Services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14%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$239M</a:t>
                      </a:r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1854901055"/>
                  </a:ext>
                </a:extLst>
              </a:tr>
              <a:tr h="503155">
                <a:tc>
                  <a:txBody>
                    <a:bodyPr/>
                    <a:lstStyle/>
                    <a:p>
                      <a:r>
                        <a:rPr lang="en-US" sz="2100"/>
                        <a:t>Children 0-2</a:t>
                      </a:r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9%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$148M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Other Expenses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11%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$175M</a:t>
                      </a:r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684667360"/>
                  </a:ext>
                </a:extLst>
              </a:tr>
              <a:tr h="481658">
                <a:tc>
                  <a:txBody>
                    <a:bodyPr/>
                    <a:lstStyle/>
                    <a:p>
                      <a:r>
                        <a:rPr lang="en-US" sz="2100" dirty="0"/>
                        <a:t>Community Residential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8%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$137M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4248283676"/>
                  </a:ext>
                </a:extLst>
              </a:tr>
              <a:tr h="481658">
                <a:tc>
                  <a:txBody>
                    <a:bodyPr/>
                    <a:lstStyle/>
                    <a:p>
                      <a:r>
                        <a:rPr lang="en-US" sz="2100" dirty="0"/>
                        <a:t>Children 6-21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7%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$115M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611554595"/>
                  </a:ext>
                </a:extLst>
              </a:tr>
              <a:tr h="538696">
                <a:tc>
                  <a:txBody>
                    <a:bodyPr/>
                    <a:lstStyle/>
                    <a:p>
                      <a:r>
                        <a:rPr lang="en-US" sz="2100" dirty="0"/>
                        <a:t>MAC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6%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$97M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174568467"/>
                  </a:ext>
                </a:extLst>
              </a:tr>
              <a:tr h="481658">
                <a:tc>
                  <a:txBody>
                    <a:bodyPr/>
                    <a:lstStyle/>
                    <a:p>
                      <a:r>
                        <a:rPr lang="en-US" sz="2100" dirty="0"/>
                        <a:t>Adult Program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4%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$70M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541524872"/>
                  </a:ext>
                </a:extLst>
              </a:tr>
              <a:tr h="481658">
                <a:tc>
                  <a:txBody>
                    <a:bodyPr/>
                    <a:lstStyle/>
                    <a:p>
                      <a:r>
                        <a:rPr lang="en-US" sz="2100" dirty="0"/>
                        <a:t>Children 3-5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4%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$60M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076467129"/>
                  </a:ext>
                </a:extLst>
              </a:tr>
              <a:tr h="481658">
                <a:tc>
                  <a:txBody>
                    <a:bodyPr/>
                    <a:lstStyle/>
                    <a:p>
                      <a:r>
                        <a:rPr lang="en-US" sz="2100" dirty="0"/>
                        <a:t>ICF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$31M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2046005243"/>
                  </a:ext>
                </a:extLst>
              </a:tr>
              <a:tr h="481658">
                <a:tc>
                  <a:txBody>
                    <a:bodyPr/>
                    <a:lstStyle/>
                    <a:p>
                      <a:r>
                        <a:rPr lang="en-US" sz="2100" dirty="0"/>
                        <a:t>Family Resources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2%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$25M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2267706902"/>
                  </a:ext>
                </a:extLst>
              </a:tr>
              <a:tr h="5334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Expenses-$1.7 Billion</a:t>
                      </a:r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5513" marR="105513" marT="52756" marB="52756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Expenses-$1.7 Billion</a:t>
                      </a:r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265542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90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EFAD5A7-58EF-453D-A175-761D596EA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0226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73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9632CE-F222-46B1-BA15-6DC5F1D73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76142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702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373472-2AC9-4635-83AB-0AD447BDF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5877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006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9280C-D6CA-5E0A-599F-676F713EF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8FE45C43-20EC-0B1D-1A70-CAFF2965C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-42556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1D409A-C0F2-7250-080C-8116DBE1F1D8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D6D3C-ED67-ADB8-929E-96368A2A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80" y="2075081"/>
            <a:ext cx="10515600" cy="115523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8000" dirty="0"/>
            </a:br>
            <a:r>
              <a:rPr lang="en-US" sz="8000" dirty="0"/>
              <a:t>Financial Risks to the System</a:t>
            </a:r>
            <a:endParaRPr lang="en-US" sz="6000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5915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06461-04A4-36FF-048B-DFE52D0B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F77BAC5C-76AF-FEB7-5704-B016251BE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-42556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57072A-719F-7144-D303-82069ECCD564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FA58F-1D71-885A-5760-7375447D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8000" dirty="0"/>
            </a:br>
            <a:endParaRPr lang="en-US" sz="6000" dirty="0">
              <a:latin typeface="Segoe U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4C2B-769B-8BCF-6873-B495818A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7" y="234950"/>
            <a:ext cx="11041626" cy="5942013"/>
          </a:xfrm>
        </p:spPr>
        <p:txBody>
          <a:bodyPr/>
          <a:lstStyle/>
          <a:p>
            <a:r>
              <a:rPr lang="en-US" b="1" dirty="0"/>
              <a:t>Changes to Medicaid funding at the Federal level</a:t>
            </a:r>
          </a:p>
          <a:p>
            <a:pPr lvl="1"/>
            <a:r>
              <a:rPr lang="en-US" dirty="0"/>
              <a:t>Block grants, per capita limits, provider tax limitations, etc.</a:t>
            </a:r>
          </a:p>
          <a:p>
            <a:r>
              <a:rPr lang="en-US" b="1" dirty="0"/>
              <a:t>Economic downturn</a:t>
            </a:r>
          </a:p>
          <a:p>
            <a:pPr lvl="1"/>
            <a:r>
              <a:rPr lang="en-US" dirty="0"/>
              <a:t>Reduction in state revenue</a:t>
            </a:r>
          </a:p>
          <a:p>
            <a:pPr lvl="1"/>
            <a:r>
              <a:rPr lang="en-US" dirty="0"/>
              <a:t>Previously bailed out by increased FMAP..…would that happen again?</a:t>
            </a:r>
          </a:p>
          <a:p>
            <a:r>
              <a:rPr lang="en-US" b="1" dirty="0"/>
              <a:t>Growth in Medicaid spending as a percentage of state revenue</a:t>
            </a:r>
          </a:p>
          <a:p>
            <a:pPr lvl="1"/>
            <a:r>
              <a:rPr lang="en-US" dirty="0"/>
              <a:t>Total Medicaid spending outpaces state revenue growth</a:t>
            </a:r>
          </a:p>
          <a:p>
            <a:r>
              <a:rPr lang="en-US" b="1" dirty="0"/>
              <a:t>Growing focus on local property taxes</a:t>
            </a:r>
          </a:p>
          <a:p>
            <a:pPr lvl="1"/>
            <a:r>
              <a:rPr lang="en-US" dirty="0"/>
              <a:t>Virtual bipartisan agreement that change is needed</a:t>
            </a:r>
          </a:p>
          <a:p>
            <a:pPr lvl="1"/>
            <a:r>
              <a:rPr lang="en-US" dirty="0"/>
              <a:t>Will levy passage rates suffer?</a:t>
            </a:r>
          </a:p>
          <a:p>
            <a:r>
              <a:rPr lang="en-US" b="1" dirty="0"/>
              <a:t>Demographic trends</a:t>
            </a:r>
          </a:p>
          <a:p>
            <a:pPr lvl="1"/>
            <a:r>
              <a:rPr lang="en-US" dirty="0"/>
              <a:t>Economic impact of population trends</a:t>
            </a:r>
          </a:p>
          <a:p>
            <a:pPr lvl="1"/>
            <a:r>
              <a:rPr lang="en-US" dirty="0"/>
              <a:t>Increasing demand for services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71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9264F46-EA48-1751-31EA-4BC459AD7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728" y="61414"/>
            <a:ext cx="6462215" cy="67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7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6F0D5-04FB-95E1-3C6C-F551EA1E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18FE79FE-626A-5D10-4998-57C5C7709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75691"/>
              </p:ext>
            </p:extLst>
          </p:nvPr>
        </p:nvGraphicFramePr>
        <p:xfrm>
          <a:off x="1663700" y="480060"/>
          <a:ext cx="9829038" cy="5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3250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67DB12-2933-2308-79D1-57323A979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52094"/>
              </p:ext>
            </p:extLst>
          </p:nvPr>
        </p:nvGraphicFramePr>
        <p:xfrm>
          <a:off x="477012" y="1149929"/>
          <a:ext cx="11237976" cy="45581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73507">
                  <a:extLst>
                    <a:ext uri="{9D8B030D-6E8A-4147-A177-3AD203B41FA5}">
                      <a16:colId xmlns:a16="http://schemas.microsoft.com/office/drawing/2014/main" val="3397626656"/>
                    </a:ext>
                  </a:extLst>
                </a:gridCol>
                <a:gridCol w="1982208">
                  <a:extLst>
                    <a:ext uri="{9D8B030D-6E8A-4147-A177-3AD203B41FA5}">
                      <a16:colId xmlns:a16="http://schemas.microsoft.com/office/drawing/2014/main" val="2011251396"/>
                    </a:ext>
                  </a:extLst>
                </a:gridCol>
                <a:gridCol w="1982208">
                  <a:extLst>
                    <a:ext uri="{9D8B030D-6E8A-4147-A177-3AD203B41FA5}">
                      <a16:colId xmlns:a16="http://schemas.microsoft.com/office/drawing/2014/main" val="4133360389"/>
                    </a:ext>
                  </a:extLst>
                </a:gridCol>
                <a:gridCol w="1551106">
                  <a:extLst>
                    <a:ext uri="{9D8B030D-6E8A-4147-A177-3AD203B41FA5}">
                      <a16:colId xmlns:a16="http://schemas.microsoft.com/office/drawing/2014/main" val="342866195"/>
                    </a:ext>
                  </a:extLst>
                </a:gridCol>
                <a:gridCol w="1788213">
                  <a:extLst>
                    <a:ext uri="{9D8B030D-6E8A-4147-A177-3AD203B41FA5}">
                      <a16:colId xmlns:a16="http://schemas.microsoft.com/office/drawing/2014/main" val="1923203500"/>
                    </a:ext>
                  </a:extLst>
                </a:gridCol>
                <a:gridCol w="2460734">
                  <a:extLst>
                    <a:ext uri="{9D8B030D-6E8A-4147-A177-3AD203B41FA5}">
                      <a16:colId xmlns:a16="http://schemas.microsoft.com/office/drawing/2014/main" val="3359420362"/>
                    </a:ext>
                  </a:extLst>
                </a:gridCol>
              </a:tblGrid>
              <a:tr h="2325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Age Group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End of June 2018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 dirty="0">
                          <a:effectLst/>
                        </a:rPr>
                        <a:t>End of June 2025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Annual Growth Rate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Unmet Need for Waiver Services &lt;1 Year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Unmet Need for Waiver Services within 30 days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ctr"/>
                </a:tc>
                <a:extLst>
                  <a:ext uri="{0D108BD9-81ED-4DB2-BD59-A6C34878D82A}">
                    <a16:rowId xmlns:a16="http://schemas.microsoft.com/office/drawing/2014/main" val="2668855425"/>
                  </a:ext>
                </a:extLst>
              </a:tr>
              <a:tr h="558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>
                          <a:effectLst/>
                        </a:rPr>
                        <a:t>&lt; 18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 dirty="0">
                          <a:effectLst/>
                        </a:rPr>
                        <a:t>39,238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49,434</a:t>
                      </a: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 dirty="0">
                          <a:effectLst/>
                        </a:rPr>
                        <a:t>3.35%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</a:t>
                      </a: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20080" marR="20080" marT="20080" marB="0" anchor="b"/>
                </a:tc>
                <a:extLst>
                  <a:ext uri="{0D108BD9-81ED-4DB2-BD59-A6C34878D82A}">
                    <a16:rowId xmlns:a16="http://schemas.microsoft.com/office/drawing/2014/main" val="477260208"/>
                  </a:ext>
                </a:extLst>
              </a:tr>
              <a:tr h="558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>
                          <a:effectLst/>
                        </a:rPr>
                        <a:t>18 - 21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 dirty="0">
                          <a:effectLst/>
                        </a:rPr>
                        <a:t>7,581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8,459</a:t>
                      </a: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 dirty="0">
                          <a:effectLst/>
                        </a:rPr>
                        <a:t>1.58%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557</a:t>
                      </a: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20080" marR="20080" marT="20080" marB="0" anchor="b"/>
                </a:tc>
                <a:extLst>
                  <a:ext uri="{0D108BD9-81ED-4DB2-BD59-A6C34878D82A}">
                    <a16:rowId xmlns:a16="http://schemas.microsoft.com/office/drawing/2014/main" val="1638495844"/>
                  </a:ext>
                </a:extLst>
              </a:tr>
              <a:tr h="558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>
                          <a:effectLst/>
                        </a:rPr>
                        <a:t>&gt;22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 dirty="0">
                          <a:effectLst/>
                        </a:rPr>
                        <a:t>46,517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51,102</a:t>
                      </a: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u="none" strike="noStrike" dirty="0">
                          <a:effectLst/>
                        </a:rPr>
                        <a:t>1.35%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</a:t>
                      </a: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20080" marR="20080" marT="20080" marB="0" anchor="b"/>
                </a:tc>
                <a:extLst>
                  <a:ext uri="{0D108BD9-81ED-4DB2-BD59-A6C34878D82A}">
                    <a16:rowId xmlns:a16="http://schemas.microsoft.com/office/drawing/2014/main" val="343045197"/>
                  </a:ext>
                </a:extLst>
              </a:tr>
              <a:tr h="558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u="none" strike="noStrike">
                          <a:effectLst/>
                        </a:rPr>
                        <a:t>Totals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u="none" strike="noStrike">
                          <a:effectLst/>
                        </a:rPr>
                        <a:t>93,336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u="none" strike="noStrike" dirty="0">
                          <a:effectLst/>
                        </a:rPr>
                        <a:t>108,995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u="none" strike="noStrike" dirty="0">
                          <a:effectLst/>
                        </a:rPr>
                        <a:t>2.24%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u="none" strike="noStrike" dirty="0">
                          <a:effectLst/>
                        </a:rPr>
                        <a:t>1,980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u="none" strike="noStrike" dirty="0">
                          <a:effectLst/>
                        </a:rPr>
                        <a:t>126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080" marR="20080" marT="20080" marB="0" anchor="b"/>
                </a:tc>
                <a:extLst>
                  <a:ext uri="{0D108BD9-81ED-4DB2-BD59-A6C34878D82A}">
                    <a16:rowId xmlns:a16="http://schemas.microsoft.com/office/drawing/2014/main" val="343158350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F5700-9A39-7E6A-2619-F8AFC3A2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215F1-4B39-4C03-9CFD-98CE4FC901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27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06528-E67B-BB0D-D014-A70120D4A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873BD18C-CEBC-D316-4DBB-03F738790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76200" y="-42556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BEC8E-79A1-138B-677E-A3AE2B87AA8F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C823F-00F6-4888-1573-131A25CE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80" y="2075081"/>
            <a:ext cx="10515600" cy="115523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8000" dirty="0"/>
            </a:br>
            <a:r>
              <a:rPr lang="en-US" sz="8000" dirty="0"/>
              <a:t>Questions?</a:t>
            </a:r>
            <a:endParaRPr lang="en-US" sz="6000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8133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3A366CA3-7FE4-025F-208C-2D097BAFA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499018"/>
              </p:ext>
            </p:extLst>
          </p:nvPr>
        </p:nvGraphicFramePr>
        <p:xfrm>
          <a:off x="477012" y="480061"/>
          <a:ext cx="11237976" cy="589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50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3AE77-2D8F-5DC7-312C-678202F41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7120A327-3868-F798-A51E-A8273D6F0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44450" y="-63834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7803C-462D-78BD-DA06-D5CF3745CB0F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BEFC3-8275-282C-E793-B95EB12D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321"/>
            <a:ext cx="10515600" cy="1937229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State Expenditures</a:t>
            </a:r>
            <a:endParaRPr lang="en-US" sz="6000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342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C3287-4695-105E-F136-A0626C3A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D215F1-4B39-4C03-9CFD-98CE4FC901A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0CCEC3E0-0276-8EE3-870D-A0FB1234CD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662586"/>
              </p:ext>
            </p:extLst>
          </p:nvPr>
        </p:nvGraphicFramePr>
        <p:xfrm>
          <a:off x="477012" y="480060"/>
          <a:ext cx="11237976" cy="587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12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945969-E7F5-F346-7CE7-77A3D356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17540EC9-FD98-F4DA-DD9A-B5A92C9CF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688661"/>
              </p:ext>
            </p:extLst>
          </p:nvPr>
        </p:nvGraphicFramePr>
        <p:xfrm>
          <a:off x="368857" y="548323"/>
          <a:ext cx="11237975" cy="589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6D5CF-2C65-180B-8239-6F8889D3929D}"/>
              </a:ext>
            </a:extLst>
          </p:cNvPr>
          <p:cNvSpPr txBox="1"/>
          <p:nvPr/>
        </p:nvSpPr>
        <p:spPr>
          <a:xfrm>
            <a:off x="8367252" y="5447071"/>
            <a:ext cx="1150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$40.62 billion</a:t>
            </a:r>
          </a:p>
        </p:txBody>
      </p:sp>
    </p:spTree>
    <p:extLst>
      <p:ext uri="{BB962C8B-B14F-4D97-AF65-F5344CB8AC3E}">
        <p14:creationId xmlns:p14="http://schemas.microsoft.com/office/powerpoint/2010/main" val="406809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D719-42F8-4CBE-C203-252FDDB2C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9EA218E7-BBA1-D3CD-26E3-2B79FB688D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50800" y="-63834"/>
            <a:ext cx="12192000" cy="690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0058B-0CEA-D77B-F486-21B8EAE9CAA1}"/>
              </a:ext>
            </a:extLst>
          </p:cNvPr>
          <p:cNvSpPr txBox="1"/>
          <p:nvPr/>
        </p:nvSpPr>
        <p:spPr>
          <a:xfrm>
            <a:off x="837020" y="2924779"/>
            <a:ext cx="83499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D531-AD3A-8705-7587-6CABF171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321"/>
            <a:ext cx="10515600" cy="19372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State Medicaid Expenditures</a:t>
            </a:r>
            <a:endParaRPr lang="en-US" sz="6000" dirty="0">
              <a:latin typeface="Segoe U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096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5418BEB3-D0DA-C3E2-9AD7-63BA9E90B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639878"/>
              </p:ext>
            </p:extLst>
          </p:nvPr>
        </p:nvGraphicFramePr>
        <p:xfrm>
          <a:off x="477012" y="480060"/>
          <a:ext cx="11237976" cy="5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155B15-F9C2-035C-8938-6F88BB052E92}"/>
              </a:ext>
            </a:extLst>
          </p:cNvPr>
          <p:cNvSpPr txBox="1"/>
          <p:nvPr/>
        </p:nvSpPr>
        <p:spPr>
          <a:xfrm>
            <a:off x="5108575" y="1898650"/>
            <a:ext cx="19748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CAGR = 5.73%</a:t>
            </a:r>
          </a:p>
        </p:txBody>
      </p:sp>
    </p:spTree>
    <p:extLst>
      <p:ext uri="{BB962C8B-B14F-4D97-AF65-F5344CB8AC3E}">
        <p14:creationId xmlns:p14="http://schemas.microsoft.com/office/powerpoint/2010/main" val="932004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DD Branding">
  <a:themeElements>
    <a:clrScheme name="DODD Branding">
      <a:dk1>
        <a:sysClr val="windowText" lastClr="000000"/>
      </a:dk1>
      <a:lt1>
        <a:srgbClr val="000000"/>
      </a:lt1>
      <a:dk2>
        <a:srgbClr val="FFFFFF"/>
      </a:dk2>
      <a:lt2>
        <a:srgbClr val="FFFFFF"/>
      </a:lt2>
      <a:accent1>
        <a:srgbClr val="F20017"/>
      </a:accent1>
      <a:accent2>
        <a:srgbClr val="700017"/>
      </a:accent2>
      <a:accent3>
        <a:srgbClr val="375E96"/>
      </a:accent3>
      <a:accent4>
        <a:srgbClr val="A1A1A1"/>
      </a:accent4>
      <a:accent5>
        <a:srgbClr val="525051"/>
      </a:accent5>
      <a:accent6>
        <a:srgbClr val="FFBF0F"/>
      </a:accent6>
      <a:hlink>
        <a:srgbClr val="73A5CC"/>
      </a:hlink>
      <a:folHlink>
        <a:srgbClr val="73A5CC"/>
      </a:folHlink>
    </a:clrScheme>
    <a:fontScheme name="DODD Branding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163"/>
    </a:accent1>
    <a:accent2>
      <a:srgbClr val="C0504D"/>
    </a:accent2>
    <a:accent3>
      <a:srgbClr val="9BBB59"/>
    </a:accent3>
    <a:accent4>
      <a:srgbClr val="FF0000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  <a:fontScheme name="FN font theme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163"/>
    </a:accent1>
    <a:accent2>
      <a:srgbClr val="C0504D"/>
    </a:accent2>
    <a:accent3>
      <a:srgbClr val="9BBB59"/>
    </a:accent3>
    <a:accent4>
      <a:srgbClr val="FF0000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  <a:fontScheme name="FN font theme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163"/>
    </a:accent1>
    <a:accent2>
      <a:srgbClr val="C0504D"/>
    </a:accent2>
    <a:accent3>
      <a:srgbClr val="9BBB59"/>
    </a:accent3>
    <a:accent4>
      <a:srgbClr val="FF0000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  <a:fontScheme name="FN font theme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163"/>
    </a:accent1>
    <a:accent2>
      <a:srgbClr val="C0504D"/>
    </a:accent2>
    <a:accent3>
      <a:srgbClr val="9BBB59"/>
    </a:accent3>
    <a:accent4>
      <a:srgbClr val="FF0000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  <a:fontScheme name="FN font theme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163"/>
    </a:accent1>
    <a:accent2>
      <a:srgbClr val="C0504D"/>
    </a:accent2>
    <a:accent3>
      <a:srgbClr val="9BBB59"/>
    </a:accent3>
    <a:accent4>
      <a:srgbClr val="FF0000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  <a:fontScheme name="FN font theme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163"/>
    </a:accent1>
    <a:accent2>
      <a:srgbClr val="C0504D"/>
    </a:accent2>
    <a:accent3>
      <a:srgbClr val="9BBB59"/>
    </a:accent3>
    <a:accent4>
      <a:srgbClr val="FF0000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  <a:fontScheme name="FN font theme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163"/>
    </a:accent1>
    <a:accent2>
      <a:srgbClr val="C0504D"/>
    </a:accent2>
    <a:accent3>
      <a:srgbClr val="9BBB59"/>
    </a:accent3>
    <a:accent4>
      <a:srgbClr val="FF0000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  <a:fontScheme name="FN font theme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163"/>
    </a:accent1>
    <a:accent2>
      <a:srgbClr val="C0504D"/>
    </a:accent2>
    <a:accent3>
      <a:srgbClr val="9BBB59"/>
    </a:accent3>
    <a:accent4>
      <a:srgbClr val="FF0000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  <a:fontScheme name="FN font theme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DBB3BB4D4134D88AF99F547029F78" ma:contentTypeVersion="11" ma:contentTypeDescription="Create a new document." ma:contentTypeScope="" ma:versionID="1dfeb56a9ed41ad7159971ccd8ddaeb2">
  <xsd:schema xmlns:xsd="http://www.w3.org/2001/XMLSchema" xmlns:xs="http://www.w3.org/2001/XMLSchema" xmlns:p="http://schemas.microsoft.com/office/2006/metadata/properties" xmlns:ns1="http://schemas.microsoft.com/sharepoint/v3" xmlns:ns2="44ca4661-3763-45eb-af67-8f1a02f98615" xmlns:ns3="025256ff-f2f8-4fee-9853-c3007b4ec990" targetNamespace="http://schemas.microsoft.com/office/2006/metadata/properties" ma:root="true" ma:fieldsID="d5a6acdb44304a5043d90da930292586" ns1:_="" ns2:_="" ns3:_="">
    <xsd:import namespace="http://schemas.microsoft.com/sharepoint/v3"/>
    <xsd:import namespace="44ca4661-3763-45eb-af67-8f1a02f98615"/>
    <xsd:import namespace="025256ff-f2f8-4fee-9853-c3007b4ec99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Home_x0020_Pag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a4661-3763-45eb-af67-8f1a02f98615" elementFormDefault="qualified">
    <xsd:import namespace="http://schemas.microsoft.com/office/2006/documentManagement/types"/>
    <xsd:import namespace="http://schemas.microsoft.com/office/infopath/2007/PartnerControls"/>
    <xsd:element name="Home_x0020_Page" ma:index="10" nillable="true" ma:displayName="Home Page" ma:default="0" ma:internalName="Home_x0020_Page">
      <xsd:simpleType>
        <xsd:restriction base="dms:Boolean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256ff-f2f8-4fee-9853-c3007b4ec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Home_x0020_Page xmlns="44ca4661-3763-45eb-af67-8f1a02f98615">false</Home_x0020_Page>
    <PublishingExpiration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25144E-8489-41C4-85D2-92F55B1E5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ca4661-3763-45eb-af67-8f1a02f98615"/>
    <ds:schemaRef ds:uri="025256ff-f2f8-4fee-9853-c3007b4ec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83B49-7B74-4A73-998B-4B54AA22BC48}">
  <ds:schemaRefs>
    <ds:schemaRef ds:uri="025256ff-f2f8-4fee-9853-c3007b4ec990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4ca4661-3763-45eb-af67-8f1a02f98615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A5341E2-EDE7-4E04-8934-5DBA0C1AFE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0f8fcc4-94d8-4f07-84eb-36ed57c7c8a2}" enabled="0" method="" siteId="{50f8fcc4-94d8-4f07-84eb-36ed57c7c8a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767</Words>
  <Application>Microsoft Office PowerPoint</Application>
  <PresentationFormat>Widescreen</PresentationFormat>
  <Paragraphs>257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 Narrow</vt:lpstr>
      <vt:lpstr>Arial</vt:lpstr>
      <vt:lpstr>Calibri</vt:lpstr>
      <vt:lpstr>Segoe UI</vt:lpstr>
      <vt:lpstr>2_Custom Design</vt:lpstr>
      <vt:lpstr>DODD Branding</vt:lpstr>
      <vt:lpstr>Funding Overview</vt:lpstr>
      <vt:lpstr>State Revenue Sources</vt:lpstr>
      <vt:lpstr>PowerPoint Presentation</vt:lpstr>
      <vt:lpstr>PowerPoint Presentation</vt:lpstr>
      <vt:lpstr>State Expenditures</vt:lpstr>
      <vt:lpstr>PowerPoint Presentation</vt:lpstr>
      <vt:lpstr>PowerPoint Presentation</vt:lpstr>
      <vt:lpstr>State Medicaid Expenditures</vt:lpstr>
      <vt:lpstr>PowerPoint Presentation</vt:lpstr>
      <vt:lpstr>PowerPoint Presentation</vt:lpstr>
      <vt:lpstr>PowerPoint Presentation</vt:lpstr>
      <vt:lpstr>Ohio DD Expenditures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Ohio Compare Nationally?</vt:lpstr>
      <vt:lpstr>PowerPoint Presentation</vt:lpstr>
      <vt:lpstr>PowerPoint Presentation</vt:lpstr>
      <vt:lpstr>PowerPoint Presentation</vt:lpstr>
      <vt:lpstr>Local DD Funding</vt:lpstr>
      <vt:lpstr>PowerPoint Presentation</vt:lpstr>
      <vt:lpstr>PowerPoint Presentation</vt:lpstr>
      <vt:lpstr>PowerPoint Presentation</vt:lpstr>
      <vt:lpstr>PowerPoint Presentation</vt:lpstr>
      <vt:lpstr> Financial Risks to the System</vt:lpstr>
      <vt:lpstr> </vt:lpstr>
      <vt:lpstr>PowerPoint Presentation</vt:lpstr>
      <vt:lpstr>PowerPoint Presentation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Funding &amp; Fiscal Sustainability</dc:title>
  <dc:creator>Weidner, Clayton</dc:creator>
  <cp:lastModifiedBy>Weidner, Clay</cp:lastModifiedBy>
  <cp:revision>17</cp:revision>
  <dcterms:created xsi:type="dcterms:W3CDTF">2021-01-19T12:55:39Z</dcterms:created>
  <dcterms:modified xsi:type="dcterms:W3CDTF">2025-09-10T12:54:12Z</dcterms:modified>
</cp:coreProperties>
</file>