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35"/>
  </p:normalViewPr>
  <p:slideViewPr>
    <p:cSldViewPr snapToGrid="0">
      <p:cViewPr varScale="1">
        <p:scale>
          <a:sx n="110" d="100"/>
          <a:sy n="110" d="100"/>
        </p:scale>
        <p:origin x="10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29B1E-97E2-8F67-7ADF-411EDE0955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C81EF-78F1-59D8-48FF-1A625EBDF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788CC-E2FB-209C-A1C3-8C0F39C3B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51B4D-DE12-07B1-D8A1-FE6104B0A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3553E-7F66-35B9-523B-EC38A757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1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87F2-8429-555B-1B1B-C258CE835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EE3A9-EE43-7F50-0630-126DC7F50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2CDF6-A964-7F07-C534-F055B9737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FD6C7-58BB-7DB8-CF83-C5192186E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36642-D9B8-7A16-5065-6105AC47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9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DC2927-1998-486A-F43C-68971D548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4C323-9DCE-7BCD-0912-1C7B43241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0C249-2519-4633-B7F1-400F45BC7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80685-A4F4-B941-2C24-C3E20FA24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ADB59-9B09-8868-73DF-2CAAC3D6A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4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8D308-6B7A-3760-E38D-E512BF3E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942E5-6F54-83A4-6660-93EFF6C23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EDC34-90AD-427C-9451-1D3CEF213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C3010-B5A2-0BB1-8D4B-D50ACB10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74256-6A63-1AEF-159C-DFC4C58AF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0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5D1B1-40FA-D9EA-89B6-16AD231ED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6D532-62E4-8693-DB1F-85D5D6570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0FA99-6266-D707-56AF-646B96304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804B2-5F09-1845-37AB-BED3202A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9CF27-BB76-1120-75BA-DD6D2192D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7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0021C-D369-E2E7-0385-A329E8464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49825B-1251-BACB-F4E4-242BED560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D1232-E2F6-917B-0918-DE638E7EE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34C47-AE5D-1D0C-71FA-1D452CF1D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F9120-C35F-5923-561C-FBB1BFAF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11298-6805-F70B-56E3-EBB70977C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4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8455-E96B-BE45-8AF6-81007A410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C392C2-EAD8-0053-2671-81E7A72A2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2AA55C-A874-7A1C-498F-879B5F1165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F140FD-EA76-C00A-A6FF-7544C62186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489EEF-41F5-A3D6-77E2-2F3BC969A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A24BF-40A4-F5E5-B08B-F6F4166AA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8E37C-DFA0-4635-472B-4256A468C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31CA66-FC4B-2EEF-F1CB-71852D3D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07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0FE8C-BF2E-BBF2-7C8B-3D13CB29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20106-A502-1F16-B04F-044E37C22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E2B254-DAB0-AFF3-19E8-C9C9FEE4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48199B-D92F-384D-DE2C-0BC0CAA0D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23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030920-49EA-1B35-BE18-B6738B12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997FE2-27CC-CFC0-CE83-5D7A21A93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6258-2635-CB3C-3CC0-9378760F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4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D2B4-99ED-C1D5-AC7F-3265FD175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7E43E-20DA-2C68-9DA1-3D308AC6E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679870-A1D6-9F82-C588-6562302AC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4AD7C-B48A-E20C-DE7E-EB8303A79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65320-5BEE-5FFA-6CDC-169281877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DC435-F3D3-92E1-647F-426D7E444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F815-33DB-C791-7723-6C8D4101E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68F70C-06C8-F460-C224-3A4B8DAEFF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C6DC97-0D8D-EB1D-F2C2-AF9AAED07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08CC8-FEC6-FCCE-A7CF-C52486C87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ADFB70-0BD0-4A69-8642-6F2413F27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621B4-960E-4C15-F2EE-D8A7F896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8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2D4006-3349-21E2-107F-9A384E3D8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EE31D-51B9-2A8B-DF8C-3497200F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F9FD6-303F-EF5E-D7C7-18C1C740A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80DC60A-6FC3-1244-BA05-D29ECD0408B6}" type="datetimeFigureOut">
              <a:rPr lang="en-US" smtClean="0"/>
              <a:t>3/19/25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36155-9225-3608-FD1E-77F5079B2B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D7D92-27EC-37B2-483C-EF8B7A2B1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496209-2FFA-0B42-B37D-5BCD95C17D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2E629-4757-2C75-F8E9-B57FE93804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kern="0" dirty="0">
                <a:solidFill>
                  <a:srgbClr val="326198"/>
                </a:solidFill>
                <a:cs typeface="Times New Roman" panose="02020603050405020304" pitchFamily="18" charset="0"/>
              </a:rPr>
              <a:t>Proposed Budget Amendments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521FB-05CB-4619-3F8E-4E71D8C601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OPRA Board Meeting</a:t>
            </a:r>
          </a:p>
          <a:p>
            <a:r>
              <a:rPr lang="en-US" sz="2000" dirty="0"/>
              <a:t>04.01.25</a:t>
            </a:r>
          </a:p>
        </p:txBody>
      </p:sp>
    </p:spTree>
    <p:extLst>
      <p:ext uri="{BB962C8B-B14F-4D97-AF65-F5344CB8AC3E}">
        <p14:creationId xmlns:p14="http://schemas.microsoft.com/office/powerpoint/2010/main" val="271591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E7AF2-3025-5FAF-48D4-BC989FE9A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kern="0" dirty="0">
                <a:solidFill>
                  <a:srgbClr val="326198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DD System Efficiency &amp; Improvement Amendment</a:t>
            </a:r>
            <a:endParaRPr lang="en-US" sz="239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77FF0-FFB7-4D98-1A08-F2952374F3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HC1236</a:t>
            </a:r>
          </a:p>
        </p:txBody>
      </p:sp>
    </p:spTree>
    <p:extLst>
      <p:ext uri="{BB962C8B-B14F-4D97-AF65-F5344CB8AC3E}">
        <p14:creationId xmlns:p14="http://schemas.microsoft.com/office/powerpoint/2010/main" val="229944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B6F81-9E91-09AC-437F-50ACEFB37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Burden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776C8-7AAE-DF39-2825-8EDE4700C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$700,000 in unreimbursed costs annually</a:t>
            </a:r>
            <a:r>
              <a:rPr lang="en-US" dirty="0">
                <a:effectLst/>
              </a:rPr>
              <a:t> </a:t>
            </a:r>
            <a:endParaRPr lang="en-US" dirty="0"/>
          </a:p>
          <a:p>
            <a:r>
              <a:rPr lang="en-US" dirty="0"/>
              <a:t>Definition of “site”</a:t>
            </a:r>
          </a:p>
          <a:p>
            <a:r>
              <a:rPr lang="en-US" dirty="0"/>
              <a:t>Compliance process</a:t>
            </a:r>
          </a:p>
          <a:p>
            <a:pPr lvl="1"/>
            <a:r>
              <a:rPr lang="en-US" dirty="0"/>
              <a:t>Abbreviated review</a:t>
            </a:r>
          </a:p>
          <a:p>
            <a:pPr lvl="1"/>
            <a:r>
              <a:rPr lang="en-US" dirty="0"/>
              <a:t>Plans of correction</a:t>
            </a:r>
          </a:p>
          <a:p>
            <a:pPr lvl="1"/>
            <a:r>
              <a:rPr lang="en-US" dirty="0"/>
              <a:t>Risk-based</a:t>
            </a:r>
          </a:p>
          <a:p>
            <a:r>
              <a:rPr lang="en-US" dirty="0"/>
              <a:t>Adult Day &amp; Employment</a:t>
            </a:r>
          </a:p>
          <a:p>
            <a:pPr lvl="1"/>
            <a:r>
              <a:rPr lang="en-US" dirty="0"/>
              <a:t>Transportation – Usual and Customary Rate</a:t>
            </a:r>
          </a:p>
          <a:p>
            <a:pPr lvl="1"/>
            <a:r>
              <a:rPr lang="en-US" dirty="0"/>
              <a:t>Group Employment Supports</a:t>
            </a:r>
          </a:p>
          <a:p>
            <a:pPr lvl="1"/>
            <a:r>
              <a:rPr lang="en-US" dirty="0"/>
              <a:t>Provider-owned</a:t>
            </a:r>
          </a:p>
          <a:p>
            <a:pPr lvl="1"/>
            <a:r>
              <a:rPr lang="en-US" dirty="0"/>
              <a:t>Payment in Adult Day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06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4F28A-EEB2-9127-1B2C-E12D85838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326198"/>
                </a:solidFill>
              </a:rPr>
              <a:t>Children with Medical Complexity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C4D08-2C0B-EBD8-EE86-A2BE0F1F08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Considering in Senate</a:t>
            </a:r>
          </a:p>
        </p:txBody>
      </p:sp>
    </p:spTree>
    <p:extLst>
      <p:ext uri="{BB962C8B-B14F-4D97-AF65-F5344CB8AC3E}">
        <p14:creationId xmlns:p14="http://schemas.microsoft.com/office/powerpoint/2010/main" val="754008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913F9-F15D-5FE6-63B1-92DE2A4CB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Down Facilities (ICFs)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ED17E-6A2F-44F8-22C2-54035F3B9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hildren who are medically ready to leave Ohio’s children’s hospitals</a:t>
            </a:r>
            <a:r>
              <a:rPr lang="en-US" sz="2400" dirty="0">
                <a:effectLst/>
              </a:rPr>
              <a:t> </a:t>
            </a:r>
          </a:p>
          <a:p>
            <a:r>
              <a:rPr lang="en-US" sz="24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Cost to Medicaid: </a:t>
            </a:r>
            <a:endParaRPr lang="en-US" sz="14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Children’s hospital stay: </a:t>
            </a:r>
            <a:r>
              <a:rPr lang="en-US" sz="1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$6,000 per day</a:t>
            </a:r>
            <a:endParaRPr lang="en-US" sz="1800" b="1" kern="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Intermediate Care Facility: </a:t>
            </a:r>
            <a:r>
              <a:rPr lang="en-US" sz="1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$1,500 per day</a:t>
            </a:r>
            <a:endParaRPr lang="en-US" sz="1800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0000"/>
              </a:lnSpc>
              <a:spcBef>
                <a:spcPts val="0"/>
              </a:spcBef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800" b="1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Potential savings of $4,500 per day per child</a:t>
            </a:r>
            <a:r>
              <a:rPr lang="en-US" sz="18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while ensuring more appropriate care.</a:t>
            </a:r>
          </a:p>
          <a:p>
            <a:pPr marR="0" lvl="0"/>
            <a:r>
              <a:rPr lang="en-US" sz="2400" dirty="0">
                <a:effectLst/>
                <a:ea typeface="Times New Roman" panose="02020603050405020304" pitchFamily="18" charset="0"/>
              </a:rPr>
              <a:t>Asks:</a:t>
            </a:r>
            <a:endParaRPr lang="en-US" sz="2400" b="1" dirty="0"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Licenses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DODD should release ICF beds for immediate use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Capital Investment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Targeted funding is needed to expand medical step-down capacity for children with complex needs.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Respite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The vent add-on must apply to respite to support continuity of services.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Policy Alignment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ICF rules should reflect the realities of pediatric care.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b="1" dirty="0">
                <a:effectLst/>
                <a:ea typeface="Times New Roman" panose="02020603050405020304" pitchFamily="18" charset="0"/>
              </a:rPr>
              <a:t>Capacity Building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. While step-down facilities are an urgent solution, long-term efforts must continue to strengthen home and community-based care options so more children can safely return to family or foster homes.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8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203</Words>
  <Application>Microsoft Macintosh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Courier New</vt:lpstr>
      <vt:lpstr>Times New Roman</vt:lpstr>
      <vt:lpstr>Office Theme</vt:lpstr>
      <vt:lpstr>Proposed Budget Amendments</vt:lpstr>
      <vt:lpstr>DD System Efficiency &amp; Improvement Amendment</vt:lpstr>
      <vt:lpstr>Administrative Burden</vt:lpstr>
      <vt:lpstr>Children with Medical Complexity</vt:lpstr>
      <vt:lpstr>Step Down Facilities (ICFs)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Teresa Kobelt</dc:creator>
  <cp:lastModifiedBy>Teresa Kobelt</cp:lastModifiedBy>
  <cp:revision>2</cp:revision>
  <dcterms:created xsi:type="dcterms:W3CDTF">2025-03-19T18:52:10Z</dcterms:created>
  <dcterms:modified xsi:type="dcterms:W3CDTF">2025-03-19T19:21:13Z</dcterms:modified>
</cp:coreProperties>
</file>