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3"/>
  </p:notesMasterIdLst>
  <p:sldIdLst>
    <p:sldId id="380" r:id="rId2"/>
    <p:sldId id="619" r:id="rId3"/>
    <p:sldId id="413" r:id="rId4"/>
    <p:sldId id="449" r:id="rId5"/>
    <p:sldId id="273" r:id="rId6"/>
    <p:sldId id="274" r:id="rId7"/>
    <p:sldId id="275" r:id="rId8"/>
    <p:sldId id="276" r:id="rId9"/>
    <p:sldId id="475" r:id="rId10"/>
    <p:sldId id="468" r:id="rId11"/>
    <p:sldId id="47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371"/>
    <p:restoredTop sz="95846"/>
  </p:normalViewPr>
  <p:slideViewPr>
    <p:cSldViewPr snapToGrid="0" snapToObjects="1">
      <p:cViewPr varScale="1">
        <p:scale>
          <a:sx n="58" d="100"/>
          <a:sy n="58" d="100"/>
        </p:scale>
        <p:origin x="232" y="1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22F116-5510-7046-8EBB-FBA05E68A95C}" type="datetimeFigureOut">
              <a:rPr lang="en-US" smtClean="0"/>
              <a:t>8/21/24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71DDE-F632-EC46-A239-B9BF1682B2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194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A71DDE-F632-EC46-A239-B9BF1682B2D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3399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A71DDE-F632-EC46-A239-B9BF1682B2D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510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A71DDE-F632-EC46-A239-B9BF1682B2D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463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A71DDE-F632-EC46-A239-B9BF1682B2D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78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67EC76-CF22-B549-B97B-1F0E142F9E2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557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67EC76-CF22-B549-B97B-1F0E142F9E2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9853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67EC76-CF22-B549-B97B-1F0E142F9E2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8226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67EC76-CF22-B549-B97B-1F0E142F9E2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5064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A71DDE-F632-EC46-A239-B9BF1682B2D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560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A71DDE-F632-EC46-A239-B9BF1682B2D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538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AB485-E0CD-B94C-BA5F-AF5DA74D72C7}" type="datetimeFigureOut">
              <a:rPr lang="en-US" smtClean="0"/>
              <a:t>8/21/24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825C-7444-9F43-80D7-356F5E901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5374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AB485-E0CD-B94C-BA5F-AF5DA74D72C7}" type="datetimeFigureOut">
              <a:rPr lang="en-US" smtClean="0"/>
              <a:t>8/21/24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825C-7444-9F43-80D7-356F5E901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773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AB485-E0CD-B94C-BA5F-AF5DA74D72C7}" type="datetimeFigureOut">
              <a:rPr lang="en-US" smtClean="0"/>
              <a:t>8/21/24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825C-7444-9F43-80D7-356F5E901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582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AB485-E0CD-B94C-BA5F-AF5DA74D72C7}" type="datetimeFigureOut">
              <a:rPr lang="en-US" smtClean="0"/>
              <a:t>8/21/24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825C-7444-9F43-80D7-356F5E901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303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AB485-E0CD-B94C-BA5F-AF5DA74D72C7}" type="datetimeFigureOut">
              <a:rPr lang="en-US" smtClean="0"/>
              <a:t>8/21/24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825C-7444-9F43-80D7-356F5E901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1079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AB485-E0CD-B94C-BA5F-AF5DA74D72C7}" type="datetimeFigureOut">
              <a:rPr lang="en-US" smtClean="0"/>
              <a:t>8/21/24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825C-7444-9F43-80D7-356F5E901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130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AB485-E0CD-B94C-BA5F-AF5DA74D72C7}" type="datetimeFigureOut">
              <a:rPr lang="en-US" smtClean="0"/>
              <a:t>8/21/24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825C-7444-9F43-80D7-356F5E901C0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58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AB485-E0CD-B94C-BA5F-AF5DA74D72C7}" type="datetimeFigureOut">
              <a:rPr lang="en-US" smtClean="0"/>
              <a:t>8/21/24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825C-7444-9F43-80D7-356F5E901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616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AB485-E0CD-B94C-BA5F-AF5DA74D72C7}" type="datetimeFigureOut">
              <a:rPr lang="en-US" smtClean="0"/>
              <a:t>8/21/24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825C-7444-9F43-80D7-356F5E901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3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AB485-E0CD-B94C-BA5F-AF5DA74D72C7}" type="datetimeFigureOut">
              <a:rPr lang="en-US" smtClean="0"/>
              <a:t>8/21/24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825C-7444-9F43-80D7-356F5E901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522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78BAB485-E0CD-B94C-BA5F-AF5DA74D72C7}" type="datetimeFigureOut">
              <a:rPr lang="en-US" smtClean="0"/>
              <a:t>8/21/24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0E825C-7444-9F43-80D7-356F5E901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95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78BAB485-E0CD-B94C-BA5F-AF5DA74D72C7}" type="datetimeFigureOut">
              <a:rPr lang="en-US" smtClean="0"/>
              <a:t>8/21/24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460E825C-7444-9F43-80D7-356F5E901C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096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011" y="2386744"/>
            <a:ext cx="11518231" cy="1645920"/>
          </a:xfrm>
        </p:spPr>
        <p:txBody>
          <a:bodyPr>
            <a:normAutofit/>
          </a:bodyPr>
          <a:lstStyle/>
          <a:p>
            <a:r>
              <a:rPr lang="en-US" dirty="0"/>
              <a:t>Guiding Principles and Strategic Plan-2024 Annual Report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479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diagram of a member recruitment&#10;&#10;Description automatically generated">
            <a:extLst>
              <a:ext uri="{FF2B5EF4-FFF2-40B4-BE49-F238E27FC236}">
                <a16:creationId xmlns:a16="http://schemas.microsoft.com/office/drawing/2014/main" id="{0C7333BB-AF5C-2CDA-7919-C2D1BDEB75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0"/>
            <a:ext cx="8869680" cy="6906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078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89354-98FD-1185-7C98-1C9DC9656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94132"/>
            <a:ext cx="7729728" cy="1188720"/>
          </a:xfrm>
        </p:spPr>
        <p:txBody>
          <a:bodyPr/>
          <a:lstStyle/>
          <a:p>
            <a:r>
              <a:rPr lang="en-US" dirty="0"/>
              <a:t>New </a:t>
            </a:r>
            <a:r>
              <a:rPr lang="en-US" dirty="0" err="1"/>
              <a:t>C.a.r.e</a:t>
            </a:r>
            <a:r>
              <a:rPr lang="en-US" dirty="0"/>
              <a:t>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D4733-7250-B916-70BB-2C7B7163D0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878009"/>
            <a:ext cx="2847665" cy="3101982"/>
          </a:xfrm>
        </p:spPr>
        <p:txBody>
          <a:bodyPr>
            <a:noAutofit/>
          </a:bodyPr>
          <a:lstStyle/>
          <a:p>
            <a:r>
              <a:rPr lang="en-US" sz="2000" b="1" dirty="0"/>
              <a:t>Community</a:t>
            </a:r>
          </a:p>
          <a:p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Professional Networks (CEO, CFO, PD, Qs)</a:t>
            </a:r>
            <a:endParaRPr lang="en-US" sz="2000" dirty="0">
              <a:solidFill>
                <a:prstClr val="black"/>
              </a:solidFill>
            </a:endParaRPr>
          </a:p>
          <a:p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Restructured Policy Core Committee</a:t>
            </a:r>
          </a:p>
          <a:p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Bi-monthly Newsletter</a:t>
            </a:r>
          </a:p>
          <a:p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Family Organizations</a:t>
            </a:r>
          </a:p>
          <a:p>
            <a:r>
              <a:rPr lang="en-US" sz="2000" dirty="0">
                <a:solidFill>
                  <a:prstClr val="black"/>
                </a:solidFill>
              </a:rPr>
              <a:t>R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egular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meeting w/OADSP</a:t>
            </a:r>
          </a:p>
          <a:p>
            <a:r>
              <a:rPr lang="en-US" sz="2000" dirty="0">
                <a:solidFill>
                  <a:prstClr val="black"/>
                </a:solidFill>
              </a:rPr>
              <a:t>Quality Pilot Workgroup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6DDC02-4841-CC98-7AF7-7A4B19AC39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65126" y="1942509"/>
            <a:ext cx="2526874" cy="3995153"/>
          </a:xfrm>
        </p:spPr>
        <p:txBody>
          <a:bodyPr>
            <a:noAutofit/>
          </a:bodyPr>
          <a:lstStyle/>
          <a:p>
            <a:r>
              <a:rPr lang="en-US" sz="2000" b="1" dirty="0"/>
              <a:t>Experiences</a:t>
            </a:r>
          </a:p>
          <a:p>
            <a:pPr lvl="1"/>
            <a:r>
              <a:rPr lang="en-US" sz="2000" dirty="0"/>
              <a:t>Spring Business Retreat 2024</a:t>
            </a:r>
          </a:p>
          <a:p>
            <a:pPr lvl="1"/>
            <a:r>
              <a:rPr lang="en-US" sz="2000" dirty="0"/>
              <a:t>CEO/DOO Training</a:t>
            </a:r>
          </a:p>
          <a:p>
            <a:pPr lvl="1"/>
            <a:r>
              <a:rPr lang="en-US" sz="2000" dirty="0"/>
              <a:t>Just Culture Learning Collaborative</a:t>
            </a:r>
          </a:p>
          <a:p>
            <a:pPr lvl="1"/>
            <a:r>
              <a:rPr lang="en-US" sz="2000" dirty="0"/>
              <a:t>Advocacy Army</a:t>
            </a:r>
          </a:p>
          <a:p>
            <a:pPr lvl="1"/>
            <a:r>
              <a:rPr lang="en-US" sz="2000" dirty="0"/>
              <a:t>Increased Member Trainings</a:t>
            </a:r>
          </a:p>
          <a:p>
            <a:pPr lvl="1"/>
            <a:r>
              <a:rPr lang="en-US" sz="2000" dirty="0"/>
              <a:t>New PAC Events-CAVS</a:t>
            </a:r>
          </a:p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3D1F6A4-28FF-EC26-D829-780716C20FB2}"/>
              </a:ext>
            </a:extLst>
          </p:cNvPr>
          <p:cNvSpPr txBox="1">
            <a:spLocks/>
          </p:cNvSpPr>
          <p:nvPr/>
        </p:nvSpPr>
        <p:spPr>
          <a:xfrm>
            <a:off x="2459538" y="1878009"/>
            <a:ext cx="2670602" cy="31019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Advocacy</a:t>
            </a:r>
          </a:p>
          <a:p>
            <a:pPr lvl="1"/>
            <a:r>
              <a:rPr lang="en-US" sz="2000" dirty="0"/>
              <a:t>Legislative</a:t>
            </a:r>
          </a:p>
          <a:p>
            <a:pPr lvl="2"/>
            <a:r>
              <a:rPr lang="en-US" sz="2000" dirty="0"/>
              <a:t>Lauren’s Law</a:t>
            </a:r>
          </a:p>
          <a:p>
            <a:pPr lvl="2"/>
            <a:r>
              <a:rPr lang="en-US" sz="2000" dirty="0"/>
              <a:t>HB 427-14c</a:t>
            </a:r>
          </a:p>
          <a:p>
            <a:pPr lvl="2"/>
            <a:r>
              <a:rPr lang="en-US" sz="2000" dirty="0"/>
              <a:t>Never Alone Act</a:t>
            </a:r>
          </a:p>
          <a:p>
            <a:pPr lvl="1"/>
            <a:r>
              <a:rPr lang="en-US" sz="2000" dirty="0"/>
              <a:t>Federal</a:t>
            </a:r>
          </a:p>
          <a:p>
            <a:pPr lvl="2"/>
            <a:r>
              <a:rPr lang="en-US" sz="2000" dirty="0"/>
              <a:t>DOL/Overtime</a:t>
            </a:r>
          </a:p>
          <a:p>
            <a:pPr lvl="2"/>
            <a:r>
              <a:rPr lang="en-US" sz="2000" dirty="0"/>
              <a:t>CMS Rules</a:t>
            </a:r>
          </a:p>
          <a:p>
            <a:pPr lvl="2"/>
            <a:r>
              <a:rPr lang="en-US" sz="2000" dirty="0"/>
              <a:t>SOC Code Bill</a:t>
            </a:r>
          </a:p>
          <a:p>
            <a:pPr lvl="2"/>
            <a:r>
              <a:rPr lang="en-US" sz="2000" dirty="0"/>
              <a:t>3 Advocacy Events in DC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A2BC3ED2-857C-194B-8722-603BC65BA602}"/>
              </a:ext>
            </a:extLst>
          </p:cNvPr>
          <p:cNvSpPr txBox="1">
            <a:spLocks/>
          </p:cNvSpPr>
          <p:nvPr/>
        </p:nvSpPr>
        <p:spPr>
          <a:xfrm>
            <a:off x="7137326" y="1942509"/>
            <a:ext cx="2847665" cy="422078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/>
              <a:t>Resources</a:t>
            </a:r>
          </a:p>
          <a:p>
            <a:pPr lvl="1"/>
            <a:r>
              <a:rPr lang="en-US" sz="2400" dirty="0"/>
              <a:t>ADS Pilot Support and Workgroup</a:t>
            </a:r>
          </a:p>
          <a:p>
            <a:pPr lvl="1"/>
            <a:r>
              <a:rPr lang="en-US" sz="2400" dirty="0"/>
              <a:t>Issue 2 Resources</a:t>
            </a:r>
          </a:p>
          <a:p>
            <a:pPr lvl="1"/>
            <a:r>
              <a:rPr lang="en-US" sz="2400" dirty="0"/>
              <a:t>New Compensation &amp; Benefits Survey</a:t>
            </a:r>
          </a:p>
          <a:p>
            <a:pPr lvl="1"/>
            <a:r>
              <a:rPr lang="en-US" sz="2400" dirty="0"/>
              <a:t>New Vendor Partners; Reidy and </a:t>
            </a:r>
            <a:r>
              <a:rPr lang="en-US" sz="2400" dirty="0" err="1"/>
              <a:t>Giv</a:t>
            </a:r>
            <a:endParaRPr lang="en-US" sz="2400" dirty="0"/>
          </a:p>
          <a:p>
            <a:pPr lvl="1"/>
            <a:r>
              <a:rPr lang="en-US" sz="2400" dirty="0"/>
              <a:t>Works 4 Me SME and Family Engagement</a:t>
            </a:r>
          </a:p>
          <a:p>
            <a:pPr lvl="1"/>
            <a:r>
              <a:rPr lang="en-US" sz="2400" dirty="0"/>
              <a:t>ES Coach and ICI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F02D55E-220F-45C2-F650-65EB1C313058}"/>
              </a:ext>
            </a:extLst>
          </p:cNvPr>
          <p:cNvSpPr txBox="1"/>
          <p:nvPr/>
        </p:nvSpPr>
        <p:spPr>
          <a:xfrm>
            <a:off x="4383813" y="2289884"/>
            <a:ext cx="3047488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Rules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MUI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  <a:latin typeface="Gill Sans MT" panose="020B0502020104020203"/>
              </a:rPr>
              <a:t>BEST/PRE-</a:t>
            </a:r>
            <a:r>
              <a:rPr lang="en-US" sz="2000" dirty="0" err="1">
                <a:solidFill>
                  <a:srgbClr val="000000"/>
                </a:solidFill>
                <a:latin typeface="Gill Sans MT" panose="020B0502020104020203"/>
              </a:rPr>
              <a:t>Voc</a:t>
            </a:r>
            <a:endParaRPr lang="en-US" sz="2000" dirty="0">
              <a:solidFill>
                <a:srgbClr val="000000"/>
              </a:solidFill>
              <a:latin typeface="Gill Sans MT" panose="020B0502020104020203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t>NMT to CIE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  <a:latin typeface="Gill Sans MT" panose="020B0502020104020203"/>
              </a:rPr>
              <a:t>OOD Fee Schedule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srgbClr val="000000"/>
              </a:solidFill>
              <a:latin typeface="Gill Sans MT" panose="020B0502020104020203"/>
            </a:endParaRP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  <a:latin typeface="Gill Sans MT" panose="020B0502020104020203"/>
              </a:rPr>
              <a:t>Compliance Survey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  <a:latin typeface="Gill Sans MT" panose="020B0502020104020203"/>
              </a:rPr>
              <a:t>Disability ‘Signage’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rgbClr val="000000"/>
                </a:solidFill>
                <a:latin typeface="Gill Sans MT" panose="020B0502020104020203"/>
              </a:rPr>
              <a:t>Budget Investment Data Collection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US" sz="2000" dirty="0">
              <a:solidFill>
                <a:srgbClr val="000000"/>
              </a:solidFill>
              <a:latin typeface="Gill Sans MT" panose="020B0502020104020203"/>
            </a:endParaRPr>
          </a:p>
          <a:p>
            <a:pPr marL="914400" marR="0" lvl="2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  <a:p>
            <a:pPr marL="914400" marR="0" lvl="2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613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EDFBB-E694-3044-E08C-87E44C6E1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Golden Circle model: Sinek's theory value proposition : start with why">
            <a:extLst>
              <a:ext uri="{FF2B5EF4-FFF2-40B4-BE49-F238E27FC236}">
                <a16:creationId xmlns:a16="http://schemas.microsoft.com/office/drawing/2014/main" id="{C34CF907-E4D1-F967-EA4C-F5C40AA9E88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6120" y="0"/>
            <a:ext cx="963976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6598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C6CF6FC-E90F-238D-6C16-791DECCDEC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6306" y="0"/>
            <a:ext cx="9735636" cy="6839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30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1">
            <a:extLst>
              <a:ext uri="{FF2B5EF4-FFF2-40B4-BE49-F238E27FC236}">
                <a16:creationId xmlns:a16="http://schemas.microsoft.com/office/drawing/2014/main" id="{23530FE0-C542-45A1-BCD8-935787009C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51" y="640080"/>
            <a:ext cx="8924024" cy="5200996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0543" y="825096"/>
            <a:ext cx="8549640" cy="483096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6984" y="1283546"/>
            <a:ext cx="5715917" cy="391406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404040"/>
                </a:solidFill>
              </a:rPr>
              <a:t>OPRA and its members are focused on supporting the success of Ohioans with intellectual and developmental disabilities.</a:t>
            </a:r>
            <a:endParaRPr lang="en-US" sz="2800" dirty="0">
              <a:solidFill>
                <a:srgbClr val="404040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6718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0168" y="1586484"/>
            <a:ext cx="3685032" cy="36850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3000">
                <a:solidFill>
                  <a:srgbClr val="FFFFFF"/>
                </a:solidFill>
              </a:rPr>
              <a:t>The Why</a:t>
            </a:r>
          </a:p>
        </p:txBody>
      </p:sp>
    </p:spTree>
    <p:extLst>
      <p:ext uri="{BB962C8B-B14F-4D97-AF65-F5344CB8AC3E}">
        <p14:creationId xmlns:p14="http://schemas.microsoft.com/office/powerpoint/2010/main" val="2484019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3530FE0-C542-45A1-BCD8-935787009C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51" y="640080"/>
            <a:ext cx="8924024" cy="5200996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0543" y="825096"/>
            <a:ext cx="8549640" cy="483096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6984" y="1283546"/>
            <a:ext cx="5715917" cy="3914063"/>
          </a:xfrm>
        </p:spPr>
        <p:txBody>
          <a:bodyPr anchor="ctr">
            <a:normAutofit/>
          </a:bodyPr>
          <a:lstStyle/>
          <a:p>
            <a:pPr marL="502920" lvl="1" indent="0">
              <a:buNone/>
            </a:pPr>
            <a:r>
              <a:rPr lang="en-US" sz="2800" dirty="0">
                <a:solidFill>
                  <a:srgbClr val="404040"/>
                </a:solidFill>
              </a:rPr>
              <a:t>We believe the primary focus of our work is the positive and supportive relationship between front-line professionals and the people they support. </a:t>
            </a:r>
          </a:p>
        </p:txBody>
      </p:sp>
      <p:sp>
        <p:nvSpPr>
          <p:cNvPr id="7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6718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0168" y="1586484"/>
            <a:ext cx="3685032" cy="36850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3000">
                <a:solidFill>
                  <a:srgbClr val="FFFFFF"/>
                </a:solidFill>
              </a:rPr>
              <a:t>Principle #1</a:t>
            </a:r>
          </a:p>
        </p:txBody>
      </p:sp>
    </p:spTree>
    <p:extLst>
      <p:ext uri="{BB962C8B-B14F-4D97-AF65-F5344CB8AC3E}">
        <p14:creationId xmlns:p14="http://schemas.microsoft.com/office/powerpoint/2010/main" val="505704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3530FE0-C542-45A1-BCD8-935787009C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51" y="640080"/>
            <a:ext cx="8924024" cy="5200996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0543" y="825096"/>
            <a:ext cx="8549640" cy="483096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6984" y="1283546"/>
            <a:ext cx="5715917" cy="3914063"/>
          </a:xfrm>
        </p:spPr>
        <p:txBody>
          <a:bodyPr anchor="ctr">
            <a:normAutofit/>
          </a:bodyPr>
          <a:lstStyle/>
          <a:p>
            <a:pPr marL="502920" lvl="1" indent="0">
              <a:buNone/>
            </a:pPr>
            <a:r>
              <a:rPr lang="en-US" sz="2800" dirty="0">
                <a:solidFill>
                  <a:srgbClr val="404040"/>
                </a:solidFill>
              </a:rPr>
              <a:t>We believe providers should be supported and trusted to support people with developmental disabilities and operate effective and successful organizations.</a:t>
            </a:r>
          </a:p>
        </p:txBody>
      </p:sp>
      <p:sp>
        <p:nvSpPr>
          <p:cNvPr id="7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6718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0168" y="1586484"/>
            <a:ext cx="3685032" cy="36850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3000">
                <a:solidFill>
                  <a:srgbClr val="FFFFFF"/>
                </a:solidFill>
              </a:rPr>
              <a:t>Principle #2</a:t>
            </a:r>
          </a:p>
        </p:txBody>
      </p:sp>
    </p:spTree>
    <p:extLst>
      <p:ext uri="{BB962C8B-B14F-4D97-AF65-F5344CB8AC3E}">
        <p14:creationId xmlns:p14="http://schemas.microsoft.com/office/powerpoint/2010/main" val="879584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3530FE0-C542-45A1-BCD8-935787009C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51" y="640080"/>
            <a:ext cx="8924024" cy="5200996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0543" y="825096"/>
            <a:ext cx="8549640" cy="483096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6984" y="1283546"/>
            <a:ext cx="5715917" cy="3914063"/>
          </a:xfrm>
        </p:spPr>
        <p:txBody>
          <a:bodyPr anchor="ctr">
            <a:normAutofit/>
          </a:bodyPr>
          <a:lstStyle/>
          <a:p>
            <a:pPr marL="502920" lvl="1" indent="0">
              <a:buNone/>
            </a:pPr>
            <a:r>
              <a:rPr lang="en-US" sz="2800" dirty="0">
                <a:solidFill>
                  <a:srgbClr val="404040"/>
                </a:solidFill>
              </a:rPr>
              <a:t>We believe providers must be sufficiently compensated to deliver essential services to meet the needs of the people they support in an ever-evolving society and system.</a:t>
            </a:r>
          </a:p>
        </p:txBody>
      </p:sp>
      <p:sp>
        <p:nvSpPr>
          <p:cNvPr id="7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6718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0168" y="1586484"/>
            <a:ext cx="3685032" cy="36850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3000">
                <a:solidFill>
                  <a:srgbClr val="FFFFFF"/>
                </a:solidFill>
              </a:rPr>
              <a:t>Principle #3</a:t>
            </a:r>
          </a:p>
        </p:txBody>
      </p:sp>
    </p:spTree>
    <p:extLst>
      <p:ext uri="{BB962C8B-B14F-4D97-AF65-F5344CB8AC3E}">
        <p14:creationId xmlns:p14="http://schemas.microsoft.com/office/powerpoint/2010/main" val="1299291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3530FE0-C542-45A1-BCD8-935787009C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351" y="640080"/>
            <a:ext cx="8924024" cy="5200996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0543" y="825096"/>
            <a:ext cx="8549640" cy="483096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16984" y="1283546"/>
            <a:ext cx="5715917" cy="3914063"/>
          </a:xfrm>
        </p:spPr>
        <p:txBody>
          <a:bodyPr anchor="ctr">
            <a:normAutofit/>
          </a:bodyPr>
          <a:lstStyle/>
          <a:p>
            <a:pPr marL="502920" lvl="1" indent="0">
              <a:buNone/>
            </a:pPr>
            <a:r>
              <a:rPr lang="en-US" sz="2800" dirty="0">
                <a:solidFill>
                  <a:srgbClr val="404040"/>
                </a:solidFill>
              </a:rPr>
              <a:t> We believe all services currently provided across the spectrum of services should be recognized as crucial to each and every person we serve. </a:t>
            </a:r>
          </a:p>
        </p:txBody>
      </p:sp>
      <p:sp>
        <p:nvSpPr>
          <p:cNvPr id="7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6718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0168" y="1586484"/>
            <a:ext cx="3685032" cy="36850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3000">
                <a:solidFill>
                  <a:srgbClr val="FFFFFF"/>
                </a:solidFill>
              </a:rPr>
              <a:t>Principle #4</a:t>
            </a:r>
          </a:p>
        </p:txBody>
      </p:sp>
    </p:spTree>
    <p:extLst>
      <p:ext uri="{BB962C8B-B14F-4D97-AF65-F5344CB8AC3E}">
        <p14:creationId xmlns:p14="http://schemas.microsoft.com/office/powerpoint/2010/main" val="3165704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89354-98FD-1185-7C98-1C9DC9656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</a:t>
            </a:r>
            <a:r>
              <a:rPr lang="en-US" dirty="0" err="1"/>
              <a:t>C.a.r.e</a:t>
            </a:r>
            <a:r>
              <a:rPr lang="en-US" dirty="0"/>
              <a:t>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D4733-7250-B916-70BB-2C7B7163D0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8855" y="2638044"/>
            <a:ext cx="2447647" cy="3101982"/>
          </a:xfrm>
        </p:spPr>
        <p:txBody>
          <a:bodyPr>
            <a:noAutofit/>
          </a:bodyPr>
          <a:lstStyle/>
          <a:p>
            <a:r>
              <a:rPr lang="en-US" sz="2000" b="1" dirty="0"/>
              <a:t>Community</a:t>
            </a:r>
          </a:p>
          <a:p>
            <a:pPr lvl="1"/>
            <a:r>
              <a:rPr lang="en-US" sz="2000" dirty="0"/>
              <a:t>Friday Calls</a:t>
            </a:r>
          </a:p>
          <a:p>
            <a:pPr lvl="1"/>
            <a:r>
              <a:rPr lang="en-US" sz="2000" dirty="0"/>
              <a:t>District Meetings</a:t>
            </a:r>
          </a:p>
          <a:p>
            <a:pPr lvl="1"/>
            <a:r>
              <a:rPr lang="en-US" sz="2000" dirty="0"/>
              <a:t>Scream Rooms</a:t>
            </a:r>
          </a:p>
          <a:p>
            <a:pPr lvl="1"/>
            <a:r>
              <a:rPr lang="en-US" sz="2000" dirty="0" err="1"/>
              <a:t>ListServs</a:t>
            </a:r>
            <a:endParaRPr lang="en-US" sz="2000" dirty="0"/>
          </a:p>
          <a:p>
            <a:pPr lvl="1"/>
            <a:r>
              <a:rPr lang="en-US" sz="2000" dirty="0"/>
              <a:t>In-person visits, trainings and board meetings.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6DDC02-4841-CC98-7AF7-7A4B19AC39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68353" y="2638044"/>
            <a:ext cx="2847664" cy="3101982"/>
          </a:xfrm>
        </p:spPr>
        <p:txBody>
          <a:bodyPr>
            <a:normAutofit/>
          </a:bodyPr>
          <a:lstStyle/>
          <a:p>
            <a:r>
              <a:rPr lang="en-US" sz="2000" b="1" dirty="0"/>
              <a:t>Experiences</a:t>
            </a:r>
          </a:p>
          <a:p>
            <a:pPr lvl="1"/>
            <a:r>
              <a:rPr lang="en-US" sz="2000" dirty="0"/>
              <a:t>Regular Conferences</a:t>
            </a:r>
          </a:p>
          <a:p>
            <a:pPr lvl="1"/>
            <a:r>
              <a:rPr lang="en-US" sz="2000" dirty="0"/>
              <a:t>PAC Outings</a:t>
            </a:r>
          </a:p>
          <a:p>
            <a:pPr lvl="1"/>
            <a:r>
              <a:rPr lang="en-US" sz="2000" dirty="0"/>
              <a:t>Online Training Offerings</a:t>
            </a:r>
          </a:p>
          <a:p>
            <a:pPr lvl="1"/>
            <a:r>
              <a:rPr lang="en-US" sz="2000" dirty="0"/>
              <a:t>Advocacy Opportunities</a:t>
            </a:r>
          </a:p>
          <a:p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3D1F6A4-28FF-EC26-D829-780716C20FB2}"/>
              </a:ext>
            </a:extLst>
          </p:cNvPr>
          <p:cNvSpPr txBox="1">
            <a:spLocks/>
          </p:cNvSpPr>
          <p:nvPr/>
        </p:nvSpPr>
        <p:spPr>
          <a:xfrm>
            <a:off x="3570861" y="2656874"/>
            <a:ext cx="2447647" cy="31019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Advocacy</a:t>
            </a:r>
          </a:p>
          <a:p>
            <a:pPr lvl="1"/>
            <a:r>
              <a:rPr lang="en-US" sz="2000" dirty="0"/>
              <a:t>Budget</a:t>
            </a:r>
          </a:p>
          <a:p>
            <a:pPr lvl="1"/>
            <a:r>
              <a:rPr lang="en-US" sz="2000" dirty="0"/>
              <a:t>Rules</a:t>
            </a:r>
          </a:p>
          <a:p>
            <a:pPr lvl="1"/>
            <a:r>
              <a:rPr lang="en-US" sz="2000" dirty="0"/>
              <a:t>Legislation</a:t>
            </a:r>
          </a:p>
          <a:p>
            <a:pPr lvl="1"/>
            <a:r>
              <a:rPr lang="en-US" sz="2000" dirty="0"/>
              <a:t>Workgroups</a:t>
            </a:r>
          </a:p>
          <a:p>
            <a:pPr lvl="1"/>
            <a:r>
              <a:rPr lang="en-US" sz="2000" dirty="0"/>
              <a:t>Federal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A2BC3ED2-857C-194B-8722-603BC65BA602}"/>
              </a:ext>
            </a:extLst>
          </p:cNvPr>
          <p:cNvSpPr txBox="1">
            <a:spLocks/>
          </p:cNvSpPr>
          <p:nvPr/>
        </p:nvSpPr>
        <p:spPr>
          <a:xfrm>
            <a:off x="5916329" y="2638044"/>
            <a:ext cx="2847665" cy="31019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Resources</a:t>
            </a:r>
          </a:p>
          <a:p>
            <a:pPr lvl="1"/>
            <a:r>
              <a:rPr lang="en-US" sz="2000" dirty="0"/>
              <a:t>Friday 5 Newsletter</a:t>
            </a:r>
          </a:p>
          <a:p>
            <a:pPr lvl="1"/>
            <a:r>
              <a:rPr lang="en-US" sz="2000" dirty="0"/>
              <a:t>Committee Meetings</a:t>
            </a:r>
          </a:p>
          <a:p>
            <a:pPr lvl="1"/>
            <a:r>
              <a:rPr lang="en-US" sz="2000" dirty="0"/>
              <a:t>Town Hall Tuesdays</a:t>
            </a:r>
          </a:p>
          <a:p>
            <a:pPr lvl="1"/>
            <a:r>
              <a:rPr lang="en-US" sz="2000" dirty="0"/>
              <a:t>Technical Assistance</a:t>
            </a:r>
          </a:p>
          <a:p>
            <a:pPr lvl="1"/>
            <a:r>
              <a:rPr lang="en-US" sz="2000" dirty="0"/>
              <a:t>Communication Guides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9037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{C869B8A7-9B52-784D-AA8D-10940B414C22}tf10001120</Template>
  <TotalTime>6796</TotalTime>
  <Words>333</Words>
  <Application>Microsoft Macintosh PowerPoint</Application>
  <PresentationFormat>Widescreen</PresentationFormat>
  <Paragraphs>87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Gill Sans MT</vt:lpstr>
      <vt:lpstr>Parcel</vt:lpstr>
      <vt:lpstr>Guiding Principles and Strategic Plan-2024 Annual Report</vt:lpstr>
      <vt:lpstr>PowerPoint Presentation</vt:lpstr>
      <vt:lpstr>PowerPoint Presentation</vt:lpstr>
      <vt:lpstr>The Why</vt:lpstr>
      <vt:lpstr>Principle #1</vt:lpstr>
      <vt:lpstr>Principle #2</vt:lpstr>
      <vt:lpstr>Principle #3</vt:lpstr>
      <vt:lpstr>Principle #4</vt:lpstr>
      <vt:lpstr>Core C.a.r.e Activities</vt:lpstr>
      <vt:lpstr>PowerPoint Presentation</vt:lpstr>
      <vt:lpstr>New C.a.r.e Activities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Guiding Principles and Strategic Plan</dc:title>
  <dc:creator>Scott Marks</dc:creator>
  <cp:lastModifiedBy>Scott Marks</cp:lastModifiedBy>
  <cp:revision>36</cp:revision>
  <dcterms:created xsi:type="dcterms:W3CDTF">2021-09-20T15:26:05Z</dcterms:created>
  <dcterms:modified xsi:type="dcterms:W3CDTF">2024-08-22T12:20:53Z</dcterms:modified>
</cp:coreProperties>
</file>