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8"/>
  </p:notesMasterIdLst>
  <p:handoutMasterIdLst>
    <p:handoutMasterId r:id="rId49"/>
  </p:handoutMasterIdLst>
  <p:sldIdLst>
    <p:sldId id="256" r:id="rId2"/>
    <p:sldId id="302" r:id="rId3"/>
    <p:sldId id="301" r:id="rId4"/>
    <p:sldId id="303" r:id="rId5"/>
    <p:sldId id="304" r:id="rId6"/>
    <p:sldId id="305" r:id="rId7"/>
    <p:sldId id="306" r:id="rId8"/>
    <p:sldId id="308" r:id="rId9"/>
    <p:sldId id="285" r:id="rId10"/>
    <p:sldId id="300" r:id="rId11"/>
    <p:sldId id="309" r:id="rId12"/>
    <p:sldId id="311" r:id="rId13"/>
    <p:sldId id="291" r:id="rId14"/>
    <p:sldId id="312" r:id="rId15"/>
    <p:sldId id="321" r:id="rId16"/>
    <p:sldId id="310" r:id="rId17"/>
    <p:sldId id="286" r:id="rId18"/>
    <p:sldId id="296" r:id="rId19"/>
    <p:sldId id="313" r:id="rId20"/>
    <p:sldId id="323" r:id="rId21"/>
    <p:sldId id="297" r:id="rId22"/>
    <p:sldId id="298" r:id="rId23"/>
    <p:sldId id="324" r:id="rId24"/>
    <p:sldId id="326" r:id="rId25"/>
    <p:sldId id="293" r:id="rId26"/>
    <p:sldId id="294" r:id="rId27"/>
    <p:sldId id="287" r:id="rId28"/>
    <p:sldId id="292" r:id="rId29"/>
    <p:sldId id="295" r:id="rId30"/>
    <p:sldId id="314" r:id="rId31"/>
    <p:sldId id="328" r:id="rId32"/>
    <p:sldId id="338" r:id="rId33"/>
    <p:sldId id="329" r:id="rId34"/>
    <p:sldId id="330" r:id="rId35"/>
    <p:sldId id="331" r:id="rId36"/>
    <p:sldId id="333" r:id="rId37"/>
    <p:sldId id="332" r:id="rId38"/>
    <p:sldId id="334" r:id="rId39"/>
    <p:sldId id="335" r:id="rId40"/>
    <p:sldId id="336" r:id="rId41"/>
    <p:sldId id="337" r:id="rId42"/>
    <p:sldId id="327" r:id="rId43"/>
    <p:sldId id="318" r:id="rId44"/>
    <p:sldId id="319" r:id="rId45"/>
    <p:sldId id="317" r:id="rId46"/>
    <p:sldId id="299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image" Target="../media/image4.jpg"/><Relationship Id="rId2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image" Target="../media/image4.jpg"/><Relationship Id="rId2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FAE36-0412-1C41-94F4-E101D9774A31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5685F5-E935-C049-A768-1399C4785E3A}">
      <dgm:prSet phldrT="[Text]"/>
      <dgm:spPr>
        <a:solidFill>
          <a:srgbClr val="C0504D"/>
        </a:solidFill>
      </dgm:spPr>
      <dgm:t>
        <a:bodyPr/>
        <a:lstStyle/>
        <a:p>
          <a:r>
            <a:rPr lang="en-US" dirty="0" smtClean="0"/>
            <a:t>Step 1</a:t>
          </a:r>
          <a:endParaRPr lang="en-US" dirty="0"/>
        </a:p>
      </dgm:t>
    </dgm:pt>
    <dgm:pt modelId="{77A0CB52-8775-B542-9E1B-E73E9F865018}" type="parTrans" cxnId="{8F6C5F8F-A74A-7942-8FAA-4148FAA13170}">
      <dgm:prSet/>
      <dgm:spPr/>
      <dgm:t>
        <a:bodyPr/>
        <a:lstStyle/>
        <a:p>
          <a:endParaRPr lang="en-US"/>
        </a:p>
      </dgm:t>
    </dgm:pt>
    <dgm:pt modelId="{3FBF4B28-2CE0-404E-999D-3D4682AFC9AF}" type="sibTrans" cxnId="{8F6C5F8F-A74A-7942-8FAA-4148FAA13170}">
      <dgm:prSet/>
      <dgm:spPr/>
      <dgm:t>
        <a:bodyPr/>
        <a:lstStyle/>
        <a:p>
          <a:endParaRPr lang="en-US"/>
        </a:p>
      </dgm:t>
    </dgm:pt>
    <dgm:pt modelId="{A5235326-E48F-B442-8A77-4C5ACD6B04E9}">
      <dgm:prSet phldrT="[Text]"/>
      <dgm:spPr/>
      <dgm:t>
        <a:bodyPr/>
        <a:lstStyle/>
        <a:p>
          <a:r>
            <a:rPr lang="en-US" dirty="0" smtClean="0"/>
            <a:t>Developed Service Definitions and Array</a:t>
          </a:r>
          <a:endParaRPr lang="en-US" dirty="0"/>
        </a:p>
      </dgm:t>
    </dgm:pt>
    <dgm:pt modelId="{1F811BCA-AE84-9940-A134-6C2187EDAEF8}" type="parTrans" cxnId="{456595C1-1052-8D46-9BFA-C7C831A86EA7}">
      <dgm:prSet/>
      <dgm:spPr/>
      <dgm:t>
        <a:bodyPr/>
        <a:lstStyle/>
        <a:p>
          <a:endParaRPr lang="en-US"/>
        </a:p>
      </dgm:t>
    </dgm:pt>
    <dgm:pt modelId="{1D19109A-EC43-EB4A-9F8F-A270680B5803}" type="sibTrans" cxnId="{456595C1-1052-8D46-9BFA-C7C831A86EA7}">
      <dgm:prSet/>
      <dgm:spPr/>
      <dgm:t>
        <a:bodyPr/>
        <a:lstStyle/>
        <a:p>
          <a:endParaRPr lang="en-US"/>
        </a:p>
      </dgm:t>
    </dgm:pt>
    <dgm:pt modelId="{654FAAD7-E26C-7142-B81F-4ABB9C9CBD4F}">
      <dgm:prSet phldrT="[Text]"/>
      <dgm:spPr/>
      <dgm:t>
        <a:bodyPr/>
        <a:lstStyle/>
        <a:p>
          <a:r>
            <a:rPr lang="en-US" dirty="0" smtClean="0"/>
            <a:t>Provider and Staff Qualifications</a:t>
          </a:r>
          <a:endParaRPr lang="en-US" dirty="0"/>
        </a:p>
      </dgm:t>
    </dgm:pt>
    <dgm:pt modelId="{B22E13FA-21E8-DB48-A326-81771E061608}" type="parTrans" cxnId="{082AA692-6A84-2A40-8E3A-BE568FB845AD}">
      <dgm:prSet/>
      <dgm:spPr/>
      <dgm:t>
        <a:bodyPr/>
        <a:lstStyle/>
        <a:p>
          <a:endParaRPr lang="en-US"/>
        </a:p>
      </dgm:t>
    </dgm:pt>
    <dgm:pt modelId="{E998FFA3-3284-EA49-ADD5-C2705E772B37}" type="sibTrans" cxnId="{082AA692-6A84-2A40-8E3A-BE568FB845AD}">
      <dgm:prSet/>
      <dgm:spPr/>
      <dgm:t>
        <a:bodyPr/>
        <a:lstStyle/>
        <a:p>
          <a:endParaRPr lang="en-US"/>
        </a:p>
      </dgm:t>
    </dgm:pt>
    <dgm:pt modelId="{A3894EEA-67D9-E34E-A289-F609A02E372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mtClean="0"/>
            <a:t>Step 3</a:t>
          </a:r>
          <a:endParaRPr lang="en-US" dirty="0"/>
        </a:p>
      </dgm:t>
    </dgm:pt>
    <dgm:pt modelId="{A29E31A0-3CF1-274B-A8B8-37C371CB5C33}" type="parTrans" cxnId="{04A859C2-D742-1149-9F30-A19B76A40DDF}">
      <dgm:prSet/>
      <dgm:spPr/>
      <dgm:t>
        <a:bodyPr/>
        <a:lstStyle/>
        <a:p>
          <a:endParaRPr lang="en-US"/>
        </a:p>
      </dgm:t>
    </dgm:pt>
    <dgm:pt modelId="{20EA793B-98A0-0B42-9244-0017C0E93236}" type="sibTrans" cxnId="{04A859C2-D742-1149-9F30-A19B76A40DDF}">
      <dgm:prSet/>
      <dgm:spPr/>
      <dgm:t>
        <a:bodyPr/>
        <a:lstStyle/>
        <a:p>
          <a:endParaRPr lang="en-US"/>
        </a:p>
      </dgm:t>
    </dgm:pt>
    <dgm:pt modelId="{5C39F737-CCF5-A14F-846A-8DAA4F2F429D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Step 2</a:t>
          </a:r>
          <a:endParaRPr lang="en-US" dirty="0"/>
        </a:p>
      </dgm:t>
    </dgm:pt>
    <dgm:pt modelId="{935E7B0A-6F5F-784E-BA22-6C8D2FE37F70}" type="sibTrans" cxnId="{D0EE48F2-A8C2-D242-8CFE-6B06062D83BA}">
      <dgm:prSet/>
      <dgm:spPr/>
      <dgm:t>
        <a:bodyPr/>
        <a:lstStyle/>
        <a:p>
          <a:endParaRPr lang="en-US"/>
        </a:p>
      </dgm:t>
    </dgm:pt>
    <dgm:pt modelId="{1560BED1-AB74-6C45-A03B-66CC5E4E8EE5}" type="parTrans" cxnId="{D0EE48F2-A8C2-D242-8CFE-6B06062D83BA}">
      <dgm:prSet/>
      <dgm:spPr/>
      <dgm:t>
        <a:bodyPr/>
        <a:lstStyle/>
        <a:p>
          <a:endParaRPr lang="en-US"/>
        </a:p>
      </dgm:t>
    </dgm:pt>
    <dgm:pt modelId="{4573697D-CEA1-6040-9203-E35DCAC8F301}">
      <dgm:prSet phldrT="[Text]"/>
      <dgm:spPr/>
      <dgm:t>
        <a:bodyPr/>
        <a:lstStyle/>
        <a:p>
          <a:r>
            <a:rPr lang="en-US" dirty="0" smtClean="0"/>
            <a:t>Methodology for Determining Costs per hour of Service (two worksheets)</a:t>
          </a:r>
          <a:endParaRPr lang="en-US" dirty="0"/>
        </a:p>
      </dgm:t>
    </dgm:pt>
    <dgm:pt modelId="{B7B33328-902A-1143-8FD2-20D2614254F5}" type="parTrans" cxnId="{C7D041B0-FDEA-9E49-8313-E72B1DF35D17}">
      <dgm:prSet/>
      <dgm:spPr/>
      <dgm:t>
        <a:bodyPr/>
        <a:lstStyle/>
        <a:p>
          <a:endParaRPr lang="en-US"/>
        </a:p>
      </dgm:t>
    </dgm:pt>
    <dgm:pt modelId="{D82EAF37-C067-5E4C-88DE-A739BE53BAA5}" type="sibTrans" cxnId="{C7D041B0-FDEA-9E49-8313-E72B1DF35D17}">
      <dgm:prSet/>
      <dgm:spPr/>
      <dgm:t>
        <a:bodyPr/>
        <a:lstStyle/>
        <a:p>
          <a:endParaRPr lang="en-US"/>
        </a:p>
      </dgm:t>
    </dgm:pt>
    <dgm:pt modelId="{92B9667C-03CE-CE45-88DA-F358568DF283}">
      <dgm:prSet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n-US" dirty="0" smtClean="0"/>
            <a:t>Step 4</a:t>
          </a:r>
          <a:endParaRPr lang="en-US" dirty="0"/>
        </a:p>
      </dgm:t>
    </dgm:pt>
    <dgm:pt modelId="{E2E2F104-EF14-7B47-84DE-32B7855C3B8B}" type="parTrans" cxnId="{11B72A63-E35D-6848-AC94-3FCD32042C3C}">
      <dgm:prSet/>
      <dgm:spPr/>
      <dgm:t>
        <a:bodyPr/>
        <a:lstStyle/>
        <a:p>
          <a:endParaRPr lang="en-US"/>
        </a:p>
      </dgm:t>
    </dgm:pt>
    <dgm:pt modelId="{0EA0CAEB-4A81-A144-B7A6-42E7A0985E85}" type="sibTrans" cxnId="{11B72A63-E35D-6848-AC94-3FCD32042C3C}">
      <dgm:prSet/>
      <dgm:spPr/>
      <dgm:t>
        <a:bodyPr/>
        <a:lstStyle/>
        <a:p>
          <a:endParaRPr lang="en-US"/>
        </a:p>
      </dgm:t>
    </dgm:pt>
    <dgm:pt modelId="{8344946E-095A-4D49-800B-3662E0ABD2A0}">
      <dgm:prSet/>
      <dgm:spPr/>
      <dgm:t>
        <a:bodyPr/>
        <a:lstStyle/>
        <a:p>
          <a:r>
            <a:rPr lang="en-US" dirty="0" smtClean="0"/>
            <a:t>Unit Type: Time, Outcome, Combination</a:t>
          </a:r>
          <a:endParaRPr lang="en-US" dirty="0"/>
        </a:p>
      </dgm:t>
    </dgm:pt>
    <dgm:pt modelId="{A6C02D06-80F0-BE4F-9154-06EA0D9EF430}" type="parTrans" cxnId="{7E620E79-103B-0E4C-8102-0F44324A856E}">
      <dgm:prSet/>
      <dgm:spPr/>
      <dgm:t>
        <a:bodyPr/>
        <a:lstStyle/>
        <a:p>
          <a:endParaRPr lang="en-US"/>
        </a:p>
      </dgm:t>
    </dgm:pt>
    <dgm:pt modelId="{D9858C4A-19DE-6A43-A0E0-2485E4E2EB40}" type="sibTrans" cxnId="{7E620E79-103B-0E4C-8102-0F44324A856E}">
      <dgm:prSet/>
      <dgm:spPr/>
      <dgm:t>
        <a:bodyPr/>
        <a:lstStyle/>
        <a:p>
          <a:endParaRPr lang="en-US"/>
        </a:p>
      </dgm:t>
    </dgm:pt>
    <dgm:pt modelId="{A5DBE04D-29C4-7441-9806-7925581B26B8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 smtClean="0"/>
            <a:t>Step 5</a:t>
          </a:r>
          <a:endParaRPr lang="en-US" dirty="0"/>
        </a:p>
      </dgm:t>
    </dgm:pt>
    <dgm:pt modelId="{596C8864-3760-9B45-BEDF-2BA2FF933C90}" type="parTrans" cxnId="{0F074C7C-DA96-7B40-92AB-904D491C84E8}">
      <dgm:prSet/>
      <dgm:spPr/>
      <dgm:t>
        <a:bodyPr/>
        <a:lstStyle/>
        <a:p>
          <a:endParaRPr lang="en-US"/>
        </a:p>
      </dgm:t>
    </dgm:pt>
    <dgm:pt modelId="{3F025A57-17BA-1F48-8EA6-566A3414317B}" type="sibTrans" cxnId="{0F074C7C-DA96-7B40-92AB-904D491C84E8}">
      <dgm:prSet/>
      <dgm:spPr/>
      <dgm:t>
        <a:bodyPr/>
        <a:lstStyle/>
        <a:p>
          <a:endParaRPr lang="en-US"/>
        </a:p>
      </dgm:t>
    </dgm:pt>
    <dgm:pt modelId="{5DC93801-9515-9846-A591-BC18CA7ECDCC}">
      <dgm:prSet/>
      <dgm:spPr/>
      <dgm:t>
        <a:bodyPr/>
        <a:lstStyle/>
        <a:p>
          <a:r>
            <a:rPr lang="en-US" dirty="0" smtClean="0"/>
            <a:t>Reimbursement Rate Methodologies </a:t>
          </a:r>
          <a:endParaRPr lang="en-US" dirty="0"/>
        </a:p>
      </dgm:t>
    </dgm:pt>
    <dgm:pt modelId="{E4B09B6C-C864-2A41-B9F9-B8516218D14C}" type="parTrans" cxnId="{527A45B6-A9FF-574A-89A3-71ACFC7C3BFF}">
      <dgm:prSet/>
      <dgm:spPr/>
      <dgm:t>
        <a:bodyPr/>
        <a:lstStyle/>
        <a:p>
          <a:endParaRPr lang="en-US"/>
        </a:p>
      </dgm:t>
    </dgm:pt>
    <dgm:pt modelId="{FBEF0E39-56B3-E948-984C-0EC099E7620C}" type="sibTrans" cxnId="{527A45B6-A9FF-574A-89A3-71ACFC7C3BFF}">
      <dgm:prSet/>
      <dgm:spPr/>
      <dgm:t>
        <a:bodyPr/>
        <a:lstStyle/>
        <a:p>
          <a:endParaRPr lang="en-US"/>
        </a:p>
      </dgm:t>
    </dgm:pt>
    <dgm:pt modelId="{EC274DB1-61B7-2E47-A909-E3DD64046AE8}" type="pres">
      <dgm:prSet presAssocID="{57EFAE36-0412-1C41-94F4-E101D9774A31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A0295A1-254D-A94C-A668-2C8ED0071DB9}" type="pres">
      <dgm:prSet presAssocID="{C25685F5-E935-C049-A768-1399C4785E3A}" presName="parentText1" presStyleLbl="node1" presStyleIdx="0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015E5-115C-D944-A10E-3F03202FEEFD}" type="pres">
      <dgm:prSet presAssocID="{C25685F5-E935-C049-A768-1399C4785E3A}" presName="childText1" presStyleLbl="solidAlignAcc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4D9A3D-54E1-1540-AA25-381A9D68AAFC}" type="pres">
      <dgm:prSet presAssocID="{5C39F737-CCF5-A14F-846A-8DAA4F2F429D}" presName="parentText2" presStyleLbl="node1" presStyleIdx="1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6F49BA-524B-6B42-A30E-A22516DDCC90}" type="pres">
      <dgm:prSet presAssocID="{5C39F737-CCF5-A14F-846A-8DAA4F2F429D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65AEB-3A6D-684B-B2AF-CB5E9BD63F4F}" type="pres">
      <dgm:prSet presAssocID="{A3894EEA-67D9-E34E-A289-F609A02E3720}" presName="parentText3" presStyleLbl="node1" presStyleIdx="2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F5401-BEFE-8B4F-80EB-42F7FDB39B63}" type="pres">
      <dgm:prSet presAssocID="{A3894EEA-67D9-E34E-A289-F609A02E3720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8CCCB-3E75-D14A-9AEF-A7B8FC6128D6}" type="pres">
      <dgm:prSet presAssocID="{92B9667C-03CE-CE45-88DA-F358568DF283}" presName="parentText4" presStyleLbl="node1" presStyleIdx="3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9BE5F-08A2-1344-AE98-05BAF165136A}" type="pres">
      <dgm:prSet presAssocID="{92B9667C-03CE-CE45-88DA-F358568DF283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65B28-C8D4-6E46-BCB2-667000ACEAFA}" type="pres">
      <dgm:prSet presAssocID="{A5DBE04D-29C4-7441-9806-7925581B26B8}" presName="parentText5" presStyleLbl="node1" presStyleIdx="4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13B59-FD8E-894D-9D1F-A8FB8ECAB663}" type="pres">
      <dgm:prSet presAssocID="{A5DBE04D-29C4-7441-9806-7925581B26B8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2A0C55-666B-3349-8DB5-683BBBB950B7}" type="presOf" srcId="{92B9667C-03CE-CE45-88DA-F358568DF283}" destId="{AC48CCCB-3E75-D14A-9AEF-A7B8FC6128D6}" srcOrd="0" destOrd="0" presId="urn:microsoft.com/office/officeart/2009/3/layout/IncreasingArrowsProcess"/>
    <dgm:cxn modelId="{96370A8D-B70E-524F-81BE-241A6F9F1E5D}" type="presOf" srcId="{A5DBE04D-29C4-7441-9806-7925581B26B8}" destId="{9CB65B28-C8D4-6E46-BCB2-667000ACEAFA}" srcOrd="0" destOrd="0" presId="urn:microsoft.com/office/officeart/2009/3/layout/IncreasingArrowsProcess"/>
    <dgm:cxn modelId="{F71EBCD5-A0AC-FB43-9658-D24E28F37F1C}" type="presOf" srcId="{A5235326-E48F-B442-8A77-4C5ACD6B04E9}" destId="{C30015E5-115C-D944-A10E-3F03202FEEFD}" srcOrd="0" destOrd="0" presId="urn:microsoft.com/office/officeart/2009/3/layout/IncreasingArrowsProcess"/>
    <dgm:cxn modelId="{082AA692-6A84-2A40-8E3A-BE568FB845AD}" srcId="{5C39F737-CCF5-A14F-846A-8DAA4F2F429D}" destId="{654FAAD7-E26C-7142-B81F-4ABB9C9CBD4F}" srcOrd="0" destOrd="0" parTransId="{B22E13FA-21E8-DB48-A326-81771E061608}" sibTransId="{E998FFA3-3284-EA49-ADD5-C2705E772B37}"/>
    <dgm:cxn modelId="{456595C1-1052-8D46-9BFA-C7C831A86EA7}" srcId="{C25685F5-E935-C049-A768-1399C4785E3A}" destId="{A5235326-E48F-B442-8A77-4C5ACD6B04E9}" srcOrd="0" destOrd="0" parTransId="{1F811BCA-AE84-9940-A134-6C2187EDAEF8}" sibTransId="{1D19109A-EC43-EB4A-9F8F-A270680B5803}"/>
    <dgm:cxn modelId="{527A45B6-A9FF-574A-89A3-71ACFC7C3BFF}" srcId="{A5DBE04D-29C4-7441-9806-7925581B26B8}" destId="{5DC93801-9515-9846-A591-BC18CA7ECDCC}" srcOrd="0" destOrd="0" parTransId="{E4B09B6C-C864-2A41-B9F9-B8516218D14C}" sibTransId="{FBEF0E39-56B3-E948-984C-0EC099E7620C}"/>
    <dgm:cxn modelId="{11B72A63-E35D-6848-AC94-3FCD32042C3C}" srcId="{57EFAE36-0412-1C41-94F4-E101D9774A31}" destId="{92B9667C-03CE-CE45-88DA-F358568DF283}" srcOrd="3" destOrd="0" parTransId="{E2E2F104-EF14-7B47-84DE-32B7855C3B8B}" sibTransId="{0EA0CAEB-4A81-A144-B7A6-42E7A0985E85}"/>
    <dgm:cxn modelId="{0F074C7C-DA96-7B40-92AB-904D491C84E8}" srcId="{57EFAE36-0412-1C41-94F4-E101D9774A31}" destId="{A5DBE04D-29C4-7441-9806-7925581B26B8}" srcOrd="4" destOrd="0" parTransId="{596C8864-3760-9B45-BEDF-2BA2FF933C90}" sibTransId="{3F025A57-17BA-1F48-8EA6-566A3414317B}"/>
    <dgm:cxn modelId="{04A859C2-D742-1149-9F30-A19B76A40DDF}" srcId="{57EFAE36-0412-1C41-94F4-E101D9774A31}" destId="{A3894EEA-67D9-E34E-A289-F609A02E3720}" srcOrd="2" destOrd="0" parTransId="{A29E31A0-3CF1-274B-A8B8-37C371CB5C33}" sibTransId="{20EA793B-98A0-0B42-9244-0017C0E93236}"/>
    <dgm:cxn modelId="{9EDB50DB-FF4C-3E43-9B9A-D45AFED81640}" type="presOf" srcId="{8344946E-095A-4D49-800B-3662E0ABD2A0}" destId="{BDC9BE5F-08A2-1344-AE98-05BAF165136A}" srcOrd="0" destOrd="0" presId="urn:microsoft.com/office/officeart/2009/3/layout/IncreasingArrowsProcess"/>
    <dgm:cxn modelId="{8F6C5F8F-A74A-7942-8FAA-4148FAA13170}" srcId="{57EFAE36-0412-1C41-94F4-E101D9774A31}" destId="{C25685F5-E935-C049-A768-1399C4785E3A}" srcOrd="0" destOrd="0" parTransId="{77A0CB52-8775-B542-9E1B-E73E9F865018}" sibTransId="{3FBF4B28-2CE0-404E-999D-3D4682AFC9AF}"/>
    <dgm:cxn modelId="{AC615F76-E551-FC4E-8CF9-C58B6D028B3E}" type="presOf" srcId="{A3894EEA-67D9-E34E-A289-F609A02E3720}" destId="{CD565AEB-3A6D-684B-B2AF-CB5E9BD63F4F}" srcOrd="0" destOrd="0" presId="urn:microsoft.com/office/officeart/2009/3/layout/IncreasingArrowsProcess"/>
    <dgm:cxn modelId="{C7D041B0-FDEA-9E49-8313-E72B1DF35D17}" srcId="{A3894EEA-67D9-E34E-A289-F609A02E3720}" destId="{4573697D-CEA1-6040-9203-E35DCAC8F301}" srcOrd="0" destOrd="0" parTransId="{B7B33328-902A-1143-8FD2-20D2614254F5}" sibTransId="{D82EAF37-C067-5E4C-88DE-A739BE53BAA5}"/>
    <dgm:cxn modelId="{EBA210A4-4009-4843-8590-9A38737D1112}" type="presOf" srcId="{654FAAD7-E26C-7142-B81F-4ABB9C9CBD4F}" destId="{C76F49BA-524B-6B42-A30E-A22516DDCC90}" srcOrd="0" destOrd="0" presId="urn:microsoft.com/office/officeart/2009/3/layout/IncreasingArrowsProcess"/>
    <dgm:cxn modelId="{797B9D58-6F9B-124F-B339-892DC3DE7C0E}" type="presOf" srcId="{57EFAE36-0412-1C41-94F4-E101D9774A31}" destId="{EC274DB1-61B7-2E47-A909-E3DD64046AE8}" srcOrd="0" destOrd="0" presId="urn:microsoft.com/office/officeart/2009/3/layout/IncreasingArrowsProcess"/>
    <dgm:cxn modelId="{D0EE48F2-A8C2-D242-8CFE-6B06062D83BA}" srcId="{57EFAE36-0412-1C41-94F4-E101D9774A31}" destId="{5C39F737-CCF5-A14F-846A-8DAA4F2F429D}" srcOrd="1" destOrd="0" parTransId="{1560BED1-AB74-6C45-A03B-66CC5E4E8EE5}" sibTransId="{935E7B0A-6F5F-784E-BA22-6C8D2FE37F70}"/>
    <dgm:cxn modelId="{FA135A1D-0C9C-7642-A725-2F7A9348ED44}" type="presOf" srcId="{5DC93801-9515-9846-A591-BC18CA7ECDCC}" destId="{C2113B59-FD8E-894D-9D1F-A8FB8ECAB663}" srcOrd="0" destOrd="0" presId="urn:microsoft.com/office/officeart/2009/3/layout/IncreasingArrowsProcess"/>
    <dgm:cxn modelId="{C66F61CF-B5DB-964D-9E48-5DFBF177DD78}" type="presOf" srcId="{4573697D-CEA1-6040-9203-E35DCAC8F301}" destId="{613F5401-BEFE-8B4F-80EB-42F7FDB39B63}" srcOrd="0" destOrd="0" presId="urn:microsoft.com/office/officeart/2009/3/layout/IncreasingArrowsProcess"/>
    <dgm:cxn modelId="{C8722B69-BA7B-AB41-AA66-77FAB715EBB4}" type="presOf" srcId="{C25685F5-E935-C049-A768-1399C4785E3A}" destId="{9A0295A1-254D-A94C-A668-2C8ED0071DB9}" srcOrd="0" destOrd="0" presId="urn:microsoft.com/office/officeart/2009/3/layout/IncreasingArrowsProcess"/>
    <dgm:cxn modelId="{7E620E79-103B-0E4C-8102-0F44324A856E}" srcId="{92B9667C-03CE-CE45-88DA-F358568DF283}" destId="{8344946E-095A-4D49-800B-3662E0ABD2A0}" srcOrd="0" destOrd="0" parTransId="{A6C02D06-80F0-BE4F-9154-06EA0D9EF430}" sibTransId="{D9858C4A-19DE-6A43-A0E0-2485E4E2EB40}"/>
    <dgm:cxn modelId="{6BB04473-4899-164C-A247-770FA0411382}" type="presOf" srcId="{5C39F737-CCF5-A14F-846A-8DAA4F2F429D}" destId="{374D9A3D-54E1-1540-AA25-381A9D68AAFC}" srcOrd="0" destOrd="0" presId="urn:microsoft.com/office/officeart/2009/3/layout/IncreasingArrowsProcess"/>
    <dgm:cxn modelId="{130BD3F5-8ECE-7E47-91DD-0B879C0AE021}" type="presParOf" srcId="{EC274DB1-61B7-2E47-A909-E3DD64046AE8}" destId="{9A0295A1-254D-A94C-A668-2C8ED0071DB9}" srcOrd="0" destOrd="0" presId="urn:microsoft.com/office/officeart/2009/3/layout/IncreasingArrowsProcess"/>
    <dgm:cxn modelId="{470492A4-B5D3-B448-B560-20D6407CF6A7}" type="presParOf" srcId="{EC274DB1-61B7-2E47-A909-E3DD64046AE8}" destId="{C30015E5-115C-D944-A10E-3F03202FEEFD}" srcOrd="1" destOrd="0" presId="urn:microsoft.com/office/officeart/2009/3/layout/IncreasingArrowsProcess"/>
    <dgm:cxn modelId="{B0C4CF73-CBE6-6741-95B9-87A606361400}" type="presParOf" srcId="{EC274DB1-61B7-2E47-A909-E3DD64046AE8}" destId="{374D9A3D-54E1-1540-AA25-381A9D68AAFC}" srcOrd="2" destOrd="0" presId="urn:microsoft.com/office/officeart/2009/3/layout/IncreasingArrowsProcess"/>
    <dgm:cxn modelId="{C8D347AA-FEEC-064F-98C6-66E61048E3A7}" type="presParOf" srcId="{EC274DB1-61B7-2E47-A909-E3DD64046AE8}" destId="{C76F49BA-524B-6B42-A30E-A22516DDCC90}" srcOrd="3" destOrd="0" presId="urn:microsoft.com/office/officeart/2009/3/layout/IncreasingArrowsProcess"/>
    <dgm:cxn modelId="{C8774CD6-03A2-6E4B-9919-A0A96FCC0E3C}" type="presParOf" srcId="{EC274DB1-61B7-2E47-A909-E3DD64046AE8}" destId="{CD565AEB-3A6D-684B-B2AF-CB5E9BD63F4F}" srcOrd="4" destOrd="0" presId="urn:microsoft.com/office/officeart/2009/3/layout/IncreasingArrowsProcess"/>
    <dgm:cxn modelId="{2D1D983A-97C3-E04B-9BCC-1029E81CB4E1}" type="presParOf" srcId="{EC274DB1-61B7-2E47-A909-E3DD64046AE8}" destId="{613F5401-BEFE-8B4F-80EB-42F7FDB39B63}" srcOrd="5" destOrd="0" presId="urn:microsoft.com/office/officeart/2009/3/layout/IncreasingArrowsProcess"/>
    <dgm:cxn modelId="{9A803BAF-B3DE-8B49-ADEE-F9512E418C2D}" type="presParOf" srcId="{EC274DB1-61B7-2E47-A909-E3DD64046AE8}" destId="{AC48CCCB-3E75-D14A-9AEF-A7B8FC6128D6}" srcOrd="6" destOrd="0" presId="urn:microsoft.com/office/officeart/2009/3/layout/IncreasingArrowsProcess"/>
    <dgm:cxn modelId="{EAB2BAA7-2FC8-1747-A813-0CABD6667BC4}" type="presParOf" srcId="{EC274DB1-61B7-2E47-A909-E3DD64046AE8}" destId="{BDC9BE5F-08A2-1344-AE98-05BAF165136A}" srcOrd="7" destOrd="0" presId="urn:microsoft.com/office/officeart/2009/3/layout/IncreasingArrowsProcess"/>
    <dgm:cxn modelId="{17F222F9-1056-9841-9EAB-2E5A372D100E}" type="presParOf" srcId="{EC274DB1-61B7-2E47-A909-E3DD64046AE8}" destId="{9CB65B28-C8D4-6E46-BCB2-667000ACEAFA}" srcOrd="8" destOrd="0" presId="urn:microsoft.com/office/officeart/2009/3/layout/IncreasingArrowsProcess"/>
    <dgm:cxn modelId="{FF3AC1F9-22F7-9B42-8D12-C1C32DCD34C8}" type="presParOf" srcId="{EC274DB1-61B7-2E47-A909-E3DD64046AE8}" destId="{C2113B59-FD8E-894D-9D1F-A8FB8ECAB663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63E943-8822-4DC7-88FE-6C520F569732}" type="doc">
      <dgm:prSet loTypeId="urn:microsoft.com/office/officeart/2005/8/layout/pList2" loCatId="pictur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E2B552E-38B7-4ABA-A315-86E85E8386A8}">
      <dgm:prSet phldrT="[Text]"/>
      <dgm:spPr>
        <a:xfrm rot="10800000">
          <a:off x="176484" y="1471612"/>
          <a:ext cx="1273565" cy="1798637"/>
        </a:xfrm>
        <a:gradFill rotWithShape="0">
          <a:gsLst>
            <a:gs pos="0">
              <a:srgbClr val="009DD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9DD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9DD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4: </a:t>
          </a:r>
        </a:p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don't think I want to work, but  may need to learn more </a:t>
          </a:r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about </a:t>
          </a: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it.</a:t>
          </a:r>
        </a:p>
      </dgm:t>
    </dgm:pt>
    <dgm:pt modelId="{9E040329-01E0-45CE-8972-A1158CA76B9C}" type="parTrans" cxnId="{73702E8F-802E-4DCB-83DC-B281E35E5893}">
      <dgm:prSet/>
      <dgm:spPr/>
      <dgm:t>
        <a:bodyPr/>
        <a:lstStyle/>
        <a:p>
          <a:endParaRPr lang="en-US"/>
        </a:p>
      </dgm:t>
    </dgm:pt>
    <dgm:pt modelId="{5851E3E6-F97D-468C-BF57-0FCB3FB26E54}" type="sibTrans" cxnId="{73702E8F-802E-4DCB-83DC-B281E35E5893}">
      <dgm:prSet/>
      <dgm:spPr/>
      <dgm:t>
        <a:bodyPr/>
        <a:lstStyle/>
        <a:p>
          <a:endParaRPr lang="en-US"/>
        </a:p>
      </dgm:t>
    </dgm:pt>
    <dgm:pt modelId="{4375EBB3-364A-4C84-8C59-8975706DC069}">
      <dgm:prSet phldrT="[Text]"/>
      <dgm:spPr>
        <a:xfrm rot="10800000">
          <a:off x="1577406" y="1471612"/>
          <a:ext cx="1273565" cy="1798637"/>
        </a:xfrm>
        <a:gradFill rotWithShape="0">
          <a:gsLst>
            <a:gs pos="0">
              <a:srgbClr val="0BD0D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BD0D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BD0D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ctr"/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3: </a:t>
          </a:r>
        </a:p>
        <a:p>
          <a:pPr algn="ctr"/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think I </a:t>
          </a: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want to work, but need help to understand my options.</a:t>
          </a:r>
        </a:p>
      </dgm:t>
    </dgm:pt>
    <dgm:pt modelId="{A940A39C-FD06-48B9-A1F3-446F2A9312EA}" type="parTrans" cxnId="{2A16496F-AA47-43E0-9713-E20A2EA65B7D}">
      <dgm:prSet/>
      <dgm:spPr/>
      <dgm:t>
        <a:bodyPr/>
        <a:lstStyle/>
        <a:p>
          <a:endParaRPr lang="en-US"/>
        </a:p>
      </dgm:t>
    </dgm:pt>
    <dgm:pt modelId="{68BC8343-4F76-416C-BD08-EB1D999DED89}" type="sibTrans" cxnId="{2A16496F-AA47-43E0-9713-E20A2EA65B7D}">
      <dgm:prSet/>
      <dgm:spPr/>
      <dgm:t>
        <a:bodyPr/>
        <a:lstStyle/>
        <a:p>
          <a:endParaRPr lang="en-US"/>
        </a:p>
      </dgm:t>
    </dgm:pt>
    <dgm:pt modelId="{C971F7D7-3340-4FEA-97B4-EA086889493C}">
      <dgm:prSet phldrT="[Text]"/>
      <dgm:spPr>
        <a:xfrm rot="10800000">
          <a:off x="2978328" y="1471612"/>
          <a:ext cx="1273565" cy="1798637"/>
        </a:xfrm>
        <a:gradFill rotWithShape="0">
          <a:gsLst>
            <a:gs pos="0">
              <a:srgbClr val="10CF9B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0CF9B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0CF9B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2: </a:t>
          </a:r>
        </a:p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want to work! Help me get a job.</a:t>
          </a:r>
        </a:p>
      </dgm:t>
    </dgm:pt>
    <dgm:pt modelId="{5A5C00CA-5880-4D71-B500-44D88BECFB4B}" type="parTrans" cxnId="{D16316E2-EE62-4DFD-B1A5-4D18571CB0E7}">
      <dgm:prSet/>
      <dgm:spPr/>
      <dgm:t>
        <a:bodyPr/>
        <a:lstStyle/>
        <a:p>
          <a:endParaRPr lang="en-US"/>
        </a:p>
      </dgm:t>
    </dgm:pt>
    <dgm:pt modelId="{4C8F211B-7356-4D14-BE31-88BB5F133C0E}" type="sibTrans" cxnId="{D16316E2-EE62-4DFD-B1A5-4D18571CB0E7}">
      <dgm:prSet/>
      <dgm:spPr/>
      <dgm:t>
        <a:bodyPr/>
        <a:lstStyle/>
        <a:p>
          <a:endParaRPr lang="en-US"/>
        </a:p>
      </dgm:t>
    </dgm:pt>
    <dgm:pt modelId="{717849AA-4421-4205-B4AB-9D81DC4AB9BA}">
      <dgm:prSet/>
      <dgm:spPr>
        <a:xfrm rot="10800000">
          <a:off x="4379250" y="1471612"/>
          <a:ext cx="1273565" cy="1798637"/>
        </a:xfrm>
        <a:gradFill rotWithShape="0">
          <a:gsLst>
            <a:gs pos="0">
              <a:srgbClr val="7CCA6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7CCA6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7CCA6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1: </a:t>
          </a:r>
        </a:p>
        <a:p>
          <a:r>
            <a:rPr lang="en-US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have a job but need support to keep it or get a better job. </a:t>
          </a:r>
        </a:p>
      </dgm:t>
    </dgm:pt>
    <dgm:pt modelId="{2B0B174B-694D-4A42-8906-5AFA3E5D7E86}" type="parTrans" cxnId="{84FDA520-8C53-4360-9A22-2BDA817E43A3}">
      <dgm:prSet/>
      <dgm:spPr/>
      <dgm:t>
        <a:bodyPr/>
        <a:lstStyle/>
        <a:p>
          <a:endParaRPr lang="en-US"/>
        </a:p>
      </dgm:t>
    </dgm:pt>
    <dgm:pt modelId="{0E8C947E-C3B2-4C9D-9CBF-1F68304AB2EE}" type="sibTrans" cxnId="{84FDA520-8C53-4360-9A22-2BDA817E43A3}">
      <dgm:prSet/>
      <dgm:spPr/>
      <dgm:t>
        <a:bodyPr/>
        <a:lstStyle/>
        <a:p>
          <a:endParaRPr lang="en-US"/>
        </a:p>
      </dgm:t>
    </dgm:pt>
    <dgm:pt modelId="{A90F2D47-ABBD-4EE3-92D2-3F7CF2C8EB94}" type="pres">
      <dgm:prSet presAssocID="{4063E943-8822-4DC7-88FE-6C520F5697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6B080A-FB5F-4D5F-9074-C2EA45FA5052}" type="pres">
      <dgm:prSet presAssocID="{4063E943-8822-4DC7-88FE-6C520F569732}" presName="bkgdShp" presStyleLbl="alignAccFollowNode1" presStyleIdx="0" presStyleCnt="1" custLinFactY="-16073" custLinFactNeighborY="-100000"/>
      <dgm:spPr>
        <a:xfrm>
          <a:off x="0" y="0"/>
          <a:ext cx="5829300" cy="1471612"/>
        </a:xfrm>
        <a:prstGeom prst="roundRect">
          <a:avLst>
            <a:gd name="adj" fmla="val 10000"/>
          </a:avLst>
        </a:prstGeom>
        <a:solidFill>
          <a:srgbClr val="009DD9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9DD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5476607E-901E-421D-B1B3-7692423BC695}" type="pres">
      <dgm:prSet presAssocID="{4063E943-8822-4DC7-88FE-6C520F569732}" presName="linComp" presStyleCnt="0"/>
      <dgm:spPr/>
      <dgm:t>
        <a:bodyPr/>
        <a:lstStyle/>
        <a:p>
          <a:endParaRPr lang="en-US"/>
        </a:p>
      </dgm:t>
    </dgm:pt>
    <dgm:pt modelId="{3A945915-314F-4992-8224-446BD01CDFBC}" type="pres">
      <dgm:prSet presAssocID="{7E2B552E-38B7-4ABA-A315-86E85E8386A8}" presName="compNode" presStyleCnt="0"/>
      <dgm:spPr/>
      <dgm:t>
        <a:bodyPr/>
        <a:lstStyle/>
        <a:p>
          <a:endParaRPr lang="en-US"/>
        </a:p>
      </dgm:t>
    </dgm:pt>
    <dgm:pt modelId="{20D8D9F8-77A1-485F-A0D5-EC27A5CEF925}" type="pres">
      <dgm:prSet presAssocID="{7E2B552E-38B7-4ABA-A315-86E85E8386A8}" presName="node" presStyleLbl="node1" presStyleIdx="0" presStyleCnt="4">
        <dgm:presLayoutVars>
          <dgm:bulletEnabled val="1"/>
        </dgm:presLayoutVars>
      </dgm:prSet>
      <dgm:spPr>
        <a:prstGeom prst="round2SameRect">
          <a:avLst>
            <a:gd name="adj1" fmla="val 10500"/>
            <a:gd name="adj2" fmla="val 0"/>
          </a:avLst>
        </a:prstGeom>
      </dgm:spPr>
      <dgm:t>
        <a:bodyPr/>
        <a:lstStyle/>
        <a:p>
          <a:endParaRPr lang="en-US"/>
        </a:p>
      </dgm:t>
    </dgm:pt>
    <dgm:pt modelId="{115F5EE2-3979-4D79-AB42-390B1B13BE15}" type="pres">
      <dgm:prSet presAssocID="{7E2B552E-38B7-4ABA-A315-86E85E8386A8}" presName="invisiNode" presStyleLbl="node1" presStyleIdx="0" presStyleCnt="4"/>
      <dgm:spPr/>
      <dgm:t>
        <a:bodyPr/>
        <a:lstStyle/>
        <a:p>
          <a:endParaRPr lang="en-US"/>
        </a:p>
      </dgm:t>
    </dgm:pt>
    <dgm:pt modelId="{97DE7F98-AE56-44B7-BE31-597F975570F1}" type="pres">
      <dgm:prSet presAssocID="{7E2B552E-38B7-4ABA-A315-86E85E8386A8}" presName="imagNode" presStyleLbl="fgImgPlace1" presStyleIdx="0" presStyleCnt="4"/>
      <dgm:spPr>
        <a:xfrm>
          <a:off x="176484" y="196215"/>
          <a:ext cx="1273565" cy="107918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4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FC9D1B3A-ADCC-4E85-AC7F-882498762469}" type="pres">
      <dgm:prSet presAssocID="{5851E3E6-F97D-468C-BF57-0FCB3FB26E5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BE941AA-4604-4994-8B9E-8708EDCB1C41}" type="pres">
      <dgm:prSet presAssocID="{4375EBB3-364A-4C84-8C59-8975706DC069}" presName="compNode" presStyleCnt="0"/>
      <dgm:spPr/>
      <dgm:t>
        <a:bodyPr/>
        <a:lstStyle/>
        <a:p>
          <a:endParaRPr lang="en-US"/>
        </a:p>
      </dgm:t>
    </dgm:pt>
    <dgm:pt modelId="{F4804927-BDDD-4A8B-B07F-F8CFD9557A05}" type="pres">
      <dgm:prSet presAssocID="{4375EBB3-364A-4C84-8C59-8975706DC069}" presName="node" presStyleLbl="node1" presStyleIdx="1" presStyleCnt="4">
        <dgm:presLayoutVars>
          <dgm:bulletEnabled val="1"/>
        </dgm:presLayoutVars>
      </dgm:prSet>
      <dgm:spPr>
        <a:prstGeom prst="round2SameRect">
          <a:avLst>
            <a:gd name="adj1" fmla="val 10500"/>
            <a:gd name="adj2" fmla="val 0"/>
          </a:avLst>
        </a:prstGeom>
      </dgm:spPr>
      <dgm:t>
        <a:bodyPr/>
        <a:lstStyle/>
        <a:p>
          <a:endParaRPr lang="en-US"/>
        </a:p>
      </dgm:t>
    </dgm:pt>
    <dgm:pt modelId="{A7693F18-AF8C-4E9D-8E1F-8E4D7E958B40}" type="pres">
      <dgm:prSet presAssocID="{4375EBB3-364A-4C84-8C59-8975706DC069}" presName="invisiNode" presStyleLbl="node1" presStyleIdx="1" presStyleCnt="4"/>
      <dgm:spPr/>
      <dgm:t>
        <a:bodyPr/>
        <a:lstStyle/>
        <a:p>
          <a:endParaRPr lang="en-US"/>
        </a:p>
      </dgm:t>
    </dgm:pt>
    <dgm:pt modelId="{F13FB000-EA2C-40BA-BE10-DDED64326444}" type="pres">
      <dgm:prSet presAssocID="{4375EBB3-364A-4C84-8C59-8975706DC069}" presName="imagNode" presStyleLbl="fgImgPlace1" presStyleIdx="1" presStyleCnt="4"/>
      <dgm:spPr>
        <a:xfrm>
          <a:off x="1577406" y="196215"/>
          <a:ext cx="1273565" cy="107918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4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BB3A95E7-6C8B-40D2-8B24-92AFEDA49B5E}" type="pres">
      <dgm:prSet presAssocID="{68BC8343-4F76-416C-BD08-EB1D999DED8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F3F0B04-45DE-4DCF-86EA-4C885CDC40D5}" type="pres">
      <dgm:prSet presAssocID="{C971F7D7-3340-4FEA-97B4-EA086889493C}" presName="compNode" presStyleCnt="0"/>
      <dgm:spPr/>
      <dgm:t>
        <a:bodyPr/>
        <a:lstStyle/>
        <a:p>
          <a:endParaRPr lang="en-US"/>
        </a:p>
      </dgm:t>
    </dgm:pt>
    <dgm:pt modelId="{57CBCCFF-824E-4BE3-A62D-AEC971FFCECC}" type="pres">
      <dgm:prSet presAssocID="{C971F7D7-3340-4FEA-97B4-EA086889493C}" presName="node" presStyleLbl="node1" presStyleIdx="2" presStyleCnt="4">
        <dgm:presLayoutVars>
          <dgm:bulletEnabled val="1"/>
        </dgm:presLayoutVars>
      </dgm:prSet>
      <dgm:spPr>
        <a:prstGeom prst="round2SameRect">
          <a:avLst>
            <a:gd name="adj1" fmla="val 10500"/>
            <a:gd name="adj2" fmla="val 0"/>
          </a:avLst>
        </a:prstGeom>
      </dgm:spPr>
      <dgm:t>
        <a:bodyPr/>
        <a:lstStyle/>
        <a:p>
          <a:endParaRPr lang="en-US"/>
        </a:p>
      </dgm:t>
    </dgm:pt>
    <dgm:pt modelId="{BDF786BD-77D6-41A9-87E0-E08D81A2D3F8}" type="pres">
      <dgm:prSet presAssocID="{C971F7D7-3340-4FEA-97B4-EA086889493C}" presName="invisiNode" presStyleLbl="node1" presStyleIdx="2" presStyleCnt="4"/>
      <dgm:spPr/>
      <dgm:t>
        <a:bodyPr/>
        <a:lstStyle/>
        <a:p>
          <a:endParaRPr lang="en-US"/>
        </a:p>
      </dgm:t>
    </dgm:pt>
    <dgm:pt modelId="{D1E012E0-D836-4022-93F0-5FBFF6F1DBD2}" type="pres">
      <dgm:prSet presAssocID="{C971F7D7-3340-4FEA-97B4-EA086889493C}" presName="imagNode" presStyleLbl="fgImgPlace1" presStyleIdx="2" presStyleCnt="4"/>
      <dgm:spPr>
        <a:xfrm>
          <a:off x="2978328" y="196215"/>
          <a:ext cx="1273565" cy="107918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4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  <dgm:pt modelId="{5EAEE51A-E95D-417C-8E42-8413BEECA49D}" type="pres">
      <dgm:prSet presAssocID="{4C8F211B-7356-4D14-BE31-88BB5F133C0E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41A2595-6146-4A85-900F-352C7E0E3DD0}" type="pres">
      <dgm:prSet presAssocID="{717849AA-4421-4205-B4AB-9D81DC4AB9BA}" presName="compNode" presStyleCnt="0"/>
      <dgm:spPr/>
      <dgm:t>
        <a:bodyPr/>
        <a:lstStyle/>
        <a:p>
          <a:endParaRPr lang="en-US"/>
        </a:p>
      </dgm:t>
    </dgm:pt>
    <dgm:pt modelId="{DF6469BB-1FDA-4E1D-93C8-231328BA6F76}" type="pres">
      <dgm:prSet presAssocID="{717849AA-4421-4205-B4AB-9D81DC4AB9BA}" presName="node" presStyleLbl="node1" presStyleIdx="3" presStyleCnt="4">
        <dgm:presLayoutVars>
          <dgm:bulletEnabled val="1"/>
        </dgm:presLayoutVars>
      </dgm:prSet>
      <dgm:spPr>
        <a:prstGeom prst="round2SameRect">
          <a:avLst>
            <a:gd name="adj1" fmla="val 10500"/>
            <a:gd name="adj2" fmla="val 0"/>
          </a:avLst>
        </a:prstGeom>
      </dgm:spPr>
      <dgm:t>
        <a:bodyPr/>
        <a:lstStyle/>
        <a:p>
          <a:endParaRPr lang="en-US"/>
        </a:p>
      </dgm:t>
    </dgm:pt>
    <dgm:pt modelId="{CA77D330-55E8-44F8-9308-AD10A10CED18}" type="pres">
      <dgm:prSet presAssocID="{717849AA-4421-4205-B4AB-9D81DC4AB9BA}" presName="invisiNode" presStyleLbl="node1" presStyleIdx="3" presStyleCnt="4"/>
      <dgm:spPr/>
      <dgm:t>
        <a:bodyPr/>
        <a:lstStyle/>
        <a:p>
          <a:endParaRPr lang="en-US"/>
        </a:p>
      </dgm:t>
    </dgm:pt>
    <dgm:pt modelId="{73F5A079-6F68-44E0-88BC-8540ADC93729}" type="pres">
      <dgm:prSet presAssocID="{717849AA-4421-4205-B4AB-9D81DC4AB9BA}" presName="imagNode" presStyleLbl="fgImgPlace1" presStyleIdx="3" presStyleCnt="4"/>
      <dgm:spPr>
        <a:xfrm>
          <a:off x="4379250" y="196215"/>
          <a:ext cx="1273565" cy="107918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3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endParaRPr lang="en-US"/>
        </a:p>
      </dgm:t>
    </dgm:pt>
  </dgm:ptLst>
  <dgm:cxnLst>
    <dgm:cxn modelId="{EF9DF5E3-C638-654B-A4BD-ED494B81F326}" type="presOf" srcId="{7E2B552E-38B7-4ABA-A315-86E85E8386A8}" destId="{20D8D9F8-77A1-485F-A0D5-EC27A5CEF925}" srcOrd="0" destOrd="0" presId="urn:microsoft.com/office/officeart/2005/8/layout/pList2"/>
    <dgm:cxn modelId="{84FDA520-8C53-4360-9A22-2BDA817E43A3}" srcId="{4063E943-8822-4DC7-88FE-6C520F569732}" destId="{717849AA-4421-4205-B4AB-9D81DC4AB9BA}" srcOrd="3" destOrd="0" parTransId="{2B0B174B-694D-4A42-8906-5AFA3E5D7E86}" sibTransId="{0E8C947E-C3B2-4C9D-9CBF-1F68304AB2EE}"/>
    <dgm:cxn modelId="{73702E8F-802E-4DCB-83DC-B281E35E5893}" srcId="{4063E943-8822-4DC7-88FE-6C520F569732}" destId="{7E2B552E-38B7-4ABA-A315-86E85E8386A8}" srcOrd="0" destOrd="0" parTransId="{9E040329-01E0-45CE-8972-A1158CA76B9C}" sibTransId="{5851E3E6-F97D-468C-BF57-0FCB3FB26E54}"/>
    <dgm:cxn modelId="{325D7840-0A6C-534B-A26B-3A3915F18FC3}" type="presOf" srcId="{4063E943-8822-4DC7-88FE-6C520F569732}" destId="{A90F2D47-ABBD-4EE3-92D2-3F7CF2C8EB94}" srcOrd="0" destOrd="0" presId="urn:microsoft.com/office/officeart/2005/8/layout/pList2"/>
    <dgm:cxn modelId="{2A16496F-AA47-43E0-9713-E20A2EA65B7D}" srcId="{4063E943-8822-4DC7-88FE-6C520F569732}" destId="{4375EBB3-364A-4C84-8C59-8975706DC069}" srcOrd="1" destOrd="0" parTransId="{A940A39C-FD06-48B9-A1F3-446F2A9312EA}" sibTransId="{68BC8343-4F76-416C-BD08-EB1D999DED89}"/>
    <dgm:cxn modelId="{110D5943-E054-084F-BA23-E97927C5BA2F}" type="presOf" srcId="{717849AA-4421-4205-B4AB-9D81DC4AB9BA}" destId="{DF6469BB-1FDA-4E1D-93C8-231328BA6F76}" srcOrd="0" destOrd="0" presId="urn:microsoft.com/office/officeart/2005/8/layout/pList2"/>
    <dgm:cxn modelId="{D16316E2-EE62-4DFD-B1A5-4D18571CB0E7}" srcId="{4063E943-8822-4DC7-88FE-6C520F569732}" destId="{C971F7D7-3340-4FEA-97B4-EA086889493C}" srcOrd="2" destOrd="0" parTransId="{5A5C00CA-5880-4D71-B500-44D88BECFB4B}" sibTransId="{4C8F211B-7356-4D14-BE31-88BB5F133C0E}"/>
    <dgm:cxn modelId="{736D8BB9-D772-544E-A067-157920D5A879}" type="presOf" srcId="{4375EBB3-364A-4C84-8C59-8975706DC069}" destId="{F4804927-BDDD-4A8B-B07F-F8CFD9557A05}" srcOrd="0" destOrd="0" presId="urn:microsoft.com/office/officeart/2005/8/layout/pList2"/>
    <dgm:cxn modelId="{12481D9B-83E2-7144-84AF-4D0FE3443F7E}" type="presOf" srcId="{5851E3E6-F97D-468C-BF57-0FCB3FB26E54}" destId="{FC9D1B3A-ADCC-4E85-AC7F-882498762469}" srcOrd="0" destOrd="0" presId="urn:microsoft.com/office/officeart/2005/8/layout/pList2"/>
    <dgm:cxn modelId="{AF694295-D65C-0E47-B22C-537B8704007E}" type="presOf" srcId="{4C8F211B-7356-4D14-BE31-88BB5F133C0E}" destId="{5EAEE51A-E95D-417C-8E42-8413BEECA49D}" srcOrd="0" destOrd="0" presId="urn:microsoft.com/office/officeart/2005/8/layout/pList2"/>
    <dgm:cxn modelId="{D344612F-166A-A140-9E3F-D297B8362BF0}" type="presOf" srcId="{C971F7D7-3340-4FEA-97B4-EA086889493C}" destId="{57CBCCFF-824E-4BE3-A62D-AEC971FFCECC}" srcOrd="0" destOrd="0" presId="urn:microsoft.com/office/officeart/2005/8/layout/pList2"/>
    <dgm:cxn modelId="{F680BFC3-71B0-464A-84A6-776A7A725E33}" type="presOf" srcId="{68BC8343-4F76-416C-BD08-EB1D999DED89}" destId="{BB3A95E7-6C8B-40D2-8B24-92AFEDA49B5E}" srcOrd="0" destOrd="0" presId="urn:microsoft.com/office/officeart/2005/8/layout/pList2"/>
    <dgm:cxn modelId="{A484D949-E299-AB4F-8308-FA9B6F165F59}" type="presParOf" srcId="{A90F2D47-ABBD-4EE3-92D2-3F7CF2C8EB94}" destId="{F06B080A-FB5F-4D5F-9074-C2EA45FA5052}" srcOrd="0" destOrd="0" presId="urn:microsoft.com/office/officeart/2005/8/layout/pList2"/>
    <dgm:cxn modelId="{281E09BD-3E9F-7C4A-A166-0E0532826911}" type="presParOf" srcId="{A90F2D47-ABBD-4EE3-92D2-3F7CF2C8EB94}" destId="{5476607E-901E-421D-B1B3-7692423BC695}" srcOrd="1" destOrd="0" presId="urn:microsoft.com/office/officeart/2005/8/layout/pList2"/>
    <dgm:cxn modelId="{7893FB9D-F434-174C-AD7A-C4BD9301FE09}" type="presParOf" srcId="{5476607E-901E-421D-B1B3-7692423BC695}" destId="{3A945915-314F-4992-8224-446BD01CDFBC}" srcOrd="0" destOrd="0" presId="urn:microsoft.com/office/officeart/2005/8/layout/pList2"/>
    <dgm:cxn modelId="{A0F7CED2-7C7C-DB42-8C68-F6259207D836}" type="presParOf" srcId="{3A945915-314F-4992-8224-446BD01CDFBC}" destId="{20D8D9F8-77A1-485F-A0D5-EC27A5CEF925}" srcOrd="0" destOrd="0" presId="urn:microsoft.com/office/officeart/2005/8/layout/pList2"/>
    <dgm:cxn modelId="{D5A51B06-21F3-1F4B-9DF3-618EA3140301}" type="presParOf" srcId="{3A945915-314F-4992-8224-446BD01CDFBC}" destId="{115F5EE2-3979-4D79-AB42-390B1B13BE15}" srcOrd="1" destOrd="0" presId="urn:microsoft.com/office/officeart/2005/8/layout/pList2"/>
    <dgm:cxn modelId="{BBC87746-D0D9-A347-A7D6-884792180E59}" type="presParOf" srcId="{3A945915-314F-4992-8224-446BD01CDFBC}" destId="{97DE7F98-AE56-44B7-BE31-597F975570F1}" srcOrd="2" destOrd="0" presId="urn:microsoft.com/office/officeart/2005/8/layout/pList2"/>
    <dgm:cxn modelId="{03EA2FC1-38B0-6E42-A33C-48C1C34D84AB}" type="presParOf" srcId="{5476607E-901E-421D-B1B3-7692423BC695}" destId="{FC9D1B3A-ADCC-4E85-AC7F-882498762469}" srcOrd="1" destOrd="0" presId="urn:microsoft.com/office/officeart/2005/8/layout/pList2"/>
    <dgm:cxn modelId="{FEF630EA-1220-B64B-974E-703A1FDEBD9F}" type="presParOf" srcId="{5476607E-901E-421D-B1B3-7692423BC695}" destId="{DBE941AA-4604-4994-8B9E-8708EDCB1C41}" srcOrd="2" destOrd="0" presId="urn:microsoft.com/office/officeart/2005/8/layout/pList2"/>
    <dgm:cxn modelId="{3BCF452E-6F9E-EE47-8495-5911A6860694}" type="presParOf" srcId="{DBE941AA-4604-4994-8B9E-8708EDCB1C41}" destId="{F4804927-BDDD-4A8B-B07F-F8CFD9557A05}" srcOrd="0" destOrd="0" presId="urn:microsoft.com/office/officeart/2005/8/layout/pList2"/>
    <dgm:cxn modelId="{D2126E71-34F4-BB4F-A824-7C2840135DFB}" type="presParOf" srcId="{DBE941AA-4604-4994-8B9E-8708EDCB1C41}" destId="{A7693F18-AF8C-4E9D-8E1F-8E4D7E958B40}" srcOrd="1" destOrd="0" presId="urn:microsoft.com/office/officeart/2005/8/layout/pList2"/>
    <dgm:cxn modelId="{81B21837-EBF9-044B-A03D-9367810108FE}" type="presParOf" srcId="{DBE941AA-4604-4994-8B9E-8708EDCB1C41}" destId="{F13FB000-EA2C-40BA-BE10-DDED64326444}" srcOrd="2" destOrd="0" presId="urn:microsoft.com/office/officeart/2005/8/layout/pList2"/>
    <dgm:cxn modelId="{5B8697B5-CA05-7242-B330-22E926A9ABB5}" type="presParOf" srcId="{5476607E-901E-421D-B1B3-7692423BC695}" destId="{BB3A95E7-6C8B-40D2-8B24-92AFEDA49B5E}" srcOrd="3" destOrd="0" presId="urn:microsoft.com/office/officeart/2005/8/layout/pList2"/>
    <dgm:cxn modelId="{C484AA90-9780-A547-A864-B98BD18FBC29}" type="presParOf" srcId="{5476607E-901E-421D-B1B3-7692423BC695}" destId="{EF3F0B04-45DE-4DCF-86EA-4C885CDC40D5}" srcOrd="4" destOrd="0" presId="urn:microsoft.com/office/officeart/2005/8/layout/pList2"/>
    <dgm:cxn modelId="{A7A522FB-223F-F940-8332-2FF00A90A888}" type="presParOf" srcId="{EF3F0B04-45DE-4DCF-86EA-4C885CDC40D5}" destId="{57CBCCFF-824E-4BE3-A62D-AEC971FFCECC}" srcOrd="0" destOrd="0" presId="urn:microsoft.com/office/officeart/2005/8/layout/pList2"/>
    <dgm:cxn modelId="{FE161C6A-CE81-ED4B-82FC-6EB7CBBF8D39}" type="presParOf" srcId="{EF3F0B04-45DE-4DCF-86EA-4C885CDC40D5}" destId="{BDF786BD-77D6-41A9-87E0-E08D81A2D3F8}" srcOrd="1" destOrd="0" presId="urn:microsoft.com/office/officeart/2005/8/layout/pList2"/>
    <dgm:cxn modelId="{F1F14943-5F73-634F-BCBD-267B1E442D31}" type="presParOf" srcId="{EF3F0B04-45DE-4DCF-86EA-4C885CDC40D5}" destId="{D1E012E0-D836-4022-93F0-5FBFF6F1DBD2}" srcOrd="2" destOrd="0" presId="urn:microsoft.com/office/officeart/2005/8/layout/pList2"/>
    <dgm:cxn modelId="{39BD007F-67A4-734A-AFA4-4235004E4E8C}" type="presParOf" srcId="{5476607E-901E-421D-B1B3-7692423BC695}" destId="{5EAEE51A-E95D-417C-8E42-8413BEECA49D}" srcOrd="5" destOrd="0" presId="urn:microsoft.com/office/officeart/2005/8/layout/pList2"/>
    <dgm:cxn modelId="{C952BC3A-0636-334A-9D1C-35D2420CA5DF}" type="presParOf" srcId="{5476607E-901E-421D-B1B3-7692423BC695}" destId="{E41A2595-6146-4A85-900F-352C7E0E3DD0}" srcOrd="6" destOrd="0" presId="urn:microsoft.com/office/officeart/2005/8/layout/pList2"/>
    <dgm:cxn modelId="{75101C97-07B3-6947-AA2E-4BFA9A39C611}" type="presParOf" srcId="{E41A2595-6146-4A85-900F-352C7E0E3DD0}" destId="{DF6469BB-1FDA-4E1D-93C8-231328BA6F76}" srcOrd="0" destOrd="0" presId="urn:microsoft.com/office/officeart/2005/8/layout/pList2"/>
    <dgm:cxn modelId="{2C880ADA-7C3B-C34E-A564-95EACD1EE597}" type="presParOf" srcId="{E41A2595-6146-4A85-900F-352C7E0E3DD0}" destId="{CA77D330-55E8-44F8-9308-AD10A10CED18}" srcOrd="1" destOrd="0" presId="urn:microsoft.com/office/officeart/2005/8/layout/pList2"/>
    <dgm:cxn modelId="{F5534C7B-9731-9E46-860A-1BF8649B7277}" type="presParOf" srcId="{E41A2595-6146-4A85-900F-352C7E0E3DD0}" destId="{73F5A079-6F68-44E0-88BC-8540ADC93729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295A1-254D-A94C-A668-2C8ED0071DB9}">
      <dsp:nvSpPr>
        <dsp:cNvPr id="0" name=""/>
        <dsp:cNvSpPr/>
      </dsp:nvSpPr>
      <dsp:spPr>
        <a:xfrm>
          <a:off x="222941" y="25915"/>
          <a:ext cx="8107133" cy="1179004"/>
        </a:xfrm>
        <a:prstGeom prst="rightArrow">
          <a:avLst>
            <a:gd name="adj1" fmla="val 50000"/>
            <a:gd name="adj2" fmla="val 50000"/>
          </a:avLst>
        </a:prstGeom>
        <a:solidFill>
          <a:srgbClr val="C0504D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1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Step 1</a:t>
          </a:r>
          <a:endParaRPr lang="en-US" sz="2200" kern="1200" dirty="0"/>
        </a:p>
      </dsp:txBody>
      <dsp:txXfrm>
        <a:off x="222941" y="320666"/>
        <a:ext cx="7812382" cy="589502"/>
      </dsp:txXfrm>
    </dsp:sp>
    <dsp:sp modelId="{C30015E5-115C-D944-A10E-3F03202FEEFD}">
      <dsp:nvSpPr>
        <dsp:cNvPr id="0" name=""/>
        <dsp:cNvSpPr/>
      </dsp:nvSpPr>
      <dsp:spPr>
        <a:xfrm>
          <a:off x="222941" y="933576"/>
          <a:ext cx="1498360" cy="2164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Developed Service Definitions and Array</a:t>
          </a:r>
          <a:endParaRPr lang="en-US" sz="1500" kern="1200" dirty="0"/>
        </a:p>
      </dsp:txBody>
      <dsp:txXfrm>
        <a:off x="222941" y="933576"/>
        <a:ext cx="1498360" cy="2164841"/>
      </dsp:txXfrm>
    </dsp:sp>
    <dsp:sp modelId="{374D9A3D-54E1-1540-AA25-381A9D68AAFC}">
      <dsp:nvSpPr>
        <dsp:cNvPr id="0" name=""/>
        <dsp:cNvSpPr/>
      </dsp:nvSpPr>
      <dsp:spPr>
        <a:xfrm>
          <a:off x="1721139" y="419068"/>
          <a:ext cx="6608935" cy="11790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1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Step 2</a:t>
          </a:r>
          <a:endParaRPr lang="en-US" sz="2200" kern="1200" dirty="0"/>
        </a:p>
      </dsp:txBody>
      <dsp:txXfrm>
        <a:off x="1721139" y="713819"/>
        <a:ext cx="6314184" cy="589502"/>
      </dsp:txXfrm>
    </dsp:sp>
    <dsp:sp modelId="{C76F49BA-524B-6B42-A30E-A22516DDCC90}">
      <dsp:nvSpPr>
        <dsp:cNvPr id="0" name=""/>
        <dsp:cNvSpPr/>
      </dsp:nvSpPr>
      <dsp:spPr>
        <a:xfrm>
          <a:off x="1721139" y="1326729"/>
          <a:ext cx="1498360" cy="2164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Provider and Staff Qualifications</a:t>
          </a:r>
          <a:endParaRPr lang="en-US" sz="1500" kern="1200" dirty="0"/>
        </a:p>
      </dsp:txBody>
      <dsp:txXfrm>
        <a:off x="1721139" y="1326729"/>
        <a:ext cx="1498360" cy="2164841"/>
      </dsp:txXfrm>
    </dsp:sp>
    <dsp:sp modelId="{CD565AEB-3A6D-684B-B2AF-CB5E9BD63F4F}">
      <dsp:nvSpPr>
        <dsp:cNvPr id="0" name=""/>
        <dsp:cNvSpPr/>
      </dsp:nvSpPr>
      <dsp:spPr>
        <a:xfrm>
          <a:off x="3219337" y="812221"/>
          <a:ext cx="5110736" cy="1179004"/>
        </a:xfrm>
        <a:prstGeom prst="rightArrow">
          <a:avLst>
            <a:gd name="adj1" fmla="val 50000"/>
            <a:gd name="adj2" fmla="val 50000"/>
          </a:avLst>
        </a:prstGeom>
        <a:solidFill>
          <a:schemeClr val="bg2">
            <a:lumMod val="5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1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Step 3</a:t>
          </a:r>
          <a:endParaRPr lang="en-US" sz="2200" kern="1200" dirty="0"/>
        </a:p>
      </dsp:txBody>
      <dsp:txXfrm>
        <a:off x="3219337" y="1106972"/>
        <a:ext cx="4815985" cy="589502"/>
      </dsp:txXfrm>
    </dsp:sp>
    <dsp:sp modelId="{613F5401-BEFE-8B4F-80EB-42F7FDB39B63}">
      <dsp:nvSpPr>
        <dsp:cNvPr id="0" name=""/>
        <dsp:cNvSpPr/>
      </dsp:nvSpPr>
      <dsp:spPr>
        <a:xfrm>
          <a:off x="3219337" y="1719882"/>
          <a:ext cx="1498360" cy="2164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Methodology for Determining Costs per hour of Service (two worksheets)</a:t>
          </a:r>
          <a:endParaRPr lang="en-US" sz="1500" kern="1200" dirty="0"/>
        </a:p>
      </dsp:txBody>
      <dsp:txXfrm>
        <a:off x="3219337" y="1719882"/>
        <a:ext cx="1498360" cy="2164841"/>
      </dsp:txXfrm>
    </dsp:sp>
    <dsp:sp modelId="{AC48CCCB-3E75-D14A-9AEF-A7B8FC6128D6}">
      <dsp:nvSpPr>
        <dsp:cNvPr id="0" name=""/>
        <dsp:cNvSpPr/>
      </dsp:nvSpPr>
      <dsp:spPr>
        <a:xfrm>
          <a:off x="4718346" y="1205374"/>
          <a:ext cx="3611727" cy="1179004"/>
        </a:xfrm>
        <a:prstGeom prst="rightArrow">
          <a:avLst>
            <a:gd name="adj1" fmla="val 50000"/>
            <a:gd name="adj2" fmla="val 50000"/>
          </a:avLst>
        </a:prstGeom>
        <a:solidFill>
          <a:schemeClr val="tx1">
            <a:lumMod val="75000"/>
            <a:lumOff val="2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1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Step 4</a:t>
          </a:r>
          <a:endParaRPr lang="en-US" sz="2200" kern="1200" dirty="0"/>
        </a:p>
      </dsp:txBody>
      <dsp:txXfrm>
        <a:off x="4718346" y="1500125"/>
        <a:ext cx="3316976" cy="589502"/>
      </dsp:txXfrm>
    </dsp:sp>
    <dsp:sp modelId="{BDC9BE5F-08A2-1344-AE98-05BAF165136A}">
      <dsp:nvSpPr>
        <dsp:cNvPr id="0" name=""/>
        <dsp:cNvSpPr/>
      </dsp:nvSpPr>
      <dsp:spPr>
        <a:xfrm>
          <a:off x="4718346" y="2113035"/>
          <a:ext cx="1498360" cy="2164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Unit Type: Time, Outcome, Combination</a:t>
          </a:r>
          <a:endParaRPr lang="en-US" sz="1500" kern="1200" dirty="0"/>
        </a:p>
      </dsp:txBody>
      <dsp:txXfrm>
        <a:off x="4718346" y="2113035"/>
        <a:ext cx="1498360" cy="2164841"/>
      </dsp:txXfrm>
    </dsp:sp>
    <dsp:sp modelId="{9CB65B28-C8D4-6E46-BCB2-667000ACEAFA}">
      <dsp:nvSpPr>
        <dsp:cNvPr id="0" name=""/>
        <dsp:cNvSpPr/>
      </dsp:nvSpPr>
      <dsp:spPr>
        <a:xfrm>
          <a:off x="6216545" y="1598527"/>
          <a:ext cx="2113529" cy="11790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167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Step 5</a:t>
          </a:r>
          <a:endParaRPr lang="en-US" sz="2200" kern="1200" dirty="0"/>
        </a:p>
      </dsp:txBody>
      <dsp:txXfrm>
        <a:off x="6216545" y="1893278"/>
        <a:ext cx="1818778" cy="589502"/>
      </dsp:txXfrm>
    </dsp:sp>
    <dsp:sp modelId="{C2113B59-FD8E-894D-9D1F-A8FB8ECAB663}">
      <dsp:nvSpPr>
        <dsp:cNvPr id="0" name=""/>
        <dsp:cNvSpPr/>
      </dsp:nvSpPr>
      <dsp:spPr>
        <a:xfrm>
          <a:off x="6216545" y="2506188"/>
          <a:ext cx="1498360" cy="21648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Reimbursement Rate Methodologies </a:t>
          </a:r>
          <a:endParaRPr lang="en-US" sz="1500" kern="1200" dirty="0"/>
        </a:p>
      </dsp:txBody>
      <dsp:txXfrm>
        <a:off x="6216545" y="2506188"/>
        <a:ext cx="1498360" cy="2164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B080A-FB5F-4D5F-9074-C2EA45FA5052}">
      <dsp:nvSpPr>
        <dsp:cNvPr id="0" name=""/>
        <dsp:cNvSpPr/>
      </dsp:nvSpPr>
      <dsp:spPr>
        <a:xfrm>
          <a:off x="0" y="0"/>
          <a:ext cx="8013873" cy="2023110"/>
        </a:xfrm>
        <a:prstGeom prst="roundRect">
          <a:avLst>
            <a:gd name="adj" fmla="val 10000"/>
          </a:avLst>
        </a:prstGeom>
        <a:solidFill>
          <a:srgbClr val="009DD9">
            <a:tint val="40000"/>
            <a:alpha val="9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9DD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DE7F98-AE56-44B7-BE31-597F975570F1}">
      <dsp:nvSpPr>
        <dsp:cNvPr id="0" name=""/>
        <dsp:cNvSpPr/>
      </dsp:nvSpPr>
      <dsp:spPr>
        <a:xfrm>
          <a:off x="242623" y="269748"/>
          <a:ext cx="1750843" cy="148361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4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0D8D9F8-77A1-485F-A0D5-EC27A5CEF925}">
      <dsp:nvSpPr>
        <dsp:cNvPr id="0" name=""/>
        <dsp:cNvSpPr/>
      </dsp:nvSpPr>
      <dsp:spPr>
        <a:xfrm rot="10800000">
          <a:off x="242623" y="2023109"/>
          <a:ext cx="1750843" cy="247269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rgbClr val="009DD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9DD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9DD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4: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don't think I want to work, but  may need to learn more </a:t>
          </a: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about </a:t>
          </a: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it.</a:t>
          </a:r>
        </a:p>
      </dsp:txBody>
      <dsp:txXfrm rot="10800000">
        <a:off x="296467" y="2023109"/>
        <a:ext cx="1643155" cy="2418846"/>
      </dsp:txXfrm>
    </dsp:sp>
    <dsp:sp modelId="{F13FB000-EA2C-40BA-BE10-DDED64326444}">
      <dsp:nvSpPr>
        <dsp:cNvPr id="0" name=""/>
        <dsp:cNvSpPr/>
      </dsp:nvSpPr>
      <dsp:spPr>
        <a:xfrm>
          <a:off x="2168550" y="269748"/>
          <a:ext cx="1750843" cy="148361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4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804927-BDDD-4A8B-B07F-F8CFD9557A05}">
      <dsp:nvSpPr>
        <dsp:cNvPr id="0" name=""/>
        <dsp:cNvSpPr/>
      </dsp:nvSpPr>
      <dsp:spPr>
        <a:xfrm rot="10800000">
          <a:off x="2168550" y="2023109"/>
          <a:ext cx="1750843" cy="247269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rgbClr val="0BD0D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BD0D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BD0D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3: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think I </a:t>
          </a: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want to work, but need help to understand my options.</a:t>
          </a:r>
        </a:p>
      </dsp:txBody>
      <dsp:txXfrm rot="10800000">
        <a:off x="2222394" y="2023109"/>
        <a:ext cx="1643155" cy="2418846"/>
      </dsp:txXfrm>
    </dsp:sp>
    <dsp:sp modelId="{D1E012E0-D836-4022-93F0-5FBFF6F1DBD2}">
      <dsp:nvSpPr>
        <dsp:cNvPr id="0" name=""/>
        <dsp:cNvSpPr/>
      </dsp:nvSpPr>
      <dsp:spPr>
        <a:xfrm>
          <a:off x="4094478" y="269748"/>
          <a:ext cx="1750843" cy="148361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4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CBCCFF-824E-4BE3-A62D-AEC971FFCECC}">
      <dsp:nvSpPr>
        <dsp:cNvPr id="0" name=""/>
        <dsp:cNvSpPr/>
      </dsp:nvSpPr>
      <dsp:spPr>
        <a:xfrm rot="10800000">
          <a:off x="4094478" y="2023109"/>
          <a:ext cx="1750843" cy="247269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rgbClr val="10CF9B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0CF9B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0CF9B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2: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want to work! Help me get a job.</a:t>
          </a:r>
        </a:p>
      </dsp:txBody>
      <dsp:txXfrm rot="10800000">
        <a:off x="4148322" y="2023109"/>
        <a:ext cx="1643155" cy="2418846"/>
      </dsp:txXfrm>
    </dsp:sp>
    <dsp:sp modelId="{73F5A079-6F68-44E0-88BC-8540ADC93729}">
      <dsp:nvSpPr>
        <dsp:cNvPr id="0" name=""/>
        <dsp:cNvSpPr/>
      </dsp:nvSpPr>
      <dsp:spPr>
        <a:xfrm>
          <a:off x="6020406" y="269748"/>
          <a:ext cx="1750843" cy="1483614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-3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6469BB-1FDA-4E1D-93C8-231328BA6F76}">
      <dsp:nvSpPr>
        <dsp:cNvPr id="0" name=""/>
        <dsp:cNvSpPr/>
      </dsp:nvSpPr>
      <dsp:spPr>
        <a:xfrm rot="10800000">
          <a:off x="6020406" y="2023109"/>
          <a:ext cx="1750843" cy="2472690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rgbClr val="7CCA6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7CCA6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7CCA6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Place 1: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 have a job but need support to keep it or get a better job. </a:t>
          </a:r>
        </a:p>
      </dsp:txBody>
      <dsp:txXfrm rot="10800000">
        <a:off x="6074250" y="2023109"/>
        <a:ext cx="1643155" cy="2418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6AC24-577C-C044-8DAF-2871554719BF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7A7B8-8B38-584D-A88B-DB7FB176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790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F09FC-0839-0D4F-8D76-6F174A82E6CD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FD731-B19B-3841-8649-1D7D13284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23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D095-042C-DD49-8F92-3969BD416577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98C3D-B545-934E-B750-8004FADA56A5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71DA-6580-A149-AD0D-4D8A9945267F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2C96-E7E6-6D4E-B82A-27AE731B9776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09DEF-3B8B-0341-8548-6FFBAA83C2B5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A5AE-2F33-5944-91DC-BE0C01DD8DB1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D7AB-4228-644A-B71D-677A0939A023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1F19-FD76-8846-AA51-FED9E434FF86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B680-0E7A-4B40-9971-C2B73FD2161F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6518-B027-3547-9D71-FE96C8A95C98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FA24-4871-D04C-A8A8-13F98BA537FF}" type="datetime2">
              <a:rPr lang="en-US" smtClean="0"/>
              <a:t>Wednesday, March 25,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BFA099-D304-2442-AA38-B174E66F002D}" type="datetime2">
              <a:rPr lang="en-US" smtClean="0"/>
              <a:t>Wednesday, March 25,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Ohio Provider Resource Association  April 5,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556642"/>
            <a:ext cx="7848601" cy="2742183"/>
          </a:xfrm>
        </p:spPr>
        <p:txBody>
          <a:bodyPr/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New Integrated Day Array Service Definitions &amp;</a:t>
            </a:r>
            <a:br>
              <a:rPr lang="en-US" sz="4400" dirty="0" smtClean="0"/>
            </a:br>
            <a:r>
              <a:rPr lang="en-US" sz="4400" dirty="0" smtClean="0"/>
              <a:t>Proposed rates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896804"/>
            <a:ext cx="7701753" cy="595075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March 27,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5" descr="opra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3497025"/>
            <a:ext cx="3073400" cy="1206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7928" y="5635997"/>
            <a:ext cx="85128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All Definitions are Subject to Change and still require CMS approval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401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Employment Navigation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Function of Targeted Case Management (SSA)</a:t>
            </a:r>
          </a:p>
          <a:p>
            <a:r>
              <a:rPr lang="en-US" sz="2800" dirty="0" smtClean="0"/>
              <a:t>Supports include:</a:t>
            </a:r>
          </a:p>
          <a:p>
            <a:pPr lvl="1"/>
            <a:r>
              <a:rPr lang="en-US" dirty="0" smtClean="0"/>
              <a:t>Assessment on the PATH to community employment</a:t>
            </a:r>
          </a:p>
          <a:p>
            <a:pPr lvl="1"/>
            <a:r>
              <a:rPr lang="en-US" dirty="0" smtClean="0"/>
              <a:t>Facilitates the “Informed Choice” process</a:t>
            </a:r>
          </a:p>
          <a:p>
            <a:pPr lvl="2"/>
            <a:r>
              <a:rPr lang="en-US" dirty="0" smtClean="0"/>
              <a:t>Explains the process.  Answers questions, concerns, explores goals and expectations.</a:t>
            </a:r>
          </a:p>
          <a:p>
            <a:pPr lvl="2"/>
            <a:r>
              <a:rPr lang="en-US" dirty="0" smtClean="0"/>
              <a:t>Provides an orientation to Supported Employment, including what to expect and who can help</a:t>
            </a:r>
          </a:p>
          <a:p>
            <a:pPr lvl="2"/>
            <a:r>
              <a:rPr lang="en-US" dirty="0" smtClean="0"/>
              <a:t>Career exploration opportunities</a:t>
            </a:r>
          </a:p>
          <a:p>
            <a:pPr lvl="2"/>
            <a:r>
              <a:rPr lang="en-US" dirty="0" smtClean="0"/>
              <a:t>Coordinated tours, informational interviews, job shadows to identify interests</a:t>
            </a:r>
          </a:p>
          <a:p>
            <a:pPr lvl="2"/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Ensures coordination of needed employment services, including wrap-around supports</a:t>
            </a:r>
          </a:p>
          <a:p>
            <a:pPr lvl="1"/>
            <a:r>
              <a:rPr lang="en-US" dirty="0" smtClean="0"/>
              <a:t>Benefits planning </a:t>
            </a:r>
            <a:r>
              <a:rPr lang="en-US" dirty="0" smtClean="0"/>
              <a:t>and </a:t>
            </a:r>
            <a:r>
              <a:rPr lang="en-US" dirty="0" smtClean="0"/>
              <a:t>related resources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4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Community Supports</a:t>
            </a:r>
            <a:br>
              <a:rPr lang="en-US" dirty="0" smtClean="0"/>
            </a:br>
            <a:r>
              <a:rPr lang="en-US" sz="3100" dirty="0" smtClean="0"/>
              <a:t>AKA- Day Programming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Applies immediately to all transition and new waiver recipients on July 1, 2016</a:t>
            </a:r>
          </a:p>
          <a:p>
            <a:r>
              <a:rPr lang="en-US" sz="2800" dirty="0" smtClean="0"/>
              <a:t>Existing services delivered in sheltered environments will transition through March 17, 2024 with specific annual </a:t>
            </a:r>
            <a:r>
              <a:rPr lang="en-US" sz="2800" dirty="0" smtClean="0"/>
              <a:t>goals</a:t>
            </a:r>
            <a:r>
              <a:rPr lang="en-US" sz="2800" dirty="0" smtClean="0"/>
              <a:t> toward downsizing </a:t>
            </a:r>
            <a:r>
              <a:rPr lang="en-US" sz="2800" dirty="0" smtClean="0"/>
              <a:t>(pending CMS approval)</a:t>
            </a:r>
          </a:p>
          <a:p>
            <a:r>
              <a:rPr lang="en-US" sz="2800" dirty="0" smtClean="0">
                <a:solidFill>
                  <a:srgbClr val="292934"/>
                </a:solidFill>
              </a:rPr>
              <a:t>Ratios:  A =</a:t>
            </a:r>
            <a:r>
              <a:rPr lang="en-US" sz="2800" dirty="0" smtClean="0">
                <a:solidFill>
                  <a:srgbClr val="292934"/>
                </a:solidFill>
              </a:rPr>
              <a:t> </a:t>
            </a:r>
            <a:r>
              <a:rPr lang="en-US" sz="2800" dirty="0" smtClean="0">
                <a:solidFill>
                  <a:srgbClr val="292934"/>
                </a:solidFill>
              </a:rPr>
              <a:t>1:</a:t>
            </a:r>
            <a:r>
              <a:rPr lang="en-US" sz="2800" dirty="0" smtClean="0">
                <a:solidFill>
                  <a:srgbClr val="292934"/>
                </a:solidFill>
              </a:rPr>
              <a:t>4; B = 1:3; C = 1:2 </a:t>
            </a:r>
            <a:endParaRPr lang="en-US" sz="2800" dirty="0" smtClean="0">
              <a:solidFill>
                <a:srgbClr val="292934"/>
              </a:solidFill>
            </a:endParaRPr>
          </a:p>
          <a:p>
            <a:r>
              <a:rPr lang="en-US" sz="2800" dirty="0" smtClean="0">
                <a:solidFill>
                  <a:srgbClr val="292934"/>
                </a:solidFill>
              </a:rPr>
              <a:t>Services must be delivered in the community in environments frequented by the general public</a:t>
            </a:r>
          </a:p>
          <a:p>
            <a:r>
              <a:rPr lang="en-US" sz="2800" dirty="0" smtClean="0"/>
              <a:t>“Hubs” are okay for services and supports that include personal care and nursing needs. Must be addressed in the ISP and are to be provided in a setting that meets the CMS “settings” rule.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21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Community Supports</a:t>
            </a:r>
            <a:br>
              <a:rPr lang="en-US" dirty="0" smtClean="0"/>
            </a:br>
            <a:r>
              <a:rPr lang="en-US" sz="3100" dirty="0" smtClean="0"/>
              <a:t>AKA- Day Programming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Service Activities include:</a:t>
            </a:r>
          </a:p>
          <a:p>
            <a:pPr lvl="1"/>
            <a:r>
              <a:rPr lang="en-US" dirty="0" smtClean="0"/>
              <a:t>Discover to identify interests, preferences and support needs</a:t>
            </a:r>
          </a:p>
          <a:p>
            <a:pPr lvl="1"/>
            <a:r>
              <a:rPr lang="en-US" dirty="0" smtClean="0"/>
              <a:t>Participation in community activities</a:t>
            </a:r>
          </a:p>
          <a:p>
            <a:pPr lvl="1"/>
            <a:r>
              <a:rPr lang="en-US" dirty="0" smtClean="0"/>
              <a:t>Opportunities for development of social skills</a:t>
            </a:r>
          </a:p>
          <a:p>
            <a:pPr lvl="1"/>
            <a:r>
              <a:rPr lang="en-US" dirty="0" smtClean="0"/>
              <a:t>Join and/or support community organizations</a:t>
            </a:r>
          </a:p>
          <a:p>
            <a:pPr lvl="1"/>
            <a:r>
              <a:rPr lang="en-US" dirty="0" smtClean="0"/>
              <a:t>Community mobility and safety training</a:t>
            </a:r>
          </a:p>
          <a:p>
            <a:pPr lvl="1"/>
            <a:r>
              <a:rPr lang="en-US" dirty="0" smtClean="0"/>
              <a:t>Volunteering (different from </a:t>
            </a:r>
            <a:r>
              <a:rPr lang="en-US" dirty="0" err="1" smtClean="0"/>
              <a:t>PreVoc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Money management/budgeting</a:t>
            </a:r>
          </a:p>
          <a:p>
            <a:pPr lvl="1"/>
            <a:r>
              <a:rPr lang="en-US" dirty="0" smtClean="0"/>
              <a:t>Activities to build social capital</a:t>
            </a:r>
          </a:p>
          <a:p>
            <a:pPr lvl="1"/>
            <a:r>
              <a:rPr lang="en-US" dirty="0" smtClean="0"/>
              <a:t>Peer support and mentorship</a:t>
            </a:r>
          </a:p>
          <a:p>
            <a:pPr lvl="1"/>
            <a:r>
              <a:rPr lang="en-US" dirty="0" smtClean="0"/>
              <a:t>Problem-solving supports</a:t>
            </a:r>
          </a:p>
          <a:p>
            <a:pPr lvl="1"/>
            <a:r>
              <a:rPr lang="en-US" dirty="0" smtClean="0"/>
              <a:t>Assist in developing and maintaining meaningful social life/relationships</a:t>
            </a:r>
          </a:p>
          <a:p>
            <a:pPr lvl="1"/>
            <a:r>
              <a:rPr lang="en-US" dirty="0" smtClean="0"/>
              <a:t>Supports participation that build self-advocacy skills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5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Integrated Community Supports</a:t>
            </a:r>
            <a:br>
              <a:rPr lang="en-US" dirty="0" smtClean="0"/>
            </a:br>
            <a:r>
              <a:rPr lang="en-US" sz="3100" dirty="0" smtClean="0"/>
              <a:t>AKA- Day Programming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Will permit services up to </a:t>
            </a:r>
            <a:r>
              <a:rPr lang="en-US" sz="2800" dirty="0" smtClean="0"/>
              <a:t>31.25 </a:t>
            </a:r>
            <a:r>
              <a:rPr lang="en-US" sz="2800" dirty="0" smtClean="0"/>
              <a:t>hours per week.  </a:t>
            </a:r>
            <a:endParaRPr lang="en-US" sz="2800" dirty="0"/>
          </a:p>
          <a:p>
            <a:r>
              <a:rPr lang="en-US" sz="2800" dirty="0" smtClean="0"/>
              <a:t>Contiguous hours will not be required</a:t>
            </a:r>
            <a:r>
              <a:rPr lang="en-US" sz="2800" dirty="0"/>
              <a:t> </a:t>
            </a:r>
            <a:r>
              <a:rPr lang="en-US" sz="2800" dirty="0" smtClean="0"/>
              <a:t>(more some days, less others)</a:t>
            </a:r>
          </a:p>
          <a:p>
            <a:r>
              <a:rPr lang="en-US" sz="2800" dirty="0" smtClean="0"/>
              <a:t>Wrap around model (e.g. individuals may be authorized for Supported Employment – Individual and on his/her off days will receive Integrated Community </a:t>
            </a:r>
            <a:r>
              <a:rPr lang="en-US" sz="2800" dirty="0" smtClean="0"/>
              <a:t>Supports and/or Integrated </a:t>
            </a:r>
            <a:r>
              <a:rPr lang="en-US" sz="2800" dirty="0" err="1" smtClean="0"/>
              <a:t>PreVoc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182880" lvl="1"/>
            <a:r>
              <a:rPr lang="en-US" sz="2800" dirty="0"/>
              <a:t>Personal care/assistance may be a component, but may not comprise the entirety of the service</a:t>
            </a:r>
          </a:p>
          <a:p>
            <a:r>
              <a:rPr lang="en-US" sz="2800" dirty="0" smtClean="0"/>
              <a:t>Transportation to </a:t>
            </a:r>
            <a:r>
              <a:rPr lang="en-US" sz="2800" dirty="0" smtClean="0"/>
              <a:t>and from the service location is to be billed under NMT.  From location to location = transportation is included in the rate.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02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REIMBURSMENT RATE for Integrated Community Supports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As of 3/24/15</a:t>
            </a:r>
          </a:p>
          <a:p>
            <a:pPr lvl="1"/>
            <a:r>
              <a:rPr lang="en-US" sz="2400" dirty="0" smtClean="0"/>
              <a:t>Acuity A </a:t>
            </a:r>
          </a:p>
          <a:p>
            <a:pPr lvl="2"/>
            <a:r>
              <a:rPr lang="en-US" sz="2400" dirty="0" smtClean="0"/>
              <a:t>Ratio 1:4</a:t>
            </a:r>
            <a:endParaRPr lang="en-US" sz="2400" dirty="0"/>
          </a:p>
          <a:p>
            <a:pPr lvl="2"/>
            <a:r>
              <a:rPr lang="en-US" sz="2400" dirty="0" smtClean="0"/>
              <a:t>$35.11/group or $8.78 per person – per hour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 smtClean="0"/>
              <a:t>Acuity B</a:t>
            </a:r>
          </a:p>
          <a:p>
            <a:pPr lvl="2"/>
            <a:r>
              <a:rPr lang="en-US" sz="2400" dirty="0" smtClean="0"/>
              <a:t>Ratio 1:3</a:t>
            </a:r>
          </a:p>
          <a:p>
            <a:pPr lvl="2"/>
            <a:r>
              <a:rPr lang="en-US" sz="2400" dirty="0" smtClean="0"/>
              <a:t>$33.58/group or $11.19 per person – per hour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 smtClean="0"/>
              <a:t>Acuity C</a:t>
            </a:r>
          </a:p>
          <a:p>
            <a:pPr lvl="2"/>
            <a:r>
              <a:rPr lang="en-US" sz="2400" dirty="0" smtClean="0"/>
              <a:t>Ratio 1:2</a:t>
            </a:r>
          </a:p>
          <a:p>
            <a:pPr lvl="2"/>
            <a:r>
              <a:rPr lang="en-US" sz="2400" dirty="0" smtClean="0"/>
              <a:t>$32.06/group or $16.03 per person – per hour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55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3627" y="1411192"/>
            <a:ext cx="735282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QUESTIONS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regarding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INTEGRATED 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COMMUNITY SUPPORTS (ICS)</a:t>
            </a:r>
            <a:endParaRPr lang="en-US" sz="4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082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Integrated Pre-Vocational Supports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Maximum Ratio 1:4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(MAY CHANGE TO 1:8)</a:t>
            </a:r>
            <a:endParaRPr lang="en-US" dirty="0" smtClean="0"/>
          </a:p>
          <a:p>
            <a:r>
              <a:rPr lang="en-US" dirty="0" smtClean="0"/>
              <a:t>Applies </a:t>
            </a:r>
            <a:r>
              <a:rPr lang="en-US" dirty="0"/>
              <a:t>immediately to all transition and new waiver recipients on July 1, 2016</a:t>
            </a:r>
          </a:p>
          <a:p>
            <a:r>
              <a:rPr lang="en-US" dirty="0"/>
              <a:t>Existing services delivered </a:t>
            </a:r>
            <a:r>
              <a:rPr lang="en-US" dirty="0" smtClean="0"/>
              <a:t>will </a:t>
            </a:r>
            <a:r>
              <a:rPr lang="en-US" dirty="0"/>
              <a:t>transition through March 17, 2024 with specific annual </a:t>
            </a:r>
            <a:r>
              <a:rPr lang="en-US" dirty="0" smtClean="0"/>
              <a:t>goals</a:t>
            </a:r>
            <a:r>
              <a:rPr lang="en-US" dirty="0" smtClean="0"/>
              <a:t> toward downsizing </a:t>
            </a:r>
            <a:r>
              <a:rPr lang="en-US" dirty="0"/>
              <a:t>(pending CMS approval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New services cannot </a:t>
            </a:r>
            <a:r>
              <a:rPr lang="en-US" dirty="0" smtClean="0"/>
              <a:t>exceed 24 months (does not have to be contiguous months – an individual can come in and out of services throughout the total of the 24 months).  </a:t>
            </a:r>
          </a:p>
          <a:p>
            <a:r>
              <a:rPr lang="en-US" dirty="0" smtClean="0"/>
              <a:t>Internships can take place at the same skills building </a:t>
            </a:r>
            <a:r>
              <a:rPr lang="en-US" dirty="0" smtClean="0"/>
              <a:t>opportunity location, </a:t>
            </a:r>
            <a:r>
              <a:rPr lang="en-US" dirty="0" smtClean="0"/>
              <a:t>however a singular job experience must </a:t>
            </a:r>
            <a:r>
              <a:rPr lang="en-US" dirty="0" smtClean="0"/>
              <a:t>not exceed </a:t>
            </a:r>
            <a:r>
              <a:rPr lang="en-US" dirty="0" smtClean="0"/>
              <a:t>6 </a:t>
            </a:r>
            <a:r>
              <a:rPr lang="en-US" dirty="0" smtClean="0"/>
              <a:t>months.  </a:t>
            </a:r>
          </a:p>
          <a:p>
            <a:r>
              <a:rPr lang="en-US" dirty="0" smtClean="0"/>
              <a:t>Purpose is to provide skills building and work experience opportunities.  Not a long-term service</a:t>
            </a:r>
          </a:p>
          <a:p>
            <a:r>
              <a:rPr lang="en-US" dirty="0" smtClean="0"/>
              <a:t>Replaces Supported Employment Enclave (see specifics below under Supported Employment – Small Group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79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Integrated Pre-Vocational Supports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Services are intended to develop and teach general skills that lead to successful employment in the community (career exploration, skills building, soft skills training, etc.)</a:t>
            </a:r>
          </a:p>
          <a:p>
            <a:r>
              <a:rPr lang="en-US" dirty="0" smtClean="0"/>
              <a:t>Supports can include:</a:t>
            </a:r>
          </a:p>
          <a:p>
            <a:pPr lvl="1"/>
            <a:r>
              <a:rPr lang="en-US" dirty="0" smtClean="0"/>
              <a:t>Planning to advance a person on the PATH to employment</a:t>
            </a:r>
          </a:p>
          <a:p>
            <a:pPr lvl="1"/>
            <a:r>
              <a:rPr lang="en-US" dirty="0" smtClean="0"/>
              <a:t>Discovery</a:t>
            </a:r>
          </a:p>
          <a:p>
            <a:pPr lvl="1"/>
            <a:r>
              <a:rPr lang="en-US" dirty="0" smtClean="0"/>
              <a:t>Identification of marketable and transferable skills</a:t>
            </a:r>
          </a:p>
          <a:p>
            <a:pPr lvl="1"/>
            <a:r>
              <a:rPr lang="en-US" dirty="0" smtClean="0"/>
              <a:t>Community-based internships or work experiences in an integrated setting</a:t>
            </a:r>
          </a:p>
          <a:p>
            <a:pPr lvl="1"/>
            <a:r>
              <a:rPr lang="en-US" dirty="0" smtClean="0"/>
              <a:t>Volunteering (only in actual volunteer positions)</a:t>
            </a:r>
          </a:p>
          <a:p>
            <a:pPr lvl="1"/>
            <a:r>
              <a:rPr lang="en-US" dirty="0" smtClean="0"/>
              <a:t>Employment related soft skills training</a:t>
            </a:r>
          </a:p>
          <a:p>
            <a:pPr lvl="1"/>
            <a:r>
              <a:rPr lang="en-US" dirty="0" smtClean="0"/>
              <a:t>Employment specific peer support and mentor-mentee opportunities</a:t>
            </a:r>
          </a:p>
          <a:p>
            <a:pPr lvl="1"/>
            <a:r>
              <a:rPr lang="en-US" dirty="0" smtClean="0"/>
              <a:t>Exploration and evaluation of assistive </a:t>
            </a:r>
            <a:r>
              <a:rPr lang="en-US" dirty="0" smtClean="0"/>
              <a:t>technology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240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Integrated Pre-Vocational Supports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Individuals receiving Prevocational skills building must have Community Employment Goals and Integrated Prevocational Skill Building Activities designed to support </a:t>
            </a:r>
            <a:r>
              <a:rPr lang="en-US" dirty="0" smtClean="0"/>
              <a:t>these goal(s).</a:t>
            </a:r>
            <a:endParaRPr lang="en-US" dirty="0" smtClean="0"/>
          </a:p>
          <a:p>
            <a:r>
              <a:rPr lang="en-US" dirty="0" smtClean="0"/>
              <a:t>Prevocational services is NOT a prerequisite for Supported Employment – Individual</a:t>
            </a:r>
          </a:p>
          <a:p>
            <a:r>
              <a:rPr lang="en-US" dirty="0" smtClean="0"/>
              <a:t>Transportation to get to and from the location of the service is covered under NMT and is not included in the rate.  Transportation during the service delivery is included.  </a:t>
            </a:r>
          </a:p>
          <a:p>
            <a:r>
              <a:rPr lang="en-US" dirty="0" smtClean="0"/>
              <a:t>Personal care/assistance may be a component part of this service, but may not comprise the entirety of the service.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064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PROPOSED REIMBURSEMENT RATE for Integrated Pre-Vocational Supports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891130"/>
            <a:ext cx="8229600" cy="4585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 of 3/24/15</a:t>
            </a:r>
          </a:p>
          <a:p>
            <a:pPr lvl="1"/>
            <a:r>
              <a:rPr lang="en-US" sz="2400" dirty="0"/>
              <a:t>Acuity A </a:t>
            </a:r>
          </a:p>
          <a:p>
            <a:pPr lvl="2"/>
            <a:r>
              <a:rPr lang="en-US" sz="2400" dirty="0"/>
              <a:t>Ratio 1:4</a:t>
            </a:r>
          </a:p>
          <a:p>
            <a:pPr lvl="2"/>
            <a:r>
              <a:rPr lang="en-US" sz="2400" dirty="0" smtClean="0"/>
              <a:t>$40.54/</a:t>
            </a:r>
            <a:r>
              <a:rPr lang="en-US" sz="2400" dirty="0"/>
              <a:t>group or </a:t>
            </a:r>
            <a:r>
              <a:rPr lang="en-US" sz="2400" dirty="0" smtClean="0"/>
              <a:t>$10.13 </a:t>
            </a:r>
            <a:r>
              <a:rPr lang="en-US" sz="2400" dirty="0"/>
              <a:t>per person – per hour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/>
              <a:t>Acuity B</a:t>
            </a:r>
          </a:p>
          <a:p>
            <a:pPr lvl="2"/>
            <a:r>
              <a:rPr lang="en-US" sz="2400" dirty="0"/>
              <a:t>Ratio 1:3</a:t>
            </a:r>
          </a:p>
          <a:p>
            <a:pPr lvl="2"/>
            <a:r>
              <a:rPr lang="en-US" sz="2400" dirty="0"/>
              <a:t>$</a:t>
            </a:r>
            <a:r>
              <a:rPr lang="en-US" sz="2400" dirty="0" smtClean="0"/>
              <a:t>38.78/</a:t>
            </a:r>
            <a:r>
              <a:rPr lang="en-US" sz="2400" dirty="0"/>
              <a:t>group or $</a:t>
            </a:r>
            <a:r>
              <a:rPr lang="en-US" sz="2400" dirty="0" smtClean="0"/>
              <a:t>12.93 </a:t>
            </a:r>
            <a:r>
              <a:rPr lang="en-US" sz="2400" dirty="0"/>
              <a:t>per person – per hour</a:t>
            </a:r>
          </a:p>
          <a:p>
            <a:pPr lvl="2"/>
            <a:endParaRPr lang="en-US" sz="2400" dirty="0"/>
          </a:p>
          <a:p>
            <a:pPr lvl="1"/>
            <a:r>
              <a:rPr lang="en-US" sz="2400" dirty="0"/>
              <a:t>Acuity C</a:t>
            </a:r>
          </a:p>
          <a:p>
            <a:pPr lvl="2"/>
            <a:r>
              <a:rPr lang="en-US" sz="2400" dirty="0"/>
              <a:t>Ratio 1:2</a:t>
            </a:r>
          </a:p>
          <a:p>
            <a:pPr lvl="2"/>
            <a:r>
              <a:rPr lang="en-US" sz="2400" dirty="0"/>
              <a:t>$</a:t>
            </a:r>
            <a:r>
              <a:rPr lang="en-US" sz="2400" dirty="0" smtClean="0"/>
              <a:t>37.01/</a:t>
            </a:r>
            <a:r>
              <a:rPr lang="en-US" sz="2400" dirty="0"/>
              <a:t>group or $</a:t>
            </a:r>
            <a:r>
              <a:rPr lang="en-US" sz="2400" dirty="0" smtClean="0"/>
              <a:t>18.51 </a:t>
            </a:r>
            <a:r>
              <a:rPr lang="en-US" sz="2400" dirty="0"/>
              <a:t>per person – per hour</a:t>
            </a:r>
          </a:p>
        </p:txBody>
      </p:sp>
    </p:spTree>
    <p:extLst>
      <p:ext uri="{BB962C8B-B14F-4D97-AF65-F5344CB8AC3E}">
        <p14:creationId xmlns:p14="http://schemas.microsoft.com/office/powerpoint/2010/main" val="95463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Change?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629"/>
            <a:ext cx="8229600" cy="5350653"/>
          </a:xfrm>
        </p:spPr>
        <p:txBody>
          <a:bodyPr>
            <a:noAutofit/>
          </a:bodyPr>
          <a:lstStyle/>
          <a:p>
            <a:r>
              <a:rPr lang="en-US" sz="2000" dirty="0" smtClean="0"/>
              <a:t>In </a:t>
            </a:r>
            <a:r>
              <a:rPr lang="en-US" sz="2000" dirty="0" smtClean="0"/>
              <a:t>September</a:t>
            </a:r>
            <a:r>
              <a:rPr lang="en-US" sz="2000" dirty="0"/>
              <a:t> </a:t>
            </a:r>
            <a:r>
              <a:rPr lang="en-US" sz="2000" dirty="0" smtClean="0"/>
              <a:t>2011</a:t>
            </a:r>
            <a:r>
              <a:rPr lang="en-US" sz="2000" dirty="0" smtClean="0"/>
              <a:t>, CMS issued guidance for employment and day services which included:</a:t>
            </a:r>
          </a:p>
          <a:p>
            <a:pPr lvl="1"/>
            <a:r>
              <a:rPr lang="en-US" sz="1800" dirty="0" smtClean="0"/>
              <a:t>Updated core service definitions</a:t>
            </a:r>
          </a:p>
          <a:p>
            <a:pPr lvl="1"/>
            <a:r>
              <a:rPr lang="en-US" sz="1800" dirty="0" smtClean="0"/>
              <a:t>Created new services to reflect best practices</a:t>
            </a:r>
          </a:p>
          <a:p>
            <a:pPr lvl="1"/>
            <a:r>
              <a:rPr lang="en-US" sz="1800" dirty="0" smtClean="0"/>
              <a:t>Emphasized the importance of employment in the lives of people with disabilities</a:t>
            </a:r>
          </a:p>
          <a:p>
            <a:pPr lvl="1"/>
            <a:r>
              <a:rPr lang="en-US" sz="1800" dirty="0" smtClean="0"/>
              <a:t>Stressed the critical role of person centered planning in achieving employment outcomes</a:t>
            </a:r>
          </a:p>
          <a:p>
            <a:pPr lvl="1"/>
            <a:r>
              <a:rPr lang="en-US" sz="1800" dirty="0" smtClean="0"/>
              <a:t>Clarified that “pre-vocational services are not an end point, but a time limited service for the purpose of helping someone obtain competitive employment.”</a:t>
            </a:r>
          </a:p>
          <a:p>
            <a:pPr lvl="1"/>
            <a:r>
              <a:rPr lang="en-US" sz="1800" dirty="0" smtClean="0"/>
              <a:t>Created a new service definition for career planning that can be used for both youth and individuals seeking to transition from prevocational services who want a job matched to their interests and talents</a:t>
            </a:r>
          </a:p>
          <a:p>
            <a:pPr lvl="1"/>
            <a:r>
              <a:rPr lang="en-US" sz="1800" dirty="0" smtClean="0"/>
              <a:t>Split Supported Employment into two groups</a:t>
            </a:r>
          </a:p>
          <a:p>
            <a:pPr lvl="2"/>
            <a:r>
              <a:rPr lang="en-US" sz="1400" dirty="0" smtClean="0"/>
              <a:t>1</a:t>
            </a:r>
            <a:r>
              <a:rPr lang="en-US" sz="1600" dirty="0" smtClean="0"/>
              <a:t>)Group supported employment for 2-8 individuals, but the outcome is:</a:t>
            </a:r>
          </a:p>
          <a:p>
            <a:pPr lvl="2"/>
            <a:r>
              <a:rPr lang="en-US" sz="1600" dirty="0" smtClean="0"/>
              <a:t>2)Individualized competitive, integrated employment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34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3627" y="1411192"/>
            <a:ext cx="7352826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QUESTIONS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regarding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INTEGRATED 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PRE-VOCATIONAL</a:t>
            </a:r>
          </a:p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SERVICES (IPV)</a:t>
            </a:r>
          </a:p>
        </p:txBody>
      </p:sp>
    </p:spTree>
    <p:extLst>
      <p:ext uri="{BB962C8B-B14F-4D97-AF65-F5344CB8AC3E}">
        <p14:creationId xmlns:p14="http://schemas.microsoft.com/office/powerpoint/2010/main" val="312423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 – Small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NOTE:  It </a:t>
            </a:r>
            <a:r>
              <a:rPr lang="en-US" sz="2800" dirty="0" smtClean="0"/>
              <a:t>was decided to remove Supported Employment – Small Group as a service </a:t>
            </a:r>
          </a:p>
          <a:p>
            <a:pPr lvl="1"/>
            <a:r>
              <a:rPr lang="en-US" sz="2400" dirty="0" smtClean="0"/>
              <a:t>An “enclave</a:t>
            </a:r>
            <a:r>
              <a:rPr lang="en-US" sz="2400" dirty="0" smtClean="0"/>
              <a:t>” or “small group” must be time limited </a:t>
            </a:r>
            <a:endParaRPr lang="en-US" sz="2400" dirty="0"/>
          </a:p>
          <a:p>
            <a:pPr marL="274320" lvl="1" indent="0">
              <a:buNone/>
            </a:pP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Must not exceed the group size of </a:t>
            </a:r>
            <a:r>
              <a:rPr lang="en-US" sz="2400" dirty="0" smtClean="0"/>
              <a:t>no more than 8 </a:t>
            </a:r>
            <a:r>
              <a:rPr lang="en-US" sz="2400" dirty="0" smtClean="0"/>
              <a:t>individuals</a:t>
            </a:r>
          </a:p>
          <a:p>
            <a:pPr marL="274320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Grandfathering existing enclaves is not an option since they don’t meet the definition of integration</a:t>
            </a:r>
            <a:r>
              <a:rPr lang="en-US" sz="2400" dirty="0" smtClean="0"/>
              <a:t>.</a:t>
            </a:r>
          </a:p>
          <a:p>
            <a:pPr marL="274320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Issue with DOJ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75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 – Small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640"/>
            <a:ext cx="8229600" cy="5251921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US" sz="4400" dirty="0" smtClean="0"/>
              <a:t>DODD is requesting CMS approval for </a:t>
            </a:r>
            <a:r>
              <a:rPr lang="en-US" sz="4400" b="1" u="sng" dirty="0" smtClean="0"/>
              <a:t>existing</a:t>
            </a:r>
            <a:r>
              <a:rPr lang="en-US" sz="4400" dirty="0" smtClean="0"/>
              <a:t> enclaves </a:t>
            </a:r>
            <a:r>
              <a:rPr lang="en-US" sz="4400" b="1" u="sng" dirty="0" smtClean="0"/>
              <a:t>established </a:t>
            </a:r>
            <a:r>
              <a:rPr lang="en-US" sz="4400" b="1" u="sng" dirty="0" smtClean="0"/>
              <a:t>before July 1, </a:t>
            </a:r>
            <a:r>
              <a:rPr lang="en-US" sz="4400" b="1" u="sng" dirty="0" smtClean="0"/>
              <a:t>2016</a:t>
            </a:r>
            <a:r>
              <a:rPr lang="en-US" sz="4400" dirty="0" smtClean="0"/>
              <a:t>, be permitted to stay in place throughout the duration of the “approved” transition plan to be in full compliance.  In this case – March 17, 2024 (if approved</a:t>
            </a:r>
            <a:r>
              <a:rPr lang="en-US" sz="4400" dirty="0" smtClean="0"/>
              <a:t>)</a:t>
            </a:r>
          </a:p>
          <a:p>
            <a:pPr marL="274320" lvl="1" indent="0">
              <a:buNone/>
            </a:pPr>
            <a:endParaRPr lang="en-US" sz="4400" dirty="0" smtClean="0"/>
          </a:p>
          <a:p>
            <a:pPr lvl="1"/>
            <a:r>
              <a:rPr lang="en-US" sz="4400" dirty="0" smtClean="0"/>
              <a:t>No new admissions to </a:t>
            </a:r>
            <a:r>
              <a:rPr lang="en-US" sz="4400" dirty="0" smtClean="0"/>
              <a:t>existing enclaves </a:t>
            </a:r>
            <a:r>
              <a:rPr lang="en-US" sz="4400" dirty="0" smtClean="0"/>
              <a:t>on or after July 1, </a:t>
            </a:r>
            <a:r>
              <a:rPr lang="en-US" sz="4400" dirty="0" smtClean="0"/>
              <a:t>2016</a:t>
            </a:r>
          </a:p>
          <a:p>
            <a:pPr lvl="1"/>
            <a:endParaRPr lang="en-US" sz="4400" dirty="0" smtClean="0"/>
          </a:p>
          <a:p>
            <a:pPr lvl="1"/>
            <a:r>
              <a:rPr lang="en-US" sz="4400" dirty="0" smtClean="0"/>
              <a:t>Current groups that exceed 8, must decrease their size to 8 by July 1, </a:t>
            </a:r>
            <a:r>
              <a:rPr lang="en-US" sz="4400" dirty="0" smtClean="0"/>
              <a:t>2016</a:t>
            </a:r>
          </a:p>
          <a:p>
            <a:pPr lvl="1"/>
            <a:endParaRPr lang="en-US" sz="4400" dirty="0" smtClean="0"/>
          </a:p>
          <a:p>
            <a:pPr lvl="1"/>
            <a:r>
              <a:rPr lang="en-US" sz="4400" dirty="0" smtClean="0"/>
              <a:t>Individuals </a:t>
            </a:r>
            <a:r>
              <a:rPr lang="en-US" sz="4400" dirty="0" smtClean="0"/>
              <a:t>transitioning, </a:t>
            </a:r>
            <a:r>
              <a:rPr lang="en-US" sz="4400" dirty="0" smtClean="0"/>
              <a:t>or who leave an enclave may not be replaced after July 1, </a:t>
            </a:r>
            <a:r>
              <a:rPr lang="en-US" sz="4400" dirty="0" smtClean="0"/>
              <a:t>2016 until the group is 4 or less </a:t>
            </a:r>
            <a:r>
              <a:rPr lang="en-US" sz="4400" dirty="0" smtClean="0"/>
              <a:t>(SUBJECT TO CHANGE</a:t>
            </a:r>
            <a:r>
              <a:rPr lang="en-US" sz="4400" dirty="0" smtClean="0"/>
              <a:t>)</a:t>
            </a:r>
          </a:p>
          <a:p>
            <a:pPr lvl="1"/>
            <a:endParaRPr lang="en-US" sz="4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622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 – Small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640"/>
            <a:ext cx="8229600" cy="525192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3200" dirty="0"/>
              <a:t>Integrated </a:t>
            </a:r>
            <a:r>
              <a:rPr lang="en-US" sz="3200" dirty="0" err="1"/>
              <a:t>PreVocational</a:t>
            </a:r>
            <a:r>
              <a:rPr lang="en-US" sz="3200" dirty="0"/>
              <a:t> Supports replaces SE-Small Group by permitting paid employment and/or volunteer internships (not to exceed 24 months)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In discussion, it was noted that some existing enclaves are not truly meeting the current definition.  Most often, a job coach is checking in with people throughout a business and not supporting people as a group.  This would be Supported Employment – Individual, not SE-Small Group or Enclave</a:t>
            </a:r>
          </a:p>
          <a:p>
            <a:pPr lvl="1"/>
            <a:endParaRPr lang="en-US" sz="44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69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3627" y="1411192"/>
            <a:ext cx="735282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QUESTIONS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regarding the changes to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SUPPORTED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EMPLOYMENT – SMALL GROUP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ENCLAVE</a:t>
            </a:r>
          </a:p>
        </p:txBody>
      </p:sp>
    </p:spTree>
    <p:extLst>
      <p:ext uri="{BB962C8B-B14F-4D97-AF65-F5344CB8AC3E}">
        <p14:creationId xmlns:p14="http://schemas.microsoft.com/office/powerpoint/2010/main" val="1041223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Employment –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792"/>
            <a:ext cx="8229600" cy="514420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What it is:</a:t>
            </a:r>
          </a:p>
          <a:p>
            <a:pPr lvl="1"/>
            <a:r>
              <a:rPr lang="en-US" sz="2200" dirty="0" smtClean="0"/>
              <a:t>Sustained </a:t>
            </a:r>
            <a:r>
              <a:rPr lang="en-US" sz="2200" b="1" dirty="0" smtClean="0">
                <a:solidFill>
                  <a:srgbClr val="FF0000"/>
                </a:solidFill>
              </a:rPr>
              <a:t>paid employment in a competitive or customized job that meet personal and career goals as identified in the person-centered plan that is in an integrated work setting</a:t>
            </a:r>
            <a:r>
              <a:rPr lang="en-US" sz="2200" dirty="0" smtClean="0"/>
              <a:t>.  The setting </a:t>
            </a:r>
            <a:r>
              <a:rPr lang="en-US" sz="2200" b="1" dirty="0" smtClean="0">
                <a:solidFill>
                  <a:srgbClr val="FF0000"/>
                </a:solidFill>
              </a:rPr>
              <a:t>must </a:t>
            </a:r>
            <a:r>
              <a:rPr lang="en-US" sz="2200" b="1" dirty="0" smtClean="0">
                <a:solidFill>
                  <a:srgbClr val="FF0000"/>
                </a:solidFill>
              </a:rPr>
              <a:t>be </a:t>
            </a:r>
            <a:r>
              <a:rPr lang="en-US" sz="2200" b="1" dirty="0" smtClean="0">
                <a:solidFill>
                  <a:srgbClr val="FF0000"/>
                </a:solidFill>
              </a:rPr>
              <a:t>in </a:t>
            </a:r>
            <a:r>
              <a:rPr lang="en-US" sz="2200" b="1" dirty="0" smtClean="0">
                <a:solidFill>
                  <a:srgbClr val="FF0000"/>
                </a:solidFill>
              </a:rPr>
              <a:t>the general workforce with an employer for which an individual is compensated at or above the state’s minimum wage</a:t>
            </a:r>
            <a:r>
              <a:rPr lang="en-US" sz="2200" dirty="0" smtClean="0"/>
              <a:t>. </a:t>
            </a:r>
            <a:r>
              <a:rPr lang="en-US" sz="2200" dirty="0"/>
              <a:t>T</a:t>
            </a:r>
            <a:r>
              <a:rPr lang="en-US" sz="2200" dirty="0" smtClean="0"/>
              <a:t>he optimal goal is that </a:t>
            </a:r>
            <a:r>
              <a:rPr lang="en-US" sz="2200" b="1" dirty="0" smtClean="0">
                <a:solidFill>
                  <a:srgbClr val="FF0000"/>
                </a:solidFill>
              </a:rPr>
              <a:t>compensation would be not less than the prevailing wage and level of benefits paid by the employer for the same or similar work performed by individuals without disabilities. </a:t>
            </a:r>
          </a:p>
          <a:p>
            <a:pPr lvl="1"/>
            <a:r>
              <a:rPr lang="en-US" sz="2200" dirty="0" smtClean="0"/>
              <a:t>Sustained </a:t>
            </a:r>
            <a:r>
              <a:rPr lang="en-US" sz="2200" b="1" dirty="0" smtClean="0">
                <a:solidFill>
                  <a:srgbClr val="FF0000"/>
                </a:solidFill>
              </a:rPr>
              <a:t>paid </a:t>
            </a:r>
            <a:r>
              <a:rPr lang="en-US" sz="2200" b="1" u="sng" dirty="0" smtClean="0">
                <a:solidFill>
                  <a:srgbClr val="FF0000"/>
                </a:solidFill>
              </a:rPr>
              <a:t>self-employment</a:t>
            </a:r>
            <a:r>
              <a:rPr lang="en-US" sz="2200" b="1" dirty="0" smtClean="0">
                <a:solidFill>
                  <a:srgbClr val="FF0000"/>
                </a:solidFill>
              </a:rPr>
              <a:t> must meet personal and career goals that are identified in the person-centered plan</a:t>
            </a:r>
            <a:r>
              <a:rPr lang="en-US" sz="2200" dirty="0" smtClean="0"/>
              <a:t>. This can be </a:t>
            </a:r>
            <a:r>
              <a:rPr lang="en-US" sz="2200" b="1" dirty="0" smtClean="0">
                <a:solidFill>
                  <a:srgbClr val="FF0000"/>
                </a:solidFill>
              </a:rPr>
              <a:t>home-based or conducted in an integrated setting(s) where net income in relation to hours worked is equivalent to no less than the state’s minimum wage, after a reasonable self-employment start-up period</a:t>
            </a:r>
            <a:r>
              <a:rPr lang="en-US" sz="2200" dirty="0" smtClean="0"/>
              <a:t>. 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897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Employment –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it includes (may include any of the following services depending on the individual’s needs and status on the Path to Community Employment)</a:t>
            </a:r>
          </a:p>
          <a:p>
            <a:pPr lvl="1"/>
            <a:r>
              <a:rPr lang="en-US" sz="2200" dirty="0" smtClean="0"/>
              <a:t>Career Exploration </a:t>
            </a:r>
          </a:p>
          <a:p>
            <a:pPr lvl="1"/>
            <a:r>
              <a:rPr lang="en-US" sz="2200" dirty="0" smtClean="0"/>
              <a:t>Situational Observation and </a:t>
            </a:r>
            <a:r>
              <a:rPr lang="en-US" sz="2200" dirty="0" smtClean="0"/>
              <a:t>Discovery</a:t>
            </a:r>
            <a:r>
              <a:rPr lang="en-US" sz="2200" dirty="0" smtClean="0"/>
              <a:t> </a:t>
            </a:r>
            <a:endParaRPr lang="en-US" sz="2200" dirty="0" smtClean="0"/>
          </a:p>
          <a:p>
            <a:pPr lvl="1"/>
            <a:r>
              <a:rPr lang="en-US" sz="2200" dirty="0" smtClean="0"/>
              <a:t>Benefits Education and Analysis </a:t>
            </a:r>
          </a:p>
          <a:p>
            <a:pPr lvl="1"/>
            <a:r>
              <a:rPr lang="en-US" sz="2200" dirty="0" smtClean="0"/>
              <a:t>Employment </a:t>
            </a:r>
            <a:r>
              <a:rPr lang="en-US" sz="2200" dirty="0" smtClean="0"/>
              <a:t>Planning or Self-Employment Plan </a:t>
            </a:r>
          </a:p>
          <a:p>
            <a:pPr lvl="1"/>
            <a:r>
              <a:rPr lang="en-US" sz="2200" dirty="0" smtClean="0"/>
              <a:t>Job Development or Self-Employment Launch Plan </a:t>
            </a:r>
          </a:p>
          <a:p>
            <a:pPr lvl="1"/>
            <a:r>
              <a:rPr lang="en-US" sz="2200" dirty="0" smtClean="0"/>
              <a:t>Job Coaching </a:t>
            </a:r>
          </a:p>
          <a:p>
            <a:pPr lvl="1"/>
            <a:r>
              <a:rPr lang="en-US" sz="2200" dirty="0" smtClean="0"/>
              <a:t>Career Advancements </a:t>
            </a:r>
          </a:p>
          <a:p>
            <a:pPr lvl="1"/>
            <a:r>
              <a:rPr lang="en-US" sz="2200" dirty="0" smtClean="0"/>
              <a:t>Assistive Technology </a:t>
            </a:r>
          </a:p>
          <a:p>
            <a:pPr lvl="1"/>
            <a:r>
              <a:rPr lang="en-US" sz="2200" dirty="0" smtClean="0"/>
              <a:t>Re-employment Services after Job Loss </a:t>
            </a:r>
          </a:p>
          <a:p>
            <a:pPr lvl="1"/>
            <a:r>
              <a:rPr lang="en-US" sz="2200" dirty="0" smtClean="0"/>
              <a:t>Workplace Personal Assistance 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67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Employment –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Optimal </a:t>
            </a:r>
            <a:r>
              <a:rPr lang="en-US" sz="2600" dirty="0" smtClean="0"/>
              <a:t>goal</a:t>
            </a:r>
            <a:r>
              <a:rPr lang="en-US" sz="2600" dirty="0"/>
              <a:t> </a:t>
            </a:r>
            <a:r>
              <a:rPr lang="en-US" sz="2600" dirty="0" smtClean="0"/>
              <a:t>is employment</a:t>
            </a:r>
            <a:r>
              <a:rPr lang="en-US" sz="2600" dirty="0" smtClean="0"/>
              <a:t> </a:t>
            </a:r>
            <a:endParaRPr lang="en-US" sz="2600" dirty="0" smtClean="0"/>
          </a:p>
          <a:p>
            <a:r>
              <a:rPr lang="en-US" sz="2600" dirty="0" smtClean="0"/>
              <a:t>Individual </a:t>
            </a:r>
            <a:r>
              <a:rPr lang="en-US" sz="2600" dirty="0" smtClean="0"/>
              <a:t>must be employed </a:t>
            </a:r>
            <a:r>
              <a:rPr lang="en-US" sz="2600" dirty="0" smtClean="0"/>
              <a:t>at prevailing wage for the specific job in an integrated work setting</a:t>
            </a:r>
          </a:p>
          <a:p>
            <a:r>
              <a:rPr lang="en-US" sz="2600" dirty="0" smtClean="0"/>
              <a:t>Providers may act as an staffing agency, however it is encouraged that the actual workplace is the employer.</a:t>
            </a:r>
          </a:p>
          <a:p>
            <a:r>
              <a:rPr lang="en-US" sz="2600" dirty="0" smtClean="0"/>
              <a:t>Must be flexible with work hours, providing support any time it is needed</a:t>
            </a:r>
          </a:p>
          <a:p>
            <a:r>
              <a:rPr lang="en-US" sz="2600" dirty="0" smtClean="0"/>
              <a:t>Following 4 weeks of supports, a transition plan to titrate supports will be required.  This plan is completely flexible and may change, as necessary</a:t>
            </a:r>
            <a:r>
              <a:rPr lang="en-US" sz="2600" dirty="0" smtClean="0"/>
              <a:t>.</a:t>
            </a: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9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Employment –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OOD is the primarily funder</a:t>
            </a:r>
          </a:p>
          <a:p>
            <a:r>
              <a:rPr lang="en-US" dirty="0" smtClean="0"/>
              <a:t>1:1 Supports</a:t>
            </a:r>
          </a:p>
          <a:p>
            <a:r>
              <a:rPr lang="en-US" dirty="0" smtClean="0"/>
              <a:t>When an individual is not working, he/she may receive other services (integrated day supports, prevocational, etc.), not to exceed the total hours authorized per week.</a:t>
            </a:r>
          </a:p>
          <a:p>
            <a:r>
              <a:rPr lang="en-US" dirty="0" smtClean="0"/>
              <a:t>Variety of job support/development supports are also reimbursable.  </a:t>
            </a:r>
          </a:p>
          <a:p>
            <a:r>
              <a:rPr lang="en-US" dirty="0" smtClean="0">
                <a:solidFill>
                  <a:srgbClr val="292934"/>
                </a:solidFill>
              </a:rPr>
              <a:t>Recommended </a:t>
            </a:r>
            <a:r>
              <a:rPr lang="en-US" dirty="0" smtClean="0">
                <a:solidFill>
                  <a:srgbClr val="292934"/>
                </a:solidFill>
              </a:rPr>
              <a:t>budget cap is 2080 hours per year.  </a:t>
            </a:r>
          </a:p>
          <a:p>
            <a:r>
              <a:rPr lang="en-US" dirty="0" smtClean="0"/>
              <a:t>The actual amount of Job Coaching support authorized, as a percentage of individual’s hours worked, is tiered, based on the individual’s level of disability (acuity), wages earned, and the length of time the person has been on the job.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51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Supported Employment – Individual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 not include supporting paid employment in a business enterprise owned or operated by a provider of an individual’s supported employment – individuals employment support services or a party related to the provider unless both of the following conditions are met:</a:t>
            </a:r>
          </a:p>
          <a:p>
            <a:pPr lvl="1"/>
            <a:r>
              <a:rPr lang="en-US" dirty="0" smtClean="0"/>
              <a:t>The individual selects the provider in accordance with the rule 5123:2-9-11 of the Administrative Code; and, </a:t>
            </a:r>
          </a:p>
          <a:p>
            <a:pPr lvl="1"/>
            <a:r>
              <a:rPr lang="en-US" dirty="0" smtClean="0"/>
              <a:t>The employer agrees that the individual’s employment status will not be affected in any way if the individual chooses to change their provider of services.</a:t>
            </a:r>
          </a:p>
          <a:p>
            <a:r>
              <a:rPr lang="en-US" dirty="0" smtClean="0"/>
              <a:t>Transportation to and from this service is not included in the rate paid for the service</a:t>
            </a:r>
          </a:p>
          <a:p>
            <a:r>
              <a:rPr lang="en-US" dirty="0" smtClean="0"/>
              <a:t>This service does not include support for volunteering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9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Definition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629"/>
            <a:ext cx="8229600" cy="5172371"/>
          </a:xfrm>
        </p:spPr>
        <p:txBody>
          <a:bodyPr>
            <a:noAutofit/>
          </a:bodyPr>
          <a:lstStyle/>
          <a:p>
            <a:r>
              <a:rPr lang="en-US" sz="2000" dirty="0"/>
              <a:t>The ‘most integrated setting’ is defined as </a:t>
            </a:r>
            <a:r>
              <a:rPr lang="en-US" sz="2000" dirty="0">
                <a:solidFill>
                  <a:srgbClr val="FF0000"/>
                </a:solidFill>
              </a:rPr>
              <a:t>‘a setting that enables individuals with disabilities to interact with non-disabled </a:t>
            </a:r>
            <a:r>
              <a:rPr lang="en-US" sz="2000" i="1" dirty="0" smtClean="0">
                <a:solidFill>
                  <a:srgbClr val="FF0000"/>
                </a:solidFill>
              </a:rPr>
              <a:t>people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to the fullest extent possible’ </a:t>
            </a:r>
            <a:r>
              <a:rPr lang="en-US" sz="2000" dirty="0"/>
              <a:t>(28 CFR pt. 35 app. A (2010).)  Integrated settings are those that </a:t>
            </a:r>
            <a:r>
              <a:rPr lang="en-US" sz="2000" dirty="0">
                <a:solidFill>
                  <a:srgbClr val="FF0000"/>
                </a:solidFill>
              </a:rPr>
              <a:t>provide individuals with disabilities opportunities to live, </a:t>
            </a:r>
            <a:r>
              <a:rPr lang="en-US" sz="2000" dirty="0" smtClean="0">
                <a:solidFill>
                  <a:srgbClr val="FF0000"/>
                </a:solidFill>
              </a:rPr>
              <a:t>work, </a:t>
            </a:r>
            <a:r>
              <a:rPr lang="en-US" sz="2000" dirty="0">
                <a:solidFill>
                  <a:srgbClr val="FF0000"/>
                </a:solidFill>
              </a:rPr>
              <a:t>and receive services in the greater community, like individuals without disabilities</a:t>
            </a:r>
            <a:r>
              <a:rPr lang="en-US" sz="2000" dirty="0"/>
              <a:t>.  Integrated settings are </a:t>
            </a:r>
            <a:r>
              <a:rPr lang="en-US" sz="2000" dirty="0">
                <a:solidFill>
                  <a:srgbClr val="FF0000"/>
                </a:solidFill>
              </a:rPr>
              <a:t>located in mainstream society; offer access to community activities and opportunities at times, frequencies and with persons of an individual’s choosing; afford individuals choice in their daily life activities; </a:t>
            </a:r>
            <a:r>
              <a:rPr lang="en-US" sz="2000" dirty="0" smtClean="0">
                <a:solidFill>
                  <a:srgbClr val="FF0000"/>
                </a:solidFill>
              </a:rPr>
              <a:t>and </a:t>
            </a:r>
            <a:r>
              <a:rPr lang="en-US" sz="2000" dirty="0">
                <a:solidFill>
                  <a:srgbClr val="FF0000"/>
                </a:solidFill>
              </a:rPr>
              <a:t>provide individuals with disabilities the opportunity to interact with non-disables persons to the fullest extent possible…</a:t>
            </a:r>
            <a:r>
              <a:rPr lang="en-US" sz="2000" dirty="0"/>
              <a:t>segregated settings include, but are not limited to:…(3) </a:t>
            </a:r>
            <a:r>
              <a:rPr lang="en-US" sz="2000" dirty="0">
                <a:solidFill>
                  <a:srgbClr val="FF0000"/>
                </a:solidFill>
              </a:rPr>
              <a:t>settings that provide for daytime activities primarily with other individuals with disabilities.  </a:t>
            </a:r>
          </a:p>
          <a:p>
            <a:pPr marL="0" indent="0">
              <a:buNone/>
            </a:pPr>
            <a:r>
              <a:rPr lang="en-US" sz="2000" dirty="0" smtClean="0"/>
              <a:t>—</a:t>
            </a:r>
            <a:r>
              <a:rPr lang="en-US" sz="2000" dirty="0"/>
              <a:t>Statement of the Department of Justice on Enforcement of the Integration Mandate of Title II of the ADA and Olmstead c. L.C., July 2011.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84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REIMBURSEMENT RATE for </a:t>
            </a:r>
            <a:r>
              <a:rPr lang="en-US" dirty="0" smtClean="0"/>
              <a:t>SE-</a:t>
            </a:r>
            <a:r>
              <a:rPr lang="en-US" dirty="0" err="1" smtClean="0"/>
              <a:t>Ind</a:t>
            </a:r>
            <a:r>
              <a:rPr lang="en-US" dirty="0" smtClean="0"/>
              <a:t> Job 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As of 3/24/15</a:t>
            </a:r>
          </a:p>
          <a:p>
            <a:pPr lvl="1"/>
            <a:r>
              <a:rPr lang="en-US" sz="2400" dirty="0"/>
              <a:t>Acuity </a:t>
            </a:r>
            <a:r>
              <a:rPr lang="en-US" sz="2400" dirty="0" smtClean="0"/>
              <a:t>A, B and C</a:t>
            </a:r>
            <a:endParaRPr lang="en-US" sz="2400" dirty="0"/>
          </a:p>
          <a:p>
            <a:pPr lvl="2"/>
            <a:r>
              <a:rPr lang="en-US" sz="2400" dirty="0"/>
              <a:t>Ratio 1</a:t>
            </a:r>
            <a:r>
              <a:rPr lang="en-US" sz="2400" dirty="0" smtClean="0"/>
              <a:t>:1</a:t>
            </a:r>
            <a:endParaRPr lang="en-US" sz="2400" dirty="0"/>
          </a:p>
          <a:p>
            <a:pPr lvl="2"/>
            <a:r>
              <a:rPr lang="en-US" sz="2400" dirty="0" smtClean="0"/>
              <a:t>$46.17/hour for authorized time indicated on the ISP for the first month of employment</a:t>
            </a:r>
          </a:p>
          <a:p>
            <a:pPr lvl="2"/>
            <a:r>
              <a:rPr lang="en-US" sz="2400" dirty="0" smtClean="0"/>
              <a:t>Months 2-6 will have a scaled down rate (TBD)</a:t>
            </a:r>
          </a:p>
          <a:p>
            <a:pPr lvl="2"/>
            <a:r>
              <a:rPr lang="en-US" sz="2400" dirty="0" smtClean="0"/>
              <a:t>Months 7-12</a:t>
            </a:r>
          </a:p>
          <a:p>
            <a:pPr lvl="3"/>
            <a:r>
              <a:rPr lang="en-US" sz="2200" dirty="0" smtClean="0"/>
              <a:t>Acuity A = 15% of the rate for hours worked	</a:t>
            </a:r>
          </a:p>
          <a:p>
            <a:pPr lvl="3"/>
            <a:r>
              <a:rPr lang="en-US" sz="2200" dirty="0" smtClean="0"/>
              <a:t>Acuity B = 60% of the rate for hours worked	</a:t>
            </a:r>
          </a:p>
          <a:p>
            <a:pPr lvl="3"/>
            <a:r>
              <a:rPr lang="en-US" sz="2200" dirty="0" smtClean="0"/>
              <a:t>Acuity C = 90% of the rate for hours worked</a:t>
            </a:r>
          </a:p>
          <a:p>
            <a:pPr lvl="2"/>
            <a:r>
              <a:rPr lang="en-US" sz="2400" dirty="0" smtClean="0"/>
              <a:t>The 12 months start after OOD or other funding has been exhausted</a:t>
            </a:r>
          </a:p>
          <a:p>
            <a:pPr lvl="2"/>
            <a:endParaRPr lang="en-US" sz="24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92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REIMBURSEMENT RATE for </a:t>
            </a:r>
            <a:r>
              <a:rPr lang="en-US" dirty="0" smtClean="0"/>
              <a:t>SE-</a:t>
            </a:r>
            <a:r>
              <a:rPr lang="en-US" dirty="0" err="1" smtClean="0"/>
              <a:t>Ind</a:t>
            </a:r>
            <a:r>
              <a:rPr lang="en-US" dirty="0" smtClean="0"/>
              <a:t> Job 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Months 13-36</a:t>
            </a:r>
          </a:p>
          <a:p>
            <a:pPr lvl="3"/>
            <a:r>
              <a:rPr lang="en-US" sz="2200" dirty="0" smtClean="0"/>
              <a:t>Acuity A = 10% of the rate for hours worked</a:t>
            </a:r>
          </a:p>
          <a:p>
            <a:pPr lvl="3"/>
            <a:r>
              <a:rPr lang="en-US" sz="2200" dirty="0" smtClean="0"/>
              <a:t>Acuity B = 50% of the rate for hours worked</a:t>
            </a:r>
          </a:p>
          <a:p>
            <a:pPr lvl="3"/>
            <a:r>
              <a:rPr lang="en-US" sz="2200" dirty="0" smtClean="0"/>
              <a:t>Acuity C = 80% of the rate for hours worked</a:t>
            </a:r>
          </a:p>
          <a:p>
            <a:pPr lvl="2"/>
            <a:r>
              <a:rPr lang="en-US" sz="2400" dirty="0" smtClean="0"/>
              <a:t>Months 37 and beyond</a:t>
            </a:r>
          </a:p>
          <a:p>
            <a:pPr lvl="3"/>
            <a:r>
              <a:rPr lang="en-US" sz="2200" dirty="0" smtClean="0"/>
              <a:t>Acuity A = 5% of the rate for hours worked</a:t>
            </a:r>
          </a:p>
          <a:p>
            <a:pPr lvl="3"/>
            <a:r>
              <a:rPr lang="en-US" sz="2200" dirty="0" smtClean="0"/>
              <a:t>Acuity B = 40% of the rate for hours worked</a:t>
            </a:r>
          </a:p>
          <a:p>
            <a:pPr lvl="3"/>
            <a:r>
              <a:rPr lang="en-US" sz="2200" dirty="0" smtClean="0"/>
              <a:t>Acuity C = 70% of the rate for hours worked</a:t>
            </a:r>
          </a:p>
          <a:p>
            <a:pPr lvl="2"/>
            <a:r>
              <a:rPr lang="en-US" sz="2400" dirty="0"/>
              <a:t>AA degree and 1 year experience; employment related certificate (CESP, ACRE, VCU) within 6 months; and DODD SE Course.</a:t>
            </a:r>
          </a:p>
          <a:p>
            <a:pPr lvl="3"/>
            <a:r>
              <a:rPr lang="en-US" sz="2200" dirty="0"/>
              <a:t>Will consider grandfathering existing staff prior to July 1, 2016, but they must receive the certifications listed above.</a:t>
            </a:r>
          </a:p>
          <a:p>
            <a:pPr lvl="2"/>
            <a:endParaRPr lang="en-US" sz="24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221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42784" y="2853743"/>
            <a:ext cx="8044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Questions so far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169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CAREER EXPLORATION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AA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$46.17/hour (27 hours of services assumed to be average – can be more or less, depending on person’s needs.)  Transportation is included in the rate.</a:t>
            </a:r>
          </a:p>
          <a:p>
            <a:pPr lvl="3"/>
            <a:r>
              <a:rPr lang="en-US" sz="2200" dirty="0" smtClean="0"/>
              <a:t>May incorporate an outcome payment</a:t>
            </a:r>
          </a:p>
          <a:p>
            <a:pPr lvl="3"/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12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SITUATIONAL ASSESSMENT/DISCOVERY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AA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$46.17/hour </a:t>
            </a:r>
            <a:r>
              <a:rPr lang="en-US" sz="2200" dirty="0"/>
              <a:t>= 20 </a:t>
            </a:r>
            <a:r>
              <a:rPr lang="en-US" sz="2200" dirty="0" err="1"/>
              <a:t>hrs</a:t>
            </a:r>
            <a:r>
              <a:rPr lang="en-US" sz="2200" dirty="0"/>
              <a:t> for A; 30 </a:t>
            </a:r>
            <a:r>
              <a:rPr lang="en-US" sz="2200" dirty="0" err="1"/>
              <a:t>hrs</a:t>
            </a:r>
            <a:r>
              <a:rPr lang="en-US" sz="2200" dirty="0"/>
              <a:t> for B; 40 </a:t>
            </a:r>
            <a:r>
              <a:rPr lang="en-US" sz="2200" dirty="0" err="1"/>
              <a:t>hrs</a:t>
            </a:r>
            <a:r>
              <a:rPr lang="en-US" sz="2200" dirty="0"/>
              <a:t> for </a:t>
            </a:r>
            <a:r>
              <a:rPr lang="en-US" sz="2200" dirty="0" smtClean="0"/>
              <a:t>C</a:t>
            </a:r>
          </a:p>
          <a:p>
            <a:pPr lvl="3"/>
            <a:r>
              <a:rPr lang="en-US" sz="2200" dirty="0" smtClean="0"/>
              <a:t>May incorporate a second outcome payment for employment achieved in 120 days Report is due.</a:t>
            </a:r>
          </a:p>
          <a:p>
            <a:pPr lvl="3"/>
            <a:r>
              <a:rPr lang="en-US" sz="2200" dirty="0" smtClean="0"/>
              <a:t>Transportation included in the rate</a:t>
            </a:r>
          </a:p>
          <a:p>
            <a:pPr lvl="3"/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958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Work Incentives Benefits Analysis and Report</a:t>
            </a:r>
          </a:p>
          <a:p>
            <a:pPr lvl="3"/>
            <a:r>
              <a:rPr lang="en-US" sz="2200" dirty="0" smtClean="0"/>
              <a:t>Must meet provider and staff qualifications</a:t>
            </a:r>
          </a:p>
          <a:p>
            <a:pPr lvl="4"/>
            <a:r>
              <a:rPr lang="en-US" sz="2000" dirty="0" smtClean="0"/>
              <a:t>Same as OOD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$285 for initial assessment and education</a:t>
            </a:r>
          </a:p>
          <a:p>
            <a:pPr lvl="3"/>
            <a:r>
              <a:rPr lang="en-US" sz="2200" dirty="0" smtClean="0"/>
              <a:t>Minimum elements of service and report defined in rule</a:t>
            </a:r>
          </a:p>
          <a:p>
            <a:pPr lvl="3"/>
            <a:r>
              <a:rPr lang="en-US" sz="2200" dirty="0" smtClean="0"/>
              <a:t>Report required for payment</a:t>
            </a:r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197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Assistive Technology Assessment and Report</a:t>
            </a:r>
          </a:p>
          <a:p>
            <a:pPr lvl="3"/>
            <a:r>
              <a:rPr lang="en-US" sz="2200" dirty="0" smtClean="0"/>
              <a:t>Must meet provider and staff qualifications</a:t>
            </a:r>
          </a:p>
          <a:p>
            <a:pPr lvl="4"/>
            <a:r>
              <a:rPr lang="en-US" sz="2000" dirty="0" smtClean="0"/>
              <a:t>Same as OOD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$95/hour</a:t>
            </a:r>
          </a:p>
          <a:p>
            <a:pPr lvl="3"/>
            <a:r>
              <a:rPr lang="en-US" sz="2200" dirty="0" smtClean="0"/>
              <a:t>Maximum 20 hours over 60 day period</a:t>
            </a:r>
            <a:endParaRPr lang="en-US" sz="2200" dirty="0"/>
          </a:p>
          <a:p>
            <a:pPr lvl="3"/>
            <a:r>
              <a:rPr lang="en-US" sz="2200" dirty="0" smtClean="0"/>
              <a:t>Report required for payment</a:t>
            </a:r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535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3/24/15</a:t>
            </a:r>
          </a:p>
          <a:p>
            <a:pPr lvl="2"/>
            <a:r>
              <a:rPr lang="en-US" sz="2400" dirty="0" smtClean="0"/>
              <a:t>EMPLOYMENT PLANNING OR SELF EMPLOYMENT PLANNING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AA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$700 outcome payment upon receipt of written report</a:t>
            </a:r>
          </a:p>
          <a:p>
            <a:pPr lvl="3"/>
            <a:r>
              <a:rPr lang="en-US" sz="2200" dirty="0" smtClean="0"/>
              <a:t>Service must be completed in 30 days</a:t>
            </a:r>
            <a:endParaRPr lang="en-US" sz="2200" dirty="0"/>
          </a:p>
          <a:p>
            <a:pPr marL="548640" lvl="2" indent="0">
              <a:buNone/>
            </a:pPr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981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</a:t>
            </a:r>
            <a:r>
              <a:rPr lang="en-US" sz="2800" dirty="0" smtClean="0"/>
              <a:t>15</a:t>
            </a:r>
          </a:p>
          <a:p>
            <a:pPr lvl="2"/>
            <a:r>
              <a:rPr lang="en-US" sz="2400" dirty="0" smtClean="0"/>
              <a:t>JOB DEVELOPMENT OR SELF-EMPLOYMENT LAUNCH PHASE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4 year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/>
              <a:t>O</a:t>
            </a:r>
            <a:r>
              <a:rPr lang="en-US" sz="2200" dirty="0" smtClean="0"/>
              <a:t>utcome payment A = $2100; B = $2800; C = $4200</a:t>
            </a:r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261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</a:t>
            </a:r>
            <a:r>
              <a:rPr lang="en-US" sz="2800" dirty="0" smtClean="0"/>
              <a:t>15</a:t>
            </a:r>
          </a:p>
          <a:p>
            <a:pPr lvl="2"/>
            <a:r>
              <a:rPr lang="en-US" sz="2400" dirty="0" smtClean="0"/>
              <a:t>CAREER ADVANCEMENT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4 year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/>
              <a:t>O</a:t>
            </a:r>
            <a:r>
              <a:rPr lang="en-US" sz="2200" dirty="0" smtClean="0"/>
              <a:t>utcome payment A = $1400; B = $1960; C = $2940</a:t>
            </a:r>
          </a:p>
          <a:p>
            <a:pPr lvl="3"/>
            <a:r>
              <a:rPr lang="en-US" sz="2200" dirty="0" smtClean="0"/>
              <a:t>Rules will define criteria for career advancement</a:t>
            </a:r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05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HCBS Settings Rule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629"/>
            <a:ext cx="8229600" cy="5350653"/>
          </a:xfrm>
        </p:spPr>
        <p:txBody>
          <a:bodyPr>
            <a:noAutofit/>
          </a:bodyPr>
          <a:lstStyle/>
          <a:p>
            <a:r>
              <a:rPr lang="en-US" dirty="0" smtClean="0"/>
              <a:t>Released in January 2014 and went into effect March 17, 2014</a:t>
            </a:r>
          </a:p>
          <a:p>
            <a:pPr lvl="1"/>
            <a:r>
              <a:rPr lang="en-US" dirty="0" smtClean="0"/>
              <a:t>Intent</a:t>
            </a:r>
          </a:p>
          <a:p>
            <a:pPr lvl="2"/>
            <a:r>
              <a:rPr lang="en-US" dirty="0" smtClean="0"/>
              <a:t>To ensure that individuals receiving HCBS under a Medicaid Waiver</a:t>
            </a:r>
          </a:p>
          <a:p>
            <a:pPr marL="548640" lvl="2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“….have full access to the benefits of community living and the opportunity to receive services in the most integrated setting appropriate.”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Applies to all HCBS settings</a:t>
            </a:r>
          </a:p>
          <a:p>
            <a:pPr lvl="1"/>
            <a:r>
              <a:rPr lang="en-US" dirty="0" smtClean="0"/>
              <a:t>Includes person-centered planning related to:</a:t>
            </a:r>
          </a:p>
          <a:p>
            <a:pPr lvl="2"/>
            <a:r>
              <a:rPr lang="en-US" dirty="0" smtClean="0"/>
              <a:t>Individualized goals and preferences</a:t>
            </a:r>
          </a:p>
          <a:p>
            <a:pPr lvl="2"/>
            <a:r>
              <a:rPr lang="en-US" dirty="0" smtClean="0"/>
              <a:t>Relationships</a:t>
            </a:r>
          </a:p>
          <a:p>
            <a:pPr lvl="2"/>
            <a:r>
              <a:rPr lang="en-US" dirty="0" smtClean="0"/>
              <a:t>Community Participation, which includes employment</a:t>
            </a:r>
          </a:p>
          <a:p>
            <a:pPr lvl="2"/>
            <a:r>
              <a:rPr lang="en-US" dirty="0" smtClean="0"/>
              <a:t>Income and savings</a:t>
            </a:r>
          </a:p>
          <a:p>
            <a:pPr lvl="2"/>
            <a:r>
              <a:rPr lang="en-US" dirty="0" smtClean="0"/>
              <a:t>Healthcare and wellness, education, etc.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762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</a:t>
            </a:r>
            <a:r>
              <a:rPr lang="en-US" sz="2800" dirty="0" smtClean="0"/>
              <a:t>15</a:t>
            </a:r>
          </a:p>
          <a:p>
            <a:pPr lvl="2"/>
            <a:r>
              <a:rPr lang="en-US" sz="2400" dirty="0" smtClean="0"/>
              <a:t>RE-EMPLOYMENT SERVICES AFTER JOB LOSS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4 year degree and 1 year experience; employment related certificate (CESP, ACRE, VCU) within 6 months; and DODD SE Course.</a:t>
            </a:r>
          </a:p>
          <a:p>
            <a:pPr lvl="5"/>
            <a:r>
              <a:rPr lang="en-US" sz="1900" dirty="0" smtClean="0"/>
              <a:t>Will consider grandfathering existing staff prior to July 1, 2016, but they must receive the certifications listed above.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/>
              <a:t>O</a:t>
            </a:r>
            <a:r>
              <a:rPr lang="en-US" sz="2200" dirty="0" smtClean="0"/>
              <a:t>utcome payment A = $1400; B = $1960; C = $2940</a:t>
            </a:r>
          </a:p>
          <a:p>
            <a:pPr lvl="3"/>
            <a:r>
              <a:rPr lang="en-US" sz="2200" dirty="0" smtClean="0"/>
              <a:t>Rules will define criteria for career advancement</a:t>
            </a:r>
            <a:endParaRPr lang="en-US" sz="2200" dirty="0"/>
          </a:p>
          <a:p>
            <a:pPr lvl="2"/>
            <a:endParaRPr lang="en-US" sz="2400" dirty="0" smtClean="0"/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10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Supported Employment-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Specific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As of 3/24/</a:t>
            </a:r>
            <a:r>
              <a:rPr lang="en-US" sz="2800" dirty="0" smtClean="0"/>
              <a:t>15</a:t>
            </a:r>
          </a:p>
          <a:p>
            <a:pPr lvl="2"/>
            <a:r>
              <a:rPr lang="en-US" sz="2400" dirty="0" smtClean="0"/>
              <a:t>WORKPLACE PERSONAL ASSISTANCE</a:t>
            </a:r>
          </a:p>
          <a:p>
            <a:pPr lvl="3"/>
            <a:r>
              <a:rPr lang="en-US" sz="2200" dirty="0" smtClean="0"/>
              <a:t>Must meet staff qualifications</a:t>
            </a:r>
          </a:p>
          <a:p>
            <a:pPr lvl="4"/>
            <a:r>
              <a:rPr lang="en-US" sz="2000" dirty="0" smtClean="0"/>
              <a:t>HS Diploma/GED</a:t>
            </a:r>
          </a:p>
          <a:p>
            <a:pPr lvl="4"/>
            <a:r>
              <a:rPr lang="en-US" sz="2000" dirty="0" smtClean="0"/>
              <a:t>Meet HPC qualifications</a:t>
            </a:r>
          </a:p>
          <a:p>
            <a:pPr lvl="4"/>
            <a:r>
              <a:rPr lang="en-US" sz="2000" dirty="0" smtClean="0"/>
              <a:t>Training on delivering personal assistance in a workplace </a:t>
            </a:r>
          </a:p>
          <a:p>
            <a:pPr lvl="4"/>
            <a:r>
              <a:rPr lang="en-US" sz="2000" dirty="0" smtClean="0"/>
              <a:t>Employment First Training</a:t>
            </a:r>
          </a:p>
          <a:p>
            <a:pPr lvl="3"/>
            <a:r>
              <a:rPr lang="en-US" sz="2200" dirty="0" smtClean="0"/>
              <a:t>1:1 service</a:t>
            </a:r>
          </a:p>
          <a:p>
            <a:pPr lvl="3"/>
            <a:r>
              <a:rPr lang="en-US" sz="2200" dirty="0" smtClean="0"/>
              <a:t>Reimbursement rate is same as HPC rate</a:t>
            </a:r>
          </a:p>
          <a:p>
            <a:pPr lvl="2"/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560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3627" y="1411192"/>
            <a:ext cx="73528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2">
                    <a:lumMod val="75000"/>
                  </a:schemeClr>
                </a:solidFill>
              </a:rPr>
              <a:t>QUESTIONS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regarding </a:t>
            </a:r>
          </a:p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SUPPORTED </a:t>
            </a:r>
          </a:p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EMPLOYMENT </a:t>
            </a:r>
          </a:p>
          <a:p>
            <a:pPr algn="ctr"/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INDIVIDUAL</a:t>
            </a:r>
          </a:p>
        </p:txBody>
      </p:sp>
    </p:spTree>
    <p:extLst>
      <p:ext uri="{BB962C8B-B14F-4D97-AF65-F5344CB8AC3E}">
        <p14:creationId xmlns:p14="http://schemas.microsoft.com/office/powerpoint/2010/main" val="10412234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8200" y="1066800"/>
            <a:ext cx="7620000" cy="5486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04552" y="642461"/>
            <a:ext cx="3253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Current Waiver Services</a:t>
            </a:r>
            <a:endParaRPr lang="en-US" dirty="0">
              <a:latin typeface="+mj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03106"/>
              </p:ext>
            </p:extLst>
          </p:nvPr>
        </p:nvGraphicFramePr>
        <p:xfrm>
          <a:off x="822326" y="1063911"/>
          <a:ext cx="7651748" cy="5717248"/>
        </p:xfrm>
        <a:graphic>
          <a:graphicData uri="http://schemas.openxmlformats.org/drawingml/2006/table">
            <a:tbl>
              <a:tblPr firstRow="1" firstCol="1" bandRow="1"/>
              <a:tblGrid>
                <a:gridCol w="3538214"/>
                <a:gridCol w="1078724"/>
                <a:gridCol w="1006809"/>
                <a:gridCol w="1078724"/>
                <a:gridCol w="949277"/>
              </a:tblGrid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Activity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Voc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Hab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SE- Enclave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SE-Community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OOD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Vocational Assessment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Vocational Profile Development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On-going Support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Developing Systematic Plan of Instruction and Support, Task Analysis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Support for integration at worksite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Transportation Training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Problem-solving Assistance/Meeting Job Expectations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Natural support facilitation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7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 Training (hygiene, work skills, self-determination goals, social skills, behavior modification)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Developing and implementing a plan for transition to employment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Self-medication support or medication admin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Job development and placement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Resume  development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Job seeking skills training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Worksite Analysis , including job customization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Employer outreach and awareness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Job training/coaching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Follow-along/retention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Identifying worksite accommodations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33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Purchasing or modifying equipment for worksite accessibility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75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Self-employment support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7625" marR="47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60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11953" y="685800"/>
            <a:ext cx="347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Proposed Waiver Services</a:t>
            </a:r>
            <a:endParaRPr lang="en-US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6750" y="1066800"/>
            <a:ext cx="7620000" cy="5334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6F65-28C1-4EF1-88B9-4F57CF4FAD13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96902"/>
              </p:ext>
            </p:extLst>
          </p:nvPr>
        </p:nvGraphicFramePr>
        <p:xfrm>
          <a:off x="609600" y="1066800"/>
          <a:ext cx="7677150" cy="5334000"/>
        </p:xfrm>
        <a:graphic>
          <a:graphicData uri="http://schemas.openxmlformats.org/drawingml/2006/table">
            <a:tbl>
              <a:tblPr firstRow="1" firstCol="1" bandRow="1"/>
              <a:tblGrid>
                <a:gridCol w="2171824"/>
                <a:gridCol w="711917"/>
                <a:gridCol w="1087116"/>
                <a:gridCol w="1087116"/>
                <a:gridCol w="850611"/>
                <a:gridCol w="996522"/>
                <a:gridCol w="772044"/>
              </a:tblGrid>
              <a:tr h="827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Activity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Informed Choice Process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Employment Navigation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Integrated Skill Building for Employment (</a:t>
                      </a:r>
                      <a:r>
                        <a:rPr lang="en-US" sz="1100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prevoc</a:t>
                      </a: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SE- Small Group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SE- Individual (1:1)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OOD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9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Conflict-free informed choice 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85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Coordination of progress on path to employment and access to services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662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 building before and during job search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(small group; non-job specific)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66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 building post job development (small group; non-job specific)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66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 building before and during job search (small group; job-specific)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Assessment/discovery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392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Employment or self-employment planning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6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Job placement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6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Job training/coaching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4966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 building before and during job search (1:1; job-specific)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6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Career Advancement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  <a:tr h="196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Benefits Planning/Support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081" marR="46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622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8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2756153"/>
              </p:ext>
            </p:extLst>
          </p:nvPr>
        </p:nvGraphicFramePr>
        <p:xfrm>
          <a:off x="609600" y="1676400"/>
          <a:ext cx="8013873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57304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+mj-lt"/>
              </a:rPr>
              <a:t>Who Am I?</a:t>
            </a:r>
            <a:endParaRPr lang="en-US" sz="4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E6F65-28C1-4EF1-88B9-4F57CF4FAD1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48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 YOUR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OPRA EMPLOYMENT FIRST WORKGROUP</a:t>
            </a:r>
          </a:p>
          <a:p>
            <a:pPr marL="0" indent="0" algn="ctr">
              <a:buNone/>
            </a:pPr>
            <a:r>
              <a:rPr lang="en-US" dirty="0" smtClean="0"/>
              <a:t>WILL BE MEETING EVERY 4</a:t>
            </a:r>
            <a:r>
              <a:rPr lang="en-US" baseline="30000" dirty="0" smtClean="0"/>
              <a:t>TH</a:t>
            </a:r>
            <a:r>
              <a:rPr lang="en-US" dirty="0" smtClean="0"/>
              <a:t> MONDAY</a:t>
            </a:r>
          </a:p>
          <a:p>
            <a:pPr marL="0" indent="0" algn="ctr">
              <a:buNone/>
            </a:pPr>
            <a:r>
              <a:rPr lang="en-US" sz="2000" dirty="0" smtClean="0"/>
              <a:t>(LOCATION WILL BE DETERMINED FROM MONTH TO MONTH)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Next meeting:</a:t>
            </a:r>
            <a:endParaRPr lang="en-US" sz="2000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April 27, 2015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at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OPRA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1152 </a:t>
            </a:r>
            <a:r>
              <a:rPr lang="en-US" dirty="0" err="1" smtClean="0">
                <a:solidFill>
                  <a:srgbClr val="FF0000"/>
                </a:solidFill>
              </a:rPr>
              <a:t>Goodale</a:t>
            </a:r>
            <a:r>
              <a:rPr lang="en-US" dirty="0" smtClean="0">
                <a:solidFill>
                  <a:srgbClr val="FF0000"/>
                </a:solidFill>
              </a:rPr>
              <a:t> Blvd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Columbus, OH 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10-2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VIDEO CONFERENCING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9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HCBS Settings Rule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629"/>
            <a:ext cx="8229600" cy="5350653"/>
          </a:xfrm>
        </p:spPr>
        <p:txBody>
          <a:bodyPr>
            <a:no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HCBS Services must have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of the following qualities:</a:t>
            </a:r>
          </a:p>
          <a:p>
            <a:pPr lvl="2"/>
            <a:r>
              <a:rPr lang="en-US" sz="2000" dirty="0" smtClean="0"/>
              <a:t>Integrated in and supports access to the greater </a:t>
            </a:r>
            <a:r>
              <a:rPr lang="en-US" sz="2000" dirty="0" smtClean="0"/>
              <a:t>community;</a:t>
            </a:r>
            <a:endParaRPr lang="en-US" sz="2000" dirty="0" smtClean="0"/>
          </a:p>
          <a:p>
            <a:pPr lvl="2"/>
            <a:r>
              <a:rPr lang="en-US" sz="2000" dirty="0" smtClean="0"/>
              <a:t>Provides opportunities to seek employment and work in competitive integrated settings, engage in community life, and control personal </a:t>
            </a:r>
            <a:r>
              <a:rPr lang="en-US" sz="2000" dirty="0" smtClean="0"/>
              <a:t>resources;</a:t>
            </a:r>
            <a:endParaRPr lang="en-US" sz="2000" dirty="0" smtClean="0"/>
          </a:p>
          <a:p>
            <a:pPr lvl="2"/>
            <a:r>
              <a:rPr lang="en-US" sz="2000" dirty="0" smtClean="0"/>
              <a:t>Ensures that recipients are receiving services in the community to the same degree of access as people not receiving HCBS </a:t>
            </a:r>
            <a:r>
              <a:rPr lang="en-US" sz="2000" dirty="0" smtClean="0"/>
              <a:t>services.</a:t>
            </a:r>
            <a:endParaRPr lang="en-US" sz="2000" dirty="0" smtClean="0"/>
          </a:p>
          <a:p>
            <a:pPr lvl="2"/>
            <a:endParaRPr lang="en-US" sz="2000" dirty="0"/>
          </a:p>
          <a:p>
            <a:pPr lvl="1"/>
            <a:r>
              <a:rPr lang="en-US" dirty="0" smtClean="0"/>
              <a:t>Aligns Medicaid funding with recent Department of Justice actions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Complements the Integration Mandate of the Americans with Disability Act of 1990</a:t>
            </a:r>
          </a:p>
          <a:p>
            <a:pPr lvl="2"/>
            <a:endParaRPr lang="en-US" sz="2000" dirty="0" smtClean="0"/>
          </a:p>
          <a:p>
            <a:pPr lvl="1"/>
            <a:endParaRPr lang="en-US" dirty="0" smtClean="0"/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38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Evolution of the Funding System Redesign Workgroup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7645"/>
            <a:ext cx="8229600" cy="4987637"/>
          </a:xfrm>
        </p:spPr>
        <p:txBody>
          <a:bodyPr>
            <a:noAutofit/>
          </a:bodyPr>
          <a:lstStyle/>
          <a:p>
            <a:r>
              <a:rPr lang="en-US" dirty="0" smtClean="0"/>
              <a:t>Led by two policy and systems change consultants:</a:t>
            </a:r>
          </a:p>
          <a:p>
            <a:pPr lvl="1"/>
            <a:r>
              <a:rPr lang="en-US" dirty="0" smtClean="0"/>
              <a:t>Allan Bergman and Lisa Mills, PhD</a:t>
            </a:r>
          </a:p>
          <a:p>
            <a:r>
              <a:rPr lang="en-US" dirty="0" smtClean="0"/>
              <a:t>Focused on the HCBS settings compliance and the CMS Transition Planning</a:t>
            </a:r>
          </a:p>
          <a:p>
            <a:r>
              <a:rPr lang="en-US" dirty="0" smtClean="0"/>
              <a:t>Included research of integrated employment and day service models from multiple states</a:t>
            </a:r>
          </a:p>
          <a:p>
            <a:r>
              <a:rPr lang="en-US" dirty="0" smtClean="0"/>
              <a:t>19 professionals made up the workgroup, which included representation from: A self-advocate, Providers, County Boards, OPRA, OACB, DODD, APSE and OCALI.</a:t>
            </a:r>
          </a:p>
          <a:p>
            <a:pPr lvl="1"/>
            <a:r>
              <a:rPr lang="en-US" dirty="0" smtClean="0"/>
              <a:t>60 </a:t>
            </a:r>
            <a:r>
              <a:rPr lang="en-US" dirty="0" smtClean="0"/>
              <a:t>face-to-face hours, including assignments from October 2014 – March 2015</a:t>
            </a:r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7565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Workgroup (Process of Work)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7645"/>
            <a:ext cx="8229600" cy="4987637"/>
          </a:xfrm>
        </p:spPr>
        <p:txBody>
          <a:bodyPr>
            <a:noAutofit/>
          </a:bodyPr>
          <a:lstStyle/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11782325"/>
              </p:ext>
            </p:extLst>
          </p:nvPr>
        </p:nvGraphicFramePr>
        <p:xfrm>
          <a:off x="336612" y="1805341"/>
          <a:ext cx="8553016" cy="4696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6584" y="1746287"/>
            <a:ext cx="760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Foundation:  Guiding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04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" name="Picture 3" descr="ready for ac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571" y="2982644"/>
            <a:ext cx="5401099" cy="31369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619" y="1162762"/>
            <a:ext cx="8197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New Integrated Service Definitions</a:t>
            </a:r>
          </a:p>
          <a:p>
            <a:pPr algn="ctr"/>
            <a:r>
              <a:rPr lang="en-US" sz="3600" dirty="0" smtClean="0">
                <a:solidFill>
                  <a:srgbClr val="0000FF"/>
                </a:solidFill>
              </a:rPr>
              <a:t>and Proposed Rates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53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Points </a:t>
            </a:r>
            <a:r>
              <a:rPr lang="en-US" dirty="0" smtClean="0"/>
              <a:t>of Interest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757"/>
            <a:ext cx="8229600" cy="5161243"/>
          </a:xfrm>
        </p:spPr>
        <p:txBody>
          <a:bodyPr>
            <a:noAutofit/>
          </a:bodyPr>
          <a:lstStyle/>
          <a:p>
            <a:r>
              <a:rPr lang="en-US" dirty="0" smtClean="0"/>
              <a:t>All definitions are subject to CMS approval.  SPA to be submitted early </a:t>
            </a:r>
            <a:r>
              <a:rPr lang="en-US" dirty="0" smtClean="0"/>
              <a:t>2016 with expected approval and implementation by July 1, 2016</a:t>
            </a:r>
            <a:endParaRPr lang="en-US" dirty="0" smtClean="0"/>
          </a:p>
          <a:p>
            <a:r>
              <a:rPr lang="en-US" dirty="0" smtClean="0"/>
              <a:t>DODD </a:t>
            </a:r>
            <a:r>
              <a:rPr lang="en-US" dirty="0" smtClean="0"/>
              <a:t>has requested</a:t>
            </a:r>
            <a:r>
              <a:rPr lang="en-US" dirty="0" smtClean="0"/>
              <a:t> </a:t>
            </a:r>
            <a:r>
              <a:rPr lang="en-US" dirty="0" smtClean="0"/>
              <a:t>to be in compliance by March 17, 2024 with annual transition goals for those currently served in sheltered environments</a:t>
            </a:r>
          </a:p>
          <a:p>
            <a:r>
              <a:rPr lang="en-US" dirty="0" smtClean="0"/>
              <a:t>Medicaid funds used to support individuals by paying staff cannot be used to pay individuals for work or participation</a:t>
            </a:r>
          </a:p>
          <a:p>
            <a:r>
              <a:rPr lang="en-US" dirty="0" smtClean="0"/>
              <a:t>Wrap</a:t>
            </a:r>
            <a:r>
              <a:rPr lang="en-US" dirty="0" smtClean="0"/>
              <a:t>-around services are expected (e.g. may have multiple service authorizations to ensure no loss of services – just cannot be billed at the same time)</a:t>
            </a:r>
          </a:p>
          <a:p>
            <a:r>
              <a:rPr lang="en-US" dirty="0" smtClean="0"/>
              <a:t>Total Number of Hours authorized for day services = 31.25\week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10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34255</TotalTime>
  <Words>3777</Words>
  <Application>Microsoft Macintosh PowerPoint</Application>
  <PresentationFormat>On-screen Show (4:3)</PresentationFormat>
  <Paragraphs>653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Clarity</vt:lpstr>
      <vt:lpstr> New Integrated Day Array Service Definitions &amp; Proposed rates</vt:lpstr>
      <vt:lpstr>Why Change?</vt:lpstr>
      <vt:lpstr>Integration Definition</vt:lpstr>
      <vt:lpstr>HCBS Settings Rule</vt:lpstr>
      <vt:lpstr>HCBS Settings Rule</vt:lpstr>
      <vt:lpstr>Evolution of the Funding System Redesign Workgroup</vt:lpstr>
      <vt:lpstr>Workgroup (Process of Work)</vt:lpstr>
      <vt:lpstr>PowerPoint Presentation</vt:lpstr>
      <vt:lpstr>Points of Interest</vt:lpstr>
      <vt:lpstr>Employment Navigation</vt:lpstr>
      <vt:lpstr>Integrated Community Supports AKA- Day Programming</vt:lpstr>
      <vt:lpstr>Integrated Community Supports AKA- Day Programming</vt:lpstr>
      <vt:lpstr>Integrated Community Supports AKA- Day Programming</vt:lpstr>
      <vt:lpstr>PROPOSED REIMBURSMENT RATE for Integrated Community Supports</vt:lpstr>
      <vt:lpstr>PowerPoint Presentation</vt:lpstr>
      <vt:lpstr> Integrated Pre-Vocational Supports </vt:lpstr>
      <vt:lpstr> Integrated Pre-Vocational Supports </vt:lpstr>
      <vt:lpstr> Integrated Pre-Vocational Supports </vt:lpstr>
      <vt:lpstr> PROPOSED REIMBURSEMENT RATE for Integrated Pre-Vocational Supports </vt:lpstr>
      <vt:lpstr>PowerPoint Presentation</vt:lpstr>
      <vt:lpstr>Supported Employment – Small Group</vt:lpstr>
      <vt:lpstr>Supported Employment – Small Group</vt:lpstr>
      <vt:lpstr>Supported Employment – Small Group</vt:lpstr>
      <vt:lpstr>PowerPoint Presentation</vt:lpstr>
      <vt:lpstr>Supported Employment – Individual</vt:lpstr>
      <vt:lpstr>Supported Employment – Individual</vt:lpstr>
      <vt:lpstr>Supported Employment – Individual</vt:lpstr>
      <vt:lpstr>Supported Employment – Individual</vt:lpstr>
      <vt:lpstr>Supported Employment – Individual</vt:lpstr>
      <vt:lpstr>PROPOSED REIMBURSEMENT RATE for SE-Ind Job Coaching</vt:lpstr>
      <vt:lpstr>PROPOSED REIMBURSEMENT RATE for SE-Ind Job Coaching</vt:lpstr>
      <vt:lpstr>PowerPoint Presentation</vt:lpstr>
      <vt:lpstr>Supported Employment-Ind Specific Services</vt:lpstr>
      <vt:lpstr>Supported Employment-Ind  Specific Services</vt:lpstr>
      <vt:lpstr>Supported Employment-Ind  Specific Services</vt:lpstr>
      <vt:lpstr>Supported Employment-Ind  Specific Services</vt:lpstr>
      <vt:lpstr>Supported Employment-Ind  Specific Services</vt:lpstr>
      <vt:lpstr>Supported Employment-Ind  Specific Services</vt:lpstr>
      <vt:lpstr>Supported Employment-Ind  Specific Services</vt:lpstr>
      <vt:lpstr>Supported Employment-Ind  Specific Services</vt:lpstr>
      <vt:lpstr>Supported Employment-Ind  Specific Services</vt:lpstr>
      <vt:lpstr>PowerPoint Presentation</vt:lpstr>
      <vt:lpstr>PowerPoint Presentation</vt:lpstr>
      <vt:lpstr>PowerPoint Presentation</vt:lpstr>
      <vt:lpstr>PowerPoint Presentation</vt:lpstr>
      <vt:lpstr>MARK YOUR CALENDAR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first</dc:title>
  <dc:creator>Jason Umstot</dc:creator>
  <cp:lastModifiedBy>Jason Umstot</cp:lastModifiedBy>
  <cp:revision>107</cp:revision>
  <cp:lastPrinted>2015-03-26T19:27:02Z</cp:lastPrinted>
  <dcterms:created xsi:type="dcterms:W3CDTF">2014-04-04T15:33:20Z</dcterms:created>
  <dcterms:modified xsi:type="dcterms:W3CDTF">2015-03-26T19:32:50Z</dcterms:modified>
</cp:coreProperties>
</file>