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12" d="100"/>
          <a:sy n="112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7DB6-E446-BAB0-064F4B4020DC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7DB6-E446-BAB0-064F4B4020DC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0.72660000000000002</c:v>
                </c:pt>
                <c:pt idx="1">
                  <c:v>0.27339999999999998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B6-E446-BAB0-064F4B402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6E0-214A-92C1-96A76D67E1E4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6E0-214A-92C1-96A76D67E1E4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0.18029999999999999</c:v>
                </c:pt>
                <c:pt idx="1">
                  <c:v>0.81969999999999998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E0-214A-92C1-96A76D67E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Service Not Offered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0.79820000000000002</c:v>
                </c:pt>
                <c:pt idx="1">
                  <c:v>0.32740000000000002</c:v>
                </c:pt>
                <c:pt idx="2">
                  <c:v>0.31859999999999999</c:v>
                </c:pt>
                <c:pt idx="3">
                  <c:v>0.59260000000000002</c:v>
                </c:pt>
                <c:pt idx="4">
                  <c:v>0.20180000000000001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C-1D41-899E-6B426A53C5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0.19270000000000001</c:v>
                </c:pt>
                <c:pt idx="1">
                  <c:v>0.49559999999999998</c:v>
                </c:pt>
                <c:pt idx="2">
                  <c:v>0.58409999999999995</c:v>
                </c:pt>
                <c:pt idx="3">
                  <c:v>0.37040000000000001</c:v>
                </c:pt>
                <c:pt idx="4">
                  <c:v>0.66059999999999997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DC-1D41-899E-6B426A53C5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1-5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9.1999999999999998E-3</c:v>
                </c:pt>
                <c:pt idx="1">
                  <c:v>0.1416</c:v>
                </c:pt>
                <c:pt idx="2">
                  <c:v>7.0800000000000002E-2</c:v>
                </c:pt>
                <c:pt idx="3">
                  <c:v>1.8499999999999999E-2</c:v>
                </c:pt>
                <c:pt idx="4">
                  <c:v>0.1009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DC-1D41-899E-6B426A53C56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6-10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0</c:v>
                </c:pt>
                <c:pt idx="1">
                  <c:v>1.77E-2</c:v>
                </c:pt>
                <c:pt idx="2">
                  <c:v>0</c:v>
                </c:pt>
                <c:pt idx="3">
                  <c:v>1.8499999999999999E-2</c:v>
                </c:pt>
                <c:pt idx="4">
                  <c:v>1.83E-2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DC-1D41-899E-6B426A53C5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10-25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Sheet1!$F$2:$F$6</c:f>
              <c:numCache>
                <c:formatCode>0.00%</c:formatCode>
                <c:ptCount val="5"/>
                <c:pt idx="0">
                  <c:v>0</c:v>
                </c:pt>
                <c:pt idx="1">
                  <c:v>8.8000000000000005E-3</c:v>
                </c:pt>
                <c:pt idx="2">
                  <c:v>2.6499999999999999E-2</c:v>
                </c:pt>
                <c:pt idx="3">
                  <c:v>0</c:v>
                </c:pt>
                <c:pt idx="4">
                  <c:v>9.1999999999999998E-3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DC-1D41-899E-6B426A53C56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26-50</c:v>
                </c:pt>
              </c:strCache>
            </c:strRef>
          </c:tx>
          <c:spPr>
            <a:solidFill>
              <a:srgbClr val="7D5E9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Sheet1!$G$2:$G$6</c:f>
              <c:numCache>
                <c:formatCode>0.00%</c:formatCode>
                <c:ptCount val="5"/>
                <c:pt idx="0">
                  <c:v>0</c:v>
                </c:pt>
                <c:pt idx="1">
                  <c:v>8.8000000000000005E-3</c:v>
                </c:pt>
                <c:pt idx="2">
                  <c:v>0</c:v>
                </c:pt>
                <c:pt idx="3">
                  <c:v>0</c:v>
                </c:pt>
                <c:pt idx="4">
                  <c:v>9.1999999999999998E-3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DC-1D41-899E-6B426A53C56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50+</c:v>
                </c:pt>
              </c:strCache>
            </c:strRef>
          </c:tx>
          <c:spPr>
            <a:solidFill>
              <a:srgbClr val="D25F9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Sheet1!$H$2:$H$6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DC-1D41-899E-6B426A53C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Service Not Offered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0.81820000000000004</c:v>
                </c:pt>
                <c:pt idx="1">
                  <c:v>0.313</c:v>
                </c:pt>
                <c:pt idx="2">
                  <c:v>0.32140000000000002</c:v>
                </c:pt>
                <c:pt idx="3">
                  <c:v>0.59630000000000005</c:v>
                </c:pt>
                <c:pt idx="4">
                  <c:v>0.21429999999999999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60-9C41-86F3-CB923DE8A6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Staffing capacity has greatly decreased</c:v>
                </c:pt>
              </c:strCache>
            </c:strRef>
          </c:tx>
          <c:spPr>
            <a:solidFill>
              <a:srgbClr val="507CB6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4.5499999999999999E-2</c:v>
                </c:pt>
                <c:pt idx="1">
                  <c:v>0.1565</c:v>
                </c:pt>
                <c:pt idx="2">
                  <c:v>0.13389999999999999</c:v>
                </c:pt>
                <c:pt idx="3">
                  <c:v>6.4199999999999993E-2</c:v>
                </c:pt>
                <c:pt idx="4">
                  <c:v>0.13389999999999999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60-9C41-86F3-CB923DE8A6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Staffing capacity has slightly decreased</c:v>
                </c:pt>
              </c:strCache>
            </c:strRef>
          </c:tx>
          <c:spPr>
            <a:solidFill>
              <a:srgbClr val="F9BE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1.8200000000000001E-2</c:v>
                </c:pt>
                <c:pt idx="1">
                  <c:v>0.1913</c:v>
                </c:pt>
                <c:pt idx="2">
                  <c:v>9.8199999999999996E-2</c:v>
                </c:pt>
                <c:pt idx="3">
                  <c:v>1.83E-2</c:v>
                </c:pt>
                <c:pt idx="4">
                  <c:v>0.16070000000000001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60-9C41-86F3-CB923DE8A66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Staffing capacity has stayed the same</c:v>
                </c:pt>
              </c:strCache>
            </c:strRef>
          </c:tx>
          <c:spPr>
            <a:solidFill>
              <a:srgbClr val="6BC8CD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2.7300000000000001E-2</c:v>
                </c:pt>
                <c:pt idx="1">
                  <c:v>0.24349999999999999</c:v>
                </c:pt>
                <c:pt idx="2">
                  <c:v>0.36609999999999998</c:v>
                </c:pt>
                <c:pt idx="3">
                  <c:v>0.2661</c:v>
                </c:pt>
                <c:pt idx="4">
                  <c:v>0.39290000000000003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60-9C41-86F3-CB923DE8A66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Staffing capacity slightly increased</c:v>
                </c:pt>
              </c:strCache>
            </c:strRef>
          </c:tx>
          <c:spPr>
            <a:solidFill>
              <a:srgbClr val="FF8B4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Sheet1!$F$2:$F$6</c:f>
              <c:numCache>
                <c:formatCode>0.00%</c:formatCode>
                <c:ptCount val="5"/>
                <c:pt idx="0">
                  <c:v>6.3600000000000004E-2</c:v>
                </c:pt>
                <c:pt idx="1">
                  <c:v>8.6999999999999994E-2</c:v>
                </c:pt>
                <c:pt idx="2">
                  <c:v>6.25E-2</c:v>
                </c:pt>
                <c:pt idx="3">
                  <c:v>4.5900000000000003E-2</c:v>
                </c:pt>
                <c:pt idx="4">
                  <c:v>8.9300000000000004E-2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60-9C41-86F3-CB923DE8A66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Staffing capacity greatly increased</c:v>
                </c:pt>
              </c:strCache>
            </c:strRef>
          </c:tx>
          <c:spPr>
            <a:solidFill>
              <a:srgbClr val="7D5E9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ICF</c:v>
                </c:pt>
                <c:pt idx="1">
                  <c:v>Residential Waiver Services</c:v>
                </c:pt>
                <c:pt idx="2">
                  <c:v>Adult Day Services</c:v>
                </c:pt>
                <c:pt idx="3">
                  <c:v>Employment Services</c:v>
                </c:pt>
                <c:pt idx="4">
                  <c:v>Transportation</c:v>
                </c:pt>
              </c:strCache>
            </c:strRef>
          </c:cat>
          <c:val>
            <c:numRef>
              <c:f>Sheet1!$G$2:$G$6</c:f>
              <c:numCache>
                <c:formatCode>0.00%</c:formatCode>
                <c:ptCount val="5"/>
                <c:pt idx="0">
                  <c:v>2.7300000000000001E-2</c:v>
                </c:pt>
                <c:pt idx="1">
                  <c:v>8.6999999999999994E-3</c:v>
                </c:pt>
                <c:pt idx="2">
                  <c:v>1.7899999999999999E-2</c:v>
                </c:pt>
                <c:pt idx="3">
                  <c:v>9.1999999999999998E-3</c:v>
                </c:pt>
                <c:pt idx="4">
                  <c:v>8.8999999999999999E-3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60-9C41-86F3-CB923DE8A6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legend>
      <c:legendPos val="b"/>
      <c:overlay val="0"/>
      <c:txPr>
        <a:bodyPr/>
        <a:lstStyle/>
        <a:p>
          <a:pPr>
            <a:defRPr sz="1200" b="0">
              <a:solidFill>
                <a:srgbClr val="7F7F7F"/>
              </a:solidFill>
            </a:defRPr>
          </a:pPr>
          <a:endParaRPr lang="en-US"/>
        </a:p>
      </c:txPr>
    </c:legend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5B0-8942-8FC7-3E8E57F012D3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5B0-8942-8FC7-3E8E57F012D3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5B0-8942-8FC7-3E8E57F012D3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5B0-8942-8FC7-3E8E57F012D3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5B0-8942-8FC7-3E8E57F012D3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B5B0-8942-8FC7-3E8E57F012D3}"/>
              </c:ext>
            </c:extLst>
          </c:dPt>
          <c:cat>
            <c:strRef>
              <c:f>Sheet1!$A$2:$A$7</c:f>
              <c:strCache>
                <c:ptCount val="6"/>
                <c:pt idx="0">
                  <c:v>Our ability to provide quality services has greatly decreased.</c:v>
                </c:pt>
                <c:pt idx="1">
                  <c:v>Our ability to provide quality services has slightly decreased.</c:v>
                </c:pt>
                <c:pt idx="2">
                  <c:v>Our ability to provide quality services has stayed the same.</c:v>
                </c:pt>
                <c:pt idx="3">
                  <c:v>Our ability to provide quality services has slightly increased.</c:v>
                </c:pt>
                <c:pt idx="4">
                  <c:v>Our ability to provide quality services has greatly increased.</c:v>
                </c:pt>
                <c:pt idx="5">
                  <c:v>Other (please specify)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5.2600000000000001E-2</c:v>
                </c:pt>
                <c:pt idx="1">
                  <c:v>0.193</c:v>
                </c:pt>
                <c:pt idx="2">
                  <c:v>0.44740000000000002</c:v>
                </c:pt>
                <c:pt idx="3">
                  <c:v>0.20180000000000001</c:v>
                </c:pt>
                <c:pt idx="4">
                  <c:v>7.0199999999999999E-2</c:v>
                </c:pt>
                <c:pt idx="5">
                  <c:v>3.5099999999999999E-2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5B0-8942-8FC7-3E8E57F012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4871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15136" y="1005080"/>
            <a:ext cx="8229600" cy="3569013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Master text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322" y="627419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Master text style</a:t>
            </a:r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E39551A5-770E-3978-ED85-9963EA081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393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598A6424-24D4-9A7A-503B-1810D9718646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D6880F-98FC-C70E-7434-35DAC835C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7787252" cy="1234730"/>
          </a:xfrm>
        </p:spPr>
        <p:txBody>
          <a:bodyPr anchor="b">
            <a:norm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style (only changes made to the parent slide will be reflected in the app)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66162" y="3729038"/>
            <a:ext cx="2938463" cy="38576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 slide subtitle style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B397FB30-D0E6-47F8-D354-616B0E20A00C}"/>
              </a:ext>
            </a:extLst>
          </p:cNvPr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4C1F35-7934-3723-FBBD-74C99BCA9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 hasCustomPrompt="1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58633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 style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Master text style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CDF05C82-1244-9CA3-984A-2EEF32F79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7400" y="4811867"/>
            <a:ext cx="630601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5CE0200-F192-0824-3C26-E467CCA0AF48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EAE7EF1-F906-EB3F-7B2E-99EE2BAA37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136" y="80645"/>
            <a:ext cx="8229600" cy="581143"/>
          </a:xfrm>
        </p:spPr>
        <p:txBody>
          <a:bodyPr/>
          <a:lstStyle/>
          <a:p>
            <a:r>
              <a:rPr lang="en-US" dirty="0"/>
              <a:t>Master title style (only changes made to the parent slide will be reflected in the app)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2570" y="666350"/>
            <a:ext cx="5332506" cy="249144"/>
          </a:xfrm>
        </p:spPr>
        <p:txBody>
          <a:bodyPr/>
          <a:lstStyle/>
          <a:p>
            <a:pPr lvl="0"/>
            <a:r>
              <a:rPr lang="en-US" dirty="0"/>
              <a:t>Master text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E2B938-E785-E802-7A9A-5AD4FEF608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93976" y="4811867"/>
            <a:ext cx="6302798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13756DC3-62A3-EAD0-0902-502D886CC750}"/>
              </a:ext>
            </a:extLst>
          </p:cNvPr>
          <p:cNvSpPr txBox="1">
            <a:spLocks/>
          </p:cNvSpPr>
          <p:nvPr userDrawn="1"/>
        </p:nvSpPr>
        <p:spPr>
          <a:xfrm>
            <a:off x="44110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750C52-00F9-42B7-9AC0-F5417C88D4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10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24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270516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70" y="666350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FE218-D8C1-4598-C115-912209DA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8920" y="4811866"/>
            <a:ext cx="6380992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1" r:id="rId3"/>
    <p:sldLayoutId id="2147483675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Agency Quarterly Workforce Impact Survey 2023 Quarter 4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Wednesday, February 21, 2024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Q6: From the period of October 1, 2023-December 31, 2023, did you serve notice/discharge people you serve primarily as a result of staffing shortages?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18.03%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81.97%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From the period of October 1, 2023-December 31, 2023, did you serve notice/discharge people you serve primarily as a result of staffing shortages? If your agency does not provide a given service, please select with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110   Skipped: 44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From the period of October 1, 2023-December 31, 2023, did you serve notice/discharge people you serve primarily as a result of staffing shortages? If your agency does not provide a given service, please select with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110   Skipped: 44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From the period of October 1, 2023-December 31, 2023, did you serve notice/discharge people you serve primarily as a result of staffing shortages? If your agency does not provide a given service, please select with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110   Skipped: 44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Q7: From the period of October 1, 2023-December 31, 2023, did you serve notice/discharge people you serve primarily as a result of staffing shortages? If your agency does not provide a given service, please select with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110   Skipped: 44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Q8: From the period of October 1, 2023-December 31, 2023, about how many people did you serve notice to or discharge as a result of staffing shortage? If your agency does not provide a given service, please select "Service 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118   Skipped: 36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Q8: From the period of October 1, 2023-December 31, 2023, about how many people did you serve notice to or discharge as a result of staffing shortage? If your agency does not provide a given service, please select "Service 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118   Skipped: 36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70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SERVICE NOT OFFERED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1-5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6-10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10-25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26-50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50+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ICF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79.82%
87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19.27%
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0.92%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Residential Waiver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32.74%
37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49.56%
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14.16%
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1.77%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0.88%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0.88%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Adult Day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31.86%
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58.41%
66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7.08%
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2.65%
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Employment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59.26%
64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37.04%
40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1.85%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1.85%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20.18%
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66.06%
72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10.09%
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1.83%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0.92%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0.92%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
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Q9: From the period of October 1, 2023-December 31, 2023, please select the statement that best matches your staffing capacity in each service. If your agency does not provide a given service, please select "Service 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118   Skipped: 36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Q9: From the period of October 1, 2023-December 31, 2023, please select the statement that best matches your staffing capacity in each service. If your agency does not provide a given service, please select "Service 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118   Skipped: 36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77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77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SERVICE NOT OFFERED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STAFFING CAPACITY HAS GREATLY DECREASED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STAFFING CAPACITY HAS SLIGHTLY DECREASED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STAFFING CAPACITY HAS STAYED THE SAME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STAFFING CAPACITY SLIGHTLY INCREASED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STAFFING CAPACITY GREATLY INCREASED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WEIGHTED AVERAGE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ICF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81.82%
90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4.55%
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1.82%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2.73%
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6.36%
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2.73%
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Residential Waiver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31.30%
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15.65%
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19.13%
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24.35%
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8.70%
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0.87%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Adult Day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32.14%
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13.39%
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9.82%
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36.61%
41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6.25%
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1.79%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Employment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59.63%
65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6.42%
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1.83%
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26.61%
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4.59%
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0.92%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Transportation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21.43%
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13.39%
15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16.07%
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39.29%
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8.93%
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0.89%
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Q10: From October 1, 2023 to December 31, 2023, how do you feel your agency's overall ability to provide quality in all of your agency's DD services was impacted?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114   Skipped: 40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Date Created: Wednesday, January 17, 2024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154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 Responses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Complete Responses: 154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Q10: From October 1, 2023 to December 31, 2023, how do you feel your agency's overall ability to provide quality in all of your agency's DD services was impacted?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114   Skipped: 40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Our ability to provide quality services has greatly decreased.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5.26%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Our ability to provide quality services has slightly decreased.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19.30%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Our ability to provide quality services has stayed the same.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44.74%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Our ability to provide quality services has slightly increased.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20.18%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Our ability to provide quality services has greatly increased.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7.02%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(please specify)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3.51%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From the period of October 1, 2023-December 31, 2023, were you able to take on new referrals?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128   Skipped: 26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Q4: From the period of October 1, 2023-December 31, 2023, were you able to take on new referrals?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128   Skipped: 26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134559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72.66%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27.34%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From the period of October 1, 2023-December 31, 2023, please select all of the statements that apply to your ability to take on new referrals in each service line. If your agency does not provide a given service, please select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From the period of October 1, 2023-December 31, 2023, please select all of the statements that apply to your ability to take on new referrals in each service line. If your agency does not provide a given service, please select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From the period of October 1, 2023-December 31, 2023, please select all of the statements that apply to your ability to take on new referrals in each service line. If your agency does not provide a given service, please select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Q5: From the period of October 1, 2023-December 31, 2023, please select all of the statements that apply to your ability to take on new referrals in each service line. If your agency does not provide a given service, please select "Not Offered."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050" y="1000000"/>
            <a:ext cx="3771900" cy="36435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Q6: From the period of October 1, 2023-December 31, 2023, did you serve notice/discharge people you serve primarily as a result of staffing shortages?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Answered: 122   Skipped: 32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1346</Words>
  <Application>Microsoft Office PowerPoint</Application>
  <PresentationFormat>On-screen Show (16:9)</PresentationFormat>
  <Paragraphs>196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Helvetica Neue</vt:lpstr>
      <vt:lpstr>Data slides</vt:lpstr>
      <vt:lpstr>PowerPoint Presentation</vt:lpstr>
      <vt:lpstr>154</vt:lpstr>
      <vt:lpstr>Q4: From the period of October 1, 2023-December 31, 2023, were you able to take on new referrals?</vt:lpstr>
      <vt:lpstr>Q4: From the period of October 1, 2023-December 31, 2023, were you able to take on new referrals?</vt:lpstr>
      <vt:lpstr>Q5: From the period of October 1, 2023-December 31, 2023, please select all of the statements that apply to your ability to take on new referrals in each service line. If your agency does not provide a given service, please select "Not Offered."</vt:lpstr>
      <vt:lpstr>Q5: From the period of October 1, 2023-December 31, 2023, please select all of the statements that apply to your ability to take on new referrals in each service line. If your agency does not provide a given service, please select "Not Offered."</vt:lpstr>
      <vt:lpstr>Q5: From the period of October 1, 2023-December 31, 2023, please select all of the statements that apply to your ability to take on new referrals in each service line. If your agency does not provide a given service, please select "Not Offered."</vt:lpstr>
      <vt:lpstr>Q5: From the period of October 1, 2023-December 31, 2023, please select all of the statements that apply to your ability to take on new referrals in each service line. If your agency does not provide a given service, please select "Not Offered."</vt:lpstr>
      <vt:lpstr>Q6: From the period of October 1, 2023-December 31, 2023, did you serve notice/discharge people you serve primarily as a result of staffing shortages?</vt:lpstr>
      <vt:lpstr>Q6: From the period of October 1, 2023-December 31, 2023, did you serve notice/discharge people you serve primarily as a result of staffing shortages?</vt:lpstr>
      <vt:lpstr>Q7: From the period of October 1, 2023-December 31, 2023, did you serve notice/discharge people you serve primarily as a result of staffing shortages? If your agency does not provide a given service, please select with "Not Offered."</vt:lpstr>
      <vt:lpstr>Q7: From the period of October 1, 2023-December 31, 2023, did you serve notice/discharge people you serve primarily as a result of staffing shortages? If your agency does not provide a given service, please select with "Not Offered."</vt:lpstr>
      <vt:lpstr>Q7: From the period of October 1, 2023-December 31, 2023, did you serve notice/discharge people you serve primarily as a result of staffing shortages? If your agency does not provide a given service, please select with "Not Offered."</vt:lpstr>
      <vt:lpstr>Q7: From the period of October 1, 2023-December 31, 2023, did you serve notice/discharge people you serve primarily as a result of staffing shortages? If your agency does not provide a given service, please select with "Not Offered."</vt:lpstr>
      <vt:lpstr>Q8: From the period of October 1, 2023-December 31, 2023, about how many people did you serve notice to or discharge as a result of staffing shortage? If your agency does not provide a given service, please select "Service Not Offered."</vt:lpstr>
      <vt:lpstr>Q8: From the period of October 1, 2023-December 31, 2023, about how many people did you serve notice to or discharge as a result of staffing shortage? If your agency does not provide a given service, please select "Service Not Offered."</vt:lpstr>
      <vt:lpstr>Q9: From the period of October 1, 2023-December 31, 2023, please select the statement that best matches your staffing capacity in each service. If your agency does not provide a given service, please select "Service Not Offered."</vt:lpstr>
      <vt:lpstr>Q9: From the period of October 1, 2023-December 31, 2023, please select the statement that best matches your staffing capacity in each service. If your agency does not provide a given service, please select "Service Not Offered."</vt:lpstr>
      <vt:lpstr>Q10: From October 1, 2023 to December 31, 2023, how do you feel your agency's overall ability to provide quality in all of your agency's DD services was impacted?</vt:lpstr>
      <vt:lpstr>Q10: From October 1, 2023 to December 31, 2023, how do you feel your agency's overall ability to provide quality in all of your agency's DD services was impacted?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Touvelle</dc:creator>
  <cp:lastModifiedBy>Christine Touvelle</cp:lastModifiedBy>
  <cp:revision>1</cp:revision>
  <dcterms:modified xsi:type="dcterms:W3CDTF">2024-02-21T14:23:45Z</dcterms:modified>
</cp:coreProperties>
</file>