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0" r:id="rId3"/>
    <p:sldId id="269" r:id="rId4"/>
    <p:sldId id="258" r:id="rId5"/>
    <p:sldId id="257" r:id="rId6"/>
    <p:sldId id="260" r:id="rId7"/>
    <p:sldId id="261" r:id="rId8"/>
    <p:sldId id="262" r:id="rId9"/>
    <p:sldId id="271" r:id="rId10"/>
    <p:sldId id="264" r:id="rId11"/>
    <p:sldId id="268" r:id="rId12"/>
    <p:sldId id="267" r:id="rId13"/>
    <p:sldId id="272" r:id="rId14"/>
    <p:sldId id="274" r:id="rId15"/>
    <p:sldId id="276" r:id="rId16"/>
    <p:sldId id="277" r:id="rId17"/>
    <p:sldId id="279" r:id="rId18"/>
    <p:sldId id="280" r:id="rId19"/>
    <p:sldId id="278" r:id="rId20"/>
    <p:sldId id="273" r:id="rId21"/>
    <p:sldId id="284" r:id="rId22"/>
    <p:sldId id="285" r:id="rId23"/>
    <p:sldId id="275" r:id="rId24"/>
    <p:sldId id="281"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638C76-0875-4F6D-A534-9903F3D02A3D}" v="7" dt="2023-10-16T20:09:42.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3ED4C-63C0-4F61-9847-8B6F3919D65A}" type="datetimeFigureOut">
              <a:rPr lang="en-US" smtClean="0"/>
              <a:t>10/25/23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3AB68-4782-4BB4-BDDF-65573B6CD912}" type="slidenum">
              <a:rPr lang="en-US" smtClean="0"/>
              <a:t>‹#›</a:t>
            </a:fld>
            <a:endParaRPr lang="en-US"/>
          </a:p>
        </p:txBody>
      </p:sp>
    </p:spTree>
    <p:extLst>
      <p:ext uri="{BB962C8B-B14F-4D97-AF65-F5344CB8AC3E}">
        <p14:creationId xmlns:p14="http://schemas.microsoft.com/office/powerpoint/2010/main" val="574954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E379B-D1F7-71D5-E4E1-78776263C7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9BA83C-5A2E-D1E5-AF99-F34C71A2B2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93DA9C-171C-4523-043C-AE1541F3D631}"/>
              </a:ext>
            </a:extLst>
          </p:cNvPr>
          <p:cNvSpPr>
            <a:spLocks noGrp="1"/>
          </p:cNvSpPr>
          <p:nvPr>
            <p:ph type="dt" sz="half" idx="10"/>
          </p:nvPr>
        </p:nvSpPr>
        <p:spPr/>
        <p:txBody>
          <a:bodyPr/>
          <a:lstStyle/>
          <a:p>
            <a:fld id="{B449C4CD-2E43-4165-A722-BFD3FD77C318}" type="datetime1">
              <a:rPr lang="en-US" smtClean="0"/>
              <a:t>10/25/23</a:t>
            </a:fld>
            <a:endParaRPr lang="en-US"/>
          </a:p>
        </p:txBody>
      </p:sp>
      <p:sp>
        <p:nvSpPr>
          <p:cNvPr id="5" name="Footer Placeholder 4">
            <a:extLst>
              <a:ext uri="{FF2B5EF4-FFF2-40B4-BE49-F238E27FC236}">
                <a16:creationId xmlns:a16="http://schemas.microsoft.com/office/drawing/2014/main" id="{49655D45-5CB9-3B15-FAFC-4FD1E0BD19B7}"/>
              </a:ext>
            </a:extLst>
          </p:cNvPr>
          <p:cNvSpPr>
            <a:spLocks noGrp="1"/>
          </p:cNvSpPr>
          <p:nvPr>
            <p:ph type="ftr" sz="quarter" idx="11"/>
          </p:nvPr>
        </p:nvSpPr>
        <p:spPr/>
        <p:txBody>
          <a:bodyPr/>
          <a:lstStyle/>
          <a:p>
            <a:r>
              <a:rPr lang="en-US"/>
              <a:t>Prepared by Whistler Consulting LLC – DRAFT for Discussion</a:t>
            </a:r>
          </a:p>
        </p:txBody>
      </p:sp>
      <p:sp>
        <p:nvSpPr>
          <p:cNvPr id="6" name="Slide Number Placeholder 5">
            <a:extLst>
              <a:ext uri="{FF2B5EF4-FFF2-40B4-BE49-F238E27FC236}">
                <a16:creationId xmlns:a16="http://schemas.microsoft.com/office/drawing/2014/main" id="{CE33F088-9AC7-D8E6-2D67-1F4A524814F8}"/>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1293322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391FF-465B-3677-94E0-290F62AF3E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F4A97D-1BAC-0369-E3C4-4869AA519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F6687D-1A15-2FE5-7D7A-1344B8E3F1C2}"/>
              </a:ext>
            </a:extLst>
          </p:cNvPr>
          <p:cNvSpPr>
            <a:spLocks noGrp="1"/>
          </p:cNvSpPr>
          <p:nvPr>
            <p:ph type="dt" sz="half" idx="10"/>
          </p:nvPr>
        </p:nvSpPr>
        <p:spPr/>
        <p:txBody>
          <a:bodyPr/>
          <a:lstStyle/>
          <a:p>
            <a:fld id="{7523A306-F830-4526-BD55-D5391982839A}" type="datetime1">
              <a:rPr lang="en-US" smtClean="0"/>
              <a:t>10/25/23</a:t>
            </a:fld>
            <a:endParaRPr lang="en-US"/>
          </a:p>
        </p:txBody>
      </p:sp>
      <p:sp>
        <p:nvSpPr>
          <p:cNvPr id="5" name="Footer Placeholder 4">
            <a:extLst>
              <a:ext uri="{FF2B5EF4-FFF2-40B4-BE49-F238E27FC236}">
                <a16:creationId xmlns:a16="http://schemas.microsoft.com/office/drawing/2014/main" id="{5EA72A68-D8FF-0836-8F21-A0D10C67D650}"/>
              </a:ext>
            </a:extLst>
          </p:cNvPr>
          <p:cNvSpPr>
            <a:spLocks noGrp="1"/>
          </p:cNvSpPr>
          <p:nvPr>
            <p:ph type="ftr" sz="quarter" idx="11"/>
          </p:nvPr>
        </p:nvSpPr>
        <p:spPr/>
        <p:txBody>
          <a:bodyPr/>
          <a:lstStyle/>
          <a:p>
            <a:r>
              <a:rPr lang="en-US"/>
              <a:t>Prepared by Whistler Consulting LLC – DRAFT for Discussion</a:t>
            </a:r>
          </a:p>
        </p:txBody>
      </p:sp>
      <p:sp>
        <p:nvSpPr>
          <p:cNvPr id="6" name="Slide Number Placeholder 5">
            <a:extLst>
              <a:ext uri="{FF2B5EF4-FFF2-40B4-BE49-F238E27FC236}">
                <a16:creationId xmlns:a16="http://schemas.microsoft.com/office/drawing/2014/main" id="{F31AD0E9-BD29-E8A7-A0CA-D1733395DB13}"/>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606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8FA203-3A02-98B8-37E4-007D696AED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D8509C-1AB0-D3BF-33D7-F625C484BB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3ADC26-7317-D900-A26F-893F2A6E9231}"/>
              </a:ext>
            </a:extLst>
          </p:cNvPr>
          <p:cNvSpPr>
            <a:spLocks noGrp="1"/>
          </p:cNvSpPr>
          <p:nvPr>
            <p:ph type="dt" sz="half" idx="10"/>
          </p:nvPr>
        </p:nvSpPr>
        <p:spPr/>
        <p:txBody>
          <a:bodyPr/>
          <a:lstStyle/>
          <a:p>
            <a:fld id="{F41677CD-AB76-4AC4-A94B-02E3ABFBF9F2}" type="datetime1">
              <a:rPr lang="en-US" smtClean="0"/>
              <a:t>10/25/23</a:t>
            </a:fld>
            <a:endParaRPr lang="en-US"/>
          </a:p>
        </p:txBody>
      </p:sp>
      <p:sp>
        <p:nvSpPr>
          <p:cNvPr id="5" name="Footer Placeholder 4">
            <a:extLst>
              <a:ext uri="{FF2B5EF4-FFF2-40B4-BE49-F238E27FC236}">
                <a16:creationId xmlns:a16="http://schemas.microsoft.com/office/drawing/2014/main" id="{1509172F-0E0F-B706-4D9C-E42F9D520B5E}"/>
              </a:ext>
            </a:extLst>
          </p:cNvPr>
          <p:cNvSpPr>
            <a:spLocks noGrp="1"/>
          </p:cNvSpPr>
          <p:nvPr>
            <p:ph type="ftr" sz="quarter" idx="11"/>
          </p:nvPr>
        </p:nvSpPr>
        <p:spPr/>
        <p:txBody>
          <a:bodyPr/>
          <a:lstStyle/>
          <a:p>
            <a:r>
              <a:rPr lang="en-US"/>
              <a:t>Prepared by Whistler Consulting LLC – DRAFT for Discussion</a:t>
            </a:r>
          </a:p>
        </p:txBody>
      </p:sp>
      <p:sp>
        <p:nvSpPr>
          <p:cNvPr id="6" name="Slide Number Placeholder 5">
            <a:extLst>
              <a:ext uri="{FF2B5EF4-FFF2-40B4-BE49-F238E27FC236}">
                <a16:creationId xmlns:a16="http://schemas.microsoft.com/office/drawing/2014/main" id="{89F15AA5-F582-F290-1C0D-3E4336B80E97}"/>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394536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A66C-C7E6-6DC8-8656-D4210EA76D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85A666-A3A1-4490-15EA-730465FF62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AB89A-B2AC-7749-2B25-A1434DF5E5DE}"/>
              </a:ext>
            </a:extLst>
          </p:cNvPr>
          <p:cNvSpPr>
            <a:spLocks noGrp="1"/>
          </p:cNvSpPr>
          <p:nvPr>
            <p:ph type="dt" sz="half" idx="10"/>
          </p:nvPr>
        </p:nvSpPr>
        <p:spPr/>
        <p:txBody>
          <a:bodyPr/>
          <a:lstStyle/>
          <a:p>
            <a:fld id="{A744915F-170B-4F29-9170-1D5EB13111EA}" type="datetime1">
              <a:rPr lang="en-US" smtClean="0"/>
              <a:t>10/25/23</a:t>
            </a:fld>
            <a:endParaRPr lang="en-US"/>
          </a:p>
        </p:txBody>
      </p:sp>
      <p:sp>
        <p:nvSpPr>
          <p:cNvPr id="5" name="Footer Placeholder 4">
            <a:extLst>
              <a:ext uri="{FF2B5EF4-FFF2-40B4-BE49-F238E27FC236}">
                <a16:creationId xmlns:a16="http://schemas.microsoft.com/office/drawing/2014/main" id="{46C17B57-BA98-85EA-A3E5-B61F3F0ABF90}"/>
              </a:ext>
            </a:extLst>
          </p:cNvPr>
          <p:cNvSpPr>
            <a:spLocks noGrp="1"/>
          </p:cNvSpPr>
          <p:nvPr>
            <p:ph type="ftr" sz="quarter" idx="11"/>
          </p:nvPr>
        </p:nvSpPr>
        <p:spPr/>
        <p:txBody>
          <a:bodyPr/>
          <a:lstStyle/>
          <a:p>
            <a:r>
              <a:rPr lang="en-US"/>
              <a:t>Prepared by Whistler Consulting LLC – DRAFT for Discussion</a:t>
            </a:r>
          </a:p>
        </p:txBody>
      </p:sp>
      <p:sp>
        <p:nvSpPr>
          <p:cNvPr id="6" name="Slide Number Placeholder 5">
            <a:extLst>
              <a:ext uri="{FF2B5EF4-FFF2-40B4-BE49-F238E27FC236}">
                <a16:creationId xmlns:a16="http://schemas.microsoft.com/office/drawing/2014/main" id="{9D7F56D2-9015-2FB1-051D-CEC0CC09D398}"/>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425814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47DDB-8939-F8F8-4A6C-5B0730E25C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2CB46A-59CB-9342-E21F-55FA4BAFD4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DCCB20-577A-8FA0-4A36-A37D2EEA4BD8}"/>
              </a:ext>
            </a:extLst>
          </p:cNvPr>
          <p:cNvSpPr>
            <a:spLocks noGrp="1"/>
          </p:cNvSpPr>
          <p:nvPr>
            <p:ph type="dt" sz="half" idx="10"/>
          </p:nvPr>
        </p:nvSpPr>
        <p:spPr/>
        <p:txBody>
          <a:bodyPr/>
          <a:lstStyle/>
          <a:p>
            <a:fld id="{34C90C04-6B1C-4C01-A77E-45D9A75B0160}" type="datetime1">
              <a:rPr lang="en-US" smtClean="0"/>
              <a:t>10/25/23</a:t>
            </a:fld>
            <a:endParaRPr lang="en-US"/>
          </a:p>
        </p:txBody>
      </p:sp>
      <p:sp>
        <p:nvSpPr>
          <p:cNvPr id="5" name="Footer Placeholder 4">
            <a:extLst>
              <a:ext uri="{FF2B5EF4-FFF2-40B4-BE49-F238E27FC236}">
                <a16:creationId xmlns:a16="http://schemas.microsoft.com/office/drawing/2014/main" id="{85F843A2-AA4A-08CB-E4F9-2D3B687B8EA5}"/>
              </a:ext>
            </a:extLst>
          </p:cNvPr>
          <p:cNvSpPr>
            <a:spLocks noGrp="1"/>
          </p:cNvSpPr>
          <p:nvPr>
            <p:ph type="ftr" sz="quarter" idx="11"/>
          </p:nvPr>
        </p:nvSpPr>
        <p:spPr/>
        <p:txBody>
          <a:bodyPr/>
          <a:lstStyle/>
          <a:p>
            <a:r>
              <a:rPr lang="en-US"/>
              <a:t>Prepared by Whistler Consulting LLC – DRAFT for Discussion</a:t>
            </a:r>
          </a:p>
        </p:txBody>
      </p:sp>
      <p:sp>
        <p:nvSpPr>
          <p:cNvPr id="6" name="Slide Number Placeholder 5">
            <a:extLst>
              <a:ext uri="{FF2B5EF4-FFF2-40B4-BE49-F238E27FC236}">
                <a16:creationId xmlns:a16="http://schemas.microsoft.com/office/drawing/2014/main" id="{74702078-A1EF-E20C-A543-B9FE6B1A1698}"/>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14508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C8684-7CE3-33B5-9196-C7AC26C9E0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C020-C2AA-AC74-3B7E-60FDD0C2B6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5E8BFC-CF2A-45E7-20A3-765FDD61B4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262B1-4AC0-2E56-4509-7A784A459898}"/>
              </a:ext>
            </a:extLst>
          </p:cNvPr>
          <p:cNvSpPr>
            <a:spLocks noGrp="1"/>
          </p:cNvSpPr>
          <p:nvPr>
            <p:ph type="dt" sz="half" idx="10"/>
          </p:nvPr>
        </p:nvSpPr>
        <p:spPr/>
        <p:txBody>
          <a:bodyPr/>
          <a:lstStyle/>
          <a:p>
            <a:fld id="{587E0CCB-023A-4D66-8DE0-B839AA8394AE}" type="datetime1">
              <a:rPr lang="en-US" smtClean="0"/>
              <a:t>10/25/23</a:t>
            </a:fld>
            <a:endParaRPr lang="en-US"/>
          </a:p>
        </p:txBody>
      </p:sp>
      <p:sp>
        <p:nvSpPr>
          <p:cNvPr id="6" name="Footer Placeholder 5">
            <a:extLst>
              <a:ext uri="{FF2B5EF4-FFF2-40B4-BE49-F238E27FC236}">
                <a16:creationId xmlns:a16="http://schemas.microsoft.com/office/drawing/2014/main" id="{B3B152BE-A07F-39BD-61D0-970A9C6CD141}"/>
              </a:ext>
            </a:extLst>
          </p:cNvPr>
          <p:cNvSpPr>
            <a:spLocks noGrp="1"/>
          </p:cNvSpPr>
          <p:nvPr>
            <p:ph type="ftr" sz="quarter" idx="11"/>
          </p:nvPr>
        </p:nvSpPr>
        <p:spPr/>
        <p:txBody>
          <a:bodyPr/>
          <a:lstStyle/>
          <a:p>
            <a:r>
              <a:rPr lang="en-US"/>
              <a:t>Prepared by Whistler Consulting LLC – DRAFT for Discussion</a:t>
            </a:r>
          </a:p>
        </p:txBody>
      </p:sp>
      <p:sp>
        <p:nvSpPr>
          <p:cNvPr id="7" name="Slide Number Placeholder 6">
            <a:extLst>
              <a:ext uri="{FF2B5EF4-FFF2-40B4-BE49-F238E27FC236}">
                <a16:creationId xmlns:a16="http://schemas.microsoft.com/office/drawing/2014/main" id="{78D274D8-3A9D-FF33-4B98-A41B7C3BD6EC}"/>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179560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60294-6873-78F3-2A11-ED8A361B2E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DC367A-896F-1876-7B04-B5B02591BD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3C470E-130D-521A-8713-7D380C5823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30CA30-5497-745E-F51A-64A322EC29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B5D00A-CA0C-E55E-D6C2-7546152313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F94581-9DC6-C193-7D21-C847A38EBE2F}"/>
              </a:ext>
            </a:extLst>
          </p:cNvPr>
          <p:cNvSpPr>
            <a:spLocks noGrp="1"/>
          </p:cNvSpPr>
          <p:nvPr>
            <p:ph type="dt" sz="half" idx="10"/>
          </p:nvPr>
        </p:nvSpPr>
        <p:spPr/>
        <p:txBody>
          <a:bodyPr/>
          <a:lstStyle/>
          <a:p>
            <a:fld id="{46649DCB-4AD1-46BC-8248-812DBDBF3AC7}" type="datetime1">
              <a:rPr lang="en-US" smtClean="0"/>
              <a:t>10/25/23</a:t>
            </a:fld>
            <a:endParaRPr lang="en-US"/>
          </a:p>
        </p:txBody>
      </p:sp>
      <p:sp>
        <p:nvSpPr>
          <p:cNvPr id="8" name="Footer Placeholder 7">
            <a:extLst>
              <a:ext uri="{FF2B5EF4-FFF2-40B4-BE49-F238E27FC236}">
                <a16:creationId xmlns:a16="http://schemas.microsoft.com/office/drawing/2014/main" id="{F72C8F9B-2C84-626D-5882-2EA22C565C12}"/>
              </a:ext>
            </a:extLst>
          </p:cNvPr>
          <p:cNvSpPr>
            <a:spLocks noGrp="1"/>
          </p:cNvSpPr>
          <p:nvPr>
            <p:ph type="ftr" sz="quarter" idx="11"/>
          </p:nvPr>
        </p:nvSpPr>
        <p:spPr/>
        <p:txBody>
          <a:bodyPr/>
          <a:lstStyle/>
          <a:p>
            <a:r>
              <a:rPr lang="en-US"/>
              <a:t>Prepared by Whistler Consulting LLC – DRAFT for Discussion</a:t>
            </a:r>
          </a:p>
        </p:txBody>
      </p:sp>
      <p:sp>
        <p:nvSpPr>
          <p:cNvPr id="9" name="Slide Number Placeholder 8">
            <a:extLst>
              <a:ext uri="{FF2B5EF4-FFF2-40B4-BE49-F238E27FC236}">
                <a16:creationId xmlns:a16="http://schemas.microsoft.com/office/drawing/2014/main" id="{580D9079-7CC6-EF2D-3A36-A29DEBB0E51B}"/>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1286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CEDF1-6973-4944-3512-55DB1D5BAA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C67C35-B273-97DD-15C2-69FB4F4AB090}"/>
              </a:ext>
            </a:extLst>
          </p:cNvPr>
          <p:cNvSpPr>
            <a:spLocks noGrp="1"/>
          </p:cNvSpPr>
          <p:nvPr>
            <p:ph type="dt" sz="half" idx="10"/>
          </p:nvPr>
        </p:nvSpPr>
        <p:spPr/>
        <p:txBody>
          <a:bodyPr/>
          <a:lstStyle/>
          <a:p>
            <a:fld id="{F5737002-2436-4207-9686-982BF3B6F86D}" type="datetime1">
              <a:rPr lang="en-US" smtClean="0"/>
              <a:t>10/25/23</a:t>
            </a:fld>
            <a:endParaRPr lang="en-US"/>
          </a:p>
        </p:txBody>
      </p:sp>
      <p:sp>
        <p:nvSpPr>
          <p:cNvPr id="4" name="Footer Placeholder 3">
            <a:extLst>
              <a:ext uri="{FF2B5EF4-FFF2-40B4-BE49-F238E27FC236}">
                <a16:creationId xmlns:a16="http://schemas.microsoft.com/office/drawing/2014/main" id="{E40376DC-84C5-E1CB-7C75-C0847FE73BD7}"/>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FD95B8EA-1636-3B60-7583-D2AD56E32DD3}"/>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221122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C018F7-F9BD-6BFC-FB59-AE8B6DF422D6}"/>
              </a:ext>
            </a:extLst>
          </p:cNvPr>
          <p:cNvSpPr>
            <a:spLocks noGrp="1"/>
          </p:cNvSpPr>
          <p:nvPr>
            <p:ph type="dt" sz="half" idx="10"/>
          </p:nvPr>
        </p:nvSpPr>
        <p:spPr/>
        <p:txBody>
          <a:bodyPr/>
          <a:lstStyle/>
          <a:p>
            <a:fld id="{9C7C7C76-C218-451A-A08C-57EBA0A82AF6}" type="datetime1">
              <a:rPr lang="en-US" smtClean="0"/>
              <a:t>10/25/23</a:t>
            </a:fld>
            <a:endParaRPr lang="en-US"/>
          </a:p>
        </p:txBody>
      </p:sp>
      <p:sp>
        <p:nvSpPr>
          <p:cNvPr id="3" name="Footer Placeholder 2">
            <a:extLst>
              <a:ext uri="{FF2B5EF4-FFF2-40B4-BE49-F238E27FC236}">
                <a16:creationId xmlns:a16="http://schemas.microsoft.com/office/drawing/2014/main" id="{77440016-8C9C-BA03-D8E8-C326E1612349}"/>
              </a:ext>
            </a:extLst>
          </p:cNvPr>
          <p:cNvSpPr>
            <a:spLocks noGrp="1"/>
          </p:cNvSpPr>
          <p:nvPr>
            <p:ph type="ftr" sz="quarter" idx="11"/>
          </p:nvPr>
        </p:nvSpPr>
        <p:spPr/>
        <p:txBody>
          <a:bodyPr/>
          <a:lstStyle/>
          <a:p>
            <a:r>
              <a:rPr lang="en-US"/>
              <a:t>Prepared by Whistler Consulting LLC – DRAFT for Discussion</a:t>
            </a:r>
          </a:p>
        </p:txBody>
      </p:sp>
      <p:sp>
        <p:nvSpPr>
          <p:cNvPr id="4" name="Slide Number Placeholder 3">
            <a:extLst>
              <a:ext uri="{FF2B5EF4-FFF2-40B4-BE49-F238E27FC236}">
                <a16:creationId xmlns:a16="http://schemas.microsoft.com/office/drawing/2014/main" id="{C886173F-204C-2934-4ED4-1D77871A6B6B}"/>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1228666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C70A-F9A4-A58E-D732-E749238E9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9312AC-2795-7656-CB6E-C07D87CB78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A0E89D-BEA4-40BC-1438-9174FC447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E79939-D09B-0B8B-DFAC-975C987B0E9B}"/>
              </a:ext>
            </a:extLst>
          </p:cNvPr>
          <p:cNvSpPr>
            <a:spLocks noGrp="1"/>
          </p:cNvSpPr>
          <p:nvPr>
            <p:ph type="dt" sz="half" idx="10"/>
          </p:nvPr>
        </p:nvSpPr>
        <p:spPr/>
        <p:txBody>
          <a:bodyPr/>
          <a:lstStyle/>
          <a:p>
            <a:fld id="{A6978BD5-5015-49DE-BB4D-9F6DD4882171}" type="datetime1">
              <a:rPr lang="en-US" smtClean="0"/>
              <a:t>10/25/23</a:t>
            </a:fld>
            <a:endParaRPr lang="en-US"/>
          </a:p>
        </p:txBody>
      </p:sp>
      <p:sp>
        <p:nvSpPr>
          <p:cNvPr id="6" name="Footer Placeholder 5">
            <a:extLst>
              <a:ext uri="{FF2B5EF4-FFF2-40B4-BE49-F238E27FC236}">
                <a16:creationId xmlns:a16="http://schemas.microsoft.com/office/drawing/2014/main" id="{13CC0B73-8AC2-8C07-0860-D585671965EC}"/>
              </a:ext>
            </a:extLst>
          </p:cNvPr>
          <p:cNvSpPr>
            <a:spLocks noGrp="1"/>
          </p:cNvSpPr>
          <p:nvPr>
            <p:ph type="ftr" sz="quarter" idx="11"/>
          </p:nvPr>
        </p:nvSpPr>
        <p:spPr/>
        <p:txBody>
          <a:bodyPr/>
          <a:lstStyle/>
          <a:p>
            <a:r>
              <a:rPr lang="en-US"/>
              <a:t>Prepared by Whistler Consulting LLC – DRAFT for Discussion</a:t>
            </a:r>
          </a:p>
        </p:txBody>
      </p:sp>
      <p:sp>
        <p:nvSpPr>
          <p:cNvPr id="7" name="Slide Number Placeholder 6">
            <a:extLst>
              <a:ext uri="{FF2B5EF4-FFF2-40B4-BE49-F238E27FC236}">
                <a16:creationId xmlns:a16="http://schemas.microsoft.com/office/drawing/2014/main" id="{5AC8D317-C664-B404-BCCD-8E770213EF80}"/>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405962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23E69-F5A4-9B5B-921F-99DE1C906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B50E94-A92E-CEB2-8777-E0EA760507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F1EADB-5CF4-D9D0-4C87-7302646A85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1B55F8-B80E-C0F4-1EAC-FFC8D2540789}"/>
              </a:ext>
            </a:extLst>
          </p:cNvPr>
          <p:cNvSpPr>
            <a:spLocks noGrp="1"/>
          </p:cNvSpPr>
          <p:nvPr>
            <p:ph type="dt" sz="half" idx="10"/>
          </p:nvPr>
        </p:nvSpPr>
        <p:spPr/>
        <p:txBody>
          <a:bodyPr/>
          <a:lstStyle/>
          <a:p>
            <a:fld id="{1B5F6764-17D4-4336-953A-8791F38B8C5A}" type="datetime1">
              <a:rPr lang="en-US" smtClean="0"/>
              <a:t>10/25/23</a:t>
            </a:fld>
            <a:endParaRPr lang="en-US"/>
          </a:p>
        </p:txBody>
      </p:sp>
      <p:sp>
        <p:nvSpPr>
          <p:cNvPr id="6" name="Footer Placeholder 5">
            <a:extLst>
              <a:ext uri="{FF2B5EF4-FFF2-40B4-BE49-F238E27FC236}">
                <a16:creationId xmlns:a16="http://schemas.microsoft.com/office/drawing/2014/main" id="{BDE885D9-CDFF-C067-5917-0499D4FC86F2}"/>
              </a:ext>
            </a:extLst>
          </p:cNvPr>
          <p:cNvSpPr>
            <a:spLocks noGrp="1"/>
          </p:cNvSpPr>
          <p:nvPr>
            <p:ph type="ftr" sz="quarter" idx="11"/>
          </p:nvPr>
        </p:nvSpPr>
        <p:spPr/>
        <p:txBody>
          <a:bodyPr/>
          <a:lstStyle/>
          <a:p>
            <a:r>
              <a:rPr lang="en-US"/>
              <a:t>Prepared by Whistler Consulting LLC – DRAFT for Discussion</a:t>
            </a:r>
          </a:p>
        </p:txBody>
      </p:sp>
      <p:sp>
        <p:nvSpPr>
          <p:cNvPr id="7" name="Slide Number Placeholder 6">
            <a:extLst>
              <a:ext uri="{FF2B5EF4-FFF2-40B4-BE49-F238E27FC236}">
                <a16:creationId xmlns:a16="http://schemas.microsoft.com/office/drawing/2014/main" id="{157521D6-01E2-9F0A-409F-A603A8CD2483}"/>
              </a:ext>
            </a:extLst>
          </p:cNvPr>
          <p:cNvSpPr>
            <a:spLocks noGrp="1"/>
          </p:cNvSpPr>
          <p:nvPr>
            <p:ph type="sldNum" sz="quarter" idx="12"/>
          </p:nvPr>
        </p:nvSpPr>
        <p:spPr/>
        <p:txBody>
          <a:bodyPr/>
          <a:lstStyle/>
          <a:p>
            <a:fld id="{B563563F-C81D-4B61-89E1-A09D90C38C4A}" type="slidenum">
              <a:rPr lang="en-US" smtClean="0"/>
              <a:t>‹#›</a:t>
            </a:fld>
            <a:endParaRPr lang="en-US"/>
          </a:p>
        </p:txBody>
      </p:sp>
    </p:spTree>
    <p:extLst>
      <p:ext uri="{BB962C8B-B14F-4D97-AF65-F5344CB8AC3E}">
        <p14:creationId xmlns:p14="http://schemas.microsoft.com/office/powerpoint/2010/main" val="863056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FABD99-9B1A-54F2-EE4B-6A3BFC26A3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34415E-0E39-4B8E-246D-F421D0FB94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B8C05-8C19-D4A6-1639-74144B9D5A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D158D-4632-4D49-8242-6C7818F7D50A}" type="datetime1">
              <a:rPr lang="en-US" smtClean="0"/>
              <a:t>10/25/23</a:t>
            </a:fld>
            <a:endParaRPr lang="en-US"/>
          </a:p>
        </p:txBody>
      </p:sp>
      <p:sp>
        <p:nvSpPr>
          <p:cNvPr id="5" name="Footer Placeholder 4">
            <a:extLst>
              <a:ext uri="{FF2B5EF4-FFF2-40B4-BE49-F238E27FC236}">
                <a16:creationId xmlns:a16="http://schemas.microsoft.com/office/drawing/2014/main" id="{04F879A7-E252-1E91-F577-1E644B315C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Prepared by Whistler Consulting LLC – DRAFT for Discussion</a:t>
            </a:r>
          </a:p>
        </p:txBody>
      </p:sp>
      <p:sp>
        <p:nvSpPr>
          <p:cNvPr id="6" name="Slide Number Placeholder 5">
            <a:extLst>
              <a:ext uri="{FF2B5EF4-FFF2-40B4-BE49-F238E27FC236}">
                <a16:creationId xmlns:a16="http://schemas.microsoft.com/office/drawing/2014/main" id="{9FDAF70A-F3B3-8B5E-FF19-362E26CA9F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3563F-C81D-4B61-89E1-A09D90C38C4A}" type="slidenum">
              <a:rPr lang="en-US" smtClean="0"/>
              <a:t>‹#›</a:t>
            </a:fld>
            <a:endParaRPr lang="en-US"/>
          </a:p>
        </p:txBody>
      </p:sp>
    </p:spTree>
    <p:extLst>
      <p:ext uri="{BB962C8B-B14F-4D97-AF65-F5344CB8AC3E}">
        <p14:creationId xmlns:p14="http://schemas.microsoft.com/office/powerpoint/2010/main" val="7080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3B60D-7259-9A02-D395-3F54A4C2A369}"/>
              </a:ext>
            </a:extLst>
          </p:cNvPr>
          <p:cNvSpPr>
            <a:spLocks noGrp="1"/>
          </p:cNvSpPr>
          <p:nvPr>
            <p:ph type="ctrTitle"/>
          </p:nvPr>
        </p:nvSpPr>
        <p:spPr/>
        <p:txBody>
          <a:bodyPr>
            <a:normAutofit fontScale="90000"/>
          </a:bodyPr>
          <a:lstStyle/>
          <a:p>
            <a:r>
              <a:rPr lang="en-US" dirty="0"/>
              <a:t>OPRA’s</a:t>
            </a:r>
            <a:br>
              <a:rPr lang="en-US" dirty="0"/>
            </a:br>
            <a:r>
              <a:rPr lang="en-US" dirty="0"/>
              <a:t>Waiver Modernization Project</a:t>
            </a:r>
            <a:br>
              <a:rPr lang="en-US" dirty="0"/>
            </a:br>
            <a:r>
              <a:rPr lang="en-US" dirty="0"/>
              <a:t>Status Update</a:t>
            </a:r>
          </a:p>
        </p:txBody>
      </p:sp>
      <p:sp>
        <p:nvSpPr>
          <p:cNvPr id="3" name="Subtitle 2">
            <a:extLst>
              <a:ext uri="{FF2B5EF4-FFF2-40B4-BE49-F238E27FC236}">
                <a16:creationId xmlns:a16="http://schemas.microsoft.com/office/drawing/2014/main" id="{60456519-5326-1F40-9A1F-F3438B0C0E16}"/>
              </a:ext>
            </a:extLst>
          </p:cNvPr>
          <p:cNvSpPr>
            <a:spLocks noGrp="1"/>
          </p:cNvSpPr>
          <p:nvPr>
            <p:ph type="subTitle" idx="1"/>
          </p:nvPr>
        </p:nvSpPr>
        <p:spPr/>
        <p:txBody>
          <a:bodyPr/>
          <a:lstStyle/>
          <a:p>
            <a:r>
              <a:rPr lang="en-US" dirty="0"/>
              <a:t>For the OPRA Policy Committee</a:t>
            </a:r>
          </a:p>
          <a:p>
            <a:r>
              <a:rPr lang="en-US" dirty="0"/>
              <a:t>10/17/23</a:t>
            </a:r>
          </a:p>
          <a:p>
            <a:r>
              <a:rPr lang="en-US" dirty="0">
                <a:solidFill>
                  <a:srgbClr val="FF0000"/>
                </a:solidFill>
              </a:rPr>
              <a:t>DRAFT – For Discussion</a:t>
            </a:r>
          </a:p>
        </p:txBody>
      </p:sp>
      <p:sp>
        <p:nvSpPr>
          <p:cNvPr id="4" name="Footer Placeholder 3">
            <a:extLst>
              <a:ext uri="{FF2B5EF4-FFF2-40B4-BE49-F238E27FC236}">
                <a16:creationId xmlns:a16="http://schemas.microsoft.com/office/drawing/2014/main" id="{ED25CB93-3B3A-35EC-A93A-EE82254A3DBE}"/>
              </a:ext>
            </a:extLst>
          </p:cNvPr>
          <p:cNvSpPr>
            <a:spLocks noGrp="1"/>
          </p:cNvSpPr>
          <p:nvPr>
            <p:ph type="ftr" sz="quarter" idx="11"/>
          </p:nvPr>
        </p:nvSpPr>
        <p:spPr/>
        <p:txBody>
          <a:bodyPr/>
          <a:lstStyle/>
          <a:p>
            <a:r>
              <a:rPr lang="en-US" dirty="0"/>
              <a:t>Prepared by Whistler Consulting LLC – </a:t>
            </a:r>
            <a:r>
              <a:rPr lang="en-US" dirty="0">
                <a:solidFill>
                  <a:srgbClr val="FF0000"/>
                </a:solidFill>
              </a:rPr>
              <a:t>DRAFT for Discussion</a:t>
            </a:r>
          </a:p>
        </p:txBody>
      </p:sp>
      <p:sp>
        <p:nvSpPr>
          <p:cNvPr id="5" name="Slide Number Placeholder 4">
            <a:extLst>
              <a:ext uri="{FF2B5EF4-FFF2-40B4-BE49-F238E27FC236}">
                <a16:creationId xmlns:a16="http://schemas.microsoft.com/office/drawing/2014/main" id="{852D445D-AF38-15A5-2EBA-3487F12A8A72}"/>
              </a:ext>
            </a:extLst>
          </p:cNvPr>
          <p:cNvSpPr>
            <a:spLocks noGrp="1"/>
          </p:cNvSpPr>
          <p:nvPr>
            <p:ph type="sldNum" sz="quarter" idx="12"/>
          </p:nvPr>
        </p:nvSpPr>
        <p:spPr/>
        <p:txBody>
          <a:bodyPr/>
          <a:lstStyle/>
          <a:p>
            <a:fld id="{B563563F-C81D-4B61-89E1-A09D90C38C4A}" type="slidenum">
              <a:rPr lang="en-US" smtClean="0"/>
              <a:t>1</a:t>
            </a:fld>
            <a:endParaRPr lang="en-US"/>
          </a:p>
        </p:txBody>
      </p:sp>
    </p:spTree>
    <p:extLst>
      <p:ext uri="{BB962C8B-B14F-4D97-AF65-F5344CB8AC3E}">
        <p14:creationId xmlns:p14="http://schemas.microsoft.com/office/powerpoint/2010/main" val="2339696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4E676-CFB4-B7F9-315A-5F390A638B22}"/>
              </a:ext>
            </a:extLst>
          </p:cNvPr>
          <p:cNvSpPr>
            <a:spLocks noGrp="1"/>
          </p:cNvSpPr>
          <p:nvPr>
            <p:ph type="title"/>
          </p:nvPr>
        </p:nvSpPr>
        <p:spPr>
          <a:xfrm>
            <a:off x="838200" y="7316"/>
            <a:ext cx="10515600" cy="1325563"/>
          </a:xfrm>
        </p:spPr>
        <p:txBody>
          <a:bodyPr/>
          <a:lstStyle/>
          <a:p>
            <a:r>
              <a:rPr lang="en-US" dirty="0"/>
              <a:t>Data Request of DODD: Goals</a:t>
            </a:r>
          </a:p>
        </p:txBody>
      </p:sp>
      <p:sp>
        <p:nvSpPr>
          <p:cNvPr id="3" name="Content Placeholder 2">
            <a:extLst>
              <a:ext uri="{FF2B5EF4-FFF2-40B4-BE49-F238E27FC236}">
                <a16:creationId xmlns:a16="http://schemas.microsoft.com/office/drawing/2014/main" id="{131D08DA-B07E-2353-75DC-DC05E05367F5}"/>
              </a:ext>
            </a:extLst>
          </p:cNvPr>
          <p:cNvSpPr>
            <a:spLocks noGrp="1"/>
          </p:cNvSpPr>
          <p:nvPr>
            <p:ph idx="1"/>
          </p:nvPr>
        </p:nvSpPr>
        <p:spPr>
          <a:xfrm>
            <a:off x="838200" y="1368459"/>
            <a:ext cx="10515600" cy="4952310"/>
          </a:xfrm>
        </p:spPr>
        <p:txBody>
          <a:bodyPr>
            <a:normAutofit fontScale="92500" lnSpcReduction="10000"/>
          </a:bodyPr>
          <a:lstStyle/>
          <a:p>
            <a:r>
              <a:rPr lang="en-US" dirty="0"/>
              <a:t>We want to </a:t>
            </a:r>
            <a:r>
              <a:rPr lang="en-US" dirty="0">
                <a:solidFill>
                  <a:schemeClr val="accent1"/>
                </a:solidFill>
              </a:rPr>
              <a:t>better understand the system so that we can proactively put forth reform ideas</a:t>
            </a:r>
            <a:r>
              <a:rPr lang="en-US" dirty="0"/>
              <a:t> that will protect the interests of those being supported (and their families) from those groups/forces that would like to dramatically restrain supports now or in the future.</a:t>
            </a:r>
          </a:p>
          <a:p>
            <a:pPr lvl="1"/>
            <a:r>
              <a:rPr lang="en-US" dirty="0"/>
              <a:t>Many of those forces relate to macro government budget issues, and their approaches could relate to spending controls, delivery system decisions, etc.</a:t>
            </a:r>
          </a:p>
          <a:p>
            <a:r>
              <a:rPr lang="en-US" dirty="0"/>
              <a:t>Therefore, we are interested in acquiring data that </a:t>
            </a:r>
            <a:r>
              <a:rPr lang="en-US" dirty="0">
                <a:solidFill>
                  <a:schemeClr val="accent1"/>
                </a:solidFill>
              </a:rPr>
              <a:t>stratifies individuals being served into categories</a:t>
            </a:r>
            <a:r>
              <a:rPr lang="en-US" dirty="0"/>
              <a:t> for the purpose of better understanding those receiving supports as well as to consider whether different approaches should be used in providing supports.</a:t>
            </a:r>
          </a:p>
          <a:p>
            <a:pPr lvl="1"/>
            <a:r>
              <a:rPr lang="en-US" dirty="0"/>
              <a:t>For example, should global payments to providers be considered for individuals with strikingly high costs? If individuals can be supported with greater flexibility, it might yield better outcomes for the individual as well as lower costs for the system, which could be redirected for investment elsewhere.</a:t>
            </a:r>
          </a:p>
          <a:p>
            <a:pPr marL="0" indent="0">
              <a:buNone/>
            </a:pPr>
            <a:r>
              <a:rPr lang="en-US" i="1" dirty="0">
                <a:sym typeface="Wingdings" panose="05000000000000000000" pitchFamily="2" charset="2"/>
              </a:rPr>
              <a:t> </a:t>
            </a:r>
            <a:r>
              <a:rPr lang="en-US" i="1" dirty="0">
                <a:solidFill>
                  <a:schemeClr val="accent1"/>
                </a:solidFill>
                <a:sym typeface="Wingdings" panose="05000000000000000000" pitchFamily="2" charset="2"/>
              </a:rPr>
              <a:t>Biggest goal: start the ball rolling in getting data from DODD.</a:t>
            </a:r>
            <a:endParaRPr lang="en-US" i="1" dirty="0">
              <a:solidFill>
                <a:schemeClr val="accent1"/>
              </a:solidFill>
            </a:endParaRPr>
          </a:p>
          <a:p>
            <a:pPr lvl="1"/>
            <a:endParaRPr lang="en-US" dirty="0"/>
          </a:p>
        </p:txBody>
      </p:sp>
      <p:sp>
        <p:nvSpPr>
          <p:cNvPr id="4" name="Footer Placeholder 3">
            <a:extLst>
              <a:ext uri="{FF2B5EF4-FFF2-40B4-BE49-F238E27FC236}">
                <a16:creationId xmlns:a16="http://schemas.microsoft.com/office/drawing/2014/main" id="{B3C280FA-9DE6-3EF2-DCB9-294ADBA77AB7}"/>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0DA3B640-698A-B3BB-5D4E-387FB73117E6}"/>
              </a:ext>
            </a:extLst>
          </p:cNvPr>
          <p:cNvSpPr>
            <a:spLocks noGrp="1"/>
          </p:cNvSpPr>
          <p:nvPr>
            <p:ph type="sldNum" sz="quarter" idx="12"/>
          </p:nvPr>
        </p:nvSpPr>
        <p:spPr/>
        <p:txBody>
          <a:bodyPr/>
          <a:lstStyle/>
          <a:p>
            <a:fld id="{B563563F-C81D-4B61-89E1-A09D90C38C4A}" type="slidenum">
              <a:rPr lang="en-US" smtClean="0"/>
              <a:t>10</a:t>
            </a:fld>
            <a:endParaRPr lang="en-US"/>
          </a:p>
        </p:txBody>
      </p:sp>
    </p:spTree>
    <p:extLst>
      <p:ext uri="{BB962C8B-B14F-4D97-AF65-F5344CB8AC3E}">
        <p14:creationId xmlns:p14="http://schemas.microsoft.com/office/powerpoint/2010/main" val="721105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A5654-0AE9-01EB-6243-C9FBEAD6BCE0}"/>
              </a:ext>
            </a:extLst>
          </p:cNvPr>
          <p:cNvSpPr>
            <a:spLocks noGrp="1"/>
          </p:cNvSpPr>
          <p:nvPr>
            <p:ph type="title"/>
          </p:nvPr>
        </p:nvSpPr>
        <p:spPr>
          <a:xfrm>
            <a:off x="838199" y="55736"/>
            <a:ext cx="10671313" cy="1325563"/>
          </a:xfrm>
        </p:spPr>
        <p:txBody>
          <a:bodyPr/>
          <a:lstStyle/>
          <a:p>
            <a:r>
              <a:rPr lang="en-US" dirty="0"/>
              <a:t>Data Request of DODD on 7/17: In a nutshell…</a:t>
            </a:r>
          </a:p>
        </p:txBody>
      </p:sp>
      <p:sp>
        <p:nvSpPr>
          <p:cNvPr id="3" name="Content Placeholder 2">
            <a:extLst>
              <a:ext uri="{FF2B5EF4-FFF2-40B4-BE49-F238E27FC236}">
                <a16:creationId xmlns:a16="http://schemas.microsoft.com/office/drawing/2014/main" id="{017B8AFC-1C09-6FD2-8E74-020D06BBD83D}"/>
              </a:ext>
            </a:extLst>
          </p:cNvPr>
          <p:cNvSpPr>
            <a:spLocks noGrp="1"/>
          </p:cNvSpPr>
          <p:nvPr>
            <p:ph idx="1"/>
          </p:nvPr>
        </p:nvSpPr>
        <p:spPr>
          <a:xfrm>
            <a:off x="838200" y="1182756"/>
            <a:ext cx="10515600" cy="5173593"/>
          </a:xfrm>
        </p:spPr>
        <p:txBody>
          <a:bodyPr>
            <a:normAutofit fontScale="85000" lnSpcReduction="20000"/>
          </a:bodyPr>
          <a:lstStyle/>
          <a:p>
            <a:r>
              <a:rPr lang="en-US" dirty="0"/>
              <a:t>We requested data that would help us gain some </a:t>
            </a:r>
            <a:r>
              <a:rPr lang="en-US" dirty="0">
                <a:solidFill>
                  <a:schemeClr val="accent1"/>
                </a:solidFill>
              </a:rPr>
              <a:t>basic macro insights around the various levels of need and occurrence of those needs</a:t>
            </a:r>
            <a:r>
              <a:rPr lang="en-US" dirty="0"/>
              <a:t>. For example, we would like to be able to do the following </a:t>
            </a:r>
            <a:r>
              <a:rPr lang="en-US" dirty="0">
                <a:solidFill>
                  <a:schemeClr val="accent1"/>
                </a:solidFill>
              </a:rPr>
              <a:t>using a consistent dataset</a:t>
            </a:r>
            <a:r>
              <a:rPr lang="en-US" dirty="0"/>
              <a:t>:</a:t>
            </a:r>
          </a:p>
          <a:p>
            <a:pPr lvl="1"/>
            <a:r>
              <a:rPr lang="en-US" dirty="0"/>
              <a:t>Divide the total IO service spending by the unduplicated count of people enrolled in the IO waiver (e.g., in FY 23, DODD spent $X per enrollee in the IO waiver).</a:t>
            </a:r>
          </a:p>
          <a:p>
            <a:pPr lvl="1"/>
            <a:r>
              <a:rPr lang="en-US" dirty="0"/>
              <a:t>We then would like to break those numbers down into age cohorts (e.g., in FY 23, DODD spent $X per age 22-39 enrollee).</a:t>
            </a:r>
          </a:p>
          <a:p>
            <a:pPr lvl="1"/>
            <a:r>
              <a:rPr lang="en-US" dirty="0"/>
              <a:t>Then we would like to include service categories (e.g., in FY 23, DODD spent $X per age 22-39 enrollee on HPC).</a:t>
            </a:r>
          </a:p>
          <a:p>
            <a:pPr lvl="1"/>
            <a:r>
              <a:rPr lang="en-US" dirty="0"/>
              <a:t>Ultimately, we’d like to bring in funding levels (e.g., in FY 23, DODD spent $X per age 22-39 enrollee in funding level 2 on HCP).</a:t>
            </a:r>
          </a:p>
          <a:p>
            <a:r>
              <a:rPr lang="en-US" dirty="0"/>
              <a:t>We also asked for some data that would bring in some </a:t>
            </a:r>
            <a:r>
              <a:rPr lang="en-US" dirty="0">
                <a:solidFill>
                  <a:schemeClr val="accent1"/>
                </a:solidFill>
              </a:rPr>
              <a:t>other elements</a:t>
            </a:r>
            <a:r>
              <a:rPr lang="en-US" dirty="0"/>
              <a:t> (e.g., related Medicaid card spending, primary diagnosis, etc.) </a:t>
            </a:r>
            <a:r>
              <a:rPr lang="en-US" dirty="0">
                <a:solidFill>
                  <a:schemeClr val="accent1"/>
                </a:solidFill>
              </a:rPr>
              <a:t>that could help identify “hot spots”</a:t>
            </a:r>
            <a:r>
              <a:rPr lang="en-US" dirty="0"/>
              <a:t> to address.</a:t>
            </a:r>
          </a:p>
          <a:p>
            <a:r>
              <a:rPr lang="en-US" dirty="0"/>
              <a:t>We didn’t want to create a data pull challenge for DODD, so we </a:t>
            </a:r>
            <a:r>
              <a:rPr lang="en-US" dirty="0">
                <a:solidFill>
                  <a:schemeClr val="accent1"/>
                </a:solidFill>
              </a:rPr>
              <a:t>asked if they had already developed a similar analysis to what is discussed above that they could share with us</a:t>
            </a:r>
            <a:r>
              <a:rPr lang="en-US" dirty="0"/>
              <a:t>. That would ensure we are using the same numbers.</a:t>
            </a:r>
          </a:p>
          <a:p>
            <a:pPr marL="0" indent="0">
              <a:buNone/>
            </a:pPr>
            <a:r>
              <a:rPr lang="en-US" i="1" dirty="0">
                <a:solidFill>
                  <a:schemeClr val="accent1"/>
                </a:solidFill>
                <a:sym typeface="Wingdings" panose="05000000000000000000" pitchFamily="2" charset="2"/>
              </a:rPr>
              <a:t> Goal reminder: get data flowing.</a:t>
            </a:r>
            <a:endParaRPr lang="en-US" i="1" dirty="0">
              <a:solidFill>
                <a:schemeClr val="accent1"/>
              </a:solidFill>
            </a:endParaRPr>
          </a:p>
          <a:p>
            <a:endParaRPr lang="en-US" dirty="0"/>
          </a:p>
        </p:txBody>
      </p:sp>
      <p:sp>
        <p:nvSpPr>
          <p:cNvPr id="4" name="Footer Placeholder 3">
            <a:extLst>
              <a:ext uri="{FF2B5EF4-FFF2-40B4-BE49-F238E27FC236}">
                <a16:creationId xmlns:a16="http://schemas.microsoft.com/office/drawing/2014/main" id="{C05EDA3E-CABF-6BD3-6361-EF017EB322F5}"/>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F2A2178-9F55-DEAD-735E-041CA674CCD1}"/>
              </a:ext>
            </a:extLst>
          </p:cNvPr>
          <p:cNvSpPr>
            <a:spLocks noGrp="1"/>
          </p:cNvSpPr>
          <p:nvPr>
            <p:ph type="sldNum" sz="quarter" idx="12"/>
          </p:nvPr>
        </p:nvSpPr>
        <p:spPr/>
        <p:txBody>
          <a:bodyPr/>
          <a:lstStyle/>
          <a:p>
            <a:fld id="{B563563F-C81D-4B61-89E1-A09D90C38C4A}" type="slidenum">
              <a:rPr lang="en-US" smtClean="0"/>
              <a:t>11</a:t>
            </a:fld>
            <a:endParaRPr lang="en-US"/>
          </a:p>
        </p:txBody>
      </p:sp>
    </p:spTree>
    <p:extLst>
      <p:ext uri="{BB962C8B-B14F-4D97-AF65-F5344CB8AC3E}">
        <p14:creationId xmlns:p14="http://schemas.microsoft.com/office/powerpoint/2010/main" val="1423372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A7A60-5C58-E709-2970-82750CBD40E7}"/>
              </a:ext>
            </a:extLst>
          </p:cNvPr>
          <p:cNvSpPr>
            <a:spLocks noGrp="1"/>
          </p:cNvSpPr>
          <p:nvPr>
            <p:ph type="title"/>
          </p:nvPr>
        </p:nvSpPr>
        <p:spPr>
          <a:xfrm>
            <a:off x="838200" y="0"/>
            <a:ext cx="10515600" cy="1325563"/>
          </a:xfrm>
        </p:spPr>
        <p:txBody>
          <a:bodyPr/>
          <a:lstStyle/>
          <a:p>
            <a:r>
              <a:rPr lang="en-US" dirty="0"/>
              <a:t>Data Request of DODD: 10/3 Response</a:t>
            </a:r>
          </a:p>
        </p:txBody>
      </p:sp>
      <p:sp>
        <p:nvSpPr>
          <p:cNvPr id="3" name="Content Placeholder 2">
            <a:extLst>
              <a:ext uri="{FF2B5EF4-FFF2-40B4-BE49-F238E27FC236}">
                <a16:creationId xmlns:a16="http://schemas.microsoft.com/office/drawing/2014/main" id="{1C01E932-BCCC-3DF8-02A5-9F05C0CF140E}"/>
              </a:ext>
            </a:extLst>
          </p:cNvPr>
          <p:cNvSpPr>
            <a:spLocks noGrp="1"/>
          </p:cNvSpPr>
          <p:nvPr>
            <p:ph idx="1"/>
          </p:nvPr>
        </p:nvSpPr>
        <p:spPr>
          <a:xfrm>
            <a:off x="838200" y="1325563"/>
            <a:ext cx="10515600" cy="4936089"/>
          </a:xfrm>
        </p:spPr>
        <p:txBody>
          <a:bodyPr>
            <a:normAutofit fontScale="85000" lnSpcReduction="20000"/>
          </a:bodyPr>
          <a:lstStyle/>
          <a:p>
            <a:r>
              <a:rPr lang="en-US" dirty="0">
                <a:solidFill>
                  <a:schemeClr val="accent1"/>
                </a:solidFill>
              </a:rPr>
              <a:t>Received</a:t>
            </a:r>
            <a:r>
              <a:rPr lang="en-US" dirty="0"/>
              <a:t> FY 22 and FY 23 Individual Options waiver expenditures and counts of people broken out by:</a:t>
            </a:r>
          </a:p>
          <a:p>
            <a:pPr lvl="1"/>
            <a:r>
              <a:rPr lang="en-US" dirty="0"/>
              <a:t>9 funding ranges</a:t>
            </a:r>
          </a:p>
          <a:p>
            <a:pPr lvl="1"/>
            <a:r>
              <a:rPr lang="en-US" dirty="0"/>
              <a:t>22 categories of waiver services</a:t>
            </a:r>
          </a:p>
          <a:p>
            <a:pPr lvl="1"/>
            <a:r>
              <a:rPr lang="en-US" dirty="0"/>
              <a:t>6 age cohorts</a:t>
            </a:r>
          </a:p>
          <a:p>
            <a:pPr marL="457200" lvl="1" indent="0">
              <a:buNone/>
            </a:pPr>
            <a:r>
              <a:rPr lang="en-US" sz="2400" i="1" dirty="0">
                <a:sym typeface="Wingdings" panose="05000000000000000000" pitchFamily="2" charset="2"/>
              </a:rPr>
              <a:t>We have numerous follow-up questions related to completeness of the expenditure data, counts of people (unduplicated vs. duplicated), stray data, etc.</a:t>
            </a:r>
            <a:endParaRPr lang="en-US" sz="2400" i="1" dirty="0"/>
          </a:p>
          <a:p>
            <a:r>
              <a:rPr lang="en-US" dirty="0">
                <a:solidFill>
                  <a:schemeClr val="accent1"/>
                </a:solidFill>
              </a:rPr>
              <a:t>Did NOT receive </a:t>
            </a:r>
            <a:r>
              <a:rPr lang="en-US" dirty="0"/>
              <a:t>any of the other elements requested, such as:</a:t>
            </a:r>
          </a:p>
          <a:p>
            <a:pPr lvl="1"/>
            <a:r>
              <a:rPr lang="en-US" dirty="0"/>
              <a:t>Related Medicaid card costs</a:t>
            </a:r>
          </a:p>
          <a:p>
            <a:pPr lvl="1"/>
            <a:r>
              <a:rPr lang="en-US" dirty="0"/>
              <a:t>Primary diagnosis information</a:t>
            </a:r>
          </a:p>
          <a:p>
            <a:pPr marL="457200" lvl="1" indent="0">
              <a:buNone/>
            </a:pPr>
            <a:r>
              <a:rPr lang="en-US" sz="2400" i="1" dirty="0">
                <a:sym typeface="Wingdings" panose="05000000000000000000" pitchFamily="2" charset="2"/>
              </a:rPr>
              <a:t>We are hopeful DODD will be able to share some additional information, especially given their references to working with Deloitte to evaluate the effectiveness of their assessment tools.</a:t>
            </a:r>
            <a:endParaRPr lang="en-US" sz="2400" i="1" dirty="0"/>
          </a:p>
          <a:p>
            <a:pPr marL="0" indent="0">
              <a:buNone/>
            </a:pPr>
            <a:endParaRPr lang="en-US" i="1" dirty="0">
              <a:solidFill>
                <a:schemeClr val="accent1"/>
              </a:solidFill>
              <a:sym typeface="Wingdings" panose="05000000000000000000" pitchFamily="2" charset="2"/>
            </a:endParaRPr>
          </a:p>
          <a:p>
            <a:pPr marL="0" indent="0">
              <a:buNone/>
            </a:pPr>
            <a:r>
              <a:rPr lang="en-US" i="1" dirty="0">
                <a:solidFill>
                  <a:schemeClr val="accent1"/>
                </a:solidFill>
                <a:sym typeface="Wingdings" panose="05000000000000000000" pitchFamily="2" charset="2"/>
              </a:rPr>
              <a:t>Takeaway: It is challenging to get useful data in a timely fashion from a state agency that controls the data, even when the agency is as good of a partner as DODD. Therefore, we need to be both realistic and strategic about what we try to lead on.</a:t>
            </a:r>
            <a:endParaRPr lang="en-US" i="1" dirty="0">
              <a:solidFill>
                <a:schemeClr val="accent1"/>
              </a:solidFill>
            </a:endParaRPr>
          </a:p>
          <a:p>
            <a:pPr lvl="1"/>
            <a:endParaRPr lang="en-US" dirty="0"/>
          </a:p>
        </p:txBody>
      </p:sp>
      <p:sp>
        <p:nvSpPr>
          <p:cNvPr id="4" name="Footer Placeholder 3">
            <a:extLst>
              <a:ext uri="{FF2B5EF4-FFF2-40B4-BE49-F238E27FC236}">
                <a16:creationId xmlns:a16="http://schemas.microsoft.com/office/drawing/2014/main" id="{327D48B6-2607-F6B2-C474-B1F609DAF31A}"/>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9446068A-AF38-63A2-924B-350CB08B1613}"/>
              </a:ext>
            </a:extLst>
          </p:cNvPr>
          <p:cNvSpPr>
            <a:spLocks noGrp="1"/>
          </p:cNvSpPr>
          <p:nvPr>
            <p:ph type="sldNum" sz="quarter" idx="12"/>
          </p:nvPr>
        </p:nvSpPr>
        <p:spPr/>
        <p:txBody>
          <a:bodyPr/>
          <a:lstStyle/>
          <a:p>
            <a:fld id="{B563563F-C81D-4B61-89E1-A09D90C38C4A}" type="slidenum">
              <a:rPr lang="en-US" smtClean="0"/>
              <a:t>12</a:t>
            </a:fld>
            <a:endParaRPr lang="en-US"/>
          </a:p>
        </p:txBody>
      </p:sp>
    </p:spTree>
    <p:extLst>
      <p:ext uri="{BB962C8B-B14F-4D97-AF65-F5344CB8AC3E}">
        <p14:creationId xmlns:p14="http://schemas.microsoft.com/office/powerpoint/2010/main" val="3042479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91CAFCE-99C3-2216-A480-3BCAE2133D8A}"/>
              </a:ext>
            </a:extLst>
          </p:cNvPr>
          <p:cNvSpPr>
            <a:spLocks noGrp="1"/>
          </p:cNvSpPr>
          <p:nvPr>
            <p:ph type="title"/>
          </p:nvPr>
        </p:nvSpPr>
        <p:spPr/>
        <p:txBody>
          <a:bodyPr/>
          <a:lstStyle/>
          <a:p>
            <a:r>
              <a:rPr lang="en-US" sz="4400" dirty="0"/>
              <a:t>Input from OPRA Membership</a:t>
            </a:r>
            <a:br>
              <a:rPr lang="en-US" dirty="0"/>
            </a:br>
            <a:endParaRPr lang="en-US" dirty="0"/>
          </a:p>
        </p:txBody>
      </p:sp>
      <p:sp>
        <p:nvSpPr>
          <p:cNvPr id="4" name="Footer Placeholder 3">
            <a:extLst>
              <a:ext uri="{FF2B5EF4-FFF2-40B4-BE49-F238E27FC236}">
                <a16:creationId xmlns:a16="http://schemas.microsoft.com/office/drawing/2014/main" id="{84EDD245-AF11-48B9-8D77-9E1B68C9C49D}"/>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3FC5A49-89BE-3D0D-2AF1-6B6DF08BE480}"/>
              </a:ext>
            </a:extLst>
          </p:cNvPr>
          <p:cNvSpPr>
            <a:spLocks noGrp="1"/>
          </p:cNvSpPr>
          <p:nvPr>
            <p:ph type="sldNum" sz="quarter" idx="12"/>
          </p:nvPr>
        </p:nvSpPr>
        <p:spPr/>
        <p:txBody>
          <a:bodyPr/>
          <a:lstStyle/>
          <a:p>
            <a:fld id="{B563563F-C81D-4B61-89E1-A09D90C38C4A}" type="slidenum">
              <a:rPr lang="en-US" smtClean="0"/>
              <a:t>13</a:t>
            </a:fld>
            <a:endParaRPr lang="en-US"/>
          </a:p>
        </p:txBody>
      </p:sp>
    </p:spTree>
    <p:extLst>
      <p:ext uri="{BB962C8B-B14F-4D97-AF65-F5344CB8AC3E}">
        <p14:creationId xmlns:p14="http://schemas.microsoft.com/office/powerpoint/2010/main" val="1053817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5FE65F7-835C-6C21-57F3-8B376B3FAF67}"/>
              </a:ext>
            </a:extLst>
          </p:cNvPr>
          <p:cNvSpPr>
            <a:spLocks noGrp="1"/>
          </p:cNvSpPr>
          <p:nvPr>
            <p:ph type="title"/>
          </p:nvPr>
        </p:nvSpPr>
        <p:spPr>
          <a:xfrm>
            <a:off x="838199" y="365125"/>
            <a:ext cx="10880035" cy="1325563"/>
          </a:xfrm>
        </p:spPr>
        <p:txBody>
          <a:bodyPr/>
          <a:lstStyle/>
          <a:p>
            <a:r>
              <a:rPr lang="en-US" dirty="0"/>
              <a:t>Overview: Surveys of Policy Committee/Listserv</a:t>
            </a:r>
          </a:p>
        </p:txBody>
      </p:sp>
      <p:sp>
        <p:nvSpPr>
          <p:cNvPr id="7" name="Content Placeholder 6">
            <a:extLst>
              <a:ext uri="{FF2B5EF4-FFF2-40B4-BE49-F238E27FC236}">
                <a16:creationId xmlns:a16="http://schemas.microsoft.com/office/drawing/2014/main" id="{F3F32FAF-B986-EDC1-BB8A-F5F430CAED1E}"/>
              </a:ext>
            </a:extLst>
          </p:cNvPr>
          <p:cNvSpPr>
            <a:spLocks noGrp="1"/>
          </p:cNvSpPr>
          <p:nvPr>
            <p:ph idx="1"/>
          </p:nvPr>
        </p:nvSpPr>
        <p:spPr>
          <a:xfrm>
            <a:off x="838200" y="1825624"/>
            <a:ext cx="10515600" cy="4455905"/>
          </a:xfrm>
        </p:spPr>
        <p:txBody>
          <a:bodyPr>
            <a:normAutofit fontScale="92500" lnSpcReduction="10000"/>
          </a:bodyPr>
          <a:lstStyle/>
          <a:p>
            <a:r>
              <a:rPr lang="en-US" dirty="0"/>
              <a:t>Over 130 separate responses</a:t>
            </a:r>
          </a:p>
          <a:p>
            <a:pPr lvl="1"/>
            <a:r>
              <a:rPr lang="en-US" dirty="0"/>
              <a:t>70+ across five questions/categories during Policy Committee on 8/9.</a:t>
            </a:r>
          </a:p>
          <a:p>
            <a:pPr lvl="1"/>
            <a:r>
              <a:rPr lang="en-US" dirty="0"/>
              <a:t>60+ across six questions/categories in the follow-up Listserv survey.</a:t>
            </a:r>
          </a:p>
          <a:p>
            <a:r>
              <a:rPr lang="en-US" dirty="0"/>
              <a:t>Response buckets/themes</a:t>
            </a:r>
          </a:p>
          <a:p>
            <a:pPr lvl="1"/>
            <a:r>
              <a:rPr lang="en-US" dirty="0"/>
              <a:t>Optimize SSA role*</a:t>
            </a:r>
          </a:p>
          <a:p>
            <a:pPr lvl="1"/>
            <a:r>
              <a:rPr lang="en-US" dirty="0"/>
              <a:t>Better leverage provider expertise</a:t>
            </a:r>
          </a:p>
          <a:p>
            <a:pPr lvl="1"/>
            <a:r>
              <a:rPr lang="en-US" dirty="0"/>
              <a:t>Improve determination of service needs</a:t>
            </a:r>
          </a:p>
          <a:p>
            <a:pPr lvl="1"/>
            <a:endParaRPr lang="en-US" i="1" dirty="0">
              <a:highlight>
                <a:srgbClr val="FFFF00"/>
              </a:highlight>
            </a:endParaRPr>
          </a:p>
          <a:p>
            <a:pPr marL="0" indent="0">
              <a:buNone/>
            </a:pPr>
            <a:r>
              <a:rPr lang="en-US" sz="2600" i="1" dirty="0"/>
              <a:t>*Note: The breadth of the SSA role made SSAs a natural focal point, and many positive and negative experiences were shared. For each issue raised, especially concerns, it was necessary to consider the extent to which people are frustrated with SSAs or whether they are simply frustrated by the policies SSAs are required to administer.</a:t>
            </a:r>
          </a:p>
          <a:p>
            <a:pPr lvl="1"/>
            <a:endParaRPr lang="en-US" dirty="0">
              <a:highlight>
                <a:srgbClr val="FFFF00"/>
              </a:highlight>
            </a:endParaRPr>
          </a:p>
        </p:txBody>
      </p:sp>
      <p:sp>
        <p:nvSpPr>
          <p:cNvPr id="4" name="Footer Placeholder 3">
            <a:extLst>
              <a:ext uri="{FF2B5EF4-FFF2-40B4-BE49-F238E27FC236}">
                <a16:creationId xmlns:a16="http://schemas.microsoft.com/office/drawing/2014/main" id="{6FC46922-AC6D-D9DE-27DB-4105FAD3582B}"/>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AD787C68-934B-F3FE-DAD4-0BB643EA4287}"/>
              </a:ext>
            </a:extLst>
          </p:cNvPr>
          <p:cNvSpPr>
            <a:spLocks noGrp="1"/>
          </p:cNvSpPr>
          <p:nvPr>
            <p:ph type="sldNum" sz="quarter" idx="12"/>
          </p:nvPr>
        </p:nvSpPr>
        <p:spPr/>
        <p:txBody>
          <a:bodyPr/>
          <a:lstStyle/>
          <a:p>
            <a:fld id="{B563563F-C81D-4B61-89E1-A09D90C38C4A}" type="slidenum">
              <a:rPr lang="en-US" smtClean="0"/>
              <a:t>14</a:t>
            </a:fld>
            <a:endParaRPr lang="en-US"/>
          </a:p>
        </p:txBody>
      </p:sp>
    </p:spTree>
    <p:extLst>
      <p:ext uri="{BB962C8B-B14F-4D97-AF65-F5344CB8AC3E}">
        <p14:creationId xmlns:p14="http://schemas.microsoft.com/office/powerpoint/2010/main" val="782974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A5D0-4855-5ECC-D23A-9CC1367E6D75}"/>
              </a:ext>
            </a:extLst>
          </p:cNvPr>
          <p:cNvSpPr>
            <a:spLocks noGrp="1"/>
          </p:cNvSpPr>
          <p:nvPr>
            <p:ph type="title"/>
          </p:nvPr>
        </p:nvSpPr>
        <p:spPr/>
        <p:txBody>
          <a:bodyPr/>
          <a:lstStyle/>
          <a:p>
            <a:r>
              <a:rPr lang="en-US" dirty="0"/>
              <a:t>Optimize SSA Role</a:t>
            </a:r>
          </a:p>
        </p:txBody>
      </p:sp>
      <p:sp>
        <p:nvSpPr>
          <p:cNvPr id="3" name="Content Placeholder 2">
            <a:extLst>
              <a:ext uri="{FF2B5EF4-FFF2-40B4-BE49-F238E27FC236}">
                <a16:creationId xmlns:a16="http://schemas.microsoft.com/office/drawing/2014/main" id="{84755434-AC7D-4A66-94AE-2EBC63384C2C}"/>
              </a:ext>
            </a:extLst>
          </p:cNvPr>
          <p:cNvSpPr>
            <a:spLocks noGrp="1"/>
          </p:cNvSpPr>
          <p:nvPr>
            <p:ph idx="1"/>
          </p:nvPr>
        </p:nvSpPr>
        <p:spPr>
          <a:xfrm>
            <a:off x="838200" y="1500809"/>
            <a:ext cx="10515600" cy="4676154"/>
          </a:xfrm>
        </p:spPr>
        <p:txBody>
          <a:bodyPr>
            <a:normAutofit fontScale="92500" lnSpcReduction="20000"/>
          </a:bodyPr>
          <a:lstStyle/>
          <a:p>
            <a:r>
              <a:rPr lang="en-US" dirty="0"/>
              <a:t>Variability among SSAs (opinions and performance) is high within but especially across counties, which causes variability in services and in individual and provider experience (an example of variability caused by opinions is what constitutes community integration).</a:t>
            </a:r>
          </a:p>
          <a:p>
            <a:r>
              <a:rPr lang="en-US" dirty="0"/>
              <a:t>SSAs have broad roles – from assessing needs to facilitating planning meetings with diverse groups with different opinions to approving services, etc. (“the SSA is expected to be everything to everyone”)</a:t>
            </a:r>
          </a:p>
          <a:p>
            <a:r>
              <a:rPr lang="en-US" dirty="0"/>
              <a:t>SSAs can be influenced by other factors than the needs of the individual (e.g., budget constraints, workload).</a:t>
            </a:r>
          </a:p>
          <a:p>
            <a:r>
              <a:rPr lang="en-US" dirty="0"/>
              <a:t>While the SSA role is (overly?) broad, some SSAs seem to not understand their boundaries and exert too much influence with little accountability.</a:t>
            </a:r>
          </a:p>
          <a:p>
            <a:r>
              <a:rPr lang="en-US" dirty="0"/>
              <a:t>Alternatively, some would like to have the knowledge of SSAs leveraged more to recommend services, providers, etc., and want more in-person SSA visits.</a:t>
            </a:r>
          </a:p>
          <a:p>
            <a:endParaRPr lang="en-US" dirty="0"/>
          </a:p>
          <a:p>
            <a:endParaRPr lang="en-US" dirty="0"/>
          </a:p>
        </p:txBody>
      </p:sp>
      <p:sp>
        <p:nvSpPr>
          <p:cNvPr id="4" name="Footer Placeholder 3">
            <a:extLst>
              <a:ext uri="{FF2B5EF4-FFF2-40B4-BE49-F238E27FC236}">
                <a16:creationId xmlns:a16="http://schemas.microsoft.com/office/drawing/2014/main" id="{B5E7D89E-25EE-E7BD-37D3-DB438743B431}"/>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3655BF9C-18E7-BE1C-7A06-3B58888FFC2B}"/>
              </a:ext>
            </a:extLst>
          </p:cNvPr>
          <p:cNvSpPr>
            <a:spLocks noGrp="1"/>
          </p:cNvSpPr>
          <p:nvPr>
            <p:ph type="sldNum" sz="quarter" idx="12"/>
          </p:nvPr>
        </p:nvSpPr>
        <p:spPr/>
        <p:txBody>
          <a:bodyPr/>
          <a:lstStyle/>
          <a:p>
            <a:fld id="{B563563F-C81D-4B61-89E1-A09D90C38C4A}" type="slidenum">
              <a:rPr lang="en-US" smtClean="0"/>
              <a:t>15</a:t>
            </a:fld>
            <a:endParaRPr lang="en-US"/>
          </a:p>
        </p:txBody>
      </p:sp>
    </p:spTree>
    <p:extLst>
      <p:ext uri="{BB962C8B-B14F-4D97-AF65-F5344CB8AC3E}">
        <p14:creationId xmlns:p14="http://schemas.microsoft.com/office/powerpoint/2010/main" val="184468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2584A-DD84-1EB7-A2B9-EEAA072F7C0E}"/>
              </a:ext>
            </a:extLst>
          </p:cNvPr>
          <p:cNvSpPr>
            <a:spLocks noGrp="1"/>
          </p:cNvSpPr>
          <p:nvPr>
            <p:ph type="title"/>
          </p:nvPr>
        </p:nvSpPr>
        <p:spPr/>
        <p:txBody>
          <a:bodyPr/>
          <a:lstStyle/>
          <a:p>
            <a:r>
              <a:rPr lang="en-US" dirty="0"/>
              <a:t>Better Leverage Provider Expertise</a:t>
            </a:r>
          </a:p>
        </p:txBody>
      </p:sp>
      <p:sp>
        <p:nvSpPr>
          <p:cNvPr id="3" name="Content Placeholder 2">
            <a:extLst>
              <a:ext uri="{FF2B5EF4-FFF2-40B4-BE49-F238E27FC236}">
                <a16:creationId xmlns:a16="http://schemas.microsoft.com/office/drawing/2014/main" id="{A89EBE0B-7FAA-C569-B0C0-85CD49312049}"/>
              </a:ext>
            </a:extLst>
          </p:cNvPr>
          <p:cNvSpPr>
            <a:spLocks noGrp="1"/>
          </p:cNvSpPr>
          <p:nvPr>
            <p:ph idx="1"/>
          </p:nvPr>
        </p:nvSpPr>
        <p:spPr>
          <a:xfrm>
            <a:off x="838200" y="1460500"/>
            <a:ext cx="10515600" cy="4895850"/>
          </a:xfrm>
        </p:spPr>
        <p:txBody>
          <a:bodyPr>
            <a:normAutofit fontScale="77500" lnSpcReduction="20000"/>
          </a:bodyPr>
          <a:lstStyle/>
          <a:p>
            <a:r>
              <a:rPr lang="en-US" dirty="0"/>
              <a:t>Involve providers more in decision making.</a:t>
            </a:r>
          </a:p>
          <a:p>
            <a:pPr lvl="1"/>
            <a:r>
              <a:rPr lang="en-US" dirty="0"/>
              <a:t>When assessing individuals, give more weight to provider input and seek input in advance of meetings.</a:t>
            </a:r>
          </a:p>
          <a:p>
            <a:pPr lvl="1"/>
            <a:r>
              <a:rPr lang="en-US" dirty="0"/>
              <a:t>Involve providers more in determination of services to be provided.</a:t>
            </a:r>
          </a:p>
          <a:p>
            <a:pPr lvl="1"/>
            <a:r>
              <a:rPr lang="en-US" dirty="0"/>
              <a:t>Enable ISP to be updated more frequently and faster to meet needs of individuals (but keep process consistent).</a:t>
            </a:r>
          </a:p>
          <a:p>
            <a:r>
              <a:rPr lang="en-US" dirty="0"/>
              <a:t>Change payments to allow providers flexibility for better results.</a:t>
            </a:r>
          </a:p>
          <a:p>
            <a:pPr lvl="1"/>
            <a:r>
              <a:rPr lang="en-US" dirty="0"/>
              <a:t>Consider paying capitated rates to providers and/or paying for outcomes.</a:t>
            </a:r>
          </a:p>
          <a:p>
            <a:pPr lvl="1"/>
            <a:r>
              <a:rPr lang="en-US" dirty="0"/>
              <a:t>Possibly allow billing for service coordination activities.</a:t>
            </a:r>
          </a:p>
          <a:p>
            <a:pPr lvl="1"/>
            <a:r>
              <a:rPr lang="en-US" dirty="0"/>
              <a:t>Minimize the need to alter reimbursement for each small schedule change (consider combo codes rather than focusing on separate codes seemingly for statistical reasons).</a:t>
            </a:r>
          </a:p>
          <a:p>
            <a:pPr lvl="1"/>
            <a:r>
              <a:rPr lang="en-US" dirty="0"/>
              <a:t>Incredibly complex billing if other than the day rate. Either change the time-consuming framework for rates and billing (i.e., counts of individuals and staff, and 15-minute increments) or allow greater administrative overhead for management, etc. in homes. </a:t>
            </a:r>
          </a:p>
          <a:p>
            <a:pPr lvl="1"/>
            <a:r>
              <a:rPr lang="en-US" dirty="0"/>
              <a:t>Complex billing extends beyond HPC (e.g., transportation billing by trip vs. by mile on same day).</a:t>
            </a:r>
          </a:p>
          <a:p>
            <a:pPr lvl="1"/>
            <a:r>
              <a:rPr lang="en-US" dirty="0"/>
              <a:t>Billing process improvements (e.g., update PAWS quicker, reduce delays when billing post-service/report).</a:t>
            </a:r>
          </a:p>
          <a:p>
            <a:pPr lvl="1"/>
            <a:r>
              <a:rPr lang="en-US" dirty="0"/>
              <a:t>Consider if waivers bear relatively more unreimbursed administrative costs.</a:t>
            </a:r>
          </a:p>
          <a:p>
            <a:pPr lvl="1"/>
            <a:r>
              <a:rPr lang="en-US" dirty="0"/>
              <a:t>Note: While rate adequacy is clearly a concern, it wasn’t a focus in the responses.</a:t>
            </a:r>
          </a:p>
          <a:p>
            <a:pPr lvl="1"/>
            <a:endParaRPr lang="en-US" dirty="0"/>
          </a:p>
        </p:txBody>
      </p:sp>
      <p:sp>
        <p:nvSpPr>
          <p:cNvPr id="4" name="Footer Placeholder 3">
            <a:extLst>
              <a:ext uri="{FF2B5EF4-FFF2-40B4-BE49-F238E27FC236}">
                <a16:creationId xmlns:a16="http://schemas.microsoft.com/office/drawing/2014/main" id="{18B09DA4-C724-F8E0-6205-EC2AF646DFA4}"/>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4A70EF76-3CF8-6E2F-F01F-ABC07B5CFCD1}"/>
              </a:ext>
            </a:extLst>
          </p:cNvPr>
          <p:cNvSpPr>
            <a:spLocks noGrp="1"/>
          </p:cNvSpPr>
          <p:nvPr>
            <p:ph type="sldNum" sz="quarter" idx="12"/>
          </p:nvPr>
        </p:nvSpPr>
        <p:spPr/>
        <p:txBody>
          <a:bodyPr/>
          <a:lstStyle/>
          <a:p>
            <a:fld id="{B563563F-C81D-4B61-89E1-A09D90C38C4A}" type="slidenum">
              <a:rPr lang="en-US" smtClean="0"/>
              <a:t>16</a:t>
            </a:fld>
            <a:endParaRPr lang="en-US"/>
          </a:p>
        </p:txBody>
      </p:sp>
    </p:spTree>
    <p:extLst>
      <p:ext uri="{BB962C8B-B14F-4D97-AF65-F5344CB8AC3E}">
        <p14:creationId xmlns:p14="http://schemas.microsoft.com/office/powerpoint/2010/main" val="3926612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B628D-41C9-7DE2-34AD-0E9434E36958}"/>
              </a:ext>
            </a:extLst>
          </p:cNvPr>
          <p:cNvSpPr>
            <a:spLocks noGrp="1"/>
          </p:cNvSpPr>
          <p:nvPr>
            <p:ph type="title"/>
          </p:nvPr>
        </p:nvSpPr>
        <p:spPr/>
        <p:txBody>
          <a:bodyPr/>
          <a:lstStyle/>
          <a:p>
            <a:r>
              <a:rPr lang="en-US" dirty="0"/>
              <a:t>Better Leverage Provider Expertise (cont.)</a:t>
            </a:r>
          </a:p>
        </p:txBody>
      </p:sp>
      <p:sp>
        <p:nvSpPr>
          <p:cNvPr id="3" name="Content Placeholder 2">
            <a:extLst>
              <a:ext uri="{FF2B5EF4-FFF2-40B4-BE49-F238E27FC236}">
                <a16:creationId xmlns:a16="http://schemas.microsoft.com/office/drawing/2014/main" id="{9E1D9880-5D26-0A45-7509-0E7FAAA792A2}"/>
              </a:ext>
            </a:extLst>
          </p:cNvPr>
          <p:cNvSpPr>
            <a:spLocks noGrp="1"/>
          </p:cNvSpPr>
          <p:nvPr>
            <p:ph idx="1"/>
          </p:nvPr>
        </p:nvSpPr>
        <p:spPr/>
        <p:txBody>
          <a:bodyPr>
            <a:normAutofit fontScale="92500" lnSpcReduction="20000"/>
          </a:bodyPr>
          <a:lstStyle/>
          <a:p>
            <a:r>
              <a:rPr lang="en-US" dirty="0"/>
              <a:t>Provider selection/placement concerns.</a:t>
            </a:r>
          </a:p>
          <a:p>
            <a:pPr lvl="1"/>
            <a:r>
              <a:rPr lang="en-US" dirty="0"/>
              <a:t>County Boards can appear to play favorites with providers.</a:t>
            </a:r>
          </a:p>
          <a:p>
            <a:pPr lvl="1"/>
            <a:r>
              <a:rPr lang="en-US" dirty="0"/>
              <a:t>Providers sometimes do not have full information on individual’s needs until after they agree to provide supports (e.g., information about behaviors often positively biased, which can impact safety of individuals and roommates).</a:t>
            </a:r>
          </a:p>
          <a:p>
            <a:pPr lvl="1"/>
            <a:r>
              <a:rPr lang="en-US" dirty="0"/>
              <a:t>Providers are prohibited from proactive outreach/marketing.</a:t>
            </a:r>
          </a:p>
          <a:p>
            <a:pPr lvl="1"/>
            <a:r>
              <a:rPr lang="en-US" dirty="0"/>
              <a:t>No uniform system to send requests only to providers of specific services in specific counties.</a:t>
            </a:r>
          </a:p>
          <a:p>
            <a:pPr lvl="1"/>
            <a:r>
              <a:rPr lang="en-US" dirty="0"/>
              <a:t>Need quicker transitions (e.g., filling resident vacancies, exit waivers).</a:t>
            </a:r>
          </a:p>
          <a:p>
            <a:pPr lvl="1"/>
            <a:r>
              <a:rPr lang="en-US" dirty="0"/>
              <a:t>Better inform providers during the referral and placement process, as there are often large time gaps in getting information on status after provider responds).</a:t>
            </a:r>
          </a:p>
          <a:p>
            <a:pPr lvl="1"/>
            <a:r>
              <a:rPr lang="en-US" dirty="0"/>
              <a:t>Affordable housing shortage.</a:t>
            </a:r>
          </a:p>
          <a:p>
            <a:r>
              <a:rPr lang="en-US" dirty="0"/>
              <a:t>Support providers as they try to meet identified needs (e.g., reduce the time it takes to get adaptive equipment).</a:t>
            </a:r>
          </a:p>
          <a:p>
            <a:endParaRPr lang="en-US" dirty="0"/>
          </a:p>
        </p:txBody>
      </p:sp>
      <p:sp>
        <p:nvSpPr>
          <p:cNvPr id="4" name="Footer Placeholder 3">
            <a:extLst>
              <a:ext uri="{FF2B5EF4-FFF2-40B4-BE49-F238E27FC236}">
                <a16:creationId xmlns:a16="http://schemas.microsoft.com/office/drawing/2014/main" id="{962AB2A7-C8EE-1D17-6AAD-6110D3A4D1EF}"/>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7CB7269-C534-C6CB-09E9-C35C839BB099}"/>
              </a:ext>
            </a:extLst>
          </p:cNvPr>
          <p:cNvSpPr>
            <a:spLocks noGrp="1"/>
          </p:cNvSpPr>
          <p:nvPr>
            <p:ph type="sldNum" sz="quarter" idx="12"/>
          </p:nvPr>
        </p:nvSpPr>
        <p:spPr/>
        <p:txBody>
          <a:bodyPr/>
          <a:lstStyle/>
          <a:p>
            <a:fld id="{B563563F-C81D-4B61-89E1-A09D90C38C4A}" type="slidenum">
              <a:rPr lang="en-US" smtClean="0"/>
              <a:t>17</a:t>
            </a:fld>
            <a:endParaRPr lang="en-US"/>
          </a:p>
        </p:txBody>
      </p:sp>
    </p:spTree>
    <p:extLst>
      <p:ext uri="{BB962C8B-B14F-4D97-AF65-F5344CB8AC3E}">
        <p14:creationId xmlns:p14="http://schemas.microsoft.com/office/powerpoint/2010/main" val="3826948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CC7BE-D4FC-6829-3657-4793DAF3B513}"/>
              </a:ext>
            </a:extLst>
          </p:cNvPr>
          <p:cNvSpPr>
            <a:spLocks noGrp="1"/>
          </p:cNvSpPr>
          <p:nvPr>
            <p:ph type="title"/>
          </p:nvPr>
        </p:nvSpPr>
        <p:spPr>
          <a:xfrm>
            <a:off x="838200" y="136525"/>
            <a:ext cx="11019183" cy="1325563"/>
          </a:xfrm>
        </p:spPr>
        <p:txBody>
          <a:bodyPr/>
          <a:lstStyle/>
          <a:p>
            <a:r>
              <a:rPr lang="en-US" dirty="0"/>
              <a:t>Improve Determination of Service Needs</a:t>
            </a:r>
          </a:p>
        </p:txBody>
      </p:sp>
      <p:sp>
        <p:nvSpPr>
          <p:cNvPr id="3" name="Content Placeholder 2">
            <a:extLst>
              <a:ext uri="{FF2B5EF4-FFF2-40B4-BE49-F238E27FC236}">
                <a16:creationId xmlns:a16="http://schemas.microsoft.com/office/drawing/2014/main" id="{DA912633-F4A8-57D0-58C2-D8E5F22AFAE8}"/>
              </a:ext>
            </a:extLst>
          </p:cNvPr>
          <p:cNvSpPr>
            <a:spLocks noGrp="1"/>
          </p:cNvSpPr>
          <p:nvPr>
            <p:ph idx="1"/>
          </p:nvPr>
        </p:nvSpPr>
        <p:spPr>
          <a:xfrm>
            <a:off x="838200" y="1470992"/>
            <a:ext cx="10515600" cy="4885358"/>
          </a:xfrm>
        </p:spPr>
        <p:txBody>
          <a:bodyPr>
            <a:normAutofit fontScale="92500" lnSpcReduction="20000"/>
          </a:bodyPr>
          <a:lstStyle/>
          <a:p>
            <a:r>
              <a:rPr lang="en-US" dirty="0"/>
              <a:t>Assessments of service needs</a:t>
            </a:r>
          </a:p>
          <a:p>
            <a:pPr lvl="1"/>
            <a:r>
              <a:rPr lang="en-US" dirty="0"/>
              <a:t>DDP captures presence of behaviors, not the successful work that goes into preventing behaviors. (Should include additional questions regarding maladaptive behaviors, especially sexual behaviors, and consider a separate wavier level for significant behavior needs.)</a:t>
            </a:r>
          </a:p>
          <a:p>
            <a:pPr lvl="1"/>
            <a:r>
              <a:rPr lang="en-US" dirty="0"/>
              <a:t>Similarly, an individual’s acuity score should not be impacted by where they live. (When a person lives with a provider, their acuity score often comes out lower.)</a:t>
            </a:r>
          </a:p>
          <a:p>
            <a:pPr lvl="1"/>
            <a:r>
              <a:rPr lang="en-US" dirty="0"/>
              <a:t>Examine hard cutoffs of individual budget levels because some individuals just miss higher threshold and then issues that are not captured on the assessments arise (e.g., sneaking away).</a:t>
            </a:r>
          </a:p>
          <a:p>
            <a:pPr lvl="1"/>
            <a:r>
              <a:rPr lang="en-US" dirty="0"/>
              <a:t>AAI doesn't adequately address different needs when doing community based vs. facility.</a:t>
            </a:r>
          </a:p>
          <a:p>
            <a:pPr lvl="1"/>
            <a:r>
              <a:rPr lang="en-US" dirty="0"/>
              <a:t>Should be a more thorough assessment of all daily support throughout day, not just the basics of getting to bathroom.</a:t>
            </a:r>
          </a:p>
          <a:p>
            <a:pPr lvl="1"/>
            <a:r>
              <a:rPr lang="en-US" dirty="0"/>
              <a:t>Individual to staff ratios should match for residential and day services.</a:t>
            </a:r>
          </a:p>
          <a:p>
            <a:r>
              <a:rPr lang="en-US" dirty="0"/>
              <a:t>Improve assessment of total need – don't just say the Medicaid card part of the system will handle it. </a:t>
            </a:r>
          </a:p>
          <a:p>
            <a:endParaRPr lang="en-US" dirty="0"/>
          </a:p>
        </p:txBody>
      </p:sp>
      <p:sp>
        <p:nvSpPr>
          <p:cNvPr id="4" name="Footer Placeholder 3">
            <a:extLst>
              <a:ext uri="{FF2B5EF4-FFF2-40B4-BE49-F238E27FC236}">
                <a16:creationId xmlns:a16="http://schemas.microsoft.com/office/drawing/2014/main" id="{1CBBAC40-D5B1-3E9D-33FF-8FEFC0D49686}"/>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E56C24A3-4DD5-2CA6-1F41-6B1C8C716F20}"/>
              </a:ext>
            </a:extLst>
          </p:cNvPr>
          <p:cNvSpPr>
            <a:spLocks noGrp="1"/>
          </p:cNvSpPr>
          <p:nvPr>
            <p:ph type="sldNum" sz="quarter" idx="12"/>
          </p:nvPr>
        </p:nvSpPr>
        <p:spPr/>
        <p:txBody>
          <a:bodyPr/>
          <a:lstStyle/>
          <a:p>
            <a:fld id="{B563563F-C81D-4B61-89E1-A09D90C38C4A}" type="slidenum">
              <a:rPr lang="en-US" smtClean="0"/>
              <a:t>18</a:t>
            </a:fld>
            <a:endParaRPr lang="en-US"/>
          </a:p>
        </p:txBody>
      </p:sp>
    </p:spTree>
    <p:extLst>
      <p:ext uri="{BB962C8B-B14F-4D97-AF65-F5344CB8AC3E}">
        <p14:creationId xmlns:p14="http://schemas.microsoft.com/office/powerpoint/2010/main" val="3829940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36144-D275-FA90-B7DD-DE0838D0BCCD}"/>
              </a:ext>
            </a:extLst>
          </p:cNvPr>
          <p:cNvSpPr>
            <a:spLocks noGrp="1"/>
          </p:cNvSpPr>
          <p:nvPr>
            <p:ph type="title"/>
          </p:nvPr>
        </p:nvSpPr>
        <p:spPr>
          <a:xfrm>
            <a:off x="838200" y="365125"/>
            <a:ext cx="10929730" cy="1325563"/>
          </a:xfrm>
        </p:spPr>
        <p:txBody>
          <a:bodyPr/>
          <a:lstStyle/>
          <a:p>
            <a:r>
              <a:rPr lang="en-US" dirty="0"/>
              <a:t>Improve Determination of Service Needs (cont.)</a:t>
            </a:r>
          </a:p>
        </p:txBody>
      </p:sp>
      <p:sp>
        <p:nvSpPr>
          <p:cNvPr id="3" name="Content Placeholder 2">
            <a:extLst>
              <a:ext uri="{FF2B5EF4-FFF2-40B4-BE49-F238E27FC236}">
                <a16:creationId xmlns:a16="http://schemas.microsoft.com/office/drawing/2014/main" id="{1C9BB27B-C7EE-EB22-FD20-2F4C5DC7C707}"/>
              </a:ext>
            </a:extLst>
          </p:cNvPr>
          <p:cNvSpPr>
            <a:spLocks noGrp="1"/>
          </p:cNvSpPr>
          <p:nvPr>
            <p:ph idx="1"/>
          </p:nvPr>
        </p:nvSpPr>
        <p:spPr/>
        <p:txBody>
          <a:bodyPr>
            <a:normAutofit fontScale="92500" lnSpcReduction="20000"/>
          </a:bodyPr>
          <a:lstStyle/>
          <a:p>
            <a:r>
              <a:rPr lang="en-US" dirty="0"/>
              <a:t>ISP</a:t>
            </a:r>
          </a:p>
          <a:p>
            <a:pPr lvl="1"/>
            <a:r>
              <a:rPr lang="en-US" dirty="0"/>
              <a:t>An ISP is a contract so should be focused on those elements related to the care that will be provided, not “softer” items (e.g., favorite food) that can be handled in onboarding.</a:t>
            </a:r>
          </a:p>
          <a:p>
            <a:pPr lvl="1"/>
            <a:r>
              <a:rPr lang="en-US" dirty="0"/>
              <a:t>Involve broader care team when interviewing individual for ISP and have the ISP meeting separate from the assessment meeting.</a:t>
            </a:r>
          </a:p>
          <a:p>
            <a:pPr lvl="1"/>
            <a:r>
              <a:rPr lang="en-US" dirty="0"/>
              <a:t>More flexibility should be given to providers regarding carrying out the plan; overly tight scheduling of an individual’s day does not allow for spontaneity and is impractical too far in advance. (However, ISP needs to be strict if family members are providers.)</a:t>
            </a:r>
          </a:p>
          <a:p>
            <a:pPr lvl="1"/>
            <a:r>
              <a:rPr lang="en-US" dirty="0"/>
              <a:t>Updates should be more thorough (e.g., thoroughly consider goals/outcomes), not just a rehash of prior/current ISP.</a:t>
            </a:r>
          </a:p>
          <a:p>
            <a:pPr lvl="1"/>
            <a:r>
              <a:rPr lang="en-US" dirty="0"/>
              <a:t>Acknowledge the time it takes to get behavioral supports in place. (High behavioral needs seems like a hot spot worthy of a focus group and ultimately a pilot.)</a:t>
            </a:r>
          </a:p>
          <a:p>
            <a:pPr lvl="1"/>
            <a:r>
              <a:rPr lang="en-US" dirty="0"/>
              <a:t>Make families aware of adult services early to enable application before need (i.e., transition between childhood and adulthood).</a:t>
            </a:r>
          </a:p>
        </p:txBody>
      </p:sp>
      <p:sp>
        <p:nvSpPr>
          <p:cNvPr id="4" name="Footer Placeholder 3">
            <a:extLst>
              <a:ext uri="{FF2B5EF4-FFF2-40B4-BE49-F238E27FC236}">
                <a16:creationId xmlns:a16="http://schemas.microsoft.com/office/drawing/2014/main" id="{824BC5C6-4F19-AC3C-3099-2213B88C0281}"/>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823BFD8F-8FB8-FF39-FCAF-BC688659A6B6}"/>
              </a:ext>
            </a:extLst>
          </p:cNvPr>
          <p:cNvSpPr>
            <a:spLocks noGrp="1"/>
          </p:cNvSpPr>
          <p:nvPr>
            <p:ph type="sldNum" sz="quarter" idx="12"/>
          </p:nvPr>
        </p:nvSpPr>
        <p:spPr/>
        <p:txBody>
          <a:bodyPr/>
          <a:lstStyle/>
          <a:p>
            <a:fld id="{B563563F-C81D-4B61-89E1-A09D90C38C4A}" type="slidenum">
              <a:rPr lang="en-US" smtClean="0"/>
              <a:t>19</a:t>
            </a:fld>
            <a:endParaRPr lang="en-US"/>
          </a:p>
        </p:txBody>
      </p:sp>
    </p:spTree>
    <p:extLst>
      <p:ext uri="{BB962C8B-B14F-4D97-AF65-F5344CB8AC3E}">
        <p14:creationId xmlns:p14="http://schemas.microsoft.com/office/powerpoint/2010/main" val="168732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E9811-4DC1-6E4F-C01B-BD8EE2906B7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4FF4E1D-20A3-E538-08FA-3FAE262F39AA}"/>
              </a:ext>
            </a:extLst>
          </p:cNvPr>
          <p:cNvSpPr>
            <a:spLocks noGrp="1"/>
          </p:cNvSpPr>
          <p:nvPr>
            <p:ph idx="1"/>
          </p:nvPr>
        </p:nvSpPr>
        <p:spPr/>
        <p:txBody>
          <a:bodyPr>
            <a:normAutofit lnSpcReduction="10000"/>
          </a:bodyPr>
          <a:lstStyle/>
          <a:p>
            <a:r>
              <a:rPr lang="en-US" dirty="0"/>
              <a:t>Overview of OPRA’s Engagement on Waiver Modernization</a:t>
            </a:r>
          </a:p>
          <a:p>
            <a:pPr lvl="1"/>
            <a:r>
              <a:rPr lang="en-US" dirty="0"/>
              <a:t>Guiding Principles for OPRA’s Waiver Modernization Project</a:t>
            </a:r>
          </a:p>
          <a:p>
            <a:pPr lvl="1"/>
            <a:r>
              <a:rPr lang="en-US" dirty="0"/>
              <a:t>Key Elements of OPRA’s Waiver Modernization Project</a:t>
            </a:r>
          </a:p>
          <a:p>
            <a:pPr lvl="1"/>
            <a:r>
              <a:rPr lang="en-US" dirty="0"/>
              <a:t>OPRA’s Waiver Modernization Project Status Update</a:t>
            </a:r>
          </a:p>
          <a:p>
            <a:r>
              <a:rPr lang="en-US" dirty="0"/>
              <a:t>Specific Topics</a:t>
            </a:r>
          </a:p>
          <a:p>
            <a:pPr lvl="1"/>
            <a:r>
              <a:rPr lang="en-US" dirty="0"/>
              <a:t>Data Request of DODD</a:t>
            </a:r>
          </a:p>
          <a:p>
            <a:pPr lvl="1"/>
            <a:r>
              <a:rPr lang="en-US" dirty="0"/>
              <a:t>Input from OPRA Membership</a:t>
            </a:r>
          </a:p>
          <a:p>
            <a:pPr lvl="1"/>
            <a:r>
              <a:rPr lang="en-US" dirty="0"/>
              <a:t>Potential Focus Area</a:t>
            </a:r>
          </a:p>
          <a:p>
            <a:pPr lvl="1"/>
            <a:endParaRPr lang="en-US" dirty="0"/>
          </a:p>
          <a:p>
            <a:pPr marL="0" indent="0">
              <a:buNone/>
            </a:pPr>
            <a:r>
              <a:rPr lang="en-US" sz="2400" i="1" dirty="0">
                <a:solidFill>
                  <a:srgbClr val="FF0000"/>
                </a:solidFill>
              </a:rPr>
              <a:t>Note: All contents within this slide deck are in draft form and have been created for discussion purposes only.</a:t>
            </a:r>
            <a:endParaRPr lang="en-US" sz="2400" dirty="0"/>
          </a:p>
          <a:p>
            <a:endParaRPr lang="en-US" dirty="0"/>
          </a:p>
          <a:p>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1DC3F2A1-9BC6-9B17-53F0-59DE60EFD7A4}"/>
              </a:ext>
            </a:extLst>
          </p:cNvPr>
          <p:cNvSpPr>
            <a:spLocks noGrp="1"/>
          </p:cNvSpPr>
          <p:nvPr>
            <p:ph type="ftr" sz="quarter" idx="11"/>
          </p:nvPr>
        </p:nvSpPr>
        <p:spPr/>
        <p:txBody>
          <a:bodyPr/>
          <a:lstStyle/>
          <a:p>
            <a:r>
              <a:rPr lang="en-US" dirty="0"/>
              <a:t>Prepared by Whistler Consulting LLC – DRAFT for Discussion</a:t>
            </a:r>
          </a:p>
        </p:txBody>
      </p:sp>
      <p:sp>
        <p:nvSpPr>
          <p:cNvPr id="5" name="Slide Number Placeholder 4">
            <a:extLst>
              <a:ext uri="{FF2B5EF4-FFF2-40B4-BE49-F238E27FC236}">
                <a16:creationId xmlns:a16="http://schemas.microsoft.com/office/drawing/2014/main" id="{C5CA411C-1DBC-AF9E-4564-88B918946865}"/>
              </a:ext>
            </a:extLst>
          </p:cNvPr>
          <p:cNvSpPr>
            <a:spLocks noGrp="1"/>
          </p:cNvSpPr>
          <p:nvPr>
            <p:ph type="sldNum" sz="quarter" idx="12"/>
          </p:nvPr>
        </p:nvSpPr>
        <p:spPr/>
        <p:txBody>
          <a:bodyPr/>
          <a:lstStyle/>
          <a:p>
            <a:fld id="{B563563F-C81D-4B61-89E1-A09D90C38C4A}" type="slidenum">
              <a:rPr lang="en-US" smtClean="0"/>
              <a:t>2</a:t>
            </a:fld>
            <a:endParaRPr lang="en-US"/>
          </a:p>
        </p:txBody>
      </p:sp>
    </p:spTree>
    <p:extLst>
      <p:ext uri="{BB962C8B-B14F-4D97-AF65-F5344CB8AC3E}">
        <p14:creationId xmlns:p14="http://schemas.microsoft.com/office/powerpoint/2010/main" val="743453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91CAFCE-99C3-2216-A480-3BCAE2133D8A}"/>
              </a:ext>
            </a:extLst>
          </p:cNvPr>
          <p:cNvSpPr>
            <a:spLocks noGrp="1"/>
          </p:cNvSpPr>
          <p:nvPr>
            <p:ph type="title"/>
          </p:nvPr>
        </p:nvSpPr>
        <p:spPr/>
        <p:txBody>
          <a:bodyPr/>
          <a:lstStyle/>
          <a:p>
            <a:r>
              <a:rPr lang="en-US" sz="4400" dirty="0"/>
              <a:t>Potential Focus Area</a:t>
            </a:r>
            <a:br>
              <a:rPr lang="en-US" dirty="0"/>
            </a:br>
            <a:endParaRPr lang="en-US" dirty="0"/>
          </a:p>
        </p:txBody>
      </p:sp>
      <p:sp>
        <p:nvSpPr>
          <p:cNvPr id="4" name="Footer Placeholder 3">
            <a:extLst>
              <a:ext uri="{FF2B5EF4-FFF2-40B4-BE49-F238E27FC236}">
                <a16:creationId xmlns:a16="http://schemas.microsoft.com/office/drawing/2014/main" id="{84EDD245-AF11-48B9-8D77-9E1B68C9C49D}"/>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3FC5A49-89BE-3D0D-2AF1-6B6DF08BE480}"/>
              </a:ext>
            </a:extLst>
          </p:cNvPr>
          <p:cNvSpPr>
            <a:spLocks noGrp="1"/>
          </p:cNvSpPr>
          <p:nvPr>
            <p:ph type="sldNum" sz="quarter" idx="12"/>
          </p:nvPr>
        </p:nvSpPr>
        <p:spPr/>
        <p:txBody>
          <a:bodyPr/>
          <a:lstStyle/>
          <a:p>
            <a:fld id="{B563563F-C81D-4B61-89E1-A09D90C38C4A}" type="slidenum">
              <a:rPr lang="en-US" smtClean="0"/>
              <a:t>20</a:t>
            </a:fld>
            <a:endParaRPr lang="en-US"/>
          </a:p>
        </p:txBody>
      </p:sp>
    </p:spTree>
    <p:extLst>
      <p:ext uri="{BB962C8B-B14F-4D97-AF65-F5344CB8AC3E}">
        <p14:creationId xmlns:p14="http://schemas.microsoft.com/office/powerpoint/2010/main" val="26302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C23E4-6F91-42F5-E632-CC54B9241FB0}"/>
              </a:ext>
            </a:extLst>
          </p:cNvPr>
          <p:cNvSpPr>
            <a:spLocks noGrp="1"/>
          </p:cNvSpPr>
          <p:nvPr>
            <p:ph type="title"/>
          </p:nvPr>
        </p:nvSpPr>
        <p:spPr>
          <a:xfrm>
            <a:off x="838200" y="37135"/>
            <a:ext cx="10515600" cy="946840"/>
          </a:xfrm>
        </p:spPr>
        <p:txBody>
          <a:bodyPr/>
          <a:lstStyle/>
          <a:p>
            <a:r>
              <a:rPr lang="en-US" dirty="0"/>
              <a:t>The Case for an SSA Focus</a:t>
            </a:r>
          </a:p>
        </p:txBody>
      </p:sp>
      <p:sp>
        <p:nvSpPr>
          <p:cNvPr id="3" name="Content Placeholder 2">
            <a:extLst>
              <a:ext uri="{FF2B5EF4-FFF2-40B4-BE49-F238E27FC236}">
                <a16:creationId xmlns:a16="http://schemas.microsoft.com/office/drawing/2014/main" id="{98AFB109-CA18-E1F6-CEA5-D12206428816}"/>
              </a:ext>
            </a:extLst>
          </p:cNvPr>
          <p:cNvSpPr>
            <a:spLocks noGrp="1"/>
          </p:cNvSpPr>
          <p:nvPr>
            <p:ph idx="1"/>
          </p:nvPr>
        </p:nvSpPr>
        <p:spPr>
          <a:xfrm>
            <a:off x="838200" y="1180134"/>
            <a:ext cx="10515600" cy="5358778"/>
          </a:xfrm>
        </p:spPr>
        <p:txBody>
          <a:bodyPr>
            <a:normAutofit fontScale="77500" lnSpcReduction="20000"/>
          </a:bodyPr>
          <a:lstStyle/>
          <a:p>
            <a:r>
              <a:rPr lang="en-US" dirty="0"/>
              <a:t>OPRA members have clearly expressed a strong desire to refine the SSA role. </a:t>
            </a:r>
          </a:p>
          <a:p>
            <a:r>
              <a:rPr lang="en-US" dirty="0"/>
              <a:t>While members have tremendous respect for the SSA position and the individual SSAs in their service areas, they often have strong feelings about how the position can be optimized to improve performance of the system.</a:t>
            </a:r>
          </a:p>
          <a:p>
            <a:pPr lvl="1"/>
            <a:r>
              <a:rPr lang="en-US" dirty="0"/>
              <a:t>According to comments in surveys and other feedback, viewpoints range from wanting to expand the role of SSAs to further leverage their expertise to wanting to more clearly target or even narrow their existing responsibilities while bolstering their related training.</a:t>
            </a:r>
          </a:p>
          <a:p>
            <a:pPr lvl="1"/>
            <a:r>
              <a:rPr lang="en-US" dirty="0"/>
              <a:t>Many OPRA members indicate that, given the central nature of the SSA position in the operation of the IO Waiver, any attempts to move the IO Waiver system forward will fall short unless the SSA position is optimized.</a:t>
            </a:r>
          </a:p>
          <a:p>
            <a:r>
              <a:rPr lang="en-US" dirty="0"/>
              <a:t>Conversations about the SSA position commonly expand to more general discussions related to opportunities for improved care coordination in the DD system.</a:t>
            </a:r>
          </a:p>
          <a:p>
            <a:pPr lvl="1"/>
            <a:r>
              <a:rPr lang="en-US" dirty="0"/>
              <a:t>Beyond waiver services, providers believe that improved care coordination could reduce “Medicaid card” costs. If so, savings potentially could be shared with those participating in care coordination activities and also redirected to serving more individuals with DD and/or expanding service offerings for those already being served. </a:t>
            </a:r>
          </a:p>
          <a:p>
            <a:r>
              <a:rPr lang="en-US" dirty="0"/>
              <a:t>Providers believe such care coordination must occur within the existing DD system’s structure, given existing knowledge, relationships, and commitment to the individuals being served and their families.</a:t>
            </a:r>
          </a:p>
          <a:p>
            <a:pPr lvl="1"/>
            <a:r>
              <a:rPr lang="en-US" dirty="0"/>
              <a:t>With the established care coordination functions of SSAs, there is no better frame of reference for a care coordination discussion than as part of a comprehensive review of the SSA position.</a:t>
            </a:r>
          </a:p>
          <a:p>
            <a:endParaRPr lang="en-US" dirty="0"/>
          </a:p>
        </p:txBody>
      </p:sp>
      <p:sp>
        <p:nvSpPr>
          <p:cNvPr id="4" name="Footer Placeholder 3">
            <a:extLst>
              <a:ext uri="{FF2B5EF4-FFF2-40B4-BE49-F238E27FC236}">
                <a16:creationId xmlns:a16="http://schemas.microsoft.com/office/drawing/2014/main" id="{653A548C-5E63-23FB-D198-3F5C8ABD95B8}"/>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9546BD6A-344D-4919-2688-2646DE95409C}"/>
              </a:ext>
            </a:extLst>
          </p:cNvPr>
          <p:cNvSpPr>
            <a:spLocks noGrp="1"/>
          </p:cNvSpPr>
          <p:nvPr>
            <p:ph type="sldNum" sz="quarter" idx="12"/>
          </p:nvPr>
        </p:nvSpPr>
        <p:spPr/>
        <p:txBody>
          <a:bodyPr/>
          <a:lstStyle/>
          <a:p>
            <a:fld id="{B563563F-C81D-4B61-89E1-A09D90C38C4A}" type="slidenum">
              <a:rPr lang="en-US" smtClean="0"/>
              <a:t>21</a:t>
            </a:fld>
            <a:endParaRPr lang="en-US"/>
          </a:p>
        </p:txBody>
      </p:sp>
    </p:spTree>
    <p:extLst>
      <p:ext uri="{BB962C8B-B14F-4D97-AF65-F5344CB8AC3E}">
        <p14:creationId xmlns:p14="http://schemas.microsoft.com/office/powerpoint/2010/main" val="3922764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B4D9D-5739-6EA7-5E7A-4359371C8900}"/>
              </a:ext>
            </a:extLst>
          </p:cNvPr>
          <p:cNvSpPr>
            <a:spLocks noGrp="1"/>
          </p:cNvSpPr>
          <p:nvPr>
            <p:ph type="title"/>
          </p:nvPr>
        </p:nvSpPr>
        <p:spPr>
          <a:xfrm>
            <a:off x="838200" y="18256"/>
            <a:ext cx="10515600" cy="1154562"/>
          </a:xfrm>
        </p:spPr>
        <p:txBody>
          <a:bodyPr/>
          <a:lstStyle/>
          <a:p>
            <a:r>
              <a:rPr lang="en-US" dirty="0"/>
              <a:t>Environmental Factors</a:t>
            </a:r>
          </a:p>
        </p:txBody>
      </p:sp>
      <p:sp>
        <p:nvSpPr>
          <p:cNvPr id="3" name="Content Placeholder 2">
            <a:extLst>
              <a:ext uri="{FF2B5EF4-FFF2-40B4-BE49-F238E27FC236}">
                <a16:creationId xmlns:a16="http://schemas.microsoft.com/office/drawing/2014/main" id="{58005543-4BA4-19D1-71C5-D241007FD234}"/>
              </a:ext>
            </a:extLst>
          </p:cNvPr>
          <p:cNvSpPr>
            <a:spLocks noGrp="1"/>
          </p:cNvSpPr>
          <p:nvPr>
            <p:ph idx="1"/>
          </p:nvPr>
        </p:nvSpPr>
        <p:spPr>
          <a:xfrm>
            <a:off x="838200" y="1000196"/>
            <a:ext cx="10515600" cy="5548657"/>
          </a:xfrm>
        </p:spPr>
        <p:txBody>
          <a:bodyPr>
            <a:normAutofit fontScale="77500" lnSpcReduction="20000"/>
          </a:bodyPr>
          <a:lstStyle/>
          <a:p>
            <a:r>
              <a:rPr lang="en-US" dirty="0"/>
              <a:t>State and federal budgets will undoubtedly begin to tighten after the pandemic-era spending boosts. When budgets need to be constrained, Ohio policymakers have increasingly looked for new approaches.</a:t>
            </a:r>
          </a:p>
          <a:p>
            <a:r>
              <a:rPr lang="en-US" dirty="0"/>
              <a:t>In the past, the DD system has successfully advocated against “outside” interference, but external pressures might be increasing. For example:</a:t>
            </a:r>
          </a:p>
          <a:p>
            <a:pPr lvl="1"/>
            <a:r>
              <a:rPr lang="en-US" dirty="0"/>
              <a:t>HB 33’s direct care-related rate increases have introduced unprecedented resources into the DD system; while they are desperately needed to begin to address the workforce crisis, others might view the additional revenue as potentially offering more appealing margins than in the past.</a:t>
            </a:r>
          </a:p>
          <a:p>
            <a:pPr lvl="1"/>
            <a:r>
              <a:rPr lang="en-US" dirty="0"/>
              <a:t>Perhaps most notably, the complex needs of many people with DD make their health care costs – those within the DD system itself as well as Medicaid card costs – far higher than the Medicaid average, which can lead to greater claims of cost savings potential.</a:t>
            </a:r>
          </a:p>
          <a:p>
            <a:r>
              <a:rPr lang="en-US" dirty="0"/>
              <a:t>Managed care plans, for example, often focus their advocacy on perceived care coordination opportunities. Therefore, proactively increasing our efforts to reduce unnecessary Medicaid costs is a worthy focus.</a:t>
            </a:r>
          </a:p>
          <a:p>
            <a:r>
              <a:rPr lang="en-US" dirty="0"/>
              <a:t>While policymakers have demonstrated their commitment to a DD system that proudly emphasizes the need to provide sufficient supports and maximum choice for individuals and their families, budget crunches possibly coupled with shifting public perceptions about who should receive “special treatment” could ultimately lead to pressures on the system that have not been seen in recent years.</a:t>
            </a:r>
          </a:p>
          <a:p>
            <a:r>
              <a:rPr lang="en-US" dirty="0"/>
              <a:t>Bolstering our ‘in-system” care coordination could demonstrate that we, as a DD system, are fully capable of managing our own affairs.</a:t>
            </a:r>
          </a:p>
          <a:p>
            <a:endParaRPr lang="en-US" dirty="0"/>
          </a:p>
        </p:txBody>
      </p:sp>
      <p:sp>
        <p:nvSpPr>
          <p:cNvPr id="4" name="Footer Placeholder 3">
            <a:extLst>
              <a:ext uri="{FF2B5EF4-FFF2-40B4-BE49-F238E27FC236}">
                <a16:creationId xmlns:a16="http://schemas.microsoft.com/office/drawing/2014/main" id="{957B07B9-F7D5-2183-3E2F-8534E75078F9}"/>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D88795C-4CAF-22AE-85A3-9B8D9FA373A3}"/>
              </a:ext>
            </a:extLst>
          </p:cNvPr>
          <p:cNvSpPr>
            <a:spLocks noGrp="1"/>
          </p:cNvSpPr>
          <p:nvPr>
            <p:ph type="sldNum" sz="quarter" idx="12"/>
          </p:nvPr>
        </p:nvSpPr>
        <p:spPr/>
        <p:txBody>
          <a:bodyPr/>
          <a:lstStyle/>
          <a:p>
            <a:fld id="{B563563F-C81D-4B61-89E1-A09D90C38C4A}" type="slidenum">
              <a:rPr lang="en-US" smtClean="0"/>
              <a:t>22</a:t>
            </a:fld>
            <a:endParaRPr lang="en-US"/>
          </a:p>
        </p:txBody>
      </p:sp>
    </p:spTree>
    <p:extLst>
      <p:ext uri="{BB962C8B-B14F-4D97-AF65-F5344CB8AC3E}">
        <p14:creationId xmlns:p14="http://schemas.microsoft.com/office/powerpoint/2010/main" val="1024201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5FE65F7-835C-6C21-57F3-8B376B3FAF67}"/>
              </a:ext>
            </a:extLst>
          </p:cNvPr>
          <p:cNvSpPr>
            <a:spLocks noGrp="1"/>
          </p:cNvSpPr>
          <p:nvPr>
            <p:ph type="title"/>
          </p:nvPr>
        </p:nvSpPr>
        <p:spPr/>
        <p:txBody>
          <a:bodyPr/>
          <a:lstStyle/>
          <a:p>
            <a:r>
              <a:rPr lang="en-US"/>
              <a:t>Concept: Partner </a:t>
            </a:r>
            <a:r>
              <a:rPr lang="en-US" dirty="0"/>
              <a:t>to Refine the SSA Role and</a:t>
            </a:r>
            <a:br>
              <a:rPr lang="en-US" dirty="0"/>
            </a:br>
            <a:r>
              <a:rPr lang="en-US" dirty="0"/>
              <a:t>Address Related System Needs</a:t>
            </a:r>
          </a:p>
        </p:txBody>
      </p:sp>
      <p:sp>
        <p:nvSpPr>
          <p:cNvPr id="7" name="Content Placeholder 6">
            <a:extLst>
              <a:ext uri="{FF2B5EF4-FFF2-40B4-BE49-F238E27FC236}">
                <a16:creationId xmlns:a16="http://schemas.microsoft.com/office/drawing/2014/main" id="{F3F32FAF-B986-EDC1-BB8A-F5F430CAED1E}"/>
              </a:ext>
            </a:extLst>
          </p:cNvPr>
          <p:cNvSpPr>
            <a:spLocks noGrp="1"/>
          </p:cNvSpPr>
          <p:nvPr>
            <p:ph idx="1"/>
          </p:nvPr>
        </p:nvSpPr>
        <p:spPr/>
        <p:txBody>
          <a:bodyPr>
            <a:normAutofit fontScale="92500" lnSpcReduction="20000"/>
          </a:bodyPr>
          <a:lstStyle/>
          <a:p>
            <a:r>
              <a:rPr lang="en-US" dirty="0"/>
              <a:t>Providers desire to improve the performance of the DD system so that better services can be provided to more individuals who need them and negative disruption by “outsiders” can be prevented.</a:t>
            </a:r>
          </a:p>
          <a:p>
            <a:r>
              <a:rPr lang="en-US" dirty="0"/>
              <a:t>Therefore, we would like to proactively partner with County Boards, advocates, and others to put forth recommendations to DODD that would improve key aspects of the system.</a:t>
            </a:r>
          </a:p>
          <a:p>
            <a:r>
              <a:rPr lang="en-US" dirty="0"/>
              <a:t>We believe framing a discussion around the critical, central SSA position would:</a:t>
            </a:r>
          </a:p>
          <a:p>
            <a:pPr lvl="1"/>
            <a:r>
              <a:rPr lang="en-US" dirty="0"/>
              <a:t>Enable refinement of the current role.</a:t>
            </a:r>
          </a:p>
          <a:p>
            <a:pPr lvl="1"/>
            <a:r>
              <a:rPr lang="en-US" dirty="0"/>
              <a:t>Help uncover and address tangential shortcomings and opportunities within the system, especially around care coordination.</a:t>
            </a:r>
          </a:p>
          <a:p>
            <a:pPr lvl="1"/>
            <a:r>
              <a:rPr lang="en-US" dirty="0"/>
              <a:t>Demonstrate and bolster its value within the DD system.</a:t>
            </a:r>
          </a:p>
          <a:p>
            <a:pPr lvl="1"/>
            <a:r>
              <a:rPr lang="en-US" dirty="0"/>
              <a:t>Strengthen its standing with those outside the system who might undervalue it when considering other policy alternatives.</a:t>
            </a:r>
          </a:p>
        </p:txBody>
      </p:sp>
      <p:sp>
        <p:nvSpPr>
          <p:cNvPr id="4" name="Footer Placeholder 3">
            <a:extLst>
              <a:ext uri="{FF2B5EF4-FFF2-40B4-BE49-F238E27FC236}">
                <a16:creationId xmlns:a16="http://schemas.microsoft.com/office/drawing/2014/main" id="{6FC46922-AC6D-D9DE-27DB-4105FAD3582B}"/>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AD787C68-934B-F3FE-DAD4-0BB643EA4287}"/>
              </a:ext>
            </a:extLst>
          </p:cNvPr>
          <p:cNvSpPr>
            <a:spLocks noGrp="1"/>
          </p:cNvSpPr>
          <p:nvPr>
            <p:ph type="sldNum" sz="quarter" idx="12"/>
          </p:nvPr>
        </p:nvSpPr>
        <p:spPr/>
        <p:txBody>
          <a:bodyPr/>
          <a:lstStyle/>
          <a:p>
            <a:fld id="{B563563F-C81D-4B61-89E1-A09D90C38C4A}" type="slidenum">
              <a:rPr lang="en-US" smtClean="0"/>
              <a:t>23</a:t>
            </a:fld>
            <a:endParaRPr lang="en-US"/>
          </a:p>
        </p:txBody>
      </p:sp>
    </p:spTree>
    <p:extLst>
      <p:ext uri="{BB962C8B-B14F-4D97-AF65-F5344CB8AC3E}">
        <p14:creationId xmlns:p14="http://schemas.microsoft.com/office/powerpoint/2010/main" val="2050242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1A35B-93EA-E35F-A552-90AB433A0092}"/>
              </a:ext>
            </a:extLst>
          </p:cNvPr>
          <p:cNvSpPr>
            <a:spLocks noGrp="1"/>
          </p:cNvSpPr>
          <p:nvPr>
            <p:ph type="title"/>
          </p:nvPr>
        </p:nvSpPr>
        <p:spPr>
          <a:xfrm>
            <a:off x="838200" y="365126"/>
            <a:ext cx="10515600" cy="787814"/>
          </a:xfrm>
        </p:spPr>
        <p:txBody>
          <a:bodyPr>
            <a:normAutofit fontScale="90000"/>
          </a:bodyPr>
          <a:lstStyle/>
          <a:p>
            <a:r>
              <a:rPr lang="en-US" sz="4900" dirty="0"/>
              <a:t>Examples of Initials Steps for a Workgroup*</a:t>
            </a:r>
            <a:br>
              <a:rPr lang="en-US" sz="4900" dirty="0"/>
            </a:br>
            <a:r>
              <a:rPr lang="en-US" sz="2000" dirty="0"/>
              <a:t>* Workgroup could consist of individuals with expertise around SSA and care coordination functions:</a:t>
            </a:r>
            <a:br>
              <a:rPr lang="en-US" dirty="0"/>
            </a:br>
            <a:endParaRPr lang="en-US" dirty="0"/>
          </a:p>
        </p:txBody>
      </p:sp>
      <p:sp>
        <p:nvSpPr>
          <p:cNvPr id="3" name="Content Placeholder 2">
            <a:extLst>
              <a:ext uri="{FF2B5EF4-FFF2-40B4-BE49-F238E27FC236}">
                <a16:creationId xmlns:a16="http://schemas.microsoft.com/office/drawing/2014/main" id="{822AC5D3-3801-A5E8-3F23-897FF76F25A2}"/>
              </a:ext>
            </a:extLst>
          </p:cNvPr>
          <p:cNvSpPr>
            <a:spLocks noGrp="1"/>
          </p:cNvSpPr>
          <p:nvPr>
            <p:ph idx="1"/>
          </p:nvPr>
        </p:nvSpPr>
        <p:spPr>
          <a:xfrm>
            <a:off x="838200" y="1152940"/>
            <a:ext cx="10515600" cy="5339934"/>
          </a:xfrm>
        </p:spPr>
        <p:txBody>
          <a:bodyPr>
            <a:normAutofit fontScale="70000" lnSpcReduction="20000"/>
          </a:bodyPr>
          <a:lstStyle/>
          <a:p>
            <a:r>
              <a:rPr lang="en-US" dirty="0"/>
              <a:t>Create a comprehensive list of all functions currently performed by some or all SSAs, including care coordination functions. Then indicate which functions are performed by all SSAs and which are performed by only some.</a:t>
            </a:r>
          </a:p>
          <a:p>
            <a:r>
              <a:rPr lang="en-US" dirty="0"/>
              <a:t>Add to the list other care coordination functions currently performed within the DD system by people other than SSAs.</a:t>
            </a:r>
          </a:p>
          <a:p>
            <a:r>
              <a:rPr lang="en-US" dirty="0"/>
              <a:t>Expand the list to include needed care coordination functions that are not currently performed within the DD system, including those that would address Medicaid card costs. Note that reducing avoidable expenditures on ER visits, hospitalizations, etc. would lower total spending on the needs of individuals with DD without adversely impacting the supports provided directly in the DD system.</a:t>
            </a:r>
          </a:p>
          <a:p>
            <a:r>
              <a:rPr lang="en-US" dirty="0"/>
              <a:t>Develop possible recommendations for potential staffing approaches to ensure all items on the list can be effectively, efficiently, and consistently addressed across the system. The approach could involve reworking existing roles, creating new roles, and allocating existing and new responsibilities.  </a:t>
            </a:r>
          </a:p>
          <a:p>
            <a:pPr lvl="1"/>
            <a:r>
              <a:rPr lang="en-US" dirty="0"/>
              <a:t>Given the breadth of the related discussion, participants would likely raise various system challenges and opportunities. For example, during discussions of the existing SSA role, participants might note shortcomings of processes and systems with which SSAs must interact. Because the focus of this workgroup would be on the allocation of functions across roles, most items regarding processes and systems would be referred for discussion in other reform workgroups.   </a:t>
            </a:r>
          </a:p>
          <a:p>
            <a:r>
              <a:rPr lang="en-US" dirty="0"/>
              <a:t>For those entities with positions/functions that have care coordination responsibilities, incentivize behaviors through value-based payments, such as activity-related fees and shared savings models.</a:t>
            </a:r>
          </a:p>
          <a:p>
            <a:endParaRPr lang="en-US" dirty="0"/>
          </a:p>
        </p:txBody>
      </p:sp>
      <p:sp>
        <p:nvSpPr>
          <p:cNvPr id="4" name="Footer Placeholder 3">
            <a:extLst>
              <a:ext uri="{FF2B5EF4-FFF2-40B4-BE49-F238E27FC236}">
                <a16:creationId xmlns:a16="http://schemas.microsoft.com/office/drawing/2014/main" id="{73C33077-DA71-05C6-916A-1A81859E4329}"/>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3EC7155A-959A-978E-D0CB-FFC762AAA433}"/>
              </a:ext>
            </a:extLst>
          </p:cNvPr>
          <p:cNvSpPr>
            <a:spLocks noGrp="1"/>
          </p:cNvSpPr>
          <p:nvPr>
            <p:ph type="sldNum" sz="quarter" idx="12"/>
          </p:nvPr>
        </p:nvSpPr>
        <p:spPr/>
        <p:txBody>
          <a:bodyPr/>
          <a:lstStyle/>
          <a:p>
            <a:fld id="{B563563F-C81D-4B61-89E1-A09D90C38C4A}" type="slidenum">
              <a:rPr lang="en-US" smtClean="0"/>
              <a:t>24</a:t>
            </a:fld>
            <a:endParaRPr lang="en-US"/>
          </a:p>
        </p:txBody>
      </p:sp>
    </p:spTree>
    <p:extLst>
      <p:ext uri="{BB962C8B-B14F-4D97-AF65-F5344CB8AC3E}">
        <p14:creationId xmlns:p14="http://schemas.microsoft.com/office/powerpoint/2010/main" val="1711157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2CB0F-E13F-CD9E-D0C1-D9FBFAD4C64A}"/>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1394A318-F5E6-E1B5-4697-179B44623D31}"/>
              </a:ext>
            </a:extLst>
          </p:cNvPr>
          <p:cNvSpPr>
            <a:spLocks noGrp="1"/>
          </p:cNvSpPr>
          <p:nvPr>
            <p:ph idx="1"/>
          </p:nvPr>
        </p:nvSpPr>
        <p:spPr/>
        <p:txBody>
          <a:bodyPr>
            <a:normAutofit lnSpcReduction="10000"/>
          </a:bodyPr>
          <a:lstStyle/>
          <a:p>
            <a:r>
              <a:rPr lang="en-US" dirty="0"/>
              <a:t>DODD doesn’t embark on significant “Waiver Modernization” every year. The results of this effort could easily impact the system for the next decade or more. That means it will affect tens of thousands of people and $30+ billion.</a:t>
            </a:r>
          </a:p>
          <a:p>
            <a:r>
              <a:rPr lang="en-US" dirty="0"/>
              <a:t>Therefore, we should carry out our tasks (e.g., SSA workgroup) without self-limiting according to perceptions of existing barriers.</a:t>
            </a:r>
          </a:p>
          <a:p>
            <a:pPr lvl="1"/>
            <a:r>
              <a:rPr lang="en-US" dirty="0"/>
              <a:t>For example, relevant Medicaid regulatory constraints can be identified and addressed after developing recommendations for optimal system modernization.</a:t>
            </a:r>
          </a:p>
          <a:p>
            <a:pPr lvl="1"/>
            <a:r>
              <a:rPr lang="en-US" dirty="0"/>
              <a:t>Especially when considering the numerous waiver authorities available, Medicaid can be a flexible program when policymakers are seeking a defined set of rationale objectives.</a:t>
            </a:r>
          </a:p>
        </p:txBody>
      </p:sp>
      <p:sp>
        <p:nvSpPr>
          <p:cNvPr id="4" name="Footer Placeholder 3">
            <a:extLst>
              <a:ext uri="{FF2B5EF4-FFF2-40B4-BE49-F238E27FC236}">
                <a16:creationId xmlns:a16="http://schemas.microsoft.com/office/drawing/2014/main" id="{7161DF32-3A35-751C-DA35-A44314962197}"/>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A10441DC-CA8D-CECA-7EC4-224E9ADC6A2D}"/>
              </a:ext>
            </a:extLst>
          </p:cNvPr>
          <p:cNvSpPr>
            <a:spLocks noGrp="1"/>
          </p:cNvSpPr>
          <p:nvPr>
            <p:ph type="sldNum" sz="quarter" idx="12"/>
          </p:nvPr>
        </p:nvSpPr>
        <p:spPr/>
        <p:txBody>
          <a:bodyPr/>
          <a:lstStyle/>
          <a:p>
            <a:fld id="{B563563F-C81D-4B61-89E1-A09D90C38C4A}" type="slidenum">
              <a:rPr lang="en-US" smtClean="0"/>
              <a:t>25</a:t>
            </a:fld>
            <a:endParaRPr lang="en-US"/>
          </a:p>
        </p:txBody>
      </p:sp>
    </p:spTree>
    <p:extLst>
      <p:ext uri="{BB962C8B-B14F-4D97-AF65-F5344CB8AC3E}">
        <p14:creationId xmlns:p14="http://schemas.microsoft.com/office/powerpoint/2010/main" val="133602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91CAFCE-99C3-2216-A480-3BCAE2133D8A}"/>
              </a:ext>
            </a:extLst>
          </p:cNvPr>
          <p:cNvSpPr>
            <a:spLocks noGrp="1"/>
          </p:cNvSpPr>
          <p:nvPr>
            <p:ph type="title"/>
          </p:nvPr>
        </p:nvSpPr>
        <p:spPr/>
        <p:txBody>
          <a:bodyPr/>
          <a:lstStyle/>
          <a:p>
            <a:r>
              <a:rPr lang="en-US" sz="4400" dirty="0"/>
              <a:t>Overview of OPRA’s Engagement on</a:t>
            </a:r>
            <a:br>
              <a:rPr lang="en-US" sz="4400" dirty="0"/>
            </a:br>
            <a:r>
              <a:rPr lang="en-US" sz="4400" dirty="0"/>
              <a:t>Waiver Modernization</a:t>
            </a:r>
            <a:br>
              <a:rPr lang="en-US" dirty="0"/>
            </a:br>
            <a:endParaRPr lang="en-US" dirty="0"/>
          </a:p>
        </p:txBody>
      </p:sp>
      <p:sp>
        <p:nvSpPr>
          <p:cNvPr id="4" name="Footer Placeholder 3">
            <a:extLst>
              <a:ext uri="{FF2B5EF4-FFF2-40B4-BE49-F238E27FC236}">
                <a16:creationId xmlns:a16="http://schemas.microsoft.com/office/drawing/2014/main" id="{84EDD245-AF11-48B9-8D77-9E1B68C9C49D}"/>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3FC5A49-89BE-3D0D-2AF1-6B6DF08BE480}"/>
              </a:ext>
            </a:extLst>
          </p:cNvPr>
          <p:cNvSpPr>
            <a:spLocks noGrp="1"/>
          </p:cNvSpPr>
          <p:nvPr>
            <p:ph type="sldNum" sz="quarter" idx="12"/>
          </p:nvPr>
        </p:nvSpPr>
        <p:spPr/>
        <p:txBody>
          <a:bodyPr/>
          <a:lstStyle/>
          <a:p>
            <a:fld id="{B563563F-C81D-4B61-89E1-A09D90C38C4A}" type="slidenum">
              <a:rPr lang="en-US" smtClean="0"/>
              <a:t>3</a:t>
            </a:fld>
            <a:endParaRPr lang="en-US"/>
          </a:p>
        </p:txBody>
      </p:sp>
    </p:spTree>
    <p:extLst>
      <p:ext uri="{BB962C8B-B14F-4D97-AF65-F5344CB8AC3E}">
        <p14:creationId xmlns:p14="http://schemas.microsoft.com/office/powerpoint/2010/main" val="328543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0C9F-77C3-B9CF-0182-4B9924DBA13D}"/>
              </a:ext>
            </a:extLst>
          </p:cNvPr>
          <p:cNvSpPr>
            <a:spLocks noGrp="1"/>
          </p:cNvSpPr>
          <p:nvPr>
            <p:ph type="title"/>
          </p:nvPr>
        </p:nvSpPr>
        <p:spPr/>
        <p:txBody>
          <a:bodyPr>
            <a:normAutofit/>
          </a:bodyPr>
          <a:lstStyle/>
          <a:p>
            <a:r>
              <a:rPr lang="en-US" dirty="0"/>
              <a:t>Guiding Principals for</a:t>
            </a:r>
            <a:br>
              <a:rPr lang="en-US" dirty="0"/>
            </a:br>
            <a:r>
              <a:rPr lang="en-US" dirty="0"/>
              <a:t>OPRA’s Waiver Modernization Project</a:t>
            </a:r>
          </a:p>
        </p:txBody>
      </p:sp>
      <p:sp>
        <p:nvSpPr>
          <p:cNvPr id="3" name="Content Placeholder 2">
            <a:extLst>
              <a:ext uri="{FF2B5EF4-FFF2-40B4-BE49-F238E27FC236}">
                <a16:creationId xmlns:a16="http://schemas.microsoft.com/office/drawing/2014/main" id="{E500315A-FCDD-310D-9C20-2314764D735E}"/>
              </a:ext>
            </a:extLst>
          </p:cNvPr>
          <p:cNvSpPr>
            <a:spLocks noGrp="1"/>
          </p:cNvSpPr>
          <p:nvPr>
            <p:ph idx="1"/>
          </p:nvPr>
        </p:nvSpPr>
        <p:spPr>
          <a:xfrm>
            <a:off x="838200" y="2141537"/>
            <a:ext cx="10515600" cy="4351338"/>
          </a:xfrm>
        </p:spPr>
        <p:txBody>
          <a:bodyPr/>
          <a:lstStyle/>
          <a:p>
            <a:r>
              <a:rPr lang="en-US" dirty="0"/>
              <a:t>Primary Reform Goal: Better services for people with developmental disabilities.</a:t>
            </a:r>
          </a:p>
          <a:p>
            <a:r>
              <a:rPr lang="en-US" dirty="0"/>
              <a:t>Process Approach: Enable OPRA to demonstrate leadership by getting in front of the department’s reform work, thereby providing strategic, timely, and high-quality input.</a:t>
            </a:r>
          </a:p>
          <a:p>
            <a:endParaRPr lang="en-US" dirty="0"/>
          </a:p>
          <a:p>
            <a:pPr marL="0" indent="0">
              <a:buNone/>
            </a:pPr>
            <a:r>
              <a:rPr lang="en-US" i="1" dirty="0"/>
              <a:t>When OPRA executes the project well, it will: Strengthen OPRA’s position as a respected system partner.</a:t>
            </a:r>
          </a:p>
          <a:p>
            <a:endParaRPr lang="en-US" dirty="0"/>
          </a:p>
        </p:txBody>
      </p:sp>
      <p:sp>
        <p:nvSpPr>
          <p:cNvPr id="4" name="Footer Placeholder 3">
            <a:extLst>
              <a:ext uri="{FF2B5EF4-FFF2-40B4-BE49-F238E27FC236}">
                <a16:creationId xmlns:a16="http://schemas.microsoft.com/office/drawing/2014/main" id="{2877B4B4-43E8-E39D-1FC2-E58FBCBE728B}"/>
              </a:ext>
            </a:extLst>
          </p:cNvPr>
          <p:cNvSpPr>
            <a:spLocks noGrp="1"/>
          </p:cNvSpPr>
          <p:nvPr>
            <p:ph type="ftr" sz="quarter" idx="11"/>
          </p:nvPr>
        </p:nvSpPr>
        <p:spPr/>
        <p:txBody>
          <a:bodyPr/>
          <a:lstStyle/>
          <a:p>
            <a:r>
              <a:rPr lang="en-US" dirty="0"/>
              <a:t>Prepared by Whistler Consulting LLC – DRAFT for Discussion</a:t>
            </a:r>
          </a:p>
        </p:txBody>
      </p:sp>
      <p:sp>
        <p:nvSpPr>
          <p:cNvPr id="5" name="Slide Number Placeholder 4">
            <a:extLst>
              <a:ext uri="{FF2B5EF4-FFF2-40B4-BE49-F238E27FC236}">
                <a16:creationId xmlns:a16="http://schemas.microsoft.com/office/drawing/2014/main" id="{DAC746EA-FAF1-B099-30A4-E1F42D524FCC}"/>
              </a:ext>
            </a:extLst>
          </p:cNvPr>
          <p:cNvSpPr>
            <a:spLocks noGrp="1"/>
          </p:cNvSpPr>
          <p:nvPr>
            <p:ph type="sldNum" sz="quarter" idx="12"/>
          </p:nvPr>
        </p:nvSpPr>
        <p:spPr/>
        <p:txBody>
          <a:bodyPr/>
          <a:lstStyle/>
          <a:p>
            <a:fld id="{B563563F-C81D-4B61-89E1-A09D90C38C4A}" type="slidenum">
              <a:rPr lang="en-US" smtClean="0"/>
              <a:t>4</a:t>
            </a:fld>
            <a:endParaRPr lang="en-US"/>
          </a:p>
        </p:txBody>
      </p:sp>
    </p:spTree>
    <p:extLst>
      <p:ext uri="{BB962C8B-B14F-4D97-AF65-F5344CB8AC3E}">
        <p14:creationId xmlns:p14="http://schemas.microsoft.com/office/powerpoint/2010/main" val="1062532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F1308-AA0F-4AE1-0EFC-FD4CD0FB4D76}"/>
              </a:ext>
            </a:extLst>
          </p:cNvPr>
          <p:cNvSpPr>
            <a:spLocks noGrp="1"/>
          </p:cNvSpPr>
          <p:nvPr>
            <p:ph type="title"/>
          </p:nvPr>
        </p:nvSpPr>
        <p:spPr>
          <a:xfrm>
            <a:off x="916135" y="284641"/>
            <a:ext cx="10515600" cy="1325563"/>
          </a:xfrm>
        </p:spPr>
        <p:txBody>
          <a:bodyPr/>
          <a:lstStyle/>
          <a:p>
            <a:r>
              <a:rPr lang="en-US" dirty="0"/>
              <a:t>Key Elements of</a:t>
            </a:r>
            <a:br>
              <a:rPr lang="en-US" dirty="0"/>
            </a:br>
            <a:r>
              <a:rPr lang="en-US" dirty="0"/>
              <a:t>OPRA’s Waiver Modernization Project</a:t>
            </a:r>
          </a:p>
        </p:txBody>
      </p:sp>
      <p:sp>
        <p:nvSpPr>
          <p:cNvPr id="4" name="Footer Placeholder 3">
            <a:extLst>
              <a:ext uri="{FF2B5EF4-FFF2-40B4-BE49-F238E27FC236}">
                <a16:creationId xmlns:a16="http://schemas.microsoft.com/office/drawing/2014/main" id="{EFBB0799-BC16-5B51-3713-8584BAD41EDE}"/>
              </a:ext>
            </a:extLst>
          </p:cNvPr>
          <p:cNvSpPr>
            <a:spLocks noGrp="1"/>
          </p:cNvSpPr>
          <p:nvPr>
            <p:ph type="ftr" sz="quarter" idx="11"/>
          </p:nvPr>
        </p:nvSpPr>
        <p:spPr/>
        <p:txBody>
          <a:bodyPr/>
          <a:lstStyle/>
          <a:p>
            <a:r>
              <a:rPr lang="en-US" dirty="0"/>
              <a:t>Prepared by Whistler Consulting LLC – DRAFT for Discussion</a:t>
            </a:r>
          </a:p>
        </p:txBody>
      </p:sp>
      <p:sp>
        <p:nvSpPr>
          <p:cNvPr id="5" name="Slide Number Placeholder 4">
            <a:extLst>
              <a:ext uri="{FF2B5EF4-FFF2-40B4-BE49-F238E27FC236}">
                <a16:creationId xmlns:a16="http://schemas.microsoft.com/office/drawing/2014/main" id="{AD53AEF6-4AB6-4310-ABA2-FD489D0B95B3}"/>
              </a:ext>
            </a:extLst>
          </p:cNvPr>
          <p:cNvSpPr>
            <a:spLocks noGrp="1"/>
          </p:cNvSpPr>
          <p:nvPr>
            <p:ph type="sldNum" sz="quarter" idx="12"/>
          </p:nvPr>
        </p:nvSpPr>
        <p:spPr/>
        <p:txBody>
          <a:bodyPr/>
          <a:lstStyle/>
          <a:p>
            <a:fld id="{B563563F-C81D-4B61-89E1-A09D90C38C4A}" type="slidenum">
              <a:rPr lang="en-US" smtClean="0"/>
              <a:t>5</a:t>
            </a:fld>
            <a:endParaRPr lang="en-US"/>
          </a:p>
        </p:txBody>
      </p:sp>
      <p:sp>
        <p:nvSpPr>
          <p:cNvPr id="6" name="TextBox 5">
            <a:extLst>
              <a:ext uri="{FF2B5EF4-FFF2-40B4-BE49-F238E27FC236}">
                <a16:creationId xmlns:a16="http://schemas.microsoft.com/office/drawing/2014/main" id="{FA76A664-1EF9-6B18-04C2-54CDA2CB6BCD}"/>
              </a:ext>
            </a:extLst>
          </p:cNvPr>
          <p:cNvSpPr txBox="1"/>
          <p:nvPr/>
        </p:nvSpPr>
        <p:spPr>
          <a:xfrm>
            <a:off x="4904" y="3424535"/>
            <a:ext cx="2183296" cy="923330"/>
          </a:xfrm>
          <a:prstGeom prst="rect">
            <a:avLst/>
          </a:prstGeom>
          <a:noFill/>
        </p:spPr>
        <p:txBody>
          <a:bodyPr wrap="square" rtlCol="0">
            <a:spAutoFit/>
          </a:bodyPr>
          <a:lstStyle/>
          <a:p>
            <a:pPr algn="ctr"/>
            <a:r>
              <a:rPr lang="en-US" dirty="0"/>
              <a:t>Build Shared Foundational Knowledge</a:t>
            </a:r>
          </a:p>
        </p:txBody>
      </p:sp>
      <p:sp>
        <p:nvSpPr>
          <p:cNvPr id="7" name="TextBox 6">
            <a:extLst>
              <a:ext uri="{FF2B5EF4-FFF2-40B4-BE49-F238E27FC236}">
                <a16:creationId xmlns:a16="http://schemas.microsoft.com/office/drawing/2014/main" id="{F3FC9581-FE09-1759-9825-2F00AC5E9217}"/>
              </a:ext>
            </a:extLst>
          </p:cNvPr>
          <p:cNvSpPr txBox="1"/>
          <p:nvPr/>
        </p:nvSpPr>
        <p:spPr>
          <a:xfrm>
            <a:off x="2865592" y="2814529"/>
            <a:ext cx="955518" cy="369332"/>
          </a:xfrm>
          <a:prstGeom prst="rect">
            <a:avLst/>
          </a:prstGeom>
          <a:noFill/>
        </p:spPr>
        <p:txBody>
          <a:bodyPr wrap="none" rtlCol="0">
            <a:spAutoFit/>
          </a:bodyPr>
          <a:lstStyle/>
          <a:p>
            <a:r>
              <a:rPr lang="en-US" dirty="0"/>
              <a:t>Develop</a:t>
            </a:r>
          </a:p>
        </p:txBody>
      </p:sp>
      <p:sp>
        <p:nvSpPr>
          <p:cNvPr id="8" name="TextBox 7">
            <a:extLst>
              <a:ext uri="{FF2B5EF4-FFF2-40B4-BE49-F238E27FC236}">
                <a16:creationId xmlns:a16="http://schemas.microsoft.com/office/drawing/2014/main" id="{AE7D5B21-C2CF-E18F-DC8F-9BE2FFAD432E}"/>
              </a:ext>
            </a:extLst>
          </p:cNvPr>
          <p:cNvSpPr txBox="1"/>
          <p:nvPr/>
        </p:nvSpPr>
        <p:spPr>
          <a:xfrm>
            <a:off x="2855364" y="4466416"/>
            <a:ext cx="975973" cy="369332"/>
          </a:xfrm>
          <a:prstGeom prst="rect">
            <a:avLst/>
          </a:prstGeom>
          <a:noFill/>
        </p:spPr>
        <p:txBody>
          <a:bodyPr wrap="none" rtlCol="0">
            <a:spAutoFit/>
          </a:bodyPr>
          <a:lstStyle/>
          <a:p>
            <a:r>
              <a:rPr lang="en-US" dirty="0"/>
              <a:t>Evaluate</a:t>
            </a:r>
          </a:p>
        </p:txBody>
      </p:sp>
      <p:sp>
        <p:nvSpPr>
          <p:cNvPr id="9" name="TextBox 8">
            <a:extLst>
              <a:ext uri="{FF2B5EF4-FFF2-40B4-BE49-F238E27FC236}">
                <a16:creationId xmlns:a16="http://schemas.microsoft.com/office/drawing/2014/main" id="{FAA8CF1E-67DB-1B8E-E090-1FBC10B4ECFE}"/>
              </a:ext>
            </a:extLst>
          </p:cNvPr>
          <p:cNvSpPr txBox="1"/>
          <p:nvPr/>
        </p:nvSpPr>
        <p:spPr>
          <a:xfrm>
            <a:off x="2429607" y="3654187"/>
            <a:ext cx="1827488" cy="369332"/>
          </a:xfrm>
          <a:prstGeom prst="rect">
            <a:avLst/>
          </a:prstGeom>
          <a:noFill/>
        </p:spPr>
        <p:txBody>
          <a:bodyPr wrap="none" rtlCol="0">
            <a:spAutoFit/>
          </a:bodyPr>
          <a:lstStyle/>
          <a:p>
            <a:r>
              <a:rPr lang="en-US" dirty="0"/>
              <a:t>Reform Proposals</a:t>
            </a:r>
          </a:p>
        </p:txBody>
      </p:sp>
      <p:sp>
        <p:nvSpPr>
          <p:cNvPr id="10" name="TextBox 9">
            <a:extLst>
              <a:ext uri="{FF2B5EF4-FFF2-40B4-BE49-F238E27FC236}">
                <a16:creationId xmlns:a16="http://schemas.microsoft.com/office/drawing/2014/main" id="{5E0D2532-5C85-B85B-5D95-B5A6365DFC1F}"/>
              </a:ext>
            </a:extLst>
          </p:cNvPr>
          <p:cNvSpPr txBox="1"/>
          <p:nvPr/>
        </p:nvSpPr>
        <p:spPr>
          <a:xfrm>
            <a:off x="5495192" y="2858105"/>
            <a:ext cx="1057662" cy="369332"/>
          </a:xfrm>
          <a:prstGeom prst="rect">
            <a:avLst/>
          </a:prstGeom>
          <a:noFill/>
        </p:spPr>
        <p:txBody>
          <a:bodyPr wrap="none" rtlCol="0">
            <a:spAutoFit/>
          </a:bodyPr>
          <a:lstStyle/>
          <a:p>
            <a:r>
              <a:rPr lang="en-US" dirty="0"/>
              <a:t>Advocate</a:t>
            </a:r>
          </a:p>
        </p:txBody>
      </p:sp>
      <p:sp>
        <p:nvSpPr>
          <p:cNvPr id="14" name="Block Arc 13">
            <a:extLst>
              <a:ext uri="{FF2B5EF4-FFF2-40B4-BE49-F238E27FC236}">
                <a16:creationId xmlns:a16="http://schemas.microsoft.com/office/drawing/2014/main" id="{E04F7EA0-61C4-E85B-E3B2-86BC30367488}"/>
              </a:ext>
            </a:extLst>
          </p:cNvPr>
          <p:cNvSpPr/>
          <p:nvPr/>
        </p:nvSpPr>
        <p:spPr>
          <a:xfrm>
            <a:off x="2476750" y="2771691"/>
            <a:ext cx="1691153" cy="1721415"/>
          </a:xfrm>
          <a:prstGeom prst="blockArc">
            <a:avLst/>
          </a:prstGeom>
          <a:solidFill>
            <a:srgbClr val="FFC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ircle: Hollow 14">
            <a:extLst>
              <a:ext uri="{FF2B5EF4-FFF2-40B4-BE49-F238E27FC236}">
                <a16:creationId xmlns:a16="http://schemas.microsoft.com/office/drawing/2014/main" id="{00F624F0-5EDA-3EBE-1B18-006AD1E16F34}"/>
              </a:ext>
            </a:extLst>
          </p:cNvPr>
          <p:cNvSpPr/>
          <p:nvPr/>
        </p:nvSpPr>
        <p:spPr>
          <a:xfrm>
            <a:off x="4834195" y="2758341"/>
            <a:ext cx="2296757" cy="2222106"/>
          </a:xfrm>
          <a:prstGeom prst="donut">
            <a:avLst/>
          </a:prstGeom>
          <a:solidFill>
            <a:srgbClr val="7030A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05FDA484-8E67-C136-6134-0AE6908E60F7}"/>
              </a:ext>
            </a:extLst>
          </p:cNvPr>
          <p:cNvSpPr/>
          <p:nvPr/>
        </p:nvSpPr>
        <p:spPr>
          <a:xfrm>
            <a:off x="341695" y="3073826"/>
            <a:ext cx="1480930" cy="1555175"/>
          </a:xfrm>
          <a:prstGeom prst="ellipse">
            <a:avLst/>
          </a:prstGeom>
          <a:solidFill>
            <a:srgbClr val="00B05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Block Arc 16">
            <a:extLst>
              <a:ext uri="{FF2B5EF4-FFF2-40B4-BE49-F238E27FC236}">
                <a16:creationId xmlns:a16="http://schemas.microsoft.com/office/drawing/2014/main" id="{7B87D55D-1F4B-8C45-D6AC-C2A8EA817EAB}"/>
              </a:ext>
            </a:extLst>
          </p:cNvPr>
          <p:cNvSpPr/>
          <p:nvPr/>
        </p:nvSpPr>
        <p:spPr>
          <a:xfrm rot="10800000">
            <a:off x="2468349" y="3183861"/>
            <a:ext cx="1691153" cy="1721415"/>
          </a:xfrm>
          <a:prstGeom prst="blockArc">
            <a:avLst/>
          </a:prstGeom>
          <a:solidFill>
            <a:srgbClr val="FFC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3FA64343-02D0-F496-CBE5-3B846831B434}"/>
              </a:ext>
            </a:extLst>
          </p:cNvPr>
          <p:cNvSpPr txBox="1"/>
          <p:nvPr/>
        </p:nvSpPr>
        <p:spPr>
          <a:xfrm>
            <a:off x="5279332" y="4444335"/>
            <a:ext cx="1489382" cy="369332"/>
          </a:xfrm>
          <a:prstGeom prst="rect">
            <a:avLst/>
          </a:prstGeom>
          <a:noFill/>
        </p:spPr>
        <p:txBody>
          <a:bodyPr wrap="none" rtlCol="0">
            <a:spAutoFit/>
          </a:bodyPr>
          <a:lstStyle/>
          <a:p>
            <a:r>
              <a:rPr lang="en-US" dirty="0"/>
              <a:t>Communicate</a:t>
            </a:r>
          </a:p>
        </p:txBody>
      </p:sp>
      <p:sp>
        <p:nvSpPr>
          <p:cNvPr id="21" name="Circle: Hollow 20">
            <a:extLst>
              <a:ext uri="{FF2B5EF4-FFF2-40B4-BE49-F238E27FC236}">
                <a16:creationId xmlns:a16="http://schemas.microsoft.com/office/drawing/2014/main" id="{8EB3CE3D-66C7-B09D-EDCA-68A1D3A58082}"/>
              </a:ext>
            </a:extLst>
          </p:cNvPr>
          <p:cNvSpPr/>
          <p:nvPr/>
        </p:nvSpPr>
        <p:spPr>
          <a:xfrm>
            <a:off x="8040415" y="1953033"/>
            <a:ext cx="3836846" cy="3781846"/>
          </a:xfrm>
          <a:prstGeom prst="donut">
            <a:avLst>
              <a:gd name="adj" fmla="val 13793"/>
            </a:avLst>
          </a:prstGeom>
          <a:solidFill>
            <a:srgbClr val="7030A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Oval 21">
            <a:extLst>
              <a:ext uri="{FF2B5EF4-FFF2-40B4-BE49-F238E27FC236}">
                <a16:creationId xmlns:a16="http://schemas.microsoft.com/office/drawing/2014/main" id="{E98FF040-7ED5-5A77-8A4F-EE21B11CE754}"/>
              </a:ext>
            </a:extLst>
          </p:cNvPr>
          <p:cNvSpPr/>
          <p:nvPr/>
        </p:nvSpPr>
        <p:spPr>
          <a:xfrm>
            <a:off x="8581956" y="2484784"/>
            <a:ext cx="2771843" cy="2733260"/>
          </a:xfrm>
          <a:prstGeom prst="ellipse">
            <a:avLst/>
          </a:prstGeom>
          <a:solidFill>
            <a:srgbClr val="FFC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a:extLst>
              <a:ext uri="{FF2B5EF4-FFF2-40B4-BE49-F238E27FC236}">
                <a16:creationId xmlns:a16="http://schemas.microsoft.com/office/drawing/2014/main" id="{7E2B0ECF-4F43-C93C-7AC9-814DAEE7C3EB}"/>
              </a:ext>
            </a:extLst>
          </p:cNvPr>
          <p:cNvCxnSpPr>
            <a:stCxn id="22" idx="2"/>
          </p:cNvCxnSpPr>
          <p:nvPr/>
        </p:nvCxnSpPr>
        <p:spPr>
          <a:xfrm>
            <a:off x="8581956" y="3851414"/>
            <a:ext cx="64545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B85957-3591-EB5A-D08B-BE4B55A547B4}"/>
              </a:ext>
            </a:extLst>
          </p:cNvPr>
          <p:cNvCxnSpPr/>
          <p:nvPr/>
        </p:nvCxnSpPr>
        <p:spPr>
          <a:xfrm>
            <a:off x="10708342" y="3869394"/>
            <a:ext cx="64545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2C222934-C5FA-6207-D311-DC66DF1C1318}"/>
              </a:ext>
            </a:extLst>
          </p:cNvPr>
          <p:cNvSpPr/>
          <p:nvPr/>
        </p:nvSpPr>
        <p:spPr>
          <a:xfrm>
            <a:off x="9227411" y="3073826"/>
            <a:ext cx="1480930" cy="1555175"/>
          </a:xfrm>
          <a:prstGeom prst="ellipse">
            <a:avLst/>
          </a:prstGeom>
          <a:solidFill>
            <a:srgbClr val="00B05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FEFD9424-8F8D-8A5B-95AF-86861CF1F47A}"/>
              </a:ext>
            </a:extLst>
          </p:cNvPr>
          <p:cNvSpPr txBox="1"/>
          <p:nvPr/>
        </p:nvSpPr>
        <p:spPr>
          <a:xfrm>
            <a:off x="9439045" y="2037774"/>
            <a:ext cx="1057662" cy="369332"/>
          </a:xfrm>
          <a:prstGeom prst="rect">
            <a:avLst/>
          </a:prstGeom>
          <a:noFill/>
        </p:spPr>
        <p:txBody>
          <a:bodyPr wrap="none" rtlCol="0">
            <a:spAutoFit/>
          </a:bodyPr>
          <a:lstStyle/>
          <a:p>
            <a:r>
              <a:rPr lang="en-US" dirty="0"/>
              <a:t>Advocate</a:t>
            </a:r>
          </a:p>
        </p:txBody>
      </p:sp>
      <p:sp>
        <p:nvSpPr>
          <p:cNvPr id="31" name="TextBox 30">
            <a:extLst>
              <a:ext uri="{FF2B5EF4-FFF2-40B4-BE49-F238E27FC236}">
                <a16:creationId xmlns:a16="http://schemas.microsoft.com/office/drawing/2014/main" id="{87DEE24D-BD7A-D7DE-0063-21DD4A62EA44}"/>
              </a:ext>
            </a:extLst>
          </p:cNvPr>
          <p:cNvSpPr txBox="1"/>
          <p:nvPr/>
        </p:nvSpPr>
        <p:spPr>
          <a:xfrm>
            <a:off x="9237509" y="5228515"/>
            <a:ext cx="1489382" cy="369332"/>
          </a:xfrm>
          <a:prstGeom prst="rect">
            <a:avLst/>
          </a:prstGeom>
          <a:noFill/>
        </p:spPr>
        <p:txBody>
          <a:bodyPr wrap="none" rtlCol="0">
            <a:spAutoFit/>
          </a:bodyPr>
          <a:lstStyle/>
          <a:p>
            <a:r>
              <a:rPr lang="en-US" dirty="0"/>
              <a:t>Communicate</a:t>
            </a:r>
          </a:p>
        </p:txBody>
      </p:sp>
      <p:sp>
        <p:nvSpPr>
          <p:cNvPr id="32" name="TextBox 31">
            <a:extLst>
              <a:ext uri="{FF2B5EF4-FFF2-40B4-BE49-F238E27FC236}">
                <a16:creationId xmlns:a16="http://schemas.microsoft.com/office/drawing/2014/main" id="{31F3F851-B33C-9E6A-9980-F300B5287CA0}"/>
              </a:ext>
            </a:extLst>
          </p:cNvPr>
          <p:cNvSpPr txBox="1"/>
          <p:nvPr/>
        </p:nvSpPr>
        <p:spPr>
          <a:xfrm>
            <a:off x="9272134" y="3407729"/>
            <a:ext cx="1420132" cy="923330"/>
          </a:xfrm>
          <a:prstGeom prst="rect">
            <a:avLst/>
          </a:prstGeom>
          <a:noFill/>
        </p:spPr>
        <p:txBody>
          <a:bodyPr wrap="none" rtlCol="0">
            <a:spAutoFit/>
          </a:bodyPr>
          <a:lstStyle/>
          <a:p>
            <a:pPr algn="ctr"/>
            <a:r>
              <a:rPr lang="en-US" dirty="0"/>
              <a:t>Build Shared</a:t>
            </a:r>
          </a:p>
          <a:p>
            <a:pPr algn="ctr"/>
            <a:r>
              <a:rPr lang="en-US" dirty="0"/>
              <a:t>Foundational</a:t>
            </a:r>
          </a:p>
          <a:p>
            <a:pPr algn="ctr"/>
            <a:r>
              <a:rPr lang="en-US" dirty="0"/>
              <a:t>Knowledge</a:t>
            </a:r>
          </a:p>
        </p:txBody>
      </p:sp>
      <p:sp>
        <p:nvSpPr>
          <p:cNvPr id="33" name="TextBox 32">
            <a:extLst>
              <a:ext uri="{FF2B5EF4-FFF2-40B4-BE49-F238E27FC236}">
                <a16:creationId xmlns:a16="http://schemas.microsoft.com/office/drawing/2014/main" id="{8BD28DDF-67BD-2F42-38DC-0A3C89F955EE}"/>
              </a:ext>
            </a:extLst>
          </p:cNvPr>
          <p:cNvSpPr txBox="1"/>
          <p:nvPr/>
        </p:nvSpPr>
        <p:spPr>
          <a:xfrm>
            <a:off x="8964850" y="2722476"/>
            <a:ext cx="2006051" cy="369332"/>
          </a:xfrm>
          <a:prstGeom prst="rect">
            <a:avLst/>
          </a:prstGeom>
          <a:noFill/>
        </p:spPr>
        <p:txBody>
          <a:bodyPr wrap="square" rtlCol="0">
            <a:spAutoFit/>
          </a:bodyPr>
          <a:lstStyle/>
          <a:p>
            <a:r>
              <a:rPr lang="en-US" dirty="0"/>
              <a:t>Develop Proposals</a:t>
            </a:r>
          </a:p>
        </p:txBody>
      </p:sp>
      <p:sp>
        <p:nvSpPr>
          <p:cNvPr id="34" name="TextBox 33">
            <a:extLst>
              <a:ext uri="{FF2B5EF4-FFF2-40B4-BE49-F238E27FC236}">
                <a16:creationId xmlns:a16="http://schemas.microsoft.com/office/drawing/2014/main" id="{0F21E35C-AF8B-5731-2139-FDBDA5BF01C5}"/>
              </a:ext>
            </a:extLst>
          </p:cNvPr>
          <p:cNvSpPr txBox="1"/>
          <p:nvPr/>
        </p:nvSpPr>
        <p:spPr>
          <a:xfrm>
            <a:off x="9015974" y="4603905"/>
            <a:ext cx="1932452" cy="369332"/>
          </a:xfrm>
          <a:prstGeom prst="rect">
            <a:avLst/>
          </a:prstGeom>
          <a:noFill/>
        </p:spPr>
        <p:txBody>
          <a:bodyPr wrap="none" rtlCol="0">
            <a:spAutoFit/>
          </a:bodyPr>
          <a:lstStyle/>
          <a:p>
            <a:r>
              <a:rPr lang="en-US" dirty="0"/>
              <a:t>Evaluate Proposals</a:t>
            </a:r>
          </a:p>
        </p:txBody>
      </p:sp>
      <p:sp>
        <p:nvSpPr>
          <p:cNvPr id="35" name="Equals 34">
            <a:extLst>
              <a:ext uri="{FF2B5EF4-FFF2-40B4-BE49-F238E27FC236}">
                <a16:creationId xmlns:a16="http://schemas.microsoft.com/office/drawing/2014/main" id="{BF428F92-8822-4424-E519-52404E545D46}"/>
              </a:ext>
            </a:extLst>
          </p:cNvPr>
          <p:cNvSpPr/>
          <p:nvPr/>
        </p:nvSpPr>
        <p:spPr>
          <a:xfrm>
            <a:off x="7136881" y="3429000"/>
            <a:ext cx="914400" cy="914400"/>
          </a:xfrm>
          <a:prstGeom prst="mathEqua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Right 35">
            <a:extLst>
              <a:ext uri="{FF2B5EF4-FFF2-40B4-BE49-F238E27FC236}">
                <a16:creationId xmlns:a16="http://schemas.microsoft.com/office/drawing/2014/main" id="{D546AE73-51B8-0A3D-17B7-13B81B99C64A}"/>
              </a:ext>
            </a:extLst>
          </p:cNvPr>
          <p:cNvSpPr/>
          <p:nvPr/>
        </p:nvSpPr>
        <p:spPr>
          <a:xfrm>
            <a:off x="1915681" y="3632398"/>
            <a:ext cx="487469"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Right 36">
            <a:extLst>
              <a:ext uri="{FF2B5EF4-FFF2-40B4-BE49-F238E27FC236}">
                <a16:creationId xmlns:a16="http://schemas.microsoft.com/office/drawing/2014/main" id="{1FC6A013-E5A7-FC39-C650-5A12423FC746}"/>
              </a:ext>
            </a:extLst>
          </p:cNvPr>
          <p:cNvSpPr/>
          <p:nvPr/>
        </p:nvSpPr>
        <p:spPr>
          <a:xfrm>
            <a:off x="4283552" y="3625503"/>
            <a:ext cx="487469"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rrow: Curved Right 37">
            <a:extLst>
              <a:ext uri="{FF2B5EF4-FFF2-40B4-BE49-F238E27FC236}">
                <a16:creationId xmlns:a16="http://schemas.microsoft.com/office/drawing/2014/main" id="{F9209138-E474-496A-E479-29660A1A5F24}"/>
              </a:ext>
            </a:extLst>
          </p:cNvPr>
          <p:cNvSpPr/>
          <p:nvPr/>
        </p:nvSpPr>
        <p:spPr>
          <a:xfrm rot="5400000">
            <a:off x="3200129" y="-225174"/>
            <a:ext cx="815796" cy="4930054"/>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Arrow: Curved Right 38">
            <a:extLst>
              <a:ext uri="{FF2B5EF4-FFF2-40B4-BE49-F238E27FC236}">
                <a16:creationId xmlns:a16="http://schemas.microsoft.com/office/drawing/2014/main" id="{1BF96DFB-7B41-F5C2-91BA-9185B028C028}"/>
              </a:ext>
            </a:extLst>
          </p:cNvPr>
          <p:cNvSpPr/>
          <p:nvPr/>
        </p:nvSpPr>
        <p:spPr>
          <a:xfrm rot="5400000">
            <a:off x="4164257" y="1089708"/>
            <a:ext cx="634751" cy="252271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Arrow: Curved Right 39">
            <a:extLst>
              <a:ext uri="{FF2B5EF4-FFF2-40B4-BE49-F238E27FC236}">
                <a16:creationId xmlns:a16="http://schemas.microsoft.com/office/drawing/2014/main" id="{B9A2F327-77FA-C564-EE19-3B50AEAAC06F}"/>
              </a:ext>
            </a:extLst>
          </p:cNvPr>
          <p:cNvSpPr/>
          <p:nvPr/>
        </p:nvSpPr>
        <p:spPr>
          <a:xfrm rot="5400000" flipH="1">
            <a:off x="4304719" y="4065929"/>
            <a:ext cx="541124" cy="252271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Arrow: Curved Right 40">
            <a:extLst>
              <a:ext uri="{FF2B5EF4-FFF2-40B4-BE49-F238E27FC236}">
                <a16:creationId xmlns:a16="http://schemas.microsoft.com/office/drawing/2014/main" id="{69E10DC5-3CC2-5E5F-2D32-1DEA6ED298FB}"/>
              </a:ext>
            </a:extLst>
          </p:cNvPr>
          <p:cNvSpPr/>
          <p:nvPr/>
        </p:nvSpPr>
        <p:spPr>
          <a:xfrm rot="5400000" flipH="1">
            <a:off x="3301009" y="3009286"/>
            <a:ext cx="815797" cy="4930054"/>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TextBox 41">
            <a:extLst>
              <a:ext uri="{FF2B5EF4-FFF2-40B4-BE49-F238E27FC236}">
                <a16:creationId xmlns:a16="http://schemas.microsoft.com/office/drawing/2014/main" id="{B8D34F04-BD26-7134-9294-A3CB6536A35F}"/>
              </a:ext>
            </a:extLst>
          </p:cNvPr>
          <p:cNvSpPr txBox="1"/>
          <p:nvPr/>
        </p:nvSpPr>
        <p:spPr>
          <a:xfrm>
            <a:off x="297022" y="5837187"/>
            <a:ext cx="7743393" cy="646331"/>
          </a:xfrm>
          <a:prstGeom prst="rect">
            <a:avLst/>
          </a:prstGeom>
          <a:noFill/>
        </p:spPr>
        <p:txBody>
          <a:bodyPr wrap="square" rtlCol="0">
            <a:spAutoFit/>
          </a:bodyPr>
          <a:lstStyle/>
          <a:p>
            <a:r>
              <a:rPr lang="en-US" i="1" dirty="0"/>
              <a:t>As we grow our knowledge, do our work, and share what we are doing, the feedback we receive helps us learn, refine our work, and adapt our messages.</a:t>
            </a:r>
          </a:p>
        </p:txBody>
      </p:sp>
      <p:sp>
        <p:nvSpPr>
          <p:cNvPr id="43" name="TextBox 42">
            <a:extLst>
              <a:ext uri="{FF2B5EF4-FFF2-40B4-BE49-F238E27FC236}">
                <a16:creationId xmlns:a16="http://schemas.microsoft.com/office/drawing/2014/main" id="{31AAA954-78E7-8B21-E039-911FDE8FF2D2}"/>
              </a:ext>
            </a:extLst>
          </p:cNvPr>
          <p:cNvSpPr txBox="1"/>
          <p:nvPr/>
        </p:nvSpPr>
        <p:spPr>
          <a:xfrm>
            <a:off x="8785632" y="5882212"/>
            <a:ext cx="2892846" cy="369332"/>
          </a:xfrm>
          <a:prstGeom prst="rect">
            <a:avLst/>
          </a:prstGeom>
          <a:noFill/>
        </p:spPr>
        <p:txBody>
          <a:bodyPr wrap="square" rtlCol="0">
            <a:spAutoFit/>
          </a:bodyPr>
          <a:lstStyle/>
          <a:p>
            <a:r>
              <a:rPr lang="en-US" i="1" dirty="0"/>
              <a:t>A more compact visual…</a:t>
            </a:r>
          </a:p>
        </p:txBody>
      </p:sp>
    </p:spTree>
    <p:extLst>
      <p:ext uri="{BB962C8B-B14F-4D97-AF65-F5344CB8AC3E}">
        <p14:creationId xmlns:p14="http://schemas.microsoft.com/office/powerpoint/2010/main" val="40523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549E-61C7-CCD2-EA5C-A4E60EF22087}"/>
              </a:ext>
            </a:extLst>
          </p:cNvPr>
          <p:cNvSpPr>
            <a:spLocks noGrp="1"/>
          </p:cNvSpPr>
          <p:nvPr>
            <p:ph type="title"/>
          </p:nvPr>
        </p:nvSpPr>
        <p:spPr>
          <a:xfrm>
            <a:off x="427382" y="-188844"/>
            <a:ext cx="12344399" cy="934278"/>
          </a:xfrm>
        </p:spPr>
        <p:txBody>
          <a:bodyPr>
            <a:noAutofit/>
          </a:bodyPr>
          <a:lstStyle/>
          <a:p>
            <a:r>
              <a:rPr lang="en-US" sz="3200" dirty="0"/>
              <a:t>OPRA’s Waiver Modernization Project Status Update – DRAFT</a:t>
            </a:r>
            <a:r>
              <a:rPr lang="en-US" sz="2000" dirty="0"/>
              <a:t> (Page 1 of 3)</a:t>
            </a:r>
          </a:p>
        </p:txBody>
      </p:sp>
      <p:sp>
        <p:nvSpPr>
          <p:cNvPr id="4" name="Footer Placeholder 3">
            <a:extLst>
              <a:ext uri="{FF2B5EF4-FFF2-40B4-BE49-F238E27FC236}">
                <a16:creationId xmlns:a16="http://schemas.microsoft.com/office/drawing/2014/main" id="{682062E4-94F8-0E8D-8BE7-D994BBB60CEF}"/>
              </a:ext>
            </a:extLst>
          </p:cNvPr>
          <p:cNvSpPr>
            <a:spLocks noGrp="1"/>
          </p:cNvSpPr>
          <p:nvPr>
            <p:ph type="ftr" sz="quarter" idx="11"/>
          </p:nvPr>
        </p:nvSpPr>
        <p:spPr/>
        <p:txBody>
          <a:bodyPr/>
          <a:lstStyle/>
          <a:p>
            <a:r>
              <a:rPr lang="en-US" dirty="0"/>
              <a:t>Prepared by Whistler Consulting LLC – DRAFT for Discussion</a:t>
            </a:r>
          </a:p>
        </p:txBody>
      </p:sp>
      <p:sp>
        <p:nvSpPr>
          <p:cNvPr id="5" name="Slide Number Placeholder 4">
            <a:extLst>
              <a:ext uri="{FF2B5EF4-FFF2-40B4-BE49-F238E27FC236}">
                <a16:creationId xmlns:a16="http://schemas.microsoft.com/office/drawing/2014/main" id="{C369CBFB-7D5E-2F3B-B408-87EF14EA81B4}"/>
              </a:ext>
            </a:extLst>
          </p:cNvPr>
          <p:cNvSpPr>
            <a:spLocks noGrp="1"/>
          </p:cNvSpPr>
          <p:nvPr>
            <p:ph type="sldNum" sz="quarter" idx="12"/>
          </p:nvPr>
        </p:nvSpPr>
        <p:spPr/>
        <p:txBody>
          <a:bodyPr/>
          <a:lstStyle/>
          <a:p>
            <a:fld id="{B563563F-C81D-4B61-89E1-A09D90C38C4A}" type="slidenum">
              <a:rPr lang="en-US" smtClean="0"/>
              <a:t>6</a:t>
            </a:fld>
            <a:endParaRPr lang="en-US"/>
          </a:p>
        </p:txBody>
      </p:sp>
      <p:sp>
        <p:nvSpPr>
          <p:cNvPr id="3" name="TextBox 2">
            <a:extLst>
              <a:ext uri="{FF2B5EF4-FFF2-40B4-BE49-F238E27FC236}">
                <a16:creationId xmlns:a16="http://schemas.microsoft.com/office/drawing/2014/main" id="{C4EF0DB0-BD68-67B2-13E2-5E7A8CF243A3}"/>
              </a:ext>
            </a:extLst>
          </p:cNvPr>
          <p:cNvSpPr txBox="1"/>
          <p:nvPr/>
        </p:nvSpPr>
        <p:spPr>
          <a:xfrm>
            <a:off x="11198088" y="1210054"/>
            <a:ext cx="890517" cy="1754326"/>
          </a:xfrm>
          <a:prstGeom prst="rect">
            <a:avLst/>
          </a:prstGeom>
          <a:noFill/>
        </p:spPr>
        <p:txBody>
          <a:bodyPr wrap="square" rtlCol="0">
            <a:spAutoFit/>
          </a:bodyPr>
          <a:lstStyle/>
          <a:p>
            <a:r>
              <a:rPr lang="en-US" sz="1200" dirty="0">
                <a:solidFill>
                  <a:srgbClr val="FF0000"/>
                </a:solidFill>
              </a:rPr>
              <a:t>Request made on 7/17. Limited response received on 10/3. Follow up questions.</a:t>
            </a:r>
          </a:p>
        </p:txBody>
      </p:sp>
      <p:sp>
        <p:nvSpPr>
          <p:cNvPr id="7" name="Right Brace 6">
            <a:extLst>
              <a:ext uri="{FF2B5EF4-FFF2-40B4-BE49-F238E27FC236}">
                <a16:creationId xmlns:a16="http://schemas.microsoft.com/office/drawing/2014/main" id="{80E8C552-6957-44C1-D2BD-D59C18185F48}"/>
              </a:ext>
            </a:extLst>
          </p:cNvPr>
          <p:cNvSpPr/>
          <p:nvPr/>
        </p:nvSpPr>
        <p:spPr>
          <a:xfrm>
            <a:off x="10956926" y="834887"/>
            <a:ext cx="254414" cy="2504661"/>
          </a:xfrm>
          <a:prstGeom prst="rightBrace">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8" name="Picture 7">
            <a:extLst>
              <a:ext uri="{FF2B5EF4-FFF2-40B4-BE49-F238E27FC236}">
                <a16:creationId xmlns:a16="http://schemas.microsoft.com/office/drawing/2014/main" id="{684FE342-EEF9-3BE1-7169-52DBCC34827B}"/>
              </a:ext>
            </a:extLst>
          </p:cNvPr>
          <p:cNvPicPr>
            <a:picLocks noChangeAspect="1"/>
          </p:cNvPicPr>
          <p:nvPr/>
        </p:nvPicPr>
        <p:blipFill>
          <a:blip r:embed="rId2"/>
          <a:stretch>
            <a:fillRect/>
          </a:stretch>
        </p:blipFill>
        <p:spPr>
          <a:xfrm>
            <a:off x="1235075" y="633412"/>
            <a:ext cx="9721850" cy="5905500"/>
          </a:xfrm>
          <a:prstGeom prst="rect">
            <a:avLst/>
          </a:prstGeom>
        </p:spPr>
      </p:pic>
    </p:spTree>
    <p:extLst>
      <p:ext uri="{BB962C8B-B14F-4D97-AF65-F5344CB8AC3E}">
        <p14:creationId xmlns:p14="http://schemas.microsoft.com/office/powerpoint/2010/main" val="2612293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C0AA75E-A210-0C10-2BDE-6900B175A214}"/>
              </a:ext>
            </a:extLst>
          </p:cNvPr>
          <p:cNvSpPr>
            <a:spLocks noGrp="1"/>
          </p:cNvSpPr>
          <p:nvPr>
            <p:ph type="ftr" sz="quarter" idx="11"/>
          </p:nvPr>
        </p:nvSpPr>
        <p:spPr/>
        <p:txBody>
          <a:bodyPr/>
          <a:lstStyle/>
          <a:p>
            <a:r>
              <a:rPr lang="en-US" dirty="0"/>
              <a:t>Prepared by Whistler Consulting LLC – DRAFT for Discussion</a:t>
            </a:r>
          </a:p>
        </p:txBody>
      </p:sp>
      <p:sp>
        <p:nvSpPr>
          <p:cNvPr id="5" name="Slide Number Placeholder 4">
            <a:extLst>
              <a:ext uri="{FF2B5EF4-FFF2-40B4-BE49-F238E27FC236}">
                <a16:creationId xmlns:a16="http://schemas.microsoft.com/office/drawing/2014/main" id="{7AE34C11-88CA-8D42-5483-DEDA1E0AE16E}"/>
              </a:ext>
            </a:extLst>
          </p:cNvPr>
          <p:cNvSpPr>
            <a:spLocks noGrp="1"/>
          </p:cNvSpPr>
          <p:nvPr>
            <p:ph type="sldNum" sz="quarter" idx="12"/>
          </p:nvPr>
        </p:nvSpPr>
        <p:spPr/>
        <p:txBody>
          <a:bodyPr/>
          <a:lstStyle/>
          <a:p>
            <a:fld id="{B563563F-C81D-4B61-89E1-A09D90C38C4A}" type="slidenum">
              <a:rPr lang="en-US" smtClean="0"/>
              <a:t>7</a:t>
            </a:fld>
            <a:endParaRPr lang="en-US"/>
          </a:p>
        </p:txBody>
      </p:sp>
      <p:pic>
        <p:nvPicPr>
          <p:cNvPr id="8" name="Picture 7">
            <a:extLst>
              <a:ext uri="{FF2B5EF4-FFF2-40B4-BE49-F238E27FC236}">
                <a16:creationId xmlns:a16="http://schemas.microsoft.com/office/drawing/2014/main" id="{2042F390-9682-5B9F-6408-6632B106586D}"/>
              </a:ext>
            </a:extLst>
          </p:cNvPr>
          <p:cNvPicPr>
            <a:picLocks noChangeAspect="1"/>
          </p:cNvPicPr>
          <p:nvPr/>
        </p:nvPicPr>
        <p:blipFill>
          <a:blip r:embed="rId2"/>
          <a:stretch>
            <a:fillRect/>
          </a:stretch>
        </p:blipFill>
        <p:spPr>
          <a:xfrm>
            <a:off x="1235075" y="1189037"/>
            <a:ext cx="9721850" cy="4984750"/>
          </a:xfrm>
          <a:prstGeom prst="rect">
            <a:avLst/>
          </a:prstGeom>
        </p:spPr>
      </p:pic>
      <p:sp>
        <p:nvSpPr>
          <p:cNvPr id="9" name="Title 1">
            <a:extLst>
              <a:ext uri="{FF2B5EF4-FFF2-40B4-BE49-F238E27FC236}">
                <a16:creationId xmlns:a16="http://schemas.microsoft.com/office/drawing/2014/main" id="{B39C6E10-497C-BFCA-C1D7-3AA31B84B325}"/>
              </a:ext>
            </a:extLst>
          </p:cNvPr>
          <p:cNvSpPr txBox="1">
            <a:spLocks/>
          </p:cNvSpPr>
          <p:nvPr/>
        </p:nvSpPr>
        <p:spPr>
          <a:xfrm>
            <a:off x="579782" y="72197"/>
            <a:ext cx="12344399" cy="9342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OPRA’s Waiver Modernization Project Status Update – DRAFT</a:t>
            </a:r>
            <a:r>
              <a:rPr lang="en-US" sz="2000" dirty="0"/>
              <a:t> (Page 2 of 3)</a:t>
            </a:r>
          </a:p>
        </p:txBody>
      </p:sp>
    </p:spTree>
    <p:extLst>
      <p:ext uri="{BB962C8B-B14F-4D97-AF65-F5344CB8AC3E}">
        <p14:creationId xmlns:p14="http://schemas.microsoft.com/office/powerpoint/2010/main" val="93723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796D7AD-F46F-07FB-4156-B14DE52A866A}"/>
              </a:ext>
            </a:extLst>
          </p:cNvPr>
          <p:cNvSpPr>
            <a:spLocks noGrp="1"/>
          </p:cNvSpPr>
          <p:nvPr>
            <p:ph type="ftr" sz="quarter" idx="11"/>
          </p:nvPr>
        </p:nvSpPr>
        <p:spPr/>
        <p:txBody>
          <a:bodyPr/>
          <a:lstStyle/>
          <a:p>
            <a:r>
              <a:rPr lang="en-US" dirty="0"/>
              <a:t>Prepared by Whistler Consulting LLC – DRAFT for Discussion</a:t>
            </a:r>
          </a:p>
        </p:txBody>
      </p:sp>
      <p:sp>
        <p:nvSpPr>
          <p:cNvPr id="5" name="Slide Number Placeholder 4">
            <a:extLst>
              <a:ext uri="{FF2B5EF4-FFF2-40B4-BE49-F238E27FC236}">
                <a16:creationId xmlns:a16="http://schemas.microsoft.com/office/drawing/2014/main" id="{0AE2D040-6D4E-3786-011E-7B46F5C559CB}"/>
              </a:ext>
            </a:extLst>
          </p:cNvPr>
          <p:cNvSpPr>
            <a:spLocks noGrp="1"/>
          </p:cNvSpPr>
          <p:nvPr>
            <p:ph type="sldNum" sz="quarter" idx="12"/>
          </p:nvPr>
        </p:nvSpPr>
        <p:spPr/>
        <p:txBody>
          <a:bodyPr/>
          <a:lstStyle/>
          <a:p>
            <a:fld id="{B563563F-C81D-4B61-89E1-A09D90C38C4A}" type="slidenum">
              <a:rPr lang="en-US" smtClean="0"/>
              <a:t>8</a:t>
            </a:fld>
            <a:endParaRPr lang="en-US"/>
          </a:p>
        </p:txBody>
      </p:sp>
      <p:pic>
        <p:nvPicPr>
          <p:cNvPr id="6" name="Picture 5">
            <a:extLst>
              <a:ext uri="{FF2B5EF4-FFF2-40B4-BE49-F238E27FC236}">
                <a16:creationId xmlns:a16="http://schemas.microsoft.com/office/drawing/2014/main" id="{1DDF182A-953B-4D0F-8C00-32228344E2C6}"/>
              </a:ext>
            </a:extLst>
          </p:cNvPr>
          <p:cNvPicPr>
            <a:picLocks noChangeAspect="1"/>
          </p:cNvPicPr>
          <p:nvPr/>
        </p:nvPicPr>
        <p:blipFill>
          <a:blip r:embed="rId2"/>
          <a:stretch>
            <a:fillRect/>
          </a:stretch>
        </p:blipFill>
        <p:spPr>
          <a:xfrm>
            <a:off x="1235075" y="1681576"/>
            <a:ext cx="9721850" cy="4064000"/>
          </a:xfrm>
          <a:prstGeom prst="rect">
            <a:avLst/>
          </a:prstGeom>
        </p:spPr>
      </p:pic>
      <p:sp>
        <p:nvSpPr>
          <p:cNvPr id="7" name="Title 1">
            <a:extLst>
              <a:ext uri="{FF2B5EF4-FFF2-40B4-BE49-F238E27FC236}">
                <a16:creationId xmlns:a16="http://schemas.microsoft.com/office/drawing/2014/main" id="{E3F00673-1B30-DA6C-65B0-133E7EB50B8B}"/>
              </a:ext>
            </a:extLst>
          </p:cNvPr>
          <p:cNvSpPr txBox="1">
            <a:spLocks/>
          </p:cNvSpPr>
          <p:nvPr/>
        </p:nvSpPr>
        <p:spPr>
          <a:xfrm>
            <a:off x="540026" y="315429"/>
            <a:ext cx="12344399" cy="93427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OPRA’s Waiver Modernization Project Status Update – DRAFT</a:t>
            </a:r>
            <a:r>
              <a:rPr lang="en-US" sz="2000" dirty="0"/>
              <a:t> (Page 3 of 3)</a:t>
            </a:r>
          </a:p>
        </p:txBody>
      </p:sp>
    </p:spTree>
    <p:extLst>
      <p:ext uri="{BB962C8B-B14F-4D97-AF65-F5344CB8AC3E}">
        <p14:creationId xmlns:p14="http://schemas.microsoft.com/office/powerpoint/2010/main" val="4027938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91CAFCE-99C3-2216-A480-3BCAE2133D8A}"/>
              </a:ext>
            </a:extLst>
          </p:cNvPr>
          <p:cNvSpPr>
            <a:spLocks noGrp="1"/>
          </p:cNvSpPr>
          <p:nvPr>
            <p:ph type="title"/>
          </p:nvPr>
        </p:nvSpPr>
        <p:spPr/>
        <p:txBody>
          <a:bodyPr/>
          <a:lstStyle/>
          <a:p>
            <a:r>
              <a:rPr lang="en-US" sz="4400" dirty="0"/>
              <a:t>Data Request of DODD</a:t>
            </a:r>
            <a:br>
              <a:rPr lang="en-US" dirty="0"/>
            </a:br>
            <a:endParaRPr lang="en-US" dirty="0"/>
          </a:p>
        </p:txBody>
      </p:sp>
      <p:sp>
        <p:nvSpPr>
          <p:cNvPr id="4" name="Footer Placeholder 3">
            <a:extLst>
              <a:ext uri="{FF2B5EF4-FFF2-40B4-BE49-F238E27FC236}">
                <a16:creationId xmlns:a16="http://schemas.microsoft.com/office/drawing/2014/main" id="{84EDD245-AF11-48B9-8D77-9E1B68C9C49D}"/>
              </a:ext>
            </a:extLst>
          </p:cNvPr>
          <p:cNvSpPr>
            <a:spLocks noGrp="1"/>
          </p:cNvSpPr>
          <p:nvPr>
            <p:ph type="ftr" sz="quarter" idx="11"/>
          </p:nvPr>
        </p:nvSpPr>
        <p:spPr/>
        <p:txBody>
          <a:bodyPr/>
          <a:lstStyle/>
          <a:p>
            <a:r>
              <a:rPr lang="en-US"/>
              <a:t>Prepared by Whistler Consulting LLC – DRAFT for Discussion</a:t>
            </a:r>
          </a:p>
        </p:txBody>
      </p:sp>
      <p:sp>
        <p:nvSpPr>
          <p:cNvPr id="5" name="Slide Number Placeholder 4">
            <a:extLst>
              <a:ext uri="{FF2B5EF4-FFF2-40B4-BE49-F238E27FC236}">
                <a16:creationId xmlns:a16="http://schemas.microsoft.com/office/drawing/2014/main" id="{D3FC5A49-89BE-3D0D-2AF1-6B6DF08BE480}"/>
              </a:ext>
            </a:extLst>
          </p:cNvPr>
          <p:cNvSpPr>
            <a:spLocks noGrp="1"/>
          </p:cNvSpPr>
          <p:nvPr>
            <p:ph type="sldNum" sz="quarter" idx="12"/>
          </p:nvPr>
        </p:nvSpPr>
        <p:spPr/>
        <p:txBody>
          <a:bodyPr/>
          <a:lstStyle/>
          <a:p>
            <a:fld id="{B563563F-C81D-4B61-89E1-A09D90C38C4A}" type="slidenum">
              <a:rPr lang="en-US" smtClean="0"/>
              <a:t>9</a:t>
            </a:fld>
            <a:endParaRPr lang="en-US"/>
          </a:p>
        </p:txBody>
      </p:sp>
    </p:spTree>
    <p:extLst>
      <p:ext uri="{BB962C8B-B14F-4D97-AF65-F5344CB8AC3E}">
        <p14:creationId xmlns:p14="http://schemas.microsoft.com/office/powerpoint/2010/main" val="676238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TotalTime>
  <Words>3322</Words>
  <Application>Microsoft Macintosh PowerPoint</Application>
  <PresentationFormat>Widescreen</PresentationFormat>
  <Paragraphs>217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OPRA’s Waiver Modernization Project Status Update</vt:lpstr>
      <vt:lpstr>Agenda</vt:lpstr>
      <vt:lpstr>Overview of OPRA’s Engagement on Waiver Modernization </vt:lpstr>
      <vt:lpstr>Guiding Principals for OPRA’s Waiver Modernization Project</vt:lpstr>
      <vt:lpstr>Key Elements of OPRA’s Waiver Modernization Project</vt:lpstr>
      <vt:lpstr>OPRA’s Waiver Modernization Project Status Update – DRAFT (Page 1 of 3)</vt:lpstr>
      <vt:lpstr>PowerPoint Presentation</vt:lpstr>
      <vt:lpstr>PowerPoint Presentation</vt:lpstr>
      <vt:lpstr>Data Request of DODD </vt:lpstr>
      <vt:lpstr>Data Request of DODD: Goals</vt:lpstr>
      <vt:lpstr>Data Request of DODD on 7/17: In a nutshell…</vt:lpstr>
      <vt:lpstr>Data Request of DODD: 10/3 Response</vt:lpstr>
      <vt:lpstr>Input from OPRA Membership </vt:lpstr>
      <vt:lpstr>Overview: Surveys of Policy Committee/Listserv</vt:lpstr>
      <vt:lpstr>Optimize SSA Role</vt:lpstr>
      <vt:lpstr>Better Leverage Provider Expertise</vt:lpstr>
      <vt:lpstr>Better Leverage Provider Expertise (cont.)</vt:lpstr>
      <vt:lpstr>Improve Determination of Service Needs</vt:lpstr>
      <vt:lpstr>Improve Determination of Service Needs (cont.)</vt:lpstr>
      <vt:lpstr>Potential Focus Area </vt:lpstr>
      <vt:lpstr>The Case for an SSA Focus</vt:lpstr>
      <vt:lpstr>Environmental Factors</vt:lpstr>
      <vt:lpstr>Concept: Partner to Refine the SSA Role and Address Related System Needs</vt:lpstr>
      <vt:lpstr>Examples of Initials Steps for a Workgroup* * Workgroup could consist of individuals with expertise around SSA and care coordination functions: </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Whistler</dc:creator>
  <cp:lastModifiedBy>Scott Marks</cp:lastModifiedBy>
  <cp:revision>2</cp:revision>
  <dcterms:created xsi:type="dcterms:W3CDTF">2023-09-11T13:57:02Z</dcterms:created>
  <dcterms:modified xsi:type="dcterms:W3CDTF">2023-10-25T14:01:08Z</dcterms:modified>
</cp:coreProperties>
</file>