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9"/>
  </p:notesMasterIdLst>
  <p:sldIdLst>
    <p:sldId id="380" r:id="rId2"/>
    <p:sldId id="413" r:id="rId3"/>
    <p:sldId id="467" r:id="rId4"/>
    <p:sldId id="449" r:id="rId5"/>
    <p:sldId id="475" r:id="rId6"/>
    <p:sldId id="273" r:id="rId7"/>
    <p:sldId id="469" r:id="rId8"/>
    <p:sldId id="301" r:id="rId9"/>
    <p:sldId id="274" r:id="rId10"/>
    <p:sldId id="470" r:id="rId11"/>
    <p:sldId id="476" r:id="rId12"/>
    <p:sldId id="275" r:id="rId13"/>
    <p:sldId id="471" r:id="rId14"/>
    <p:sldId id="477" r:id="rId15"/>
    <p:sldId id="276" r:id="rId16"/>
    <p:sldId id="459" r:id="rId17"/>
    <p:sldId id="4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8"/>
    <p:restoredTop sz="95846"/>
  </p:normalViewPr>
  <p:slideViewPr>
    <p:cSldViewPr snapToGrid="0" snapToObjects="1">
      <p:cViewPr varScale="1">
        <p:scale>
          <a:sx n="82" d="100"/>
          <a:sy n="82" d="100"/>
        </p:scale>
        <p:origin x="200"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2F116-5510-7046-8EBB-FBA05E68A95C}" type="datetimeFigureOut">
              <a:rPr lang="en-US" smtClean="0"/>
              <a:t>8/22/23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71DDE-F632-EC46-A239-B9BF1682B2D3}" type="slidenum">
              <a:rPr lang="en-US" smtClean="0"/>
              <a:t>‹#›</a:t>
            </a:fld>
            <a:endParaRPr lang="en-US"/>
          </a:p>
        </p:txBody>
      </p:sp>
    </p:spTree>
    <p:extLst>
      <p:ext uri="{BB962C8B-B14F-4D97-AF65-F5344CB8AC3E}">
        <p14:creationId xmlns:p14="http://schemas.microsoft.com/office/powerpoint/2010/main" val="167419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71DDE-F632-EC46-A239-B9BF1682B2D3}" type="slidenum">
              <a:rPr lang="en-US" smtClean="0"/>
              <a:t>1</a:t>
            </a:fld>
            <a:endParaRPr lang="en-US"/>
          </a:p>
        </p:txBody>
      </p:sp>
    </p:spTree>
    <p:extLst>
      <p:ext uri="{BB962C8B-B14F-4D97-AF65-F5344CB8AC3E}">
        <p14:creationId xmlns:p14="http://schemas.microsoft.com/office/powerpoint/2010/main" val="3112339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71DDE-F632-EC46-A239-B9BF1682B2D3}" type="slidenum">
              <a:rPr lang="en-US" smtClean="0"/>
              <a:t>10</a:t>
            </a:fld>
            <a:endParaRPr lang="en-US"/>
          </a:p>
        </p:txBody>
      </p:sp>
    </p:spTree>
    <p:extLst>
      <p:ext uri="{BB962C8B-B14F-4D97-AF65-F5344CB8AC3E}">
        <p14:creationId xmlns:p14="http://schemas.microsoft.com/office/powerpoint/2010/main" val="1882522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71DDE-F632-EC46-A239-B9BF1682B2D3}" type="slidenum">
              <a:rPr lang="en-US" smtClean="0"/>
              <a:t>11</a:t>
            </a:fld>
            <a:endParaRPr lang="en-US"/>
          </a:p>
        </p:txBody>
      </p:sp>
    </p:spTree>
    <p:extLst>
      <p:ext uri="{BB962C8B-B14F-4D97-AF65-F5344CB8AC3E}">
        <p14:creationId xmlns:p14="http://schemas.microsoft.com/office/powerpoint/2010/main" val="4090763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12</a:t>
            </a:fld>
            <a:endParaRPr lang="en-US"/>
          </a:p>
        </p:txBody>
      </p:sp>
    </p:spTree>
    <p:extLst>
      <p:ext uri="{BB962C8B-B14F-4D97-AF65-F5344CB8AC3E}">
        <p14:creationId xmlns:p14="http://schemas.microsoft.com/office/powerpoint/2010/main" val="2710822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71DDE-F632-EC46-A239-B9BF1682B2D3}" type="slidenum">
              <a:rPr lang="en-US" smtClean="0"/>
              <a:t>13</a:t>
            </a:fld>
            <a:endParaRPr lang="en-US"/>
          </a:p>
        </p:txBody>
      </p:sp>
    </p:spTree>
    <p:extLst>
      <p:ext uri="{BB962C8B-B14F-4D97-AF65-F5344CB8AC3E}">
        <p14:creationId xmlns:p14="http://schemas.microsoft.com/office/powerpoint/2010/main" val="793395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71DDE-F632-EC46-A239-B9BF1682B2D3}" type="slidenum">
              <a:rPr lang="en-US" smtClean="0"/>
              <a:t>14</a:t>
            </a:fld>
            <a:endParaRPr lang="en-US"/>
          </a:p>
        </p:txBody>
      </p:sp>
    </p:spTree>
    <p:extLst>
      <p:ext uri="{BB962C8B-B14F-4D97-AF65-F5344CB8AC3E}">
        <p14:creationId xmlns:p14="http://schemas.microsoft.com/office/powerpoint/2010/main" val="2724377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15</a:t>
            </a:fld>
            <a:endParaRPr lang="en-US"/>
          </a:p>
        </p:txBody>
      </p:sp>
    </p:spTree>
    <p:extLst>
      <p:ext uri="{BB962C8B-B14F-4D97-AF65-F5344CB8AC3E}">
        <p14:creationId xmlns:p14="http://schemas.microsoft.com/office/powerpoint/2010/main" val="665506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71DDE-F632-EC46-A239-B9BF1682B2D3}" type="slidenum">
              <a:rPr lang="en-US" smtClean="0"/>
              <a:t>16</a:t>
            </a:fld>
            <a:endParaRPr lang="en-US"/>
          </a:p>
        </p:txBody>
      </p:sp>
    </p:spTree>
    <p:extLst>
      <p:ext uri="{BB962C8B-B14F-4D97-AF65-F5344CB8AC3E}">
        <p14:creationId xmlns:p14="http://schemas.microsoft.com/office/powerpoint/2010/main" val="3868206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71DDE-F632-EC46-A239-B9BF1682B2D3}" type="slidenum">
              <a:rPr lang="en-US" smtClean="0"/>
              <a:t>17</a:t>
            </a:fld>
            <a:endParaRPr lang="en-US"/>
          </a:p>
        </p:txBody>
      </p:sp>
    </p:spTree>
    <p:extLst>
      <p:ext uri="{BB962C8B-B14F-4D97-AF65-F5344CB8AC3E}">
        <p14:creationId xmlns:p14="http://schemas.microsoft.com/office/powerpoint/2010/main" val="355953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71DDE-F632-EC46-A239-B9BF1682B2D3}" type="slidenum">
              <a:rPr lang="en-US" smtClean="0"/>
              <a:t>2</a:t>
            </a:fld>
            <a:endParaRPr lang="en-US"/>
          </a:p>
        </p:txBody>
      </p:sp>
    </p:spTree>
    <p:extLst>
      <p:ext uri="{BB962C8B-B14F-4D97-AF65-F5344CB8AC3E}">
        <p14:creationId xmlns:p14="http://schemas.microsoft.com/office/powerpoint/2010/main" val="3508463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71DDE-F632-EC46-A239-B9BF1682B2D3}" type="slidenum">
              <a:rPr lang="en-US" smtClean="0"/>
              <a:t>3</a:t>
            </a:fld>
            <a:endParaRPr lang="en-US"/>
          </a:p>
        </p:txBody>
      </p:sp>
    </p:spTree>
    <p:extLst>
      <p:ext uri="{BB962C8B-B14F-4D97-AF65-F5344CB8AC3E}">
        <p14:creationId xmlns:p14="http://schemas.microsoft.com/office/powerpoint/2010/main" val="4150808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71DDE-F632-EC46-A239-B9BF1682B2D3}" type="slidenum">
              <a:rPr lang="en-US" smtClean="0"/>
              <a:t>4</a:t>
            </a:fld>
            <a:endParaRPr lang="en-US"/>
          </a:p>
        </p:txBody>
      </p:sp>
    </p:spTree>
    <p:extLst>
      <p:ext uri="{BB962C8B-B14F-4D97-AF65-F5344CB8AC3E}">
        <p14:creationId xmlns:p14="http://schemas.microsoft.com/office/powerpoint/2010/main" val="3056978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71DDE-F632-EC46-A239-B9BF1682B2D3}" type="slidenum">
              <a:rPr lang="en-US" smtClean="0"/>
              <a:t>5</a:t>
            </a:fld>
            <a:endParaRPr lang="en-US"/>
          </a:p>
        </p:txBody>
      </p:sp>
    </p:spTree>
    <p:extLst>
      <p:ext uri="{BB962C8B-B14F-4D97-AF65-F5344CB8AC3E}">
        <p14:creationId xmlns:p14="http://schemas.microsoft.com/office/powerpoint/2010/main" val="322665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6</a:t>
            </a:fld>
            <a:endParaRPr lang="en-US"/>
          </a:p>
        </p:txBody>
      </p:sp>
    </p:spTree>
    <p:extLst>
      <p:ext uri="{BB962C8B-B14F-4D97-AF65-F5344CB8AC3E}">
        <p14:creationId xmlns:p14="http://schemas.microsoft.com/office/powerpoint/2010/main" val="3989557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71DDE-F632-EC46-A239-B9BF1682B2D3}" type="slidenum">
              <a:rPr lang="en-US" smtClean="0"/>
              <a:t>7</a:t>
            </a:fld>
            <a:endParaRPr lang="en-US"/>
          </a:p>
        </p:txBody>
      </p:sp>
    </p:spTree>
    <p:extLst>
      <p:ext uri="{BB962C8B-B14F-4D97-AF65-F5344CB8AC3E}">
        <p14:creationId xmlns:p14="http://schemas.microsoft.com/office/powerpoint/2010/main" val="2446663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71DDE-F632-EC46-A239-B9BF1682B2D3}" type="slidenum">
              <a:rPr lang="en-US" smtClean="0"/>
              <a:t>8</a:t>
            </a:fld>
            <a:endParaRPr lang="en-US"/>
          </a:p>
        </p:txBody>
      </p:sp>
    </p:spTree>
    <p:extLst>
      <p:ext uri="{BB962C8B-B14F-4D97-AF65-F5344CB8AC3E}">
        <p14:creationId xmlns:p14="http://schemas.microsoft.com/office/powerpoint/2010/main" val="412886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9</a:t>
            </a:fld>
            <a:endParaRPr lang="en-US"/>
          </a:p>
        </p:txBody>
      </p:sp>
    </p:spTree>
    <p:extLst>
      <p:ext uri="{BB962C8B-B14F-4D97-AF65-F5344CB8AC3E}">
        <p14:creationId xmlns:p14="http://schemas.microsoft.com/office/powerpoint/2010/main" val="280498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8BAB485-E0CD-B94C-BA5F-AF5DA74D72C7}" type="datetimeFigureOut">
              <a:rPr lang="en-US" smtClean="0"/>
              <a:t>8/22/23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E825C-7444-9F43-80D7-356F5E901C03}" type="slidenum">
              <a:rPr lang="en-US" smtClean="0"/>
              <a:t>‹#›</a:t>
            </a:fld>
            <a:endParaRPr lang="en-US"/>
          </a:p>
        </p:txBody>
      </p:sp>
    </p:spTree>
    <p:extLst>
      <p:ext uri="{BB962C8B-B14F-4D97-AF65-F5344CB8AC3E}">
        <p14:creationId xmlns:p14="http://schemas.microsoft.com/office/powerpoint/2010/main" val="19155374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AB485-E0CD-B94C-BA5F-AF5DA74D72C7}" type="datetimeFigureOut">
              <a:rPr lang="en-US" smtClean="0"/>
              <a:t>8/22/23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E825C-7444-9F43-80D7-356F5E901C03}" type="slidenum">
              <a:rPr lang="en-US" smtClean="0"/>
              <a:t>‹#›</a:t>
            </a:fld>
            <a:endParaRPr lang="en-US"/>
          </a:p>
        </p:txBody>
      </p:sp>
    </p:spTree>
    <p:extLst>
      <p:ext uri="{BB962C8B-B14F-4D97-AF65-F5344CB8AC3E}">
        <p14:creationId xmlns:p14="http://schemas.microsoft.com/office/powerpoint/2010/main" val="306577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AB485-E0CD-B94C-BA5F-AF5DA74D72C7}" type="datetimeFigureOut">
              <a:rPr lang="en-US" smtClean="0"/>
              <a:t>8/22/23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E825C-7444-9F43-80D7-356F5E901C03}" type="slidenum">
              <a:rPr lang="en-US" smtClean="0"/>
              <a:t>‹#›</a:t>
            </a:fld>
            <a:endParaRPr lang="en-US"/>
          </a:p>
        </p:txBody>
      </p:sp>
    </p:spTree>
    <p:extLst>
      <p:ext uri="{BB962C8B-B14F-4D97-AF65-F5344CB8AC3E}">
        <p14:creationId xmlns:p14="http://schemas.microsoft.com/office/powerpoint/2010/main" val="365158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BAB485-E0CD-B94C-BA5F-AF5DA74D72C7}" type="datetimeFigureOut">
              <a:rPr lang="en-US" smtClean="0"/>
              <a:t>8/22/23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E825C-7444-9F43-80D7-356F5E901C03}" type="slidenum">
              <a:rPr lang="en-US" smtClean="0"/>
              <a:t>‹#›</a:t>
            </a:fld>
            <a:endParaRPr lang="en-US"/>
          </a:p>
        </p:txBody>
      </p:sp>
    </p:spTree>
    <p:extLst>
      <p:ext uri="{BB962C8B-B14F-4D97-AF65-F5344CB8AC3E}">
        <p14:creationId xmlns:p14="http://schemas.microsoft.com/office/powerpoint/2010/main" val="394630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8BAB485-E0CD-B94C-BA5F-AF5DA74D72C7}" type="datetimeFigureOut">
              <a:rPr lang="en-US" smtClean="0"/>
              <a:t>8/22/23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E825C-7444-9F43-80D7-356F5E901C03}" type="slidenum">
              <a:rPr lang="en-US" smtClean="0"/>
              <a:t>‹#›</a:t>
            </a:fld>
            <a:endParaRPr lang="en-US"/>
          </a:p>
        </p:txBody>
      </p:sp>
    </p:spTree>
    <p:extLst>
      <p:ext uri="{BB962C8B-B14F-4D97-AF65-F5344CB8AC3E}">
        <p14:creationId xmlns:p14="http://schemas.microsoft.com/office/powerpoint/2010/main" val="35071079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8BAB485-E0CD-B94C-BA5F-AF5DA74D72C7}" type="datetimeFigureOut">
              <a:rPr lang="en-US" smtClean="0"/>
              <a:t>8/22/23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60E825C-7444-9F43-80D7-356F5E901C03}" type="slidenum">
              <a:rPr lang="en-US" smtClean="0"/>
              <a:t>‹#›</a:t>
            </a:fld>
            <a:endParaRPr lang="en-US"/>
          </a:p>
        </p:txBody>
      </p:sp>
    </p:spTree>
    <p:extLst>
      <p:ext uri="{BB962C8B-B14F-4D97-AF65-F5344CB8AC3E}">
        <p14:creationId xmlns:p14="http://schemas.microsoft.com/office/powerpoint/2010/main" val="2301130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8BAB485-E0CD-B94C-BA5F-AF5DA74D72C7}" type="datetimeFigureOut">
              <a:rPr lang="en-US" smtClean="0"/>
              <a:t>8/22/23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E825C-7444-9F43-80D7-356F5E901C0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55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BAB485-E0CD-B94C-BA5F-AF5DA74D72C7}" type="datetimeFigureOut">
              <a:rPr lang="en-US" smtClean="0"/>
              <a:t>8/22/23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E825C-7444-9F43-80D7-356F5E901C03}" type="slidenum">
              <a:rPr lang="en-US" smtClean="0"/>
              <a:t>‹#›</a:t>
            </a:fld>
            <a:endParaRPr lang="en-US"/>
          </a:p>
        </p:txBody>
      </p:sp>
    </p:spTree>
    <p:extLst>
      <p:ext uri="{BB962C8B-B14F-4D97-AF65-F5344CB8AC3E}">
        <p14:creationId xmlns:p14="http://schemas.microsoft.com/office/powerpoint/2010/main" val="137661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AB485-E0CD-B94C-BA5F-AF5DA74D72C7}" type="datetimeFigureOut">
              <a:rPr lang="en-US" smtClean="0"/>
              <a:t>8/22/23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E825C-7444-9F43-80D7-356F5E901C03}" type="slidenum">
              <a:rPr lang="en-US" smtClean="0"/>
              <a:t>‹#›</a:t>
            </a:fld>
            <a:endParaRPr lang="en-US"/>
          </a:p>
        </p:txBody>
      </p:sp>
    </p:spTree>
    <p:extLst>
      <p:ext uri="{BB962C8B-B14F-4D97-AF65-F5344CB8AC3E}">
        <p14:creationId xmlns:p14="http://schemas.microsoft.com/office/powerpoint/2010/main" val="21523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78BAB485-E0CD-B94C-BA5F-AF5DA74D72C7}" type="datetimeFigureOut">
              <a:rPr lang="en-US" smtClean="0"/>
              <a:t>8/22/23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460E825C-7444-9F43-80D7-356F5E901C03}" type="slidenum">
              <a:rPr lang="en-US" smtClean="0"/>
              <a:t>‹#›</a:t>
            </a:fld>
            <a:endParaRPr lang="en-US"/>
          </a:p>
        </p:txBody>
      </p:sp>
    </p:spTree>
    <p:extLst>
      <p:ext uri="{BB962C8B-B14F-4D97-AF65-F5344CB8AC3E}">
        <p14:creationId xmlns:p14="http://schemas.microsoft.com/office/powerpoint/2010/main" val="79552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8BAB485-E0CD-B94C-BA5F-AF5DA74D72C7}" type="datetimeFigureOut">
              <a:rPr lang="en-US" smtClean="0"/>
              <a:t>8/22/23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460E825C-7444-9F43-80D7-356F5E901C03}" type="slidenum">
              <a:rPr lang="en-US" smtClean="0"/>
              <a:t>‹#›</a:t>
            </a:fld>
            <a:endParaRPr lang="en-US"/>
          </a:p>
        </p:txBody>
      </p:sp>
    </p:spTree>
    <p:extLst>
      <p:ext uri="{BB962C8B-B14F-4D97-AF65-F5344CB8AC3E}">
        <p14:creationId xmlns:p14="http://schemas.microsoft.com/office/powerpoint/2010/main" val="418779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8BAB485-E0CD-B94C-BA5F-AF5DA74D72C7}" type="datetimeFigureOut">
              <a:rPr lang="en-US" smtClean="0"/>
              <a:t>8/22/23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60E825C-7444-9F43-80D7-356F5E901C03}" type="slidenum">
              <a:rPr lang="en-US" smtClean="0"/>
              <a:t>‹#›</a:t>
            </a:fld>
            <a:endParaRPr lang="en-US"/>
          </a:p>
        </p:txBody>
      </p:sp>
    </p:spTree>
    <p:extLst>
      <p:ext uri="{BB962C8B-B14F-4D97-AF65-F5344CB8AC3E}">
        <p14:creationId xmlns:p14="http://schemas.microsoft.com/office/powerpoint/2010/main" val="1364096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011" y="2386744"/>
            <a:ext cx="11518231" cy="1645920"/>
          </a:xfrm>
        </p:spPr>
        <p:txBody>
          <a:bodyPr>
            <a:normAutofit/>
          </a:bodyPr>
          <a:lstStyle/>
          <a:p>
            <a:r>
              <a:rPr lang="en-US" dirty="0"/>
              <a:t>Guiding Principles and Strategic Plan-2023 and Beyond</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8847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F1EF31-4EB8-0C49-8329-EE30F9346194}"/>
              </a:ext>
            </a:extLst>
          </p:cNvPr>
          <p:cNvSpPr>
            <a:spLocks noGrp="1"/>
          </p:cNvSpPr>
          <p:nvPr>
            <p:ph idx="1"/>
          </p:nvPr>
        </p:nvSpPr>
        <p:spPr>
          <a:xfrm>
            <a:off x="657726" y="418454"/>
            <a:ext cx="11020927" cy="6319230"/>
          </a:xfrm>
        </p:spPr>
        <p:txBody>
          <a:bodyPr>
            <a:normAutofit/>
          </a:bodyPr>
          <a:lstStyle/>
          <a:p>
            <a:r>
              <a:rPr lang="en-US" sz="2200" dirty="0"/>
              <a:t>Advocated and collaborated with DODD and system partners to rework Blueprint ‘Quality Proposals’ for ADS and </a:t>
            </a:r>
            <a:r>
              <a:rPr lang="en-US" sz="2200" dirty="0" err="1"/>
              <a:t>Voc</a:t>
            </a:r>
            <a:r>
              <a:rPr lang="en-US" sz="2200" dirty="0"/>
              <a:t> </a:t>
            </a:r>
            <a:r>
              <a:rPr lang="en-US" sz="2200" dirty="0" err="1"/>
              <a:t>Hab</a:t>
            </a:r>
            <a:r>
              <a:rPr lang="en-US" sz="2200" dirty="0"/>
              <a:t> services to develop 2 new pilot projects, set to begin in late 2023 and early 2024 in ADS and Employment services.</a:t>
            </a:r>
          </a:p>
          <a:p>
            <a:r>
              <a:rPr lang="en-US" sz="2200" dirty="0"/>
              <a:t>Advocacy on Federal “HCBS Access Rule” and it’s 80/20 requirement, which proposed to require providers to utilize at least 80% of their revenue towards direct support wages. </a:t>
            </a:r>
          </a:p>
          <a:p>
            <a:r>
              <a:rPr lang="en-US" sz="2200" dirty="0"/>
              <a:t>Led provider sub-group to explore administrative and indirect costs associated with ADS and </a:t>
            </a:r>
            <a:r>
              <a:rPr lang="en-US" sz="2200" dirty="0" err="1"/>
              <a:t>Voc</a:t>
            </a:r>
            <a:r>
              <a:rPr lang="en-US" sz="2200" dirty="0"/>
              <a:t> services for Blueprint.</a:t>
            </a:r>
          </a:p>
          <a:p>
            <a:r>
              <a:rPr lang="en-US" sz="2200" dirty="0"/>
              <a:t>As relevant rules opened this year, used opportunity to advance distinction of ‘quality’ providers in good standing in relevant compliance/review rules. </a:t>
            </a:r>
          </a:p>
          <a:p>
            <a:r>
              <a:rPr lang="en-US" sz="2200" dirty="0"/>
              <a:t>Outreach and ongoing communication with new OSSAS Director, Lisa Burt. Ongoing advocacy and discussion with Director Hauck on oversight reform and inclusion in coalition regulatory reform proposal. </a:t>
            </a:r>
          </a:p>
          <a:p>
            <a:r>
              <a:rPr lang="en-US" sz="2200" dirty="0"/>
              <a:t>Intentional focus of national work, to connect with and understand other state quality, oversight to establish best and promising practices.</a:t>
            </a:r>
          </a:p>
          <a:p>
            <a:r>
              <a:rPr lang="en-US" sz="2200" dirty="0"/>
              <a:t>Development and sharing of resources to help providers navigate and communicate rate increases.</a:t>
            </a:r>
          </a:p>
        </p:txBody>
      </p:sp>
    </p:spTree>
    <p:extLst>
      <p:ext uri="{BB962C8B-B14F-4D97-AF65-F5344CB8AC3E}">
        <p14:creationId xmlns:p14="http://schemas.microsoft.com/office/powerpoint/2010/main" val="937591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29A281-C22A-F4FB-B472-B2E9E57BE83D}"/>
              </a:ext>
            </a:extLst>
          </p:cNvPr>
          <p:cNvSpPr>
            <a:spLocks noGrp="1"/>
          </p:cNvSpPr>
          <p:nvPr>
            <p:ph idx="1"/>
          </p:nvPr>
        </p:nvSpPr>
        <p:spPr>
          <a:xfrm>
            <a:off x="588935" y="387458"/>
            <a:ext cx="11158780" cy="6106332"/>
          </a:xfrm>
        </p:spPr>
        <p:txBody>
          <a:bodyPr>
            <a:normAutofit/>
          </a:bodyPr>
          <a:lstStyle/>
          <a:p>
            <a:r>
              <a:rPr lang="en-US" sz="2800" dirty="0"/>
              <a:t>Advocacy on several rules that would impact provider autonomy including;</a:t>
            </a:r>
          </a:p>
          <a:p>
            <a:pPr lvl="1"/>
            <a:r>
              <a:rPr lang="en-US" sz="2800" dirty="0"/>
              <a:t>ODM PHE Unwinding</a:t>
            </a:r>
          </a:p>
          <a:p>
            <a:pPr lvl="1"/>
            <a:r>
              <a:rPr lang="en-US" sz="2800" dirty="0"/>
              <a:t>Compliance Reviews-Licensed and HCBS</a:t>
            </a:r>
          </a:p>
          <a:p>
            <a:pPr lvl="1"/>
            <a:r>
              <a:rPr lang="en-US" sz="2800" dirty="0"/>
              <a:t>Non-Medical Transportation</a:t>
            </a:r>
          </a:p>
          <a:p>
            <a:pPr lvl="1"/>
            <a:r>
              <a:rPr lang="en-US" sz="2800" dirty="0"/>
              <a:t>Several ICF rules</a:t>
            </a:r>
          </a:p>
          <a:p>
            <a:pPr lvl="1"/>
            <a:r>
              <a:rPr lang="en-US" sz="2800" dirty="0"/>
              <a:t>Home-delivered Meals</a:t>
            </a:r>
          </a:p>
          <a:p>
            <a:pPr lvl="1"/>
            <a:r>
              <a:rPr lang="en-US" sz="2800" dirty="0"/>
              <a:t>Employment First</a:t>
            </a:r>
          </a:p>
          <a:p>
            <a:pPr lvl="1"/>
            <a:r>
              <a:rPr lang="en-US" sz="2800" dirty="0"/>
              <a:t>Suitability of Settings</a:t>
            </a:r>
          </a:p>
          <a:p>
            <a:pPr lvl="1"/>
            <a:endParaRPr lang="en-US" sz="2000" dirty="0"/>
          </a:p>
          <a:p>
            <a:endParaRPr lang="en-US" dirty="0"/>
          </a:p>
        </p:txBody>
      </p:sp>
    </p:spTree>
    <p:extLst>
      <p:ext uri="{BB962C8B-B14F-4D97-AF65-F5344CB8AC3E}">
        <p14:creationId xmlns:p14="http://schemas.microsoft.com/office/powerpoint/2010/main" val="691587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16984" y="1283546"/>
            <a:ext cx="5715917" cy="3914063"/>
          </a:xfrm>
        </p:spPr>
        <p:txBody>
          <a:bodyPr anchor="ctr">
            <a:normAutofit/>
          </a:bodyPr>
          <a:lstStyle/>
          <a:p>
            <a:pPr marL="502920" lvl="1" indent="0">
              <a:buNone/>
            </a:pPr>
            <a:r>
              <a:rPr lang="en-US" sz="2800" dirty="0">
                <a:solidFill>
                  <a:srgbClr val="404040"/>
                </a:solidFill>
              </a:rPr>
              <a:t>We believe providers must be sufficiently compensated to deliver essential services to meet the needs of the people they support in an ever-evolving society and system.</a:t>
            </a:r>
          </a:p>
        </p:txBody>
      </p:sp>
      <p:sp>
        <p:nvSpPr>
          <p:cNvPr id="7"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en-US" sz="3000">
                <a:solidFill>
                  <a:srgbClr val="FFFFFF"/>
                </a:solidFill>
              </a:rPr>
              <a:t>Principle #3</a:t>
            </a:r>
          </a:p>
        </p:txBody>
      </p:sp>
    </p:spTree>
    <p:extLst>
      <p:ext uri="{BB962C8B-B14F-4D97-AF65-F5344CB8AC3E}">
        <p14:creationId xmlns:p14="http://schemas.microsoft.com/office/powerpoint/2010/main" val="1299291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22899-FC7F-E748-8333-4F1166FCCB1E}"/>
              </a:ext>
            </a:extLst>
          </p:cNvPr>
          <p:cNvSpPr>
            <a:spLocks noGrp="1"/>
          </p:cNvSpPr>
          <p:nvPr>
            <p:ph idx="1"/>
          </p:nvPr>
        </p:nvSpPr>
        <p:spPr>
          <a:xfrm>
            <a:off x="577515" y="577516"/>
            <a:ext cx="11085095" cy="5855368"/>
          </a:xfrm>
        </p:spPr>
        <p:txBody>
          <a:bodyPr>
            <a:normAutofit/>
          </a:bodyPr>
          <a:lstStyle/>
          <a:p>
            <a:r>
              <a:rPr lang="en-US" sz="2200" dirty="0"/>
              <a:t>Led budget effort resulting in historic funding of DD system. Worked with stakeholder coalition to organize effective advocacy approach, legislative outreach, data collection, witness testimony, departmental and executive outreach and gratitude campaign. </a:t>
            </a:r>
          </a:p>
          <a:p>
            <a:r>
              <a:rPr lang="en-US" sz="2200" dirty="0"/>
              <a:t>Successfully advocated against DODD/Milliman Blueprint proposal, which would have resulted in a significant cut in funding for the most commonly-accessed ADS supports.</a:t>
            </a:r>
          </a:p>
          <a:p>
            <a:r>
              <a:rPr lang="en-US" sz="2200" dirty="0"/>
              <a:t>Advocated in support of OOD budget investments and corresponding development of provider-led workgroup to apply investment to fee schedule services. Additionally, worked with OOD on administration of Works 4 Me grant project, bringing $13M in funding for VR services.</a:t>
            </a:r>
          </a:p>
          <a:p>
            <a:r>
              <a:rPr lang="en-US" sz="2200" dirty="0"/>
              <a:t>Continued expansion of legislative meetings and activity, including more in-district meetings and legislative outreach.</a:t>
            </a:r>
          </a:p>
          <a:p>
            <a:r>
              <a:rPr lang="en-US" sz="2200" dirty="0"/>
              <a:t>Developed and disseminated ‘Budget Guide’ to help members understand and better advocate for resource and funding needs.</a:t>
            </a:r>
          </a:p>
          <a:p>
            <a:r>
              <a:rPr lang="en-US" sz="2200" dirty="0"/>
              <a:t>Offered leadership training and expanded catalog of OPRA training workshops, looking for real expansion into ‘OPRA GPS’ model.</a:t>
            </a:r>
          </a:p>
        </p:txBody>
      </p:sp>
    </p:spTree>
    <p:extLst>
      <p:ext uri="{BB962C8B-B14F-4D97-AF65-F5344CB8AC3E}">
        <p14:creationId xmlns:p14="http://schemas.microsoft.com/office/powerpoint/2010/main" val="1924003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4E62C8-C849-3DE2-D4DF-DC3AE6CF8FFB}"/>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Remember This?</a:t>
            </a:r>
          </a:p>
        </p:txBody>
      </p:sp>
      <p:pic>
        <p:nvPicPr>
          <p:cNvPr id="5" name="Content Placeholder 4" descr="A screenshot of a website&#10;&#10;Description automatically generated">
            <a:extLst>
              <a:ext uri="{FF2B5EF4-FFF2-40B4-BE49-F238E27FC236}">
                <a16:creationId xmlns:a16="http://schemas.microsoft.com/office/drawing/2014/main" id="{5A907345-0F07-8733-C612-DC5F15D2DDCD}"/>
              </a:ext>
            </a:extLst>
          </p:cNvPr>
          <p:cNvPicPr>
            <a:picLocks noGrp="1" noChangeAspect="1"/>
          </p:cNvPicPr>
          <p:nvPr>
            <p:ph idx="1"/>
          </p:nvPr>
        </p:nvPicPr>
        <p:blipFill>
          <a:blip r:embed="rId3"/>
          <a:stretch>
            <a:fillRect/>
          </a:stretch>
        </p:blipFill>
        <p:spPr>
          <a:xfrm>
            <a:off x="5294376" y="752986"/>
            <a:ext cx="6257544" cy="5037321"/>
          </a:xfrm>
          <a:prstGeom prst="rect">
            <a:avLst/>
          </a:prstGeom>
        </p:spPr>
      </p:pic>
    </p:spTree>
    <p:extLst>
      <p:ext uri="{BB962C8B-B14F-4D97-AF65-F5344CB8AC3E}">
        <p14:creationId xmlns:p14="http://schemas.microsoft.com/office/powerpoint/2010/main" val="4170764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16984" y="1283546"/>
            <a:ext cx="5715917" cy="3914063"/>
          </a:xfrm>
        </p:spPr>
        <p:txBody>
          <a:bodyPr anchor="ctr">
            <a:normAutofit/>
          </a:bodyPr>
          <a:lstStyle/>
          <a:p>
            <a:pPr marL="502920" lvl="1" indent="0">
              <a:buNone/>
            </a:pPr>
            <a:r>
              <a:rPr lang="en-US" sz="2800" dirty="0">
                <a:solidFill>
                  <a:srgbClr val="404040"/>
                </a:solidFill>
              </a:rPr>
              <a:t> We believe all services currently provided across the spectrum of services should be recognized as crucial to each and every person we serve. </a:t>
            </a:r>
          </a:p>
        </p:txBody>
      </p:sp>
      <p:sp>
        <p:nvSpPr>
          <p:cNvPr id="7"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en-US" sz="3000">
                <a:solidFill>
                  <a:srgbClr val="FFFFFF"/>
                </a:solidFill>
              </a:rPr>
              <a:t>Principle #4</a:t>
            </a:r>
          </a:p>
        </p:txBody>
      </p:sp>
    </p:spTree>
    <p:extLst>
      <p:ext uri="{BB962C8B-B14F-4D97-AF65-F5344CB8AC3E}">
        <p14:creationId xmlns:p14="http://schemas.microsoft.com/office/powerpoint/2010/main" val="3165704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AB4BB4-B17F-1445-B1CD-7C42F65D0D2C}"/>
              </a:ext>
            </a:extLst>
          </p:cNvPr>
          <p:cNvSpPr>
            <a:spLocks noGrp="1"/>
          </p:cNvSpPr>
          <p:nvPr>
            <p:ph idx="1"/>
          </p:nvPr>
        </p:nvSpPr>
        <p:spPr>
          <a:xfrm>
            <a:off x="513347" y="577516"/>
            <a:ext cx="11261558" cy="5823284"/>
          </a:xfrm>
        </p:spPr>
        <p:txBody>
          <a:bodyPr>
            <a:normAutofit lnSpcReduction="10000"/>
          </a:bodyPr>
          <a:lstStyle/>
          <a:p>
            <a:r>
              <a:rPr lang="en-US" sz="2200" dirty="0"/>
              <a:t>Supported ICF members and Legislative Committee Members on the Protection and Advocacy Joint Legislative Committee to review DRO activity especially regarding ICF and Vocational services.</a:t>
            </a:r>
          </a:p>
          <a:p>
            <a:r>
              <a:rPr lang="en-US" sz="2200" dirty="0"/>
              <a:t>Legislative outreach and activity to remove age limit from Medicaid Buy-in For Workers with Disabilities program, which led to effective collaboration with Ohio Chamber of Commerce.</a:t>
            </a:r>
          </a:p>
          <a:p>
            <a:r>
              <a:rPr lang="en-US" sz="2200" dirty="0"/>
              <a:t>Advocacy to include Day Array services in DSP retention program.</a:t>
            </a:r>
          </a:p>
          <a:p>
            <a:r>
              <a:rPr lang="en-US" sz="2200" dirty="0"/>
              <a:t>Advocated to ensure budget investments/increases were aligned across service spectrum areas, especially following Governor DeWine’s executive budget.</a:t>
            </a:r>
          </a:p>
          <a:p>
            <a:r>
              <a:rPr lang="en-US" sz="2200" dirty="0"/>
              <a:t>Worked to educate legislative and system partners and find resources to support Competitive Integrated Employment as efforts to eliminate the certificate have appeared on both the Ohio and National level.</a:t>
            </a:r>
          </a:p>
          <a:p>
            <a:r>
              <a:rPr lang="en-US" sz="2200" dirty="0"/>
              <a:t>Supported ‘Workforce Reinvestment Act’, which would allow employment service providers to reinvest certain sales taxes.</a:t>
            </a:r>
          </a:p>
          <a:p>
            <a:r>
              <a:rPr lang="en-US" sz="2200" dirty="0"/>
              <a:t>Successfully advocated for service rate increases to align employment service rates with OOD Vocational rehabilitation rate.</a:t>
            </a:r>
          </a:p>
        </p:txBody>
      </p:sp>
    </p:spTree>
    <p:extLst>
      <p:ext uri="{BB962C8B-B14F-4D97-AF65-F5344CB8AC3E}">
        <p14:creationId xmlns:p14="http://schemas.microsoft.com/office/powerpoint/2010/main" val="1852252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49C267-7DE9-F94E-ACC7-D1D63FDDFB8C}"/>
              </a:ext>
            </a:extLst>
          </p:cNvPr>
          <p:cNvPicPr>
            <a:picLocks noChangeAspect="1"/>
          </p:cNvPicPr>
          <p:nvPr/>
        </p:nvPicPr>
        <p:blipFill>
          <a:blip r:embed="rId3"/>
          <a:stretch>
            <a:fillRect/>
          </a:stretch>
        </p:blipFill>
        <p:spPr>
          <a:xfrm>
            <a:off x="1463173" y="0"/>
            <a:ext cx="9551624" cy="6858000"/>
          </a:xfrm>
          <a:prstGeom prst="rect">
            <a:avLst/>
          </a:prstGeom>
        </p:spPr>
      </p:pic>
    </p:spTree>
    <p:extLst>
      <p:ext uri="{BB962C8B-B14F-4D97-AF65-F5344CB8AC3E}">
        <p14:creationId xmlns:p14="http://schemas.microsoft.com/office/powerpoint/2010/main" val="1019078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BCBA6C-3D58-54DD-4336-F77C1C9863BD}"/>
              </a:ext>
            </a:extLst>
          </p:cNvPr>
          <p:cNvPicPr>
            <a:picLocks noChangeAspect="1"/>
          </p:cNvPicPr>
          <p:nvPr/>
        </p:nvPicPr>
        <p:blipFill>
          <a:blip r:embed="rId3"/>
          <a:stretch>
            <a:fillRect/>
          </a:stretch>
        </p:blipFill>
        <p:spPr>
          <a:xfrm>
            <a:off x="1429927" y="804334"/>
            <a:ext cx="9332145" cy="5249332"/>
          </a:xfrm>
          <a:prstGeom prst="rect">
            <a:avLst/>
          </a:prstGeom>
        </p:spPr>
      </p:pic>
    </p:spTree>
    <p:extLst>
      <p:ext uri="{BB962C8B-B14F-4D97-AF65-F5344CB8AC3E}">
        <p14:creationId xmlns:p14="http://schemas.microsoft.com/office/powerpoint/2010/main" val="24833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61F61A-39B5-2B4C-84D3-44014F63F683}"/>
              </a:ext>
            </a:extLst>
          </p:cNvPr>
          <p:cNvPicPr>
            <a:picLocks noChangeAspect="1"/>
          </p:cNvPicPr>
          <p:nvPr/>
        </p:nvPicPr>
        <p:blipFill>
          <a:blip r:embed="rId3"/>
          <a:stretch>
            <a:fillRect/>
          </a:stretch>
        </p:blipFill>
        <p:spPr>
          <a:xfrm>
            <a:off x="2400300" y="19050"/>
            <a:ext cx="7391400" cy="6819900"/>
          </a:xfrm>
          <a:prstGeom prst="rect">
            <a:avLst/>
          </a:prstGeom>
        </p:spPr>
      </p:pic>
    </p:spTree>
    <p:extLst>
      <p:ext uri="{BB962C8B-B14F-4D97-AF65-F5344CB8AC3E}">
        <p14:creationId xmlns:p14="http://schemas.microsoft.com/office/powerpoint/2010/main" val="3857999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16984" y="1283546"/>
            <a:ext cx="5715917" cy="3914063"/>
          </a:xfrm>
        </p:spPr>
        <p:txBody>
          <a:bodyPr anchor="ctr">
            <a:normAutofit/>
          </a:bodyPr>
          <a:lstStyle/>
          <a:p>
            <a:pPr marL="0" indent="0">
              <a:buNone/>
            </a:pPr>
            <a:r>
              <a:rPr lang="en-US" sz="2800" b="1" dirty="0">
                <a:solidFill>
                  <a:srgbClr val="404040"/>
                </a:solidFill>
              </a:rPr>
              <a:t>OPRA and its members are focused on supporting the success of Ohioans with intellectual and developmental disabilities.</a:t>
            </a:r>
            <a:endParaRPr lang="en-US" sz="2800" dirty="0">
              <a:solidFill>
                <a:srgbClr val="404040"/>
              </a:solidFill>
            </a:endParaRPr>
          </a:p>
        </p:txBody>
      </p:sp>
      <p:sp>
        <p:nvSpPr>
          <p:cNvPr id="16" name="Oval 1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en-US" sz="3000">
                <a:solidFill>
                  <a:srgbClr val="FFFFFF"/>
                </a:solidFill>
              </a:rPr>
              <a:t>The Why</a:t>
            </a:r>
          </a:p>
        </p:txBody>
      </p:sp>
    </p:spTree>
    <p:extLst>
      <p:ext uri="{BB962C8B-B14F-4D97-AF65-F5344CB8AC3E}">
        <p14:creationId xmlns:p14="http://schemas.microsoft.com/office/powerpoint/2010/main" val="2484019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9354-98FD-1185-7C98-1C9DC9656A86}"/>
              </a:ext>
            </a:extLst>
          </p:cNvPr>
          <p:cNvSpPr>
            <a:spLocks noGrp="1"/>
          </p:cNvSpPr>
          <p:nvPr>
            <p:ph type="title"/>
          </p:nvPr>
        </p:nvSpPr>
        <p:spPr/>
        <p:txBody>
          <a:bodyPr/>
          <a:lstStyle/>
          <a:p>
            <a:r>
              <a:rPr lang="en-US" dirty="0"/>
              <a:t>Core </a:t>
            </a:r>
            <a:r>
              <a:rPr lang="en-US" dirty="0" err="1"/>
              <a:t>C.a.r.e</a:t>
            </a:r>
            <a:r>
              <a:rPr lang="en-US" dirty="0"/>
              <a:t> Activities</a:t>
            </a:r>
          </a:p>
        </p:txBody>
      </p:sp>
      <p:sp>
        <p:nvSpPr>
          <p:cNvPr id="3" name="Content Placeholder 2">
            <a:extLst>
              <a:ext uri="{FF2B5EF4-FFF2-40B4-BE49-F238E27FC236}">
                <a16:creationId xmlns:a16="http://schemas.microsoft.com/office/drawing/2014/main" id="{B4BD4733-7250-B916-70BB-2C7B7163D01D}"/>
              </a:ext>
            </a:extLst>
          </p:cNvPr>
          <p:cNvSpPr>
            <a:spLocks noGrp="1"/>
          </p:cNvSpPr>
          <p:nvPr>
            <p:ph sz="half" idx="1"/>
          </p:nvPr>
        </p:nvSpPr>
        <p:spPr>
          <a:xfrm>
            <a:off x="918855" y="2638044"/>
            <a:ext cx="2447647" cy="3101982"/>
          </a:xfrm>
        </p:spPr>
        <p:txBody>
          <a:bodyPr>
            <a:noAutofit/>
          </a:bodyPr>
          <a:lstStyle/>
          <a:p>
            <a:r>
              <a:rPr lang="en-US" sz="2000" b="1" dirty="0"/>
              <a:t>Community</a:t>
            </a:r>
          </a:p>
          <a:p>
            <a:pPr lvl="1"/>
            <a:r>
              <a:rPr lang="en-US" sz="2000" dirty="0"/>
              <a:t>Friday Calls</a:t>
            </a:r>
          </a:p>
          <a:p>
            <a:pPr lvl="1"/>
            <a:r>
              <a:rPr lang="en-US" sz="2000" dirty="0"/>
              <a:t>District Meetings</a:t>
            </a:r>
          </a:p>
          <a:p>
            <a:pPr lvl="1"/>
            <a:r>
              <a:rPr lang="en-US" sz="2000" dirty="0"/>
              <a:t>Scream Rooms</a:t>
            </a:r>
          </a:p>
          <a:p>
            <a:pPr lvl="1"/>
            <a:r>
              <a:rPr lang="en-US" sz="2000" dirty="0" err="1"/>
              <a:t>ListServs</a:t>
            </a:r>
            <a:endParaRPr lang="en-US" sz="2000" dirty="0"/>
          </a:p>
          <a:p>
            <a:pPr lvl="1"/>
            <a:r>
              <a:rPr lang="en-US" sz="2000" dirty="0"/>
              <a:t>In-person visits, trainings and board meetings.</a:t>
            </a:r>
          </a:p>
        </p:txBody>
      </p:sp>
      <p:sp>
        <p:nvSpPr>
          <p:cNvPr id="4" name="Content Placeholder 3">
            <a:extLst>
              <a:ext uri="{FF2B5EF4-FFF2-40B4-BE49-F238E27FC236}">
                <a16:creationId xmlns:a16="http://schemas.microsoft.com/office/drawing/2014/main" id="{6B6DDC02-4841-CC98-7AF7-7A4B19AC3996}"/>
              </a:ext>
            </a:extLst>
          </p:cNvPr>
          <p:cNvSpPr>
            <a:spLocks noGrp="1"/>
          </p:cNvSpPr>
          <p:nvPr>
            <p:ph sz="half" idx="2"/>
          </p:nvPr>
        </p:nvSpPr>
        <p:spPr>
          <a:xfrm>
            <a:off x="8968353" y="2638044"/>
            <a:ext cx="2847664" cy="3101982"/>
          </a:xfrm>
        </p:spPr>
        <p:txBody>
          <a:bodyPr>
            <a:normAutofit/>
          </a:bodyPr>
          <a:lstStyle/>
          <a:p>
            <a:r>
              <a:rPr lang="en-US" sz="2000" b="1" dirty="0"/>
              <a:t>Experiences</a:t>
            </a:r>
          </a:p>
          <a:p>
            <a:pPr lvl="1"/>
            <a:r>
              <a:rPr lang="en-US" sz="2000" dirty="0"/>
              <a:t>Regular Conferences</a:t>
            </a:r>
          </a:p>
          <a:p>
            <a:pPr lvl="1"/>
            <a:r>
              <a:rPr lang="en-US" sz="2000" dirty="0"/>
              <a:t>PAC Outings</a:t>
            </a:r>
          </a:p>
          <a:p>
            <a:pPr lvl="1"/>
            <a:r>
              <a:rPr lang="en-US" sz="2000" dirty="0"/>
              <a:t>Online Training Offerings</a:t>
            </a:r>
          </a:p>
          <a:p>
            <a:pPr lvl="1"/>
            <a:r>
              <a:rPr lang="en-US" sz="2000" dirty="0"/>
              <a:t>Advocacy Opportunities</a:t>
            </a:r>
          </a:p>
          <a:p>
            <a:endParaRPr lang="en-US" dirty="0"/>
          </a:p>
        </p:txBody>
      </p:sp>
      <p:sp>
        <p:nvSpPr>
          <p:cNvPr id="5" name="Content Placeholder 2">
            <a:extLst>
              <a:ext uri="{FF2B5EF4-FFF2-40B4-BE49-F238E27FC236}">
                <a16:creationId xmlns:a16="http://schemas.microsoft.com/office/drawing/2014/main" id="{83D1F6A4-28FF-EC26-D829-780716C20FB2}"/>
              </a:ext>
            </a:extLst>
          </p:cNvPr>
          <p:cNvSpPr txBox="1">
            <a:spLocks/>
          </p:cNvSpPr>
          <p:nvPr/>
        </p:nvSpPr>
        <p:spPr>
          <a:xfrm>
            <a:off x="3570861" y="2656874"/>
            <a:ext cx="2447647" cy="310198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000" b="1" dirty="0"/>
              <a:t>Advocacy</a:t>
            </a:r>
          </a:p>
          <a:p>
            <a:pPr lvl="1"/>
            <a:r>
              <a:rPr lang="en-US" sz="2000" dirty="0"/>
              <a:t>Budget</a:t>
            </a:r>
          </a:p>
          <a:p>
            <a:pPr lvl="1"/>
            <a:r>
              <a:rPr lang="en-US" sz="2000" dirty="0"/>
              <a:t>Rules</a:t>
            </a:r>
          </a:p>
          <a:p>
            <a:pPr lvl="1"/>
            <a:r>
              <a:rPr lang="en-US" sz="2000" dirty="0"/>
              <a:t>Workgroups</a:t>
            </a:r>
          </a:p>
          <a:p>
            <a:pPr lvl="1"/>
            <a:r>
              <a:rPr lang="en-US" sz="2000" dirty="0"/>
              <a:t>Federal</a:t>
            </a:r>
          </a:p>
        </p:txBody>
      </p:sp>
      <p:sp>
        <p:nvSpPr>
          <p:cNvPr id="6" name="Content Placeholder 3">
            <a:extLst>
              <a:ext uri="{FF2B5EF4-FFF2-40B4-BE49-F238E27FC236}">
                <a16:creationId xmlns:a16="http://schemas.microsoft.com/office/drawing/2014/main" id="{A2BC3ED2-857C-194B-8722-603BC65BA602}"/>
              </a:ext>
            </a:extLst>
          </p:cNvPr>
          <p:cNvSpPr txBox="1">
            <a:spLocks/>
          </p:cNvSpPr>
          <p:nvPr/>
        </p:nvSpPr>
        <p:spPr>
          <a:xfrm>
            <a:off x="5916329" y="2638044"/>
            <a:ext cx="2847665" cy="31019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000" b="1" dirty="0"/>
              <a:t>Resources</a:t>
            </a:r>
          </a:p>
          <a:p>
            <a:pPr lvl="1"/>
            <a:r>
              <a:rPr lang="en-US" sz="2000" dirty="0"/>
              <a:t>Friday 5 Newsletter</a:t>
            </a:r>
          </a:p>
          <a:p>
            <a:pPr lvl="1"/>
            <a:r>
              <a:rPr lang="en-US" sz="2000" dirty="0"/>
              <a:t>Committee Meetings</a:t>
            </a:r>
          </a:p>
          <a:p>
            <a:pPr lvl="1"/>
            <a:r>
              <a:rPr lang="en-US" sz="2000" dirty="0"/>
              <a:t>Town Hall Tuesdays</a:t>
            </a:r>
          </a:p>
          <a:p>
            <a:pPr lvl="1"/>
            <a:r>
              <a:rPr lang="en-US" sz="2000" dirty="0"/>
              <a:t>Technical Assistance</a:t>
            </a:r>
          </a:p>
          <a:p>
            <a:pPr lvl="1"/>
            <a:r>
              <a:rPr lang="en-US" sz="2000" dirty="0"/>
              <a:t>Communication Guides</a:t>
            </a:r>
          </a:p>
          <a:p>
            <a:pPr marL="0" indent="0">
              <a:buNone/>
            </a:pPr>
            <a:endParaRPr lang="en-US" dirty="0"/>
          </a:p>
        </p:txBody>
      </p:sp>
    </p:spTree>
    <p:extLst>
      <p:ext uri="{BB962C8B-B14F-4D97-AF65-F5344CB8AC3E}">
        <p14:creationId xmlns:p14="http://schemas.microsoft.com/office/powerpoint/2010/main" val="422690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16984" y="1283546"/>
            <a:ext cx="5715917" cy="3914063"/>
          </a:xfrm>
        </p:spPr>
        <p:txBody>
          <a:bodyPr anchor="ctr">
            <a:normAutofit/>
          </a:bodyPr>
          <a:lstStyle/>
          <a:p>
            <a:pPr marL="502920" lvl="1" indent="0">
              <a:buNone/>
            </a:pPr>
            <a:r>
              <a:rPr lang="en-US" sz="2800" dirty="0">
                <a:solidFill>
                  <a:srgbClr val="404040"/>
                </a:solidFill>
              </a:rPr>
              <a:t>We believe the primary focus of our work is the positive and supportive relationship between front-line professionals and the people they support. </a:t>
            </a:r>
          </a:p>
        </p:txBody>
      </p:sp>
      <p:sp>
        <p:nvSpPr>
          <p:cNvPr id="7"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en-US" sz="3000">
                <a:solidFill>
                  <a:srgbClr val="FFFFFF"/>
                </a:solidFill>
              </a:rPr>
              <a:t>Principle #1</a:t>
            </a:r>
          </a:p>
        </p:txBody>
      </p:sp>
    </p:spTree>
    <p:extLst>
      <p:ext uri="{BB962C8B-B14F-4D97-AF65-F5344CB8AC3E}">
        <p14:creationId xmlns:p14="http://schemas.microsoft.com/office/powerpoint/2010/main" val="50570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8EEF9-B198-EE45-A578-B7864C29C25F}"/>
              </a:ext>
            </a:extLst>
          </p:cNvPr>
          <p:cNvSpPr>
            <a:spLocks noGrp="1"/>
          </p:cNvSpPr>
          <p:nvPr>
            <p:ph idx="1"/>
          </p:nvPr>
        </p:nvSpPr>
        <p:spPr>
          <a:xfrm>
            <a:off x="352926" y="577516"/>
            <a:ext cx="11309685" cy="6031831"/>
          </a:xfrm>
        </p:spPr>
        <p:txBody>
          <a:bodyPr>
            <a:normAutofit/>
          </a:bodyPr>
          <a:lstStyle/>
          <a:p>
            <a:r>
              <a:rPr lang="en-US" sz="2000" dirty="0"/>
              <a:t>Budget advocacy approach centered on including people with disabilities, families, providers and community members to share their stories and make the case for state investment in services.  Approach was intended to enhance advocacy relationships and effectiveness, as well as to fight for supports that enhance service relationship.</a:t>
            </a:r>
          </a:p>
          <a:p>
            <a:r>
              <a:rPr lang="en-US" sz="2000" dirty="0"/>
              <a:t>Advocated and collaborated with system partners to operationalize the ‘Retention Bonus’ program, providing an opportunity and resource to support staff through quarterly bonuses while continuing to advocate for rate increases through state operating budget.</a:t>
            </a:r>
          </a:p>
          <a:p>
            <a:r>
              <a:rPr lang="en-US" sz="2000" dirty="0"/>
              <a:t>Development of approach to Waiver Redesign work, focused on Guiding Principles and addressing system ‘pain points’ in delivering waiver services. Began contract with Chris Whistler to help lead this work.</a:t>
            </a:r>
          </a:p>
          <a:p>
            <a:r>
              <a:rPr lang="en-US" sz="2000" dirty="0"/>
              <a:t>Continued advocacy for 16/17 year old and GED for DSP or DSA positions through Budget coalition regulatory reform workgroup.  Waiver implemented in 2021 and renewed again this September. </a:t>
            </a:r>
          </a:p>
          <a:p>
            <a:r>
              <a:rPr lang="en-US" sz="2000" dirty="0"/>
              <a:t>Advocated in partnership and in support of our national partners at ANCOR on a bill  to create a Standard Occupational Code for DSPs, creating a new data and analytical tool to be able to assess and determine appropriate wage levels for DSPs in an ‘apples to apples’ way. </a:t>
            </a:r>
            <a:r>
              <a:rPr lang="en-US" sz="2000" b="0" i="0" u="none" strike="noStrike" dirty="0">
                <a:solidFill>
                  <a:srgbClr val="000000"/>
                </a:solidFill>
                <a:effectLst/>
              </a:rPr>
              <a:t>Senate bill 1332, the "DSP SOC bill", recently advanced by unanimously passing through the HSGAC (Homeland Security and Governmental Affairs Committee)</a:t>
            </a:r>
            <a:endParaRPr lang="en-US" sz="2000" dirty="0"/>
          </a:p>
        </p:txBody>
      </p:sp>
    </p:spTree>
    <p:extLst>
      <p:ext uri="{BB962C8B-B14F-4D97-AF65-F5344CB8AC3E}">
        <p14:creationId xmlns:p14="http://schemas.microsoft.com/office/powerpoint/2010/main" val="3524941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1102-FF04-A94C-A1D1-C8AD0250C96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25CD0D5-F2C2-C847-B8C6-2B8E4237B149}"/>
              </a:ext>
            </a:extLst>
          </p:cNvPr>
          <p:cNvPicPr>
            <a:picLocks noGrp="1" noChangeAspect="1"/>
          </p:cNvPicPr>
          <p:nvPr>
            <p:ph idx="1"/>
          </p:nvPr>
        </p:nvPicPr>
        <p:blipFill>
          <a:blip r:embed="rId3"/>
          <a:stretch>
            <a:fillRect/>
          </a:stretch>
        </p:blipFill>
        <p:spPr>
          <a:xfrm>
            <a:off x="0" y="-35719"/>
            <a:ext cx="12192000" cy="6893719"/>
          </a:xfrm>
        </p:spPr>
      </p:pic>
    </p:spTree>
    <p:extLst>
      <p:ext uri="{BB962C8B-B14F-4D97-AF65-F5344CB8AC3E}">
        <p14:creationId xmlns:p14="http://schemas.microsoft.com/office/powerpoint/2010/main" val="84372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16984" y="1283546"/>
            <a:ext cx="5715917" cy="3914063"/>
          </a:xfrm>
        </p:spPr>
        <p:txBody>
          <a:bodyPr anchor="ctr">
            <a:normAutofit/>
          </a:bodyPr>
          <a:lstStyle/>
          <a:p>
            <a:pPr marL="502920" lvl="1" indent="0">
              <a:buNone/>
            </a:pPr>
            <a:r>
              <a:rPr lang="en-US" sz="2800" dirty="0">
                <a:solidFill>
                  <a:srgbClr val="404040"/>
                </a:solidFill>
              </a:rPr>
              <a:t>We believe providers should be supported and trusted to support people with developmental disabilities and operate effective and successful organizations.</a:t>
            </a:r>
          </a:p>
        </p:txBody>
      </p:sp>
      <p:sp>
        <p:nvSpPr>
          <p:cNvPr id="7"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en-US" sz="3000">
                <a:solidFill>
                  <a:srgbClr val="FFFFFF"/>
                </a:solidFill>
              </a:rPr>
              <a:t>Principle #2</a:t>
            </a:r>
          </a:p>
        </p:txBody>
      </p:sp>
    </p:spTree>
    <p:extLst>
      <p:ext uri="{BB962C8B-B14F-4D97-AF65-F5344CB8AC3E}">
        <p14:creationId xmlns:p14="http://schemas.microsoft.com/office/powerpoint/2010/main" val="87958431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{C869B8A7-9B52-784D-AA8D-10940B414C22}tf10001120</Template>
  <TotalTime>5825</TotalTime>
  <Words>976</Words>
  <Application>Microsoft Macintosh PowerPoint</Application>
  <PresentationFormat>Widescreen</PresentationFormat>
  <Paragraphs>85</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Gill Sans MT</vt:lpstr>
      <vt:lpstr>Parcel</vt:lpstr>
      <vt:lpstr>Guiding Principles and Strategic Plan-2023 and Beyond</vt:lpstr>
      <vt:lpstr>PowerPoint Presentation</vt:lpstr>
      <vt:lpstr>PowerPoint Presentation</vt:lpstr>
      <vt:lpstr>The Why</vt:lpstr>
      <vt:lpstr>Core C.a.r.e Activities</vt:lpstr>
      <vt:lpstr>Principle #1</vt:lpstr>
      <vt:lpstr>PowerPoint Presentation</vt:lpstr>
      <vt:lpstr>PowerPoint Presentation</vt:lpstr>
      <vt:lpstr>Principle #2</vt:lpstr>
      <vt:lpstr>PowerPoint Presentation</vt:lpstr>
      <vt:lpstr>PowerPoint Presentation</vt:lpstr>
      <vt:lpstr>Principle #3</vt:lpstr>
      <vt:lpstr>PowerPoint Presentation</vt:lpstr>
      <vt:lpstr>Remember This?</vt:lpstr>
      <vt:lpstr>Principle #4</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Guiding Principles and Strategic Plan</dc:title>
  <dc:creator>Scott Marks</dc:creator>
  <cp:lastModifiedBy>Scott Marks</cp:lastModifiedBy>
  <cp:revision>27</cp:revision>
  <dcterms:created xsi:type="dcterms:W3CDTF">2021-09-20T15:26:05Z</dcterms:created>
  <dcterms:modified xsi:type="dcterms:W3CDTF">2023-08-22T18:34:38Z</dcterms:modified>
</cp:coreProperties>
</file>