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jpg" ContentType="image/jpeg"/>
  <Default Extension="emf" ContentType="image/x-emf"/>
  <Default Extension="rels" ContentType="application/vnd.openxmlformats-package.relationships+xml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56" r:id="rId2"/>
    <p:sldId id="257" r:id="rId3"/>
    <p:sldId id="258" r:id="rId4"/>
    <p:sldId id="260" r:id="rId5"/>
    <p:sldId id="259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2" autoAdjust="0"/>
    <p:restoredTop sz="94609" autoAdjust="0"/>
  </p:normalViewPr>
  <p:slideViewPr>
    <p:cSldViewPr snapToGrid="0" snapToObjects="1">
      <p:cViewPr varScale="1">
        <p:scale>
          <a:sx n="104" d="100"/>
          <a:sy n="104" d="100"/>
        </p:scale>
        <p:origin x="-336" y="-1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9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DC0F700-90E8-4D4A-A0EC-9329D776EA46}" type="doc">
      <dgm:prSet loTypeId="urn:microsoft.com/office/officeart/2005/8/layout/vList6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AE66DF6-91A3-C441-BE0F-36528572C317}">
      <dgm:prSet phldrT="[Text]"/>
      <dgm:spPr/>
      <dgm:t>
        <a:bodyPr/>
        <a:lstStyle/>
        <a:p>
          <a:r>
            <a:rPr lang="en-US" dirty="0" smtClean="0"/>
            <a:t>Push to align the SSA and Program Management functions to clarify who does what and to pursue program specialist as a distinct, separate waiver service.</a:t>
          </a:r>
          <a:endParaRPr lang="en-US" dirty="0"/>
        </a:p>
      </dgm:t>
    </dgm:pt>
    <dgm:pt modelId="{C7A283DD-5C4E-D644-9C03-46D9447FC275}" type="parTrans" cxnId="{19B5BAC6-C37A-DF43-BB49-06A666B8B5C3}">
      <dgm:prSet/>
      <dgm:spPr/>
      <dgm:t>
        <a:bodyPr/>
        <a:lstStyle/>
        <a:p>
          <a:endParaRPr lang="en-US"/>
        </a:p>
      </dgm:t>
    </dgm:pt>
    <dgm:pt modelId="{3A7E99BC-D034-1A4E-AB87-D8E3D8A7B4A6}" type="sibTrans" cxnId="{19B5BAC6-C37A-DF43-BB49-06A666B8B5C3}">
      <dgm:prSet/>
      <dgm:spPr/>
      <dgm:t>
        <a:bodyPr/>
        <a:lstStyle/>
        <a:p>
          <a:endParaRPr lang="en-US"/>
        </a:p>
      </dgm:t>
    </dgm:pt>
    <dgm:pt modelId="{5C3600D7-D013-194F-BCF6-3BBD10AAAABD}">
      <dgm:prSet phldrT="[Text]"/>
      <dgm:spPr/>
      <dgm:t>
        <a:bodyPr/>
        <a:lstStyle/>
        <a:p>
          <a:r>
            <a:rPr lang="en-US" b="1" i="0" u="none" dirty="0" smtClean="0">
              <a:solidFill>
                <a:srgbClr val="000000"/>
              </a:solidFill>
            </a:rPr>
            <a:t>Proposed Program Management for ICF Transitions</a:t>
          </a:r>
          <a:endParaRPr lang="en-US" b="1" i="0" u="none" dirty="0">
            <a:solidFill>
              <a:srgbClr val="000000"/>
            </a:solidFill>
          </a:endParaRPr>
        </a:p>
      </dgm:t>
    </dgm:pt>
    <dgm:pt modelId="{BB61F76E-E65C-DE42-9A6D-4A9A04020EF4}" type="parTrans" cxnId="{3E890631-4CDC-6544-A711-5320739A1EA6}">
      <dgm:prSet/>
      <dgm:spPr/>
      <dgm:t>
        <a:bodyPr/>
        <a:lstStyle/>
        <a:p>
          <a:endParaRPr lang="en-US"/>
        </a:p>
      </dgm:t>
    </dgm:pt>
    <dgm:pt modelId="{3822D2A5-1BE1-A646-808A-8CA47F453DA7}" type="sibTrans" cxnId="{3E890631-4CDC-6544-A711-5320739A1EA6}">
      <dgm:prSet/>
      <dgm:spPr/>
      <dgm:t>
        <a:bodyPr/>
        <a:lstStyle/>
        <a:p>
          <a:endParaRPr lang="en-US"/>
        </a:p>
      </dgm:t>
    </dgm:pt>
    <dgm:pt modelId="{119862DF-C2E8-9640-8091-5BC45F105A6E}">
      <dgm:prSet phldrT="[Text]"/>
      <dgm:spPr/>
      <dgm:t>
        <a:bodyPr/>
        <a:lstStyle/>
        <a:p>
          <a:r>
            <a:rPr lang="en-US" dirty="0" smtClean="0"/>
            <a:t>Champion the reduction of duplication of surveys, including ODH/Licensure and nursing quality assurance, and pursue deeming for CARF and other national accreditation.</a:t>
          </a:r>
          <a:endParaRPr lang="en-US" dirty="0"/>
        </a:p>
      </dgm:t>
    </dgm:pt>
    <dgm:pt modelId="{F3AA5A39-FC66-F845-90AC-38F1F67E0721}" type="parTrans" cxnId="{9F175492-7B54-214F-876B-BFD5E94C938D}">
      <dgm:prSet/>
      <dgm:spPr/>
      <dgm:t>
        <a:bodyPr/>
        <a:lstStyle/>
        <a:p>
          <a:endParaRPr lang="en-US"/>
        </a:p>
      </dgm:t>
    </dgm:pt>
    <dgm:pt modelId="{4C8DE670-255D-AC48-B691-2E584EAA73DF}" type="sibTrans" cxnId="{9F175492-7B54-214F-876B-BFD5E94C938D}">
      <dgm:prSet/>
      <dgm:spPr/>
      <dgm:t>
        <a:bodyPr/>
        <a:lstStyle/>
        <a:p>
          <a:endParaRPr lang="en-US"/>
        </a:p>
      </dgm:t>
    </dgm:pt>
    <dgm:pt modelId="{75B5453B-58CB-A544-BA51-D6D0D74DCDD0}">
      <dgm:prSet phldrT="[Text]"/>
      <dgm:spPr/>
      <dgm:t>
        <a:bodyPr/>
        <a:lstStyle/>
        <a:p>
          <a:r>
            <a:rPr lang="en-US" b="1" dirty="0" smtClean="0"/>
            <a:t>ODH/Licensure</a:t>
          </a:r>
          <a:endParaRPr lang="en-US" b="1" dirty="0"/>
        </a:p>
      </dgm:t>
    </dgm:pt>
    <dgm:pt modelId="{7842FF32-1BDE-AA4A-8DA6-A72D8D57AD38}" type="parTrans" cxnId="{A6048FBA-BD58-9647-9FAE-A91C1A01E144}">
      <dgm:prSet/>
      <dgm:spPr/>
      <dgm:t>
        <a:bodyPr/>
        <a:lstStyle/>
        <a:p>
          <a:endParaRPr lang="en-US"/>
        </a:p>
      </dgm:t>
    </dgm:pt>
    <dgm:pt modelId="{D9A5B4EF-8382-C244-8FCE-20C147887187}" type="sibTrans" cxnId="{A6048FBA-BD58-9647-9FAE-A91C1A01E144}">
      <dgm:prSet/>
      <dgm:spPr/>
      <dgm:t>
        <a:bodyPr/>
        <a:lstStyle/>
        <a:p>
          <a:endParaRPr lang="en-US"/>
        </a:p>
      </dgm:t>
    </dgm:pt>
    <dgm:pt modelId="{0F28BF53-8E22-9A41-866F-9A0917EF5D01}">
      <dgm:prSet/>
      <dgm:spPr/>
      <dgm:t>
        <a:bodyPr/>
        <a:lstStyle/>
        <a:p>
          <a:r>
            <a:rPr lang="en-US" dirty="0" smtClean="0"/>
            <a:t>Pursue corrective action for a regularly-updated, prioritized list of member concerns.</a:t>
          </a:r>
          <a:endParaRPr lang="en-US" dirty="0"/>
        </a:p>
      </dgm:t>
    </dgm:pt>
    <dgm:pt modelId="{1BA7E7C5-C641-F546-9AFD-CBA8E6C6D671}" type="parTrans" cxnId="{7D110174-059E-494D-9558-8609573CAE25}">
      <dgm:prSet/>
      <dgm:spPr/>
      <dgm:t>
        <a:bodyPr/>
        <a:lstStyle/>
        <a:p>
          <a:endParaRPr lang="en-US"/>
        </a:p>
      </dgm:t>
    </dgm:pt>
    <dgm:pt modelId="{27035200-B0F8-DD46-B751-F7F945B04AB9}" type="sibTrans" cxnId="{7D110174-059E-494D-9558-8609573CAE25}">
      <dgm:prSet/>
      <dgm:spPr/>
      <dgm:t>
        <a:bodyPr/>
        <a:lstStyle/>
        <a:p>
          <a:endParaRPr lang="en-US"/>
        </a:p>
      </dgm:t>
    </dgm:pt>
    <dgm:pt modelId="{4544554A-68EA-6C41-85AA-9908295509D6}">
      <dgm:prSet/>
      <dgm:spPr/>
      <dgm:t>
        <a:bodyPr/>
        <a:lstStyle/>
        <a:p>
          <a:r>
            <a:rPr lang="en-US" b="1" i="0" dirty="0" smtClean="0"/>
            <a:t>Member Relations Data,  </a:t>
          </a:r>
          <a:r>
            <a:rPr lang="en-US" b="1" dirty="0" smtClean="0"/>
            <a:t>Roundup, and Alerts</a:t>
          </a:r>
          <a:endParaRPr lang="en-US" dirty="0"/>
        </a:p>
      </dgm:t>
    </dgm:pt>
    <dgm:pt modelId="{5114E851-BCF7-8F47-8BEA-F573C4189261}" type="parTrans" cxnId="{14682B4D-2523-5E41-B55E-7067B8BCCCB7}">
      <dgm:prSet/>
      <dgm:spPr/>
      <dgm:t>
        <a:bodyPr/>
        <a:lstStyle/>
        <a:p>
          <a:endParaRPr lang="en-US"/>
        </a:p>
      </dgm:t>
    </dgm:pt>
    <dgm:pt modelId="{A9718E53-2FC1-0D4C-91E5-7F80DE6601F3}" type="sibTrans" cxnId="{14682B4D-2523-5E41-B55E-7067B8BCCCB7}">
      <dgm:prSet/>
      <dgm:spPr/>
      <dgm:t>
        <a:bodyPr/>
        <a:lstStyle/>
        <a:p>
          <a:endParaRPr lang="en-US"/>
        </a:p>
      </dgm:t>
    </dgm:pt>
    <dgm:pt modelId="{B6D9F7ED-B0CB-0E40-9700-BAD5CDD99F08}">
      <dgm:prSet/>
      <dgm:spPr/>
      <dgm:t>
        <a:bodyPr/>
        <a:lstStyle/>
        <a:p>
          <a:r>
            <a:rPr lang="en-US" b="1" dirty="0" smtClean="0"/>
            <a:t>Nursing QA</a:t>
          </a:r>
          <a:endParaRPr lang="en-US" dirty="0"/>
        </a:p>
      </dgm:t>
    </dgm:pt>
    <dgm:pt modelId="{E004B80C-8655-2F46-98B8-00959D221D0D}" type="parTrans" cxnId="{53CBE9F6-0888-F742-BEB4-DEB56F74F7E0}">
      <dgm:prSet/>
      <dgm:spPr/>
      <dgm:t>
        <a:bodyPr/>
        <a:lstStyle/>
        <a:p>
          <a:endParaRPr lang="en-US"/>
        </a:p>
      </dgm:t>
    </dgm:pt>
    <dgm:pt modelId="{C7F48BE9-BA3E-514F-B2E7-29DC1437607D}" type="sibTrans" cxnId="{53CBE9F6-0888-F742-BEB4-DEB56F74F7E0}">
      <dgm:prSet/>
      <dgm:spPr/>
      <dgm:t>
        <a:bodyPr/>
        <a:lstStyle/>
        <a:p>
          <a:endParaRPr lang="en-US"/>
        </a:p>
      </dgm:t>
    </dgm:pt>
    <dgm:pt modelId="{55A80505-5ED5-6C4A-8863-B0E2B5F29DA0}">
      <dgm:prSet/>
      <dgm:spPr/>
      <dgm:t>
        <a:bodyPr/>
        <a:lstStyle/>
        <a:p>
          <a:r>
            <a:rPr lang="en-US" b="1" dirty="0" smtClean="0"/>
            <a:t>Background Checks – Rapback</a:t>
          </a:r>
          <a:endParaRPr lang="en-US" dirty="0"/>
        </a:p>
      </dgm:t>
    </dgm:pt>
    <dgm:pt modelId="{C3ED267C-F29D-D94A-B50C-7CA1F3A370D3}" type="parTrans" cxnId="{A56B84B1-3093-2D41-9857-447A3D6ECCE9}">
      <dgm:prSet/>
      <dgm:spPr/>
      <dgm:t>
        <a:bodyPr/>
        <a:lstStyle/>
        <a:p>
          <a:endParaRPr lang="en-US"/>
        </a:p>
      </dgm:t>
    </dgm:pt>
    <dgm:pt modelId="{450A9775-65A5-5B42-BFB0-A68997C366FF}" type="sibTrans" cxnId="{A56B84B1-3093-2D41-9857-447A3D6ECCE9}">
      <dgm:prSet/>
      <dgm:spPr/>
      <dgm:t>
        <a:bodyPr/>
        <a:lstStyle/>
        <a:p>
          <a:endParaRPr lang="en-US"/>
        </a:p>
      </dgm:t>
    </dgm:pt>
    <dgm:pt modelId="{B14F1715-3DDF-3447-84A5-EA6CD20B61B5}">
      <dgm:prSet/>
      <dgm:spPr/>
      <dgm:t>
        <a:bodyPr/>
        <a:lstStyle/>
        <a:p>
          <a:r>
            <a:rPr lang="en-US" b="1" dirty="0" smtClean="0"/>
            <a:t>Certification, Licensure </a:t>
          </a:r>
          <a:r>
            <a:rPr lang="en-US" b="1" dirty="0" smtClean="0"/>
            <a:t>and County Board Accreditation/National Accreditation</a:t>
          </a:r>
          <a:endParaRPr lang="en-US" dirty="0"/>
        </a:p>
      </dgm:t>
    </dgm:pt>
    <dgm:pt modelId="{656D9901-A926-9D4A-84CD-92F044F08F13}" type="parTrans" cxnId="{1B01C4E0-339B-EB4F-B7F0-250C10D8AB44}">
      <dgm:prSet/>
      <dgm:spPr/>
      <dgm:t>
        <a:bodyPr/>
        <a:lstStyle/>
        <a:p>
          <a:endParaRPr lang="en-US"/>
        </a:p>
      </dgm:t>
    </dgm:pt>
    <dgm:pt modelId="{2A1EEABA-0DD7-B84A-B033-1243D2BE6EC4}" type="sibTrans" cxnId="{1B01C4E0-339B-EB4F-B7F0-250C10D8AB44}">
      <dgm:prSet/>
      <dgm:spPr/>
      <dgm:t>
        <a:bodyPr/>
        <a:lstStyle/>
        <a:p>
          <a:endParaRPr lang="en-US"/>
        </a:p>
      </dgm:t>
    </dgm:pt>
    <dgm:pt modelId="{7643B9BE-E812-2549-B912-85E554B2ABE5}">
      <dgm:prSet phldrT="[Text]"/>
      <dgm:spPr/>
      <dgm:t>
        <a:bodyPr/>
        <a:lstStyle/>
        <a:p>
          <a:r>
            <a:rPr lang="en-US" b="1" i="0" u="none" dirty="0" smtClean="0">
              <a:solidFill>
                <a:srgbClr val="000000"/>
              </a:solidFill>
            </a:rPr>
            <a:t>Person-Centered Training</a:t>
          </a:r>
          <a:endParaRPr lang="en-US" b="1" i="0" u="none" dirty="0">
            <a:solidFill>
              <a:srgbClr val="000000"/>
            </a:solidFill>
          </a:endParaRPr>
        </a:p>
      </dgm:t>
    </dgm:pt>
    <dgm:pt modelId="{2DB92E8A-AE0A-4E45-B85D-E1DE8004D73D}" type="parTrans" cxnId="{CA0427C6-8295-424F-AD69-785BED60E8E6}">
      <dgm:prSet/>
      <dgm:spPr/>
      <dgm:t>
        <a:bodyPr/>
        <a:lstStyle/>
        <a:p>
          <a:endParaRPr lang="en-US"/>
        </a:p>
      </dgm:t>
    </dgm:pt>
    <dgm:pt modelId="{1BC10F0C-3272-1148-82F2-D586CD348ED8}" type="sibTrans" cxnId="{CA0427C6-8295-424F-AD69-785BED60E8E6}">
      <dgm:prSet/>
      <dgm:spPr/>
      <dgm:t>
        <a:bodyPr/>
        <a:lstStyle/>
        <a:p>
          <a:endParaRPr lang="en-US"/>
        </a:p>
      </dgm:t>
    </dgm:pt>
    <dgm:pt modelId="{610F2712-ED8B-9A41-92FB-AA57EACAB075}">
      <dgm:prSet phldrT="[Text]"/>
      <dgm:spPr/>
      <dgm:t>
        <a:bodyPr/>
        <a:lstStyle/>
        <a:p>
          <a:endParaRPr lang="en-US" b="1" i="0" u="none" dirty="0">
            <a:solidFill>
              <a:srgbClr val="000000"/>
            </a:solidFill>
          </a:endParaRPr>
        </a:p>
      </dgm:t>
    </dgm:pt>
    <dgm:pt modelId="{FE5C9123-FBDB-DC4F-B039-64DC98EBB107}" type="parTrans" cxnId="{B7E4334D-9AC0-334C-9592-EF0D1682F833}">
      <dgm:prSet/>
      <dgm:spPr/>
      <dgm:t>
        <a:bodyPr/>
        <a:lstStyle/>
        <a:p>
          <a:endParaRPr lang="en-US"/>
        </a:p>
      </dgm:t>
    </dgm:pt>
    <dgm:pt modelId="{2256640D-F18F-DD49-82BB-67CB000CB5CB}" type="sibTrans" cxnId="{B7E4334D-9AC0-334C-9592-EF0D1682F833}">
      <dgm:prSet/>
      <dgm:spPr/>
      <dgm:t>
        <a:bodyPr/>
        <a:lstStyle/>
        <a:p>
          <a:endParaRPr lang="en-US"/>
        </a:p>
      </dgm:t>
    </dgm:pt>
    <dgm:pt modelId="{46E70A54-8059-2647-86C5-7F42B193E153}">
      <dgm:prSet phldrT="[Text]"/>
      <dgm:spPr/>
      <dgm:t>
        <a:bodyPr/>
        <a:lstStyle/>
        <a:p>
          <a:r>
            <a:rPr lang="en-US" b="1" i="0" u="none" dirty="0" smtClean="0">
              <a:solidFill>
                <a:srgbClr val="000000"/>
              </a:solidFill>
            </a:rPr>
            <a:t>SSA Rule</a:t>
          </a:r>
          <a:endParaRPr lang="en-US" b="1" i="0" u="none" dirty="0">
            <a:solidFill>
              <a:srgbClr val="000000"/>
            </a:solidFill>
          </a:endParaRPr>
        </a:p>
      </dgm:t>
    </dgm:pt>
    <dgm:pt modelId="{B8F5D7E8-7462-8747-ABBD-1D78EBB98ED4}" type="parTrans" cxnId="{31DA1FA7-F1DB-FE4A-9F8C-9DA7A93AD91A}">
      <dgm:prSet/>
      <dgm:spPr/>
      <dgm:t>
        <a:bodyPr/>
        <a:lstStyle/>
        <a:p>
          <a:endParaRPr lang="en-US"/>
        </a:p>
      </dgm:t>
    </dgm:pt>
    <dgm:pt modelId="{ACD9C224-E9D5-1A42-B36B-102BA232C3AB}" type="sibTrans" cxnId="{31DA1FA7-F1DB-FE4A-9F8C-9DA7A93AD91A}">
      <dgm:prSet/>
      <dgm:spPr/>
      <dgm:t>
        <a:bodyPr/>
        <a:lstStyle/>
        <a:p>
          <a:endParaRPr lang="en-US"/>
        </a:p>
      </dgm:t>
    </dgm:pt>
    <dgm:pt modelId="{47083C14-5441-F94D-A2E7-35574F963156}" type="pres">
      <dgm:prSet presAssocID="{ADC0F700-90E8-4D4A-A0EC-9329D776EA46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F69356BB-62A9-5A4C-BF03-EFDAB68B397A}" type="pres">
      <dgm:prSet presAssocID="{AAE66DF6-91A3-C441-BE0F-36528572C317}" presName="linNode" presStyleCnt="0"/>
      <dgm:spPr/>
    </dgm:pt>
    <dgm:pt modelId="{4F0DC438-4C45-4C47-9CAE-B9D676F878A7}" type="pres">
      <dgm:prSet presAssocID="{AAE66DF6-91A3-C441-BE0F-36528572C317}" presName="parentShp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50098CD-3CF6-D742-9078-B7B954116D61}" type="pres">
      <dgm:prSet presAssocID="{AAE66DF6-91A3-C441-BE0F-36528572C317}" presName="childShp" presStyleLbl="bg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FE1E3E6-0008-4A4E-966F-7118DC984801}" type="pres">
      <dgm:prSet presAssocID="{3A7E99BC-D034-1A4E-AB87-D8E3D8A7B4A6}" presName="spacing" presStyleCnt="0"/>
      <dgm:spPr/>
    </dgm:pt>
    <dgm:pt modelId="{67199442-83EB-D146-87B3-2FDA2635E8E7}" type="pres">
      <dgm:prSet presAssocID="{0F28BF53-8E22-9A41-866F-9A0917EF5D01}" presName="linNode" presStyleCnt="0"/>
      <dgm:spPr/>
    </dgm:pt>
    <dgm:pt modelId="{3D68833F-21B0-BB4C-880B-146BE957DFF0}" type="pres">
      <dgm:prSet presAssocID="{0F28BF53-8E22-9A41-866F-9A0917EF5D01}" presName="parentShp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16D8669-3B9B-2D4B-BFC3-C2066FB22C95}" type="pres">
      <dgm:prSet presAssocID="{0F28BF53-8E22-9A41-866F-9A0917EF5D01}" presName="childShp" presStyleLbl="bg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DC267DA-BCDE-5D4D-9EA5-7C36F4481819}" type="pres">
      <dgm:prSet presAssocID="{27035200-B0F8-DD46-B751-F7F945B04AB9}" presName="spacing" presStyleCnt="0"/>
      <dgm:spPr/>
    </dgm:pt>
    <dgm:pt modelId="{2DCFF765-2F6D-674C-A52D-AFCF1C04EFD0}" type="pres">
      <dgm:prSet presAssocID="{119862DF-C2E8-9640-8091-5BC45F105A6E}" presName="linNode" presStyleCnt="0"/>
      <dgm:spPr/>
    </dgm:pt>
    <dgm:pt modelId="{0363FC70-8658-434F-A024-2D5F60E6599C}" type="pres">
      <dgm:prSet presAssocID="{119862DF-C2E8-9640-8091-5BC45F105A6E}" presName="parentShp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4D09B67-89F4-3A47-9D8D-0468577B5CD1}" type="pres">
      <dgm:prSet presAssocID="{119862DF-C2E8-9640-8091-5BC45F105A6E}" presName="childShp" presStyleLbl="bg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F175492-7B54-214F-876B-BFD5E94C938D}" srcId="{ADC0F700-90E8-4D4A-A0EC-9329D776EA46}" destId="{119862DF-C2E8-9640-8091-5BC45F105A6E}" srcOrd="2" destOrd="0" parTransId="{F3AA5A39-FC66-F845-90AC-38F1F67E0721}" sibTransId="{4C8DE670-255D-AC48-B691-2E584EAA73DF}"/>
    <dgm:cxn modelId="{3E890631-4CDC-6544-A711-5320739A1EA6}" srcId="{AAE66DF6-91A3-C441-BE0F-36528572C317}" destId="{5C3600D7-D013-194F-BCF6-3BBD10AAAABD}" srcOrd="0" destOrd="0" parTransId="{BB61F76E-E65C-DE42-9A6D-4A9A04020EF4}" sibTransId="{3822D2A5-1BE1-A646-808A-8CA47F453DA7}"/>
    <dgm:cxn modelId="{19B5BAC6-C37A-DF43-BB49-06A666B8B5C3}" srcId="{ADC0F700-90E8-4D4A-A0EC-9329D776EA46}" destId="{AAE66DF6-91A3-C441-BE0F-36528572C317}" srcOrd="0" destOrd="0" parTransId="{C7A283DD-5C4E-D644-9C03-46D9447FC275}" sibTransId="{3A7E99BC-D034-1A4E-AB87-D8E3D8A7B4A6}"/>
    <dgm:cxn modelId="{A6048FBA-BD58-9647-9FAE-A91C1A01E144}" srcId="{119862DF-C2E8-9640-8091-5BC45F105A6E}" destId="{75B5453B-58CB-A544-BA51-D6D0D74DCDD0}" srcOrd="0" destOrd="0" parTransId="{7842FF32-1BDE-AA4A-8DA6-A72D8D57AD38}" sibTransId="{D9A5B4EF-8382-C244-8FCE-20C147887187}"/>
    <dgm:cxn modelId="{1B01C4E0-339B-EB4F-B7F0-250C10D8AB44}" srcId="{119862DF-C2E8-9640-8091-5BC45F105A6E}" destId="{B14F1715-3DDF-3447-84A5-EA6CD20B61B5}" srcOrd="2" destOrd="0" parTransId="{656D9901-A926-9D4A-84CD-92F044F08F13}" sibTransId="{2A1EEABA-0DD7-B84A-B033-1243D2BE6EC4}"/>
    <dgm:cxn modelId="{CDCE9DC0-F116-AF48-909D-CFC82B36CE26}" type="presOf" srcId="{5C3600D7-D013-194F-BCF6-3BBD10AAAABD}" destId="{650098CD-3CF6-D742-9078-B7B954116D61}" srcOrd="0" destOrd="0" presId="urn:microsoft.com/office/officeart/2005/8/layout/vList6"/>
    <dgm:cxn modelId="{7700899F-8029-714C-A06A-3D1FD799D548}" type="presOf" srcId="{7643B9BE-E812-2549-B912-85E554B2ABE5}" destId="{650098CD-3CF6-D742-9078-B7B954116D61}" srcOrd="0" destOrd="1" presId="urn:microsoft.com/office/officeart/2005/8/layout/vList6"/>
    <dgm:cxn modelId="{C393111B-CC4E-B843-BB09-E3BA1179C58E}" type="presOf" srcId="{ADC0F700-90E8-4D4A-A0EC-9329D776EA46}" destId="{47083C14-5441-F94D-A2E7-35574F963156}" srcOrd="0" destOrd="0" presId="urn:microsoft.com/office/officeart/2005/8/layout/vList6"/>
    <dgm:cxn modelId="{A56B84B1-3093-2D41-9857-447A3D6ECCE9}" srcId="{0F28BF53-8E22-9A41-866F-9A0917EF5D01}" destId="{55A80505-5ED5-6C4A-8863-B0E2B5F29DA0}" srcOrd="1" destOrd="0" parTransId="{C3ED267C-F29D-D94A-B50C-7CA1F3A370D3}" sibTransId="{450A9775-65A5-5B42-BFB0-A68997C366FF}"/>
    <dgm:cxn modelId="{53CBE9F6-0888-F742-BEB4-DEB56F74F7E0}" srcId="{119862DF-C2E8-9640-8091-5BC45F105A6E}" destId="{B6D9F7ED-B0CB-0E40-9700-BAD5CDD99F08}" srcOrd="1" destOrd="0" parTransId="{E004B80C-8655-2F46-98B8-00959D221D0D}" sibTransId="{C7F48BE9-BA3E-514F-B2E7-29DC1437607D}"/>
    <dgm:cxn modelId="{1EC75A72-7D13-6546-9B74-B5DDB9AEDD18}" type="presOf" srcId="{75B5453B-58CB-A544-BA51-D6D0D74DCDD0}" destId="{E4D09B67-89F4-3A47-9D8D-0468577B5CD1}" srcOrd="0" destOrd="0" presId="urn:microsoft.com/office/officeart/2005/8/layout/vList6"/>
    <dgm:cxn modelId="{33108748-381D-8D42-826A-90BF64DD5C1F}" type="presOf" srcId="{46E70A54-8059-2647-86C5-7F42B193E153}" destId="{650098CD-3CF6-D742-9078-B7B954116D61}" srcOrd="0" destOrd="2" presId="urn:microsoft.com/office/officeart/2005/8/layout/vList6"/>
    <dgm:cxn modelId="{B2768044-9D11-F144-A39D-98F2CD351279}" type="presOf" srcId="{B14F1715-3DDF-3447-84A5-EA6CD20B61B5}" destId="{E4D09B67-89F4-3A47-9D8D-0468577B5CD1}" srcOrd="0" destOrd="2" presId="urn:microsoft.com/office/officeart/2005/8/layout/vList6"/>
    <dgm:cxn modelId="{04F7AAB4-BAF9-F34E-AC16-A2C20FDD4195}" type="presOf" srcId="{119862DF-C2E8-9640-8091-5BC45F105A6E}" destId="{0363FC70-8658-434F-A024-2D5F60E6599C}" srcOrd="0" destOrd="0" presId="urn:microsoft.com/office/officeart/2005/8/layout/vList6"/>
    <dgm:cxn modelId="{5BA25DCC-EFA1-374F-99DD-5A7EB78C5032}" type="presOf" srcId="{B6D9F7ED-B0CB-0E40-9700-BAD5CDD99F08}" destId="{E4D09B67-89F4-3A47-9D8D-0468577B5CD1}" srcOrd="0" destOrd="1" presId="urn:microsoft.com/office/officeart/2005/8/layout/vList6"/>
    <dgm:cxn modelId="{FD860465-B762-3E41-9F42-0F60ACC7CF9C}" type="presOf" srcId="{610F2712-ED8B-9A41-92FB-AA57EACAB075}" destId="{650098CD-3CF6-D742-9078-B7B954116D61}" srcOrd="0" destOrd="3" presId="urn:microsoft.com/office/officeart/2005/8/layout/vList6"/>
    <dgm:cxn modelId="{125B5A1C-168C-624C-AF09-84317A7A2DDC}" type="presOf" srcId="{0F28BF53-8E22-9A41-866F-9A0917EF5D01}" destId="{3D68833F-21B0-BB4C-880B-146BE957DFF0}" srcOrd="0" destOrd="0" presId="urn:microsoft.com/office/officeart/2005/8/layout/vList6"/>
    <dgm:cxn modelId="{B7E4334D-9AC0-334C-9592-EF0D1682F833}" srcId="{AAE66DF6-91A3-C441-BE0F-36528572C317}" destId="{610F2712-ED8B-9A41-92FB-AA57EACAB075}" srcOrd="3" destOrd="0" parTransId="{FE5C9123-FBDB-DC4F-B039-64DC98EBB107}" sibTransId="{2256640D-F18F-DD49-82BB-67CB000CB5CB}"/>
    <dgm:cxn modelId="{CA0427C6-8295-424F-AD69-785BED60E8E6}" srcId="{AAE66DF6-91A3-C441-BE0F-36528572C317}" destId="{7643B9BE-E812-2549-B912-85E554B2ABE5}" srcOrd="1" destOrd="0" parTransId="{2DB92E8A-AE0A-4E45-B85D-E1DE8004D73D}" sibTransId="{1BC10F0C-3272-1148-82F2-D586CD348ED8}"/>
    <dgm:cxn modelId="{31DA1FA7-F1DB-FE4A-9F8C-9DA7A93AD91A}" srcId="{AAE66DF6-91A3-C441-BE0F-36528572C317}" destId="{46E70A54-8059-2647-86C5-7F42B193E153}" srcOrd="2" destOrd="0" parTransId="{B8F5D7E8-7462-8747-ABBD-1D78EBB98ED4}" sibTransId="{ACD9C224-E9D5-1A42-B36B-102BA232C3AB}"/>
    <dgm:cxn modelId="{1EF92DB4-39F5-7847-A663-B2D7941ACD09}" type="presOf" srcId="{4544554A-68EA-6C41-85AA-9908295509D6}" destId="{416D8669-3B9B-2D4B-BFC3-C2066FB22C95}" srcOrd="0" destOrd="0" presId="urn:microsoft.com/office/officeart/2005/8/layout/vList6"/>
    <dgm:cxn modelId="{14682B4D-2523-5E41-B55E-7067B8BCCCB7}" srcId="{0F28BF53-8E22-9A41-866F-9A0917EF5D01}" destId="{4544554A-68EA-6C41-85AA-9908295509D6}" srcOrd="0" destOrd="0" parTransId="{5114E851-BCF7-8F47-8BEA-F573C4189261}" sibTransId="{A9718E53-2FC1-0D4C-91E5-7F80DE6601F3}"/>
    <dgm:cxn modelId="{B9FC9722-E248-D242-A1C4-67A6196DE932}" type="presOf" srcId="{AAE66DF6-91A3-C441-BE0F-36528572C317}" destId="{4F0DC438-4C45-4C47-9CAE-B9D676F878A7}" srcOrd="0" destOrd="0" presId="urn:microsoft.com/office/officeart/2005/8/layout/vList6"/>
    <dgm:cxn modelId="{7FB4EAA0-9BB6-B743-936B-580A8D4A55CE}" type="presOf" srcId="{55A80505-5ED5-6C4A-8863-B0E2B5F29DA0}" destId="{416D8669-3B9B-2D4B-BFC3-C2066FB22C95}" srcOrd="0" destOrd="1" presId="urn:microsoft.com/office/officeart/2005/8/layout/vList6"/>
    <dgm:cxn modelId="{7D110174-059E-494D-9558-8609573CAE25}" srcId="{ADC0F700-90E8-4D4A-A0EC-9329D776EA46}" destId="{0F28BF53-8E22-9A41-866F-9A0917EF5D01}" srcOrd="1" destOrd="0" parTransId="{1BA7E7C5-C641-F546-9AFD-CBA8E6C6D671}" sibTransId="{27035200-B0F8-DD46-B751-F7F945B04AB9}"/>
    <dgm:cxn modelId="{D432CEE8-70A1-0F47-9B93-92D6D5A5258F}" type="presParOf" srcId="{47083C14-5441-F94D-A2E7-35574F963156}" destId="{F69356BB-62A9-5A4C-BF03-EFDAB68B397A}" srcOrd="0" destOrd="0" presId="urn:microsoft.com/office/officeart/2005/8/layout/vList6"/>
    <dgm:cxn modelId="{0176A8C1-A5BD-9548-AF9B-99E226115C78}" type="presParOf" srcId="{F69356BB-62A9-5A4C-BF03-EFDAB68B397A}" destId="{4F0DC438-4C45-4C47-9CAE-B9D676F878A7}" srcOrd="0" destOrd="0" presId="urn:microsoft.com/office/officeart/2005/8/layout/vList6"/>
    <dgm:cxn modelId="{C2AC7909-36E4-704D-A3FA-ED7957C57B7A}" type="presParOf" srcId="{F69356BB-62A9-5A4C-BF03-EFDAB68B397A}" destId="{650098CD-3CF6-D742-9078-B7B954116D61}" srcOrd="1" destOrd="0" presId="urn:microsoft.com/office/officeart/2005/8/layout/vList6"/>
    <dgm:cxn modelId="{6789751E-9945-EA4A-A8C8-9F1534E911FE}" type="presParOf" srcId="{47083C14-5441-F94D-A2E7-35574F963156}" destId="{4FE1E3E6-0008-4A4E-966F-7118DC984801}" srcOrd="1" destOrd="0" presId="urn:microsoft.com/office/officeart/2005/8/layout/vList6"/>
    <dgm:cxn modelId="{09040920-7574-8B4A-A49E-FD179E477DD9}" type="presParOf" srcId="{47083C14-5441-F94D-A2E7-35574F963156}" destId="{67199442-83EB-D146-87B3-2FDA2635E8E7}" srcOrd="2" destOrd="0" presId="urn:microsoft.com/office/officeart/2005/8/layout/vList6"/>
    <dgm:cxn modelId="{468A4D5E-1652-5E4B-A0C5-61A15866399D}" type="presParOf" srcId="{67199442-83EB-D146-87B3-2FDA2635E8E7}" destId="{3D68833F-21B0-BB4C-880B-146BE957DFF0}" srcOrd="0" destOrd="0" presId="urn:microsoft.com/office/officeart/2005/8/layout/vList6"/>
    <dgm:cxn modelId="{699B3F31-722F-AC4E-919B-6C37F84044FB}" type="presParOf" srcId="{67199442-83EB-D146-87B3-2FDA2635E8E7}" destId="{416D8669-3B9B-2D4B-BFC3-C2066FB22C95}" srcOrd="1" destOrd="0" presId="urn:microsoft.com/office/officeart/2005/8/layout/vList6"/>
    <dgm:cxn modelId="{4E3E6613-F7F1-6D4C-91B0-DCE87DCD13D9}" type="presParOf" srcId="{47083C14-5441-F94D-A2E7-35574F963156}" destId="{CDC267DA-BCDE-5D4D-9EA5-7C36F4481819}" srcOrd="3" destOrd="0" presId="urn:microsoft.com/office/officeart/2005/8/layout/vList6"/>
    <dgm:cxn modelId="{435A9EFA-EDC5-1441-A0D4-A0348FEAC66C}" type="presParOf" srcId="{47083C14-5441-F94D-A2E7-35574F963156}" destId="{2DCFF765-2F6D-674C-A52D-AFCF1C04EFD0}" srcOrd="4" destOrd="0" presId="urn:microsoft.com/office/officeart/2005/8/layout/vList6"/>
    <dgm:cxn modelId="{1401EB29-4335-2642-B98D-DE8C29A17D9C}" type="presParOf" srcId="{2DCFF765-2F6D-674C-A52D-AFCF1C04EFD0}" destId="{0363FC70-8658-434F-A024-2D5F60E6599C}" srcOrd="0" destOrd="0" presId="urn:microsoft.com/office/officeart/2005/8/layout/vList6"/>
    <dgm:cxn modelId="{1533E276-8A7C-0744-BA39-BA0DD19BD9DE}" type="presParOf" srcId="{2DCFF765-2F6D-674C-A52D-AFCF1C04EFD0}" destId="{E4D09B67-89F4-3A47-9D8D-0468577B5CD1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0B27E6A-9E86-9841-8690-837C510AA0B2}" type="doc">
      <dgm:prSet loTypeId="urn:microsoft.com/office/officeart/2005/8/layout/vList6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BB42263-1769-0145-9075-7EDFA286C7CA}">
      <dgm:prSet phldrT="[Text]"/>
      <dgm:spPr/>
      <dgm:t>
        <a:bodyPr/>
        <a:lstStyle/>
        <a:p>
          <a:r>
            <a:rPr lang="en-US" dirty="0" smtClean="0"/>
            <a:t>Advocate for re-investment of County Boards of DD/DODD budget savings accrued from waiver budgets or efficiencies in County Boards and State systems in DSP wages, benefits, training and supervision, and waiting list.</a:t>
          </a:r>
          <a:endParaRPr lang="en-US" dirty="0"/>
        </a:p>
      </dgm:t>
    </dgm:pt>
    <dgm:pt modelId="{D6A0C065-1339-5F42-B799-351BBB7AE904}" type="parTrans" cxnId="{5AD15492-6E07-9346-AA22-137784D9F146}">
      <dgm:prSet/>
      <dgm:spPr/>
      <dgm:t>
        <a:bodyPr/>
        <a:lstStyle/>
        <a:p>
          <a:endParaRPr lang="en-US"/>
        </a:p>
      </dgm:t>
    </dgm:pt>
    <dgm:pt modelId="{B96E49E6-E248-8947-8DAE-0CC2025B5512}" type="sibTrans" cxnId="{5AD15492-6E07-9346-AA22-137784D9F146}">
      <dgm:prSet/>
      <dgm:spPr/>
      <dgm:t>
        <a:bodyPr/>
        <a:lstStyle/>
        <a:p>
          <a:endParaRPr lang="en-US"/>
        </a:p>
      </dgm:t>
    </dgm:pt>
    <dgm:pt modelId="{A9273104-F687-9145-8628-4EE10E73D592}">
      <dgm:prSet phldrT="[Text]"/>
      <dgm:spPr/>
      <dgm:t>
        <a:bodyPr/>
        <a:lstStyle/>
        <a:p>
          <a:r>
            <a:rPr lang="en-US" b="1" dirty="0" smtClean="0"/>
            <a:t>Waiver </a:t>
          </a:r>
          <a:r>
            <a:rPr lang="en-US" b="1" dirty="0" smtClean="0"/>
            <a:t>Pilot</a:t>
          </a:r>
          <a:endParaRPr lang="en-US" dirty="0"/>
        </a:p>
      </dgm:t>
    </dgm:pt>
    <dgm:pt modelId="{6CC3240C-3F92-DC43-A791-93A696196B01}" type="parTrans" cxnId="{64A1C524-DA57-9542-A6A2-5D0DD5ABA4E9}">
      <dgm:prSet/>
      <dgm:spPr/>
      <dgm:t>
        <a:bodyPr/>
        <a:lstStyle/>
        <a:p>
          <a:endParaRPr lang="en-US"/>
        </a:p>
      </dgm:t>
    </dgm:pt>
    <dgm:pt modelId="{3F69FF46-5E2E-C841-9B2A-5B9D03F97A29}" type="sibTrans" cxnId="{64A1C524-DA57-9542-A6A2-5D0DD5ABA4E9}">
      <dgm:prSet/>
      <dgm:spPr/>
      <dgm:t>
        <a:bodyPr/>
        <a:lstStyle/>
        <a:p>
          <a:endParaRPr lang="en-US"/>
        </a:p>
      </dgm:t>
    </dgm:pt>
    <dgm:pt modelId="{296A8435-96EF-5E42-A8B2-69F21D5AE8B4}">
      <dgm:prSet phldrT="[Text]"/>
      <dgm:spPr/>
      <dgm:t>
        <a:bodyPr/>
        <a:lstStyle/>
        <a:p>
          <a:r>
            <a:rPr lang="en-US" dirty="0" smtClean="0"/>
            <a:t>Advocate for annual adjustments to ICF and waiver reimbursement tied to inflationary index and unfunded mandates for provider viability.</a:t>
          </a:r>
          <a:endParaRPr lang="en-US" dirty="0"/>
        </a:p>
      </dgm:t>
    </dgm:pt>
    <dgm:pt modelId="{0CB1A133-7485-774C-80E3-91EFC0875E7D}" type="parTrans" cxnId="{AA2CD17D-E017-2048-9F1E-B39789A97387}">
      <dgm:prSet/>
      <dgm:spPr/>
      <dgm:t>
        <a:bodyPr/>
        <a:lstStyle/>
        <a:p>
          <a:endParaRPr lang="en-US"/>
        </a:p>
      </dgm:t>
    </dgm:pt>
    <dgm:pt modelId="{51652200-A70D-0B44-9561-A1C72CFCE398}" type="sibTrans" cxnId="{AA2CD17D-E017-2048-9F1E-B39789A97387}">
      <dgm:prSet/>
      <dgm:spPr/>
      <dgm:t>
        <a:bodyPr/>
        <a:lstStyle/>
        <a:p>
          <a:endParaRPr lang="en-US"/>
        </a:p>
      </dgm:t>
    </dgm:pt>
    <dgm:pt modelId="{A719D630-1935-674F-B1EE-1A93CC58E1CD}">
      <dgm:prSet phldrT="[Text]"/>
      <dgm:spPr/>
      <dgm:t>
        <a:bodyPr/>
        <a:lstStyle/>
        <a:p>
          <a:r>
            <a:rPr lang="en-US" b="1" dirty="0" smtClean="0"/>
            <a:t>ICF Reimbursement Work Groups</a:t>
          </a:r>
          <a:endParaRPr lang="en-US" dirty="0"/>
        </a:p>
      </dgm:t>
    </dgm:pt>
    <dgm:pt modelId="{6C966843-2D28-5D47-B7C5-D7AE81EB25F3}" type="parTrans" cxnId="{6AEAFFDF-E141-CD4B-A079-F4087D31FAD3}">
      <dgm:prSet/>
      <dgm:spPr/>
      <dgm:t>
        <a:bodyPr/>
        <a:lstStyle/>
        <a:p>
          <a:endParaRPr lang="en-US"/>
        </a:p>
      </dgm:t>
    </dgm:pt>
    <dgm:pt modelId="{09C98BF9-7E89-044F-8D13-8EB2319ED7E7}" type="sibTrans" cxnId="{6AEAFFDF-E141-CD4B-A079-F4087D31FAD3}">
      <dgm:prSet/>
      <dgm:spPr/>
      <dgm:t>
        <a:bodyPr/>
        <a:lstStyle/>
        <a:p>
          <a:endParaRPr lang="en-US"/>
        </a:p>
      </dgm:t>
    </dgm:pt>
    <dgm:pt modelId="{1C727563-05C3-D74E-9E49-657E6CBB7A9C}">
      <dgm:prSet/>
      <dgm:spPr/>
      <dgm:t>
        <a:bodyPr/>
        <a:lstStyle/>
        <a:p>
          <a:r>
            <a:rPr lang="en-US" dirty="0" smtClean="0"/>
            <a:t>Using data provided by OPRA, advocate for implementation of data-informed reimbursement policies/systems that provide positive incentives for achieving desired outcomes / policies</a:t>
          </a:r>
          <a:endParaRPr lang="en-US" dirty="0"/>
        </a:p>
      </dgm:t>
    </dgm:pt>
    <dgm:pt modelId="{0D29A6A1-3A03-AA46-8F10-36DC8EDC62A7}" type="parTrans" cxnId="{D1D0469B-598D-C64D-ADA8-EC155A9A9E6B}">
      <dgm:prSet/>
      <dgm:spPr/>
      <dgm:t>
        <a:bodyPr/>
        <a:lstStyle/>
        <a:p>
          <a:endParaRPr lang="en-US"/>
        </a:p>
      </dgm:t>
    </dgm:pt>
    <dgm:pt modelId="{B73ADA5D-DD45-024D-982C-DAE3AC1475ED}" type="sibTrans" cxnId="{D1D0469B-598D-C64D-ADA8-EC155A9A9E6B}">
      <dgm:prSet/>
      <dgm:spPr/>
      <dgm:t>
        <a:bodyPr/>
        <a:lstStyle/>
        <a:p>
          <a:endParaRPr lang="en-US"/>
        </a:p>
      </dgm:t>
    </dgm:pt>
    <dgm:pt modelId="{AA0D25FE-800D-474C-A45C-BA07874DEE20}">
      <dgm:prSet/>
      <dgm:spPr/>
      <dgm:t>
        <a:bodyPr/>
        <a:lstStyle/>
        <a:p>
          <a:r>
            <a:rPr lang="en-US" b="1" dirty="0" smtClean="0"/>
            <a:t>OPRA BI Tool</a:t>
          </a:r>
          <a:endParaRPr lang="en-US" dirty="0"/>
        </a:p>
      </dgm:t>
    </dgm:pt>
    <dgm:pt modelId="{1CF1FC15-FBF8-254C-A23C-59DD78A1F591}" type="parTrans" cxnId="{DA7DB239-317B-B546-AB11-09A944EDFD2E}">
      <dgm:prSet/>
      <dgm:spPr/>
    </dgm:pt>
    <dgm:pt modelId="{55427F7A-040B-5B46-9B2E-304491011591}" type="sibTrans" cxnId="{DA7DB239-317B-B546-AB11-09A944EDFD2E}">
      <dgm:prSet/>
      <dgm:spPr/>
    </dgm:pt>
    <dgm:pt modelId="{9CA09F5C-6EB7-6C4E-975C-2C9B6500CCE3}">
      <dgm:prSet phldrT="[Text]"/>
      <dgm:spPr/>
      <dgm:t>
        <a:bodyPr/>
        <a:lstStyle/>
        <a:p>
          <a:r>
            <a:rPr lang="en-US" b="1" dirty="0" smtClean="0"/>
            <a:t>AOF </a:t>
          </a:r>
          <a:r>
            <a:rPr lang="en-US" b="1" dirty="0" smtClean="0"/>
            <a:t>Direct Care Workforce Coalition</a:t>
          </a:r>
          <a:endParaRPr lang="en-US" dirty="0"/>
        </a:p>
      </dgm:t>
    </dgm:pt>
    <dgm:pt modelId="{B845AF62-63D7-0E4B-8818-421744EF317C}" type="parTrans" cxnId="{1F0A75A5-DC66-0C46-B7A7-D3E662D4BF1A}">
      <dgm:prSet/>
      <dgm:spPr/>
    </dgm:pt>
    <dgm:pt modelId="{6BDD91B4-4767-6646-BBB5-F95566D5CA16}" type="sibTrans" cxnId="{1F0A75A5-DC66-0C46-B7A7-D3E662D4BF1A}">
      <dgm:prSet/>
      <dgm:spPr/>
    </dgm:pt>
    <dgm:pt modelId="{0C885C2C-27E1-4941-B1BB-53527AAD7914}">
      <dgm:prSet/>
      <dgm:spPr/>
      <dgm:t>
        <a:bodyPr/>
        <a:lstStyle/>
        <a:p>
          <a:r>
            <a:rPr lang="en-US" b="1" dirty="0" smtClean="0"/>
            <a:t>US DOL Threshold </a:t>
          </a:r>
          <a:r>
            <a:rPr lang="en-US" b="1" dirty="0" smtClean="0"/>
            <a:t>for Exempt Status</a:t>
          </a:r>
          <a:endParaRPr lang="en-US" dirty="0"/>
        </a:p>
      </dgm:t>
    </dgm:pt>
    <dgm:pt modelId="{82EE18E3-90E4-0D40-B75A-2FC01E63E595}" type="parTrans" cxnId="{3AAA83C7-D5E7-B84A-9D72-E04F1953F34E}">
      <dgm:prSet/>
      <dgm:spPr/>
    </dgm:pt>
    <dgm:pt modelId="{3B7EC592-3D25-3B47-A490-6209B0F7E970}" type="sibTrans" cxnId="{3AAA83C7-D5E7-B84A-9D72-E04F1953F34E}">
      <dgm:prSet/>
      <dgm:spPr/>
    </dgm:pt>
    <dgm:pt modelId="{8F24EB3B-3097-564D-A7DB-78D8E8D17542}">
      <dgm:prSet phldrT="[Text]"/>
      <dgm:spPr/>
      <dgm:t>
        <a:bodyPr/>
        <a:lstStyle/>
        <a:p>
          <a:r>
            <a:rPr lang="en-US" b="1" dirty="0" smtClean="0"/>
            <a:t>CCS Study</a:t>
          </a:r>
          <a:endParaRPr lang="en-US" b="1" dirty="0"/>
        </a:p>
      </dgm:t>
    </dgm:pt>
    <dgm:pt modelId="{F1FCF37A-FE75-9A4D-8761-85D839F4CE0D}" type="parTrans" cxnId="{5FF50611-6814-FD40-99ED-A4A9FD975B80}">
      <dgm:prSet/>
      <dgm:spPr/>
    </dgm:pt>
    <dgm:pt modelId="{D9CB8FF5-FFED-844E-9309-01981C87F85F}" type="sibTrans" cxnId="{5FF50611-6814-FD40-99ED-A4A9FD975B80}">
      <dgm:prSet/>
      <dgm:spPr/>
    </dgm:pt>
    <dgm:pt modelId="{CD43A976-2B28-BE4F-A7CE-83E9E4C74BE5}">
      <dgm:prSet phldrT="[Text]"/>
      <dgm:spPr/>
      <dgm:t>
        <a:bodyPr/>
        <a:lstStyle/>
        <a:p>
          <a:r>
            <a:rPr lang="en-US" b="1" dirty="0" smtClean="0"/>
            <a:t>IDD- Specific Health Home Initiative</a:t>
          </a:r>
          <a:endParaRPr lang="en-US" b="1" dirty="0"/>
        </a:p>
      </dgm:t>
    </dgm:pt>
    <dgm:pt modelId="{7248119C-7420-BB4E-9843-257A0F7C3801}" type="parTrans" cxnId="{FDCBAFAA-C867-DA43-8DAA-08DFB8DBF820}">
      <dgm:prSet/>
      <dgm:spPr/>
    </dgm:pt>
    <dgm:pt modelId="{345359C3-6ECD-5342-A048-E0333BDE94BF}" type="sibTrans" cxnId="{FDCBAFAA-C867-DA43-8DAA-08DFB8DBF820}">
      <dgm:prSet/>
      <dgm:spPr/>
    </dgm:pt>
    <dgm:pt modelId="{6BFAE118-E390-A342-89AF-AFD25F8BBBEA}">
      <dgm:prSet/>
      <dgm:spPr/>
      <dgm:t>
        <a:bodyPr/>
        <a:lstStyle/>
        <a:p>
          <a:r>
            <a:rPr lang="en-US" b="1" dirty="0" smtClean="0"/>
            <a:t>Center for Health Care Analytics for People with IDD</a:t>
          </a:r>
          <a:endParaRPr lang="en-US" b="1" dirty="0"/>
        </a:p>
      </dgm:t>
    </dgm:pt>
    <dgm:pt modelId="{048038AB-59E4-C248-A4B4-E60B80B20295}" type="parTrans" cxnId="{9781BC86-C0D2-E34C-8185-BF8975EDECF6}">
      <dgm:prSet/>
      <dgm:spPr/>
    </dgm:pt>
    <dgm:pt modelId="{6A9A07EE-5705-9041-82E7-B31B22F3B546}" type="sibTrans" cxnId="{9781BC86-C0D2-E34C-8185-BF8975EDECF6}">
      <dgm:prSet/>
      <dgm:spPr/>
    </dgm:pt>
    <dgm:pt modelId="{3911F9BA-E83F-1D46-9466-EED0ECF4B3E6}" type="pres">
      <dgm:prSet presAssocID="{90B27E6A-9E86-9841-8690-837C510AA0B2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6E8C7F20-5EEE-9B4E-B854-977D4B3FE733}" type="pres">
      <dgm:prSet presAssocID="{9BB42263-1769-0145-9075-7EDFA286C7CA}" presName="linNode" presStyleCnt="0"/>
      <dgm:spPr/>
    </dgm:pt>
    <dgm:pt modelId="{5165AC9C-1B45-8F4D-9753-1EBBEBBDF28B}" type="pres">
      <dgm:prSet presAssocID="{9BB42263-1769-0145-9075-7EDFA286C7CA}" presName="parentShp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9DD2FC2-48DF-0C46-8A69-01F7D9F050D1}" type="pres">
      <dgm:prSet presAssocID="{9BB42263-1769-0145-9075-7EDFA286C7CA}" presName="childShp" presStyleLbl="bg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50B9EF1-0D52-5841-BAD9-784668808D4B}" type="pres">
      <dgm:prSet presAssocID="{B96E49E6-E248-8947-8DAE-0CC2025B5512}" presName="spacing" presStyleCnt="0"/>
      <dgm:spPr/>
    </dgm:pt>
    <dgm:pt modelId="{B26EDF93-CBA5-9D40-AFD1-0C3B4AF5C8F0}" type="pres">
      <dgm:prSet presAssocID="{296A8435-96EF-5E42-A8B2-69F21D5AE8B4}" presName="linNode" presStyleCnt="0"/>
      <dgm:spPr/>
    </dgm:pt>
    <dgm:pt modelId="{188F1B65-7D14-FE4A-9D2B-BA8C8CC45872}" type="pres">
      <dgm:prSet presAssocID="{296A8435-96EF-5E42-A8B2-69F21D5AE8B4}" presName="parentShp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0342CE9-2741-3947-A9F2-384A21EBC601}" type="pres">
      <dgm:prSet presAssocID="{296A8435-96EF-5E42-A8B2-69F21D5AE8B4}" presName="childShp" presStyleLbl="bg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0440820-E42A-BD42-94CF-36CF25B4A089}" type="pres">
      <dgm:prSet presAssocID="{51652200-A70D-0B44-9561-A1C72CFCE398}" presName="spacing" presStyleCnt="0"/>
      <dgm:spPr/>
    </dgm:pt>
    <dgm:pt modelId="{FCEFCA1F-3413-854E-BD3E-CCE99FBE09F0}" type="pres">
      <dgm:prSet presAssocID="{1C727563-05C3-D74E-9E49-657E6CBB7A9C}" presName="linNode" presStyleCnt="0"/>
      <dgm:spPr/>
    </dgm:pt>
    <dgm:pt modelId="{3BC3F085-F8BD-4144-9A0F-AF66916C0B07}" type="pres">
      <dgm:prSet presAssocID="{1C727563-05C3-D74E-9E49-657E6CBB7A9C}" presName="parentShp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D88B25B-1EC1-734C-92C5-8845DB2F25F1}" type="pres">
      <dgm:prSet presAssocID="{1C727563-05C3-D74E-9E49-657E6CBB7A9C}" presName="childShp" presStyleLbl="bg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4A1C524-DA57-9542-A6A2-5D0DD5ABA4E9}" srcId="{9BB42263-1769-0145-9075-7EDFA286C7CA}" destId="{A9273104-F687-9145-8628-4EE10E73D592}" srcOrd="0" destOrd="0" parTransId="{6CC3240C-3F92-DC43-A791-93A696196B01}" sibTransId="{3F69FF46-5E2E-C841-9B2A-5B9D03F97A29}"/>
    <dgm:cxn modelId="{DA7DB239-317B-B546-AB11-09A944EDFD2E}" srcId="{1C727563-05C3-D74E-9E49-657E6CBB7A9C}" destId="{AA0D25FE-800D-474C-A45C-BA07874DEE20}" srcOrd="0" destOrd="0" parTransId="{1CF1FC15-FBF8-254C-A23C-59DD78A1F591}" sibTransId="{55427F7A-040B-5B46-9B2E-304491011591}"/>
    <dgm:cxn modelId="{6C11A30B-3A32-3E49-8D61-FA12903BCD8D}" type="presOf" srcId="{8F24EB3B-3097-564D-A7DB-78D8E8D17542}" destId="{60342CE9-2741-3947-A9F2-384A21EBC601}" srcOrd="0" destOrd="1" presId="urn:microsoft.com/office/officeart/2005/8/layout/vList6"/>
    <dgm:cxn modelId="{5AD15492-6E07-9346-AA22-137784D9F146}" srcId="{90B27E6A-9E86-9841-8690-837C510AA0B2}" destId="{9BB42263-1769-0145-9075-7EDFA286C7CA}" srcOrd="0" destOrd="0" parTransId="{D6A0C065-1339-5F42-B799-351BBB7AE904}" sibTransId="{B96E49E6-E248-8947-8DAE-0CC2025B5512}"/>
    <dgm:cxn modelId="{5FF50611-6814-FD40-99ED-A4A9FD975B80}" srcId="{296A8435-96EF-5E42-A8B2-69F21D5AE8B4}" destId="{8F24EB3B-3097-564D-A7DB-78D8E8D17542}" srcOrd="1" destOrd="0" parTransId="{F1FCF37A-FE75-9A4D-8761-85D839F4CE0D}" sibTransId="{D9CB8FF5-FFED-844E-9309-01981C87F85F}"/>
    <dgm:cxn modelId="{FF481F3E-BDD2-FF42-96E8-419E03671E77}" type="presOf" srcId="{A9273104-F687-9145-8628-4EE10E73D592}" destId="{19DD2FC2-48DF-0C46-8A69-01F7D9F050D1}" srcOrd="0" destOrd="0" presId="urn:microsoft.com/office/officeart/2005/8/layout/vList6"/>
    <dgm:cxn modelId="{8B8F7058-A0BB-DF42-8E4D-056F00F9AED2}" type="presOf" srcId="{AA0D25FE-800D-474C-A45C-BA07874DEE20}" destId="{5D88B25B-1EC1-734C-92C5-8845DB2F25F1}" srcOrd="0" destOrd="0" presId="urn:microsoft.com/office/officeart/2005/8/layout/vList6"/>
    <dgm:cxn modelId="{9781BC86-C0D2-E34C-8185-BF8975EDECF6}" srcId="{1C727563-05C3-D74E-9E49-657E6CBB7A9C}" destId="{6BFAE118-E390-A342-89AF-AFD25F8BBBEA}" srcOrd="2" destOrd="0" parTransId="{048038AB-59E4-C248-A4B4-E60B80B20295}" sibTransId="{6A9A07EE-5705-9041-82E7-B31B22F3B546}"/>
    <dgm:cxn modelId="{FD4CB87C-6ED1-124F-965F-7B353F7AB40D}" type="presOf" srcId="{A719D630-1935-674F-B1EE-1A93CC58E1CD}" destId="{60342CE9-2741-3947-A9F2-384A21EBC601}" srcOrd="0" destOrd="0" presId="urn:microsoft.com/office/officeart/2005/8/layout/vList6"/>
    <dgm:cxn modelId="{6AEAFFDF-E141-CD4B-A079-F4087D31FAD3}" srcId="{296A8435-96EF-5E42-A8B2-69F21D5AE8B4}" destId="{A719D630-1935-674F-B1EE-1A93CC58E1CD}" srcOrd="0" destOrd="0" parTransId="{6C966843-2D28-5D47-B7C5-D7AE81EB25F3}" sibTransId="{09C98BF9-7E89-044F-8D13-8EB2319ED7E7}"/>
    <dgm:cxn modelId="{A5235D5E-AE39-8246-A5CF-D6079A3B98A1}" type="presOf" srcId="{0C885C2C-27E1-4941-B1BB-53527AAD7914}" destId="{5D88B25B-1EC1-734C-92C5-8845DB2F25F1}" srcOrd="0" destOrd="1" presId="urn:microsoft.com/office/officeart/2005/8/layout/vList6"/>
    <dgm:cxn modelId="{EA707EC0-2FA6-FB41-9CF5-BF099203A438}" type="presOf" srcId="{9CA09F5C-6EB7-6C4E-975C-2C9B6500CCE3}" destId="{19DD2FC2-48DF-0C46-8A69-01F7D9F050D1}" srcOrd="0" destOrd="1" presId="urn:microsoft.com/office/officeart/2005/8/layout/vList6"/>
    <dgm:cxn modelId="{5D7168DF-228E-EA44-8841-11944A0BE1C1}" type="presOf" srcId="{90B27E6A-9E86-9841-8690-837C510AA0B2}" destId="{3911F9BA-E83F-1D46-9466-EED0ECF4B3E6}" srcOrd="0" destOrd="0" presId="urn:microsoft.com/office/officeart/2005/8/layout/vList6"/>
    <dgm:cxn modelId="{3AAA83C7-D5E7-B84A-9D72-E04F1953F34E}" srcId="{1C727563-05C3-D74E-9E49-657E6CBB7A9C}" destId="{0C885C2C-27E1-4941-B1BB-53527AAD7914}" srcOrd="1" destOrd="0" parTransId="{82EE18E3-90E4-0D40-B75A-2FC01E63E595}" sibTransId="{3B7EC592-3D25-3B47-A490-6209B0F7E970}"/>
    <dgm:cxn modelId="{1F0A75A5-DC66-0C46-B7A7-D3E662D4BF1A}" srcId="{9BB42263-1769-0145-9075-7EDFA286C7CA}" destId="{9CA09F5C-6EB7-6C4E-975C-2C9B6500CCE3}" srcOrd="1" destOrd="0" parTransId="{B845AF62-63D7-0E4B-8818-421744EF317C}" sibTransId="{6BDD91B4-4767-6646-BBB5-F95566D5CA16}"/>
    <dgm:cxn modelId="{FFA73A08-EF1E-D54E-AECE-C92208A15EEF}" type="presOf" srcId="{6BFAE118-E390-A342-89AF-AFD25F8BBBEA}" destId="{5D88B25B-1EC1-734C-92C5-8845DB2F25F1}" srcOrd="0" destOrd="2" presId="urn:microsoft.com/office/officeart/2005/8/layout/vList6"/>
    <dgm:cxn modelId="{55BD0B3A-FDC5-E349-AA19-C45FBEEF4442}" type="presOf" srcId="{1C727563-05C3-D74E-9E49-657E6CBB7A9C}" destId="{3BC3F085-F8BD-4144-9A0F-AF66916C0B07}" srcOrd="0" destOrd="0" presId="urn:microsoft.com/office/officeart/2005/8/layout/vList6"/>
    <dgm:cxn modelId="{FDCBAFAA-C867-DA43-8DAA-08DFB8DBF820}" srcId="{9BB42263-1769-0145-9075-7EDFA286C7CA}" destId="{CD43A976-2B28-BE4F-A7CE-83E9E4C74BE5}" srcOrd="2" destOrd="0" parTransId="{7248119C-7420-BB4E-9843-257A0F7C3801}" sibTransId="{345359C3-6ECD-5342-A048-E0333BDE94BF}"/>
    <dgm:cxn modelId="{AA2CD17D-E017-2048-9F1E-B39789A97387}" srcId="{90B27E6A-9E86-9841-8690-837C510AA0B2}" destId="{296A8435-96EF-5E42-A8B2-69F21D5AE8B4}" srcOrd="1" destOrd="0" parTransId="{0CB1A133-7485-774C-80E3-91EFC0875E7D}" sibTransId="{51652200-A70D-0B44-9561-A1C72CFCE398}"/>
    <dgm:cxn modelId="{70B6C74F-5F70-E241-8A28-AF2C252000B5}" type="presOf" srcId="{296A8435-96EF-5E42-A8B2-69F21D5AE8B4}" destId="{188F1B65-7D14-FE4A-9D2B-BA8C8CC45872}" srcOrd="0" destOrd="0" presId="urn:microsoft.com/office/officeart/2005/8/layout/vList6"/>
    <dgm:cxn modelId="{54BEF55D-0B30-BC43-962E-25C8713E2BFE}" type="presOf" srcId="{9BB42263-1769-0145-9075-7EDFA286C7CA}" destId="{5165AC9C-1B45-8F4D-9753-1EBBEBBDF28B}" srcOrd="0" destOrd="0" presId="urn:microsoft.com/office/officeart/2005/8/layout/vList6"/>
    <dgm:cxn modelId="{D1D0469B-598D-C64D-ADA8-EC155A9A9E6B}" srcId="{90B27E6A-9E86-9841-8690-837C510AA0B2}" destId="{1C727563-05C3-D74E-9E49-657E6CBB7A9C}" srcOrd="2" destOrd="0" parTransId="{0D29A6A1-3A03-AA46-8F10-36DC8EDC62A7}" sibTransId="{B73ADA5D-DD45-024D-982C-DAE3AC1475ED}"/>
    <dgm:cxn modelId="{DF266291-7411-9A4D-8E15-C8D4A362739C}" type="presOf" srcId="{CD43A976-2B28-BE4F-A7CE-83E9E4C74BE5}" destId="{19DD2FC2-48DF-0C46-8A69-01F7D9F050D1}" srcOrd="0" destOrd="2" presId="urn:microsoft.com/office/officeart/2005/8/layout/vList6"/>
    <dgm:cxn modelId="{7BF6BBB0-B6C6-DB45-A2FA-3DF4C6B82E6C}" type="presParOf" srcId="{3911F9BA-E83F-1D46-9466-EED0ECF4B3E6}" destId="{6E8C7F20-5EEE-9B4E-B854-977D4B3FE733}" srcOrd="0" destOrd="0" presId="urn:microsoft.com/office/officeart/2005/8/layout/vList6"/>
    <dgm:cxn modelId="{FC7EAE29-5A64-E14E-84B6-659DDF3BBC8D}" type="presParOf" srcId="{6E8C7F20-5EEE-9B4E-B854-977D4B3FE733}" destId="{5165AC9C-1B45-8F4D-9753-1EBBEBBDF28B}" srcOrd="0" destOrd="0" presId="urn:microsoft.com/office/officeart/2005/8/layout/vList6"/>
    <dgm:cxn modelId="{6CAB5921-B225-7C44-810C-D54C6BC2F35B}" type="presParOf" srcId="{6E8C7F20-5EEE-9B4E-B854-977D4B3FE733}" destId="{19DD2FC2-48DF-0C46-8A69-01F7D9F050D1}" srcOrd="1" destOrd="0" presId="urn:microsoft.com/office/officeart/2005/8/layout/vList6"/>
    <dgm:cxn modelId="{CF3CF061-C788-F945-8EE1-73C60EA84431}" type="presParOf" srcId="{3911F9BA-E83F-1D46-9466-EED0ECF4B3E6}" destId="{D50B9EF1-0D52-5841-BAD9-784668808D4B}" srcOrd="1" destOrd="0" presId="urn:microsoft.com/office/officeart/2005/8/layout/vList6"/>
    <dgm:cxn modelId="{0BAE73AA-A1BF-224C-BB9F-E39A6F615FD8}" type="presParOf" srcId="{3911F9BA-E83F-1D46-9466-EED0ECF4B3E6}" destId="{B26EDF93-CBA5-9D40-AFD1-0C3B4AF5C8F0}" srcOrd="2" destOrd="0" presId="urn:microsoft.com/office/officeart/2005/8/layout/vList6"/>
    <dgm:cxn modelId="{E3ECA78A-EE2D-2745-B802-8FBEA035B072}" type="presParOf" srcId="{B26EDF93-CBA5-9D40-AFD1-0C3B4AF5C8F0}" destId="{188F1B65-7D14-FE4A-9D2B-BA8C8CC45872}" srcOrd="0" destOrd="0" presId="urn:microsoft.com/office/officeart/2005/8/layout/vList6"/>
    <dgm:cxn modelId="{81C5485F-3D06-EA4C-AD46-C7FC3E6CE273}" type="presParOf" srcId="{B26EDF93-CBA5-9D40-AFD1-0C3B4AF5C8F0}" destId="{60342CE9-2741-3947-A9F2-384A21EBC601}" srcOrd="1" destOrd="0" presId="urn:microsoft.com/office/officeart/2005/8/layout/vList6"/>
    <dgm:cxn modelId="{E1C84D7C-B59C-E14B-99C4-CA3D171457FB}" type="presParOf" srcId="{3911F9BA-E83F-1D46-9466-EED0ECF4B3E6}" destId="{90440820-E42A-BD42-94CF-36CF25B4A089}" srcOrd="3" destOrd="0" presId="urn:microsoft.com/office/officeart/2005/8/layout/vList6"/>
    <dgm:cxn modelId="{9176C1CA-F1A4-1D4D-B85A-E6122C04A6D2}" type="presParOf" srcId="{3911F9BA-E83F-1D46-9466-EED0ECF4B3E6}" destId="{FCEFCA1F-3413-854E-BD3E-CCE99FBE09F0}" srcOrd="4" destOrd="0" presId="urn:microsoft.com/office/officeart/2005/8/layout/vList6"/>
    <dgm:cxn modelId="{92CC2CA4-E315-E241-A72A-BAFB50532F93}" type="presParOf" srcId="{FCEFCA1F-3413-854E-BD3E-CCE99FBE09F0}" destId="{3BC3F085-F8BD-4144-9A0F-AF66916C0B07}" srcOrd="0" destOrd="0" presId="urn:microsoft.com/office/officeart/2005/8/layout/vList6"/>
    <dgm:cxn modelId="{66621B5B-544D-5843-8C73-6824CBC40DF1}" type="presParOf" srcId="{FCEFCA1F-3413-854E-BD3E-CCE99FBE09F0}" destId="{5D88B25B-1EC1-734C-92C5-8845DB2F25F1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2F2F9C8-2CD3-AE41-A946-A0AB7AC0600B}" type="doc">
      <dgm:prSet loTypeId="urn:microsoft.com/office/officeart/2005/8/layout/vList6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565ABBE-9729-3C49-BD28-B0DC5BC317BF}">
      <dgm:prSet phldrT="[Text]"/>
      <dgm:spPr/>
      <dgm:t>
        <a:bodyPr/>
        <a:lstStyle/>
        <a:p>
          <a:r>
            <a:rPr lang="en-US" dirty="0" smtClean="0"/>
            <a:t>Develop an OPRA strategy that identifies willing County Boards of DD and provides assistance to continue the trend of County Board divestment of direct services.</a:t>
          </a:r>
          <a:endParaRPr lang="en-US" dirty="0"/>
        </a:p>
      </dgm:t>
    </dgm:pt>
    <dgm:pt modelId="{705951C5-3933-5E47-9BE6-D6A23006FC18}" type="parTrans" cxnId="{3D05CF36-94B3-3A45-8FEF-8F6EC095C4C2}">
      <dgm:prSet/>
      <dgm:spPr/>
      <dgm:t>
        <a:bodyPr/>
        <a:lstStyle/>
        <a:p>
          <a:endParaRPr lang="en-US"/>
        </a:p>
      </dgm:t>
    </dgm:pt>
    <dgm:pt modelId="{4C80A308-5D20-A64B-BCD2-9A3207B2A6CE}" type="sibTrans" cxnId="{3D05CF36-94B3-3A45-8FEF-8F6EC095C4C2}">
      <dgm:prSet/>
      <dgm:spPr/>
      <dgm:t>
        <a:bodyPr/>
        <a:lstStyle/>
        <a:p>
          <a:endParaRPr lang="en-US"/>
        </a:p>
      </dgm:t>
    </dgm:pt>
    <dgm:pt modelId="{4C987650-B472-6E49-B780-057A12BF5CFB}">
      <dgm:prSet phldrT="[Text]"/>
      <dgm:spPr/>
      <dgm:t>
        <a:bodyPr/>
        <a:lstStyle/>
        <a:p>
          <a:r>
            <a:rPr lang="en-US" b="1" dirty="0" smtClean="0"/>
            <a:t>Collaboration with Provider Support Group</a:t>
          </a:r>
          <a:endParaRPr lang="en-US" b="1" dirty="0"/>
        </a:p>
      </dgm:t>
    </dgm:pt>
    <dgm:pt modelId="{D2574BF8-E28B-F745-B7F1-830E8F96F414}" type="parTrans" cxnId="{7057C965-212E-4E41-9E0F-5249594C0C23}">
      <dgm:prSet/>
      <dgm:spPr/>
      <dgm:t>
        <a:bodyPr/>
        <a:lstStyle/>
        <a:p>
          <a:endParaRPr lang="en-US"/>
        </a:p>
      </dgm:t>
    </dgm:pt>
    <dgm:pt modelId="{061A4000-93FD-0B4D-9EE7-19ADA4692F5F}" type="sibTrans" cxnId="{7057C965-212E-4E41-9E0F-5249594C0C23}">
      <dgm:prSet/>
      <dgm:spPr/>
      <dgm:t>
        <a:bodyPr/>
        <a:lstStyle/>
        <a:p>
          <a:endParaRPr lang="en-US"/>
        </a:p>
      </dgm:t>
    </dgm:pt>
    <dgm:pt modelId="{9CE41E46-0655-3A46-86AF-0D01963C2919}">
      <dgm:prSet phldrT="[Text]"/>
      <dgm:spPr/>
      <dgm:t>
        <a:bodyPr/>
        <a:lstStyle/>
        <a:p>
          <a:r>
            <a:rPr lang="en-US" dirty="0" smtClean="0"/>
            <a:t>Support the realization of the Employment First Initiative</a:t>
          </a:r>
          <a:endParaRPr lang="en-US" dirty="0"/>
        </a:p>
      </dgm:t>
    </dgm:pt>
    <dgm:pt modelId="{5D93E7AA-6BF6-ED40-BD02-8605FC834B8F}" type="parTrans" cxnId="{F0555CA6-52ED-F742-B9F7-C24A4131B6FE}">
      <dgm:prSet/>
      <dgm:spPr/>
      <dgm:t>
        <a:bodyPr/>
        <a:lstStyle/>
        <a:p>
          <a:endParaRPr lang="en-US"/>
        </a:p>
      </dgm:t>
    </dgm:pt>
    <dgm:pt modelId="{8B262529-ED9F-E24E-A0FB-99A0A7444D9E}" type="sibTrans" cxnId="{F0555CA6-52ED-F742-B9F7-C24A4131B6FE}">
      <dgm:prSet/>
      <dgm:spPr/>
      <dgm:t>
        <a:bodyPr/>
        <a:lstStyle/>
        <a:p>
          <a:endParaRPr lang="en-US"/>
        </a:p>
      </dgm:t>
    </dgm:pt>
    <dgm:pt modelId="{0ED22E61-71B2-C540-8CCF-EF7C5CDE7AB4}">
      <dgm:prSet phldrT="[Text]"/>
      <dgm:spPr/>
      <dgm:t>
        <a:bodyPr/>
        <a:lstStyle/>
        <a:p>
          <a:r>
            <a:rPr lang="en-US" b="1" dirty="0" smtClean="0"/>
            <a:t>Participation in Employment First Funding Redesign Workgroup</a:t>
          </a:r>
          <a:endParaRPr lang="en-US" b="1" dirty="0"/>
        </a:p>
      </dgm:t>
    </dgm:pt>
    <dgm:pt modelId="{8FB1DEB8-7CEB-9045-9A9E-CE2A7C4212C6}" type="parTrans" cxnId="{D706B216-B7C9-4C43-B370-8BC5B438D5BA}">
      <dgm:prSet/>
      <dgm:spPr/>
      <dgm:t>
        <a:bodyPr/>
        <a:lstStyle/>
        <a:p>
          <a:endParaRPr lang="en-US"/>
        </a:p>
      </dgm:t>
    </dgm:pt>
    <dgm:pt modelId="{7181A223-8E63-A346-BB8C-DACE71DCBA3F}" type="sibTrans" cxnId="{D706B216-B7C9-4C43-B370-8BC5B438D5BA}">
      <dgm:prSet/>
      <dgm:spPr/>
      <dgm:t>
        <a:bodyPr/>
        <a:lstStyle/>
        <a:p>
          <a:endParaRPr lang="en-US"/>
        </a:p>
      </dgm:t>
    </dgm:pt>
    <dgm:pt modelId="{A8AC4799-979F-7542-B666-7A525D0A784C}">
      <dgm:prSet/>
      <dgm:spPr/>
      <dgm:t>
        <a:bodyPr/>
        <a:lstStyle/>
        <a:p>
          <a:r>
            <a:rPr lang="en-US" dirty="0" smtClean="0"/>
            <a:t>Persistently and consistently pursue service planning reform with our system partners.</a:t>
          </a:r>
          <a:endParaRPr lang="en-US" dirty="0"/>
        </a:p>
      </dgm:t>
    </dgm:pt>
    <dgm:pt modelId="{597376FC-7E02-6B40-9769-5E5A542344A5}" type="parTrans" cxnId="{A621749A-24A8-D44B-9067-458D125DDAEB}">
      <dgm:prSet/>
      <dgm:spPr/>
      <dgm:t>
        <a:bodyPr/>
        <a:lstStyle/>
        <a:p>
          <a:endParaRPr lang="en-US"/>
        </a:p>
      </dgm:t>
    </dgm:pt>
    <dgm:pt modelId="{A628713A-33EF-6943-BE99-3302E0B60D90}" type="sibTrans" cxnId="{A621749A-24A8-D44B-9067-458D125DDAEB}">
      <dgm:prSet/>
      <dgm:spPr/>
      <dgm:t>
        <a:bodyPr/>
        <a:lstStyle/>
        <a:p>
          <a:endParaRPr lang="en-US"/>
        </a:p>
      </dgm:t>
    </dgm:pt>
    <dgm:pt modelId="{A91867D5-76BA-1847-ABA3-918D45E2FA58}">
      <dgm:prSet/>
      <dgm:spPr/>
      <dgm:t>
        <a:bodyPr/>
        <a:lstStyle/>
        <a:p>
          <a:r>
            <a:rPr lang="en-US" b="1" dirty="0" smtClean="0"/>
            <a:t>2016-2017 Budget, AOF Direct Car Workforce, Trauma Informed Care, C3PO, Building System Capacity for Individuals Intense Challenges, Adult Foster Care, OOD Score Card, DRO, &amp; Funding System Redesign    </a:t>
          </a:r>
          <a:endParaRPr lang="en-US" b="1" dirty="0"/>
        </a:p>
      </dgm:t>
    </dgm:pt>
    <dgm:pt modelId="{F745A0D3-FDAF-AF4F-BB36-4A6DF2B45E3A}" type="parTrans" cxnId="{D6F5F917-9C2E-9A44-AD8E-523D3FF9AB1F}">
      <dgm:prSet/>
      <dgm:spPr/>
      <dgm:t>
        <a:bodyPr/>
        <a:lstStyle/>
        <a:p>
          <a:endParaRPr lang="en-US"/>
        </a:p>
      </dgm:t>
    </dgm:pt>
    <dgm:pt modelId="{15BFE34B-5446-324D-8E3C-9413EEA11F56}" type="sibTrans" cxnId="{D6F5F917-9C2E-9A44-AD8E-523D3FF9AB1F}">
      <dgm:prSet/>
      <dgm:spPr/>
      <dgm:t>
        <a:bodyPr/>
        <a:lstStyle/>
        <a:p>
          <a:endParaRPr lang="en-US"/>
        </a:p>
      </dgm:t>
    </dgm:pt>
    <dgm:pt modelId="{24AFCC95-83C9-0A41-8CC9-8FED0C411DF5}">
      <dgm:prSet phldrT="[Text]"/>
      <dgm:spPr/>
      <dgm:t>
        <a:bodyPr/>
        <a:lstStyle/>
        <a:p>
          <a:endParaRPr lang="en-US" b="1" dirty="0"/>
        </a:p>
      </dgm:t>
    </dgm:pt>
    <dgm:pt modelId="{A1E17F2B-0658-0A45-8D9E-290AA150B74D}" type="parTrans" cxnId="{9CE7CFA4-9B4B-0B4F-B34B-F01E2140E906}">
      <dgm:prSet/>
      <dgm:spPr/>
    </dgm:pt>
    <dgm:pt modelId="{ACE63485-ADEC-E844-9F7C-9DC829F8C609}" type="sibTrans" cxnId="{9CE7CFA4-9B4B-0B4F-B34B-F01E2140E906}">
      <dgm:prSet/>
      <dgm:spPr/>
    </dgm:pt>
    <dgm:pt modelId="{6B276E8F-B9BF-1047-8227-41DDCA2B8FDA}">
      <dgm:prSet phldrT="[Text]"/>
      <dgm:spPr/>
      <dgm:t>
        <a:bodyPr/>
        <a:lstStyle/>
        <a:p>
          <a:r>
            <a:rPr lang="en-US" b="1" dirty="0" smtClean="0"/>
            <a:t>Provided Assistance to 8 County Boards Interested in Privatizing Services or Expansion of Private Providers Market Share</a:t>
          </a:r>
          <a:endParaRPr lang="en-US" b="1" dirty="0"/>
        </a:p>
      </dgm:t>
    </dgm:pt>
    <dgm:pt modelId="{4112A131-E19E-064A-8024-28946226E5E2}" type="parTrans" cxnId="{A8273122-65B1-BD41-AEC2-F541F5A9BE82}">
      <dgm:prSet/>
      <dgm:spPr/>
    </dgm:pt>
    <dgm:pt modelId="{353885C0-AD36-434D-8C09-328DECBB4350}" type="sibTrans" cxnId="{A8273122-65B1-BD41-AEC2-F541F5A9BE82}">
      <dgm:prSet/>
      <dgm:spPr/>
    </dgm:pt>
    <dgm:pt modelId="{FD8EF246-F55F-AC49-9156-FD66118D08D2}">
      <dgm:prSet phldrT="[Text]"/>
      <dgm:spPr/>
      <dgm:t>
        <a:bodyPr/>
        <a:lstStyle/>
        <a:p>
          <a:r>
            <a:rPr lang="en-US" b="1" dirty="0" smtClean="0"/>
            <a:t>CMS Transition Plan</a:t>
          </a:r>
          <a:endParaRPr lang="en-US" b="1" dirty="0"/>
        </a:p>
      </dgm:t>
    </dgm:pt>
    <dgm:pt modelId="{10380C5E-F6B4-2F48-8D3D-261C95E254CA}" type="parTrans" cxnId="{E3D83AEF-0FAD-884B-8AC5-9D2C34C9B962}">
      <dgm:prSet/>
      <dgm:spPr/>
    </dgm:pt>
    <dgm:pt modelId="{BBE8A0F9-1DF1-F84A-A519-AAD02B2F1E70}" type="sibTrans" cxnId="{E3D83AEF-0FAD-884B-8AC5-9D2C34C9B962}">
      <dgm:prSet/>
      <dgm:spPr/>
    </dgm:pt>
    <dgm:pt modelId="{0028A9B3-170A-A749-98CC-DA721F90DD65}">
      <dgm:prSet phldrT="[Text]"/>
      <dgm:spPr/>
      <dgm:t>
        <a:bodyPr/>
        <a:lstStyle/>
        <a:p>
          <a:r>
            <a:rPr lang="en-US" b="1" dirty="0" smtClean="0"/>
            <a:t>CMS Transition Plan Committee</a:t>
          </a:r>
          <a:endParaRPr lang="en-US" b="1" dirty="0"/>
        </a:p>
      </dgm:t>
    </dgm:pt>
    <dgm:pt modelId="{910F4172-F712-0143-B545-B336FD455C11}" type="parTrans" cxnId="{FE81808D-F33B-1647-B59D-E1AE873F73BA}">
      <dgm:prSet/>
      <dgm:spPr/>
    </dgm:pt>
    <dgm:pt modelId="{299D5BED-67B0-694E-BD89-2736F7EF6D8D}" type="sibTrans" cxnId="{FE81808D-F33B-1647-B59D-E1AE873F73BA}">
      <dgm:prSet/>
      <dgm:spPr/>
    </dgm:pt>
    <dgm:pt modelId="{77C27747-8EEC-DE49-B32B-66B3C3A4E09B}" type="pres">
      <dgm:prSet presAssocID="{D2F2F9C8-2CD3-AE41-A946-A0AB7AC0600B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5FDDAA6F-C487-7644-917F-A7F993986594}" type="pres">
      <dgm:prSet presAssocID="{4565ABBE-9729-3C49-BD28-B0DC5BC317BF}" presName="linNode" presStyleCnt="0"/>
      <dgm:spPr/>
    </dgm:pt>
    <dgm:pt modelId="{F783B0A3-BAAA-F941-89BD-0901AA6DF0AA}" type="pres">
      <dgm:prSet presAssocID="{4565ABBE-9729-3C49-BD28-B0DC5BC317BF}" presName="parentShp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5468243-4F75-B643-8A80-5FB6E5552324}" type="pres">
      <dgm:prSet presAssocID="{4565ABBE-9729-3C49-BD28-B0DC5BC317BF}" presName="childShp" presStyleLbl="bg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735620C-9C01-3942-A5EF-5BF43EF6E402}" type="pres">
      <dgm:prSet presAssocID="{4C80A308-5D20-A64B-BCD2-9A3207B2A6CE}" presName="spacing" presStyleCnt="0"/>
      <dgm:spPr/>
    </dgm:pt>
    <dgm:pt modelId="{953B3D0C-73A5-7745-A894-BF1C21FB1826}" type="pres">
      <dgm:prSet presAssocID="{A8AC4799-979F-7542-B666-7A525D0A784C}" presName="linNode" presStyleCnt="0"/>
      <dgm:spPr/>
    </dgm:pt>
    <dgm:pt modelId="{5200F8A3-B6FF-2E4F-96E1-8335CF361FCC}" type="pres">
      <dgm:prSet presAssocID="{A8AC4799-979F-7542-B666-7A525D0A784C}" presName="parentShp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F6EB623-08E3-9448-85D6-23971393A899}" type="pres">
      <dgm:prSet presAssocID="{A8AC4799-979F-7542-B666-7A525D0A784C}" presName="childShp" presStyleLbl="bg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5F7004E-4625-AE46-A7A5-CB024BBAFFBA}" type="pres">
      <dgm:prSet presAssocID="{A628713A-33EF-6943-BE99-3302E0B60D90}" presName="spacing" presStyleCnt="0"/>
      <dgm:spPr/>
    </dgm:pt>
    <dgm:pt modelId="{4EEB45FF-1014-EA43-AC7F-A095CD78A4E1}" type="pres">
      <dgm:prSet presAssocID="{9CE41E46-0655-3A46-86AF-0D01963C2919}" presName="linNode" presStyleCnt="0"/>
      <dgm:spPr/>
    </dgm:pt>
    <dgm:pt modelId="{A0AF794D-D46E-4442-9747-EE2F6FB031BB}" type="pres">
      <dgm:prSet presAssocID="{9CE41E46-0655-3A46-86AF-0D01963C2919}" presName="parentShp" presStyleLbl="node1" presStyleIdx="2" presStyleCnt="3" custLinFactNeighborY="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6E6C4E3-C259-4B4D-A201-E2FEE43D2CC1}" type="pres">
      <dgm:prSet presAssocID="{9CE41E46-0655-3A46-86AF-0D01963C2919}" presName="childShp" presStyleLbl="bg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897B549-B399-DA46-8DBA-5F09BE093042}" type="presOf" srcId="{A91867D5-76BA-1847-ABA3-918D45E2FA58}" destId="{EF6EB623-08E3-9448-85D6-23971393A899}" srcOrd="0" destOrd="0" presId="urn:microsoft.com/office/officeart/2005/8/layout/vList6"/>
    <dgm:cxn modelId="{FE81808D-F33B-1647-B59D-E1AE873F73BA}" srcId="{9CE41E46-0655-3A46-86AF-0D01963C2919}" destId="{0028A9B3-170A-A749-98CC-DA721F90DD65}" srcOrd="1" destOrd="0" parTransId="{910F4172-F712-0143-B545-B336FD455C11}" sibTransId="{299D5BED-67B0-694E-BD89-2736F7EF6D8D}"/>
    <dgm:cxn modelId="{7057C965-212E-4E41-9E0F-5249594C0C23}" srcId="{4565ABBE-9729-3C49-BD28-B0DC5BC317BF}" destId="{4C987650-B472-6E49-B780-057A12BF5CFB}" srcOrd="0" destOrd="0" parTransId="{D2574BF8-E28B-F745-B7F1-830E8F96F414}" sibTransId="{061A4000-93FD-0B4D-9EE7-19ADA4692F5F}"/>
    <dgm:cxn modelId="{22157C11-974B-6B4C-B745-E94E40967874}" type="presOf" srcId="{D2F2F9C8-2CD3-AE41-A946-A0AB7AC0600B}" destId="{77C27747-8EEC-DE49-B32B-66B3C3A4E09B}" srcOrd="0" destOrd="0" presId="urn:microsoft.com/office/officeart/2005/8/layout/vList6"/>
    <dgm:cxn modelId="{A621749A-24A8-D44B-9067-458D125DDAEB}" srcId="{D2F2F9C8-2CD3-AE41-A946-A0AB7AC0600B}" destId="{A8AC4799-979F-7542-B666-7A525D0A784C}" srcOrd="1" destOrd="0" parTransId="{597376FC-7E02-6B40-9769-5E5A542344A5}" sibTransId="{A628713A-33EF-6943-BE99-3302E0B60D90}"/>
    <dgm:cxn modelId="{0E40ED59-7234-9B43-9156-08DD8FE05EDE}" type="presOf" srcId="{0ED22E61-71B2-C540-8CCF-EF7C5CDE7AB4}" destId="{26E6C4E3-C259-4B4D-A201-E2FEE43D2CC1}" srcOrd="0" destOrd="0" presId="urn:microsoft.com/office/officeart/2005/8/layout/vList6"/>
    <dgm:cxn modelId="{A72129B9-4794-C74B-A167-642EA3765AA4}" type="presOf" srcId="{6B276E8F-B9BF-1047-8227-41DDCA2B8FDA}" destId="{85468243-4F75-B643-8A80-5FB6E5552324}" srcOrd="0" destOrd="1" presId="urn:microsoft.com/office/officeart/2005/8/layout/vList6"/>
    <dgm:cxn modelId="{AB2BAB8E-FDFD-884D-A9EF-545986920AFF}" type="presOf" srcId="{0028A9B3-170A-A749-98CC-DA721F90DD65}" destId="{26E6C4E3-C259-4B4D-A201-E2FEE43D2CC1}" srcOrd="0" destOrd="1" presId="urn:microsoft.com/office/officeart/2005/8/layout/vList6"/>
    <dgm:cxn modelId="{B370505D-CDB7-9C4D-9B21-6B045A9726F6}" type="presOf" srcId="{4C987650-B472-6E49-B780-057A12BF5CFB}" destId="{85468243-4F75-B643-8A80-5FB6E5552324}" srcOrd="0" destOrd="0" presId="urn:microsoft.com/office/officeart/2005/8/layout/vList6"/>
    <dgm:cxn modelId="{03CD4D48-083B-B44C-B094-F325DFD159BC}" type="presOf" srcId="{24AFCC95-83C9-0A41-8CC9-8FED0C411DF5}" destId="{26E6C4E3-C259-4B4D-A201-E2FEE43D2CC1}" srcOrd="0" destOrd="2" presId="urn:microsoft.com/office/officeart/2005/8/layout/vList6"/>
    <dgm:cxn modelId="{9CE7CFA4-9B4B-0B4F-B34B-F01E2140E906}" srcId="{9CE41E46-0655-3A46-86AF-0D01963C2919}" destId="{24AFCC95-83C9-0A41-8CC9-8FED0C411DF5}" srcOrd="2" destOrd="0" parTransId="{A1E17F2B-0658-0A45-8D9E-290AA150B74D}" sibTransId="{ACE63485-ADEC-E844-9F7C-9DC829F8C609}"/>
    <dgm:cxn modelId="{E3D83AEF-0FAD-884B-8AC5-9D2C34C9B962}" srcId="{4565ABBE-9729-3C49-BD28-B0DC5BC317BF}" destId="{FD8EF246-F55F-AC49-9156-FD66118D08D2}" srcOrd="2" destOrd="0" parTransId="{10380C5E-F6B4-2F48-8D3D-261C95E254CA}" sibTransId="{BBE8A0F9-1DF1-F84A-A519-AAD02B2F1E70}"/>
    <dgm:cxn modelId="{3D05CF36-94B3-3A45-8FEF-8F6EC095C4C2}" srcId="{D2F2F9C8-2CD3-AE41-A946-A0AB7AC0600B}" destId="{4565ABBE-9729-3C49-BD28-B0DC5BC317BF}" srcOrd="0" destOrd="0" parTransId="{705951C5-3933-5E47-9BE6-D6A23006FC18}" sibTransId="{4C80A308-5D20-A64B-BCD2-9A3207B2A6CE}"/>
    <dgm:cxn modelId="{D706B216-B7C9-4C43-B370-8BC5B438D5BA}" srcId="{9CE41E46-0655-3A46-86AF-0D01963C2919}" destId="{0ED22E61-71B2-C540-8CCF-EF7C5CDE7AB4}" srcOrd="0" destOrd="0" parTransId="{8FB1DEB8-7CEB-9045-9A9E-CE2A7C4212C6}" sibTransId="{7181A223-8E63-A346-BB8C-DACE71DCBA3F}"/>
    <dgm:cxn modelId="{F0555CA6-52ED-F742-B9F7-C24A4131B6FE}" srcId="{D2F2F9C8-2CD3-AE41-A946-A0AB7AC0600B}" destId="{9CE41E46-0655-3A46-86AF-0D01963C2919}" srcOrd="2" destOrd="0" parTransId="{5D93E7AA-6BF6-ED40-BD02-8605FC834B8F}" sibTransId="{8B262529-ED9F-E24E-A0FB-99A0A7444D9E}"/>
    <dgm:cxn modelId="{C4528800-C337-F34C-B911-47BA7D169FA3}" type="presOf" srcId="{FD8EF246-F55F-AC49-9156-FD66118D08D2}" destId="{85468243-4F75-B643-8A80-5FB6E5552324}" srcOrd="0" destOrd="2" presId="urn:microsoft.com/office/officeart/2005/8/layout/vList6"/>
    <dgm:cxn modelId="{953576DC-D7F9-084A-B833-D4CF5D3F590B}" type="presOf" srcId="{A8AC4799-979F-7542-B666-7A525D0A784C}" destId="{5200F8A3-B6FF-2E4F-96E1-8335CF361FCC}" srcOrd="0" destOrd="0" presId="urn:microsoft.com/office/officeart/2005/8/layout/vList6"/>
    <dgm:cxn modelId="{16F58E78-4ED2-BF41-8058-DD99CE7A9A46}" type="presOf" srcId="{4565ABBE-9729-3C49-BD28-B0DC5BC317BF}" destId="{F783B0A3-BAAA-F941-89BD-0901AA6DF0AA}" srcOrd="0" destOrd="0" presId="urn:microsoft.com/office/officeart/2005/8/layout/vList6"/>
    <dgm:cxn modelId="{A8273122-65B1-BD41-AEC2-F541F5A9BE82}" srcId="{4565ABBE-9729-3C49-BD28-B0DC5BC317BF}" destId="{6B276E8F-B9BF-1047-8227-41DDCA2B8FDA}" srcOrd="1" destOrd="0" parTransId="{4112A131-E19E-064A-8024-28946226E5E2}" sibTransId="{353885C0-AD36-434D-8C09-328DECBB4350}"/>
    <dgm:cxn modelId="{F160FC18-AFAB-224E-A839-35A8CF1E556D}" type="presOf" srcId="{9CE41E46-0655-3A46-86AF-0D01963C2919}" destId="{A0AF794D-D46E-4442-9747-EE2F6FB031BB}" srcOrd="0" destOrd="0" presId="urn:microsoft.com/office/officeart/2005/8/layout/vList6"/>
    <dgm:cxn modelId="{D6F5F917-9C2E-9A44-AD8E-523D3FF9AB1F}" srcId="{A8AC4799-979F-7542-B666-7A525D0A784C}" destId="{A91867D5-76BA-1847-ABA3-918D45E2FA58}" srcOrd="0" destOrd="0" parTransId="{F745A0D3-FDAF-AF4F-BB36-4A6DF2B45E3A}" sibTransId="{15BFE34B-5446-324D-8E3C-9413EEA11F56}"/>
    <dgm:cxn modelId="{E9830614-4C50-0745-9483-26C387C61CA7}" type="presParOf" srcId="{77C27747-8EEC-DE49-B32B-66B3C3A4E09B}" destId="{5FDDAA6F-C487-7644-917F-A7F993986594}" srcOrd="0" destOrd="0" presId="urn:microsoft.com/office/officeart/2005/8/layout/vList6"/>
    <dgm:cxn modelId="{60E58708-4372-DD43-9489-467EC64F51B2}" type="presParOf" srcId="{5FDDAA6F-C487-7644-917F-A7F993986594}" destId="{F783B0A3-BAAA-F941-89BD-0901AA6DF0AA}" srcOrd="0" destOrd="0" presId="urn:microsoft.com/office/officeart/2005/8/layout/vList6"/>
    <dgm:cxn modelId="{C31D90BD-2EA2-8B40-9F1E-AF36432355AF}" type="presParOf" srcId="{5FDDAA6F-C487-7644-917F-A7F993986594}" destId="{85468243-4F75-B643-8A80-5FB6E5552324}" srcOrd="1" destOrd="0" presId="urn:microsoft.com/office/officeart/2005/8/layout/vList6"/>
    <dgm:cxn modelId="{922EA5A6-0DB0-C14C-8E7D-77C91FCB1CD6}" type="presParOf" srcId="{77C27747-8EEC-DE49-B32B-66B3C3A4E09B}" destId="{B735620C-9C01-3942-A5EF-5BF43EF6E402}" srcOrd="1" destOrd="0" presId="urn:microsoft.com/office/officeart/2005/8/layout/vList6"/>
    <dgm:cxn modelId="{C2790F35-4736-7349-BD22-5D27DD34218E}" type="presParOf" srcId="{77C27747-8EEC-DE49-B32B-66B3C3A4E09B}" destId="{953B3D0C-73A5-7745-A894-BF1C21FB1826}" srcOrd="2" destOrd="0" presId="urn:microsoft.com/office/officeart/2005/8/layout/vList6"/>
    <dgm:cxn modelId="{818FCD99-27B0-AF4D-B2D6-BB9D57F480C1}" type="presParOf" srcId="{953B3D0C-73A5-7745-A894-BF1C21FB1826}" destId="{5200F8A3-B6FF-2E4F-96E1-8335CF361FCC}" srcOrd="0" destOrd="0" presId="urn:microsoft.com/office/officeart/2005/8/layout/vList6"/>
    <dgm:cxn modelId="{FBB721A9-6009-AC4D-8E00-6F979F96F68D}" type="presParOf" srcId="{953B3D0C-73A5-7745-A894-BF1C21FB1826}" destId="{EF6EB623-08E3-9448-85D6-23971393A899}" srcOrd="1" destOrd="0" presId="urn:microsoft.com/office/officeart/2005/8/layout/vList6"/>
    <dgm:cxn modelId="{5AB46D08-83FD-AC43-A4A1-8F11DBA56F99}" type="presParOf" srcId="{77C27747-8EEC-DE49-B32B-66B3C3A4E09B}" destId="{C5F7004E-4625-AE46-A7A5-CB024BBAFFBA}" srcOrd="3" destOrd="0" presId="urn:microsoft.com/office/officeart/2005/8/layout/vList6"/>
    <dgm:cxn modelId="{281681FB-3745-D648-AE66-49D855A345D7}" type="presParOf" srcId="{77C27747-8EEC-DE49-B32B-66B3C3A4E09B}" destId="{4EEB45FF-1014-EA43-AC7F-A095CD78A4E1}" srcOrd="4" destOrd="0" presId="urn:microsoft.com/office/officeart/2005/8/layout/vList6"/>
    <dgm:cxn modelId="{4677CF26-8099-534A-88B1-9934A0BF2677}" type="presParOf" srcId="{4EEB45FF-1014-EA43-AC7F-A095CD78A4E1}" destId="{A0AF794D-D46E-4442-9747-EE2F6FB031BB}" srcOrd="0" destOrd="0" presId="urn:microsoft.com/office/officeart/2005/8/layout/vList6"/>
    <dgm:cxn modelId="{7E5C33DD-FDDF-0444-BBE3-D67E38B90D78}" type="presParOf" srcId="{4EEB45FF-1014-EA43-AC7F-A095CD78A4E1}" destId="{26E6C4E3-C259-4B4D-A201-E2FEE43D2CC1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41B8D079-F2E0-A444-A9EF-CA840AF4177D}" type="doc">
      <dgm:prSet loTypeId="urn:microsoft.com/office/officeart/2005/8/layout/vList6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5249B8C-1113-1F43-BBD0-6E257AF4A145}">
      <dgm:prSet phldrT="[Text]"/>
      <dgm:spPr/>
      <dgm:t>
        <a:bodyPr/>
        <a:lstStyle/>
        <a:p>
          <a:r>
            <a:rPr lang="en-US" dirty="0" smtClean="0"/>
            <a:t>Implement the Communications Plan with tangible achievement by March 2014 and full implementation by March 2015.</a:t>
          </a:r>
          <a:endParaRPr lang="en-US" dirty="0"/>
        </a:p>
      </dgm:t>
    </dgm:pt>
    <dgm:pt modelId="{7569D12E-34E2-FA4C-B34E-875B27147DFA}" type="parTrans" cxnId="{A84363C8-6FE1-2C45-A7DF-9D8BC787D516}">
      <dgm:prSet/>
      <dgm:spPr/>
      <dgm:t>
        <a:bodyPr/>
        <a:lstStyle/>
        <a:p>
          <a:endParaRPr lang="en-US"/>
        </a:p>
      </dgm:t>
    </dgm:pt>
    <dgm:pt modelId="{D41569E7-1130-5143-8538-5E53B8277E59}" type="sibTrans" cxnId="{A84363C8-6FE1-2C45-A7DF-9D8BC787D516}">
      <dgm:prSet/>
      <dgm:spPr/>
      <dgm:t>
        <a:bodyPr/>
        <a:lstStyle/>
        <a:p>
          <a:endParaRPr lang="en-US"/>
        </a:p>
      </dgm:t>
    </dgm:pt>
    <dgm:pt modelId="{2113B840-CEF0-1C4C-8F24-97B4E03ECD0D}">
      <dgm:prSet phldrT="[Text]" custT="1"/>
      <dgm:spPr/>
      <dgm:t>
        <a:bodyPr/>
        <a:lstStyle/>
        <a:p>
          <a:r>
            <a:rPr lang="en-US" sz="1400" b="1" dirty="0" smtClean="0"/>
            <a:t>Timeline </a:t>
          </a:r>
          <a:r>
            <a:rPr lang="en-US" sz="1400" b="1" dirty="0" smtClean="0"/>
            <a:t>Designed </a:t>
          </a:r>
          <a:r>
            <a:rPr lang="en-US" sz="1400" b="1" dirty="0" smtClean="0"/>
            <a:t>and </a:t>
          </a:r>
          <a:r>
            <a:rPr lang="en-US" sz="1400" b="1" dirty="0" smtClean="0"/>
            <a:t>Ready </a:t>
          </a:r>
          <a:r>
            <a:rPr lang="en-US" sz="1400" b="1" dirty="0" smtClean="0"/>
            <a:t>for </a:t>
          </a:r>
          <a:r>
            <a:rPr lang="en-US" sz="1400" b="1" dirty="0" smtClean="0"/>
            <a:t>Implementation</a:t>
          </a:r>
          <a:endParaRPr lang="en-US" sz="1400" b="1" dirty="0"/>
        </a:p>
      </dgm:t>
    </dgm:pt>
    <dgm:pt modelId="{8071F7E2-9170-BC40-918D-21EADC61BCBB}" type="parTrans" cxnId="{FE4E0A85-434A-EC4D-B4FA-C70AC76A579C}">
      <dgm:prSet/>
      <dgm:spPr/>
      <dgm:t>
        <a:bodyPr/>
        <a:lstStyle/>
        <a:p>
          <a:endParaRPr lang="en-US"/>
        </a:p>
      </dgm:t>
    </dgm:pt>
    <dgm:pt modelId="{04FADF57-6FD4-744C-8BEB-233572B44243}" type="sibTrans" cxnId="{FE4E0A85-434A-EC4D-B4FA-C70AC76A579C}">
      <dgm:prSet/>
      <dgm:spPr/>
      <dgm:t>
        <a:bodyPr/>
        <a:lstStyle/>
        <a:p>
          <a:endParaRPr lang="en-US"/>
        </a:p>
      </dgm:t>
    </dgm:pt>
    <dgm:pt modelId="{BF47676E-0F28-A54B-B618-954E197E59BF}">
      <dgm:prSet phldrT="[Text]"/>
      <dgm:spPr/>
      <dgm:t>
        <a:bodyPr/>
        <a:lstStyle/>
        <a:p>
          <a:r>
            <a:rPr lang="en-US" dirty="0" smtClean="0"/>
            <a:t>Recruit 40 new members by December 2014.</a:t>
          </a:r>
          <a:endParaRPr lang="en-US" dirty="0"/>
        </a:p>
      </dgm:t>
    </dgm:pt>
    <dgm:pt modelId="{F1E7FAEB-C799-8F41-BF99-BD3B641F554A}" type="parTrans" cxnId="{746D2E8D-FCE2-FC4F-B05B-C843B8184E1F}">
      <dgm:prSet/>
      <dgm:spPr/>
      <dgm:t>
        <a:bodyPr/>
        <a:lstStyle/>
        <a:p>
          <a:endParaRPr lang="en-US"/>
        </a:p>
      </dgm:t>
    </dgm:pt>
    <dgm:pt modelId="{A2D59291-ED43-F945-969F-5169730FB38B}" type="sibTrans" cxnId="{746D2E8D-FCE2-FC4F-B05B-C843B8184E1F}">
      <dgm:prSet/>
      <dgm:spPr/>
      <dgm:t>
        <a:bodyPr/>
        <a:lstStyle/>
        <a:p>
          <a:endParaRPr lang="en-US"/>
        </a:p>
      </dgm:t>
    </dgm:pt>
    <dgm:pt modelId="{42CC9985-07E1-7F47-9AA1-32F7185D3FE7}">
      <dgm:prSet phldrT="[Text]"/>
      <dgm:spPr/>
      <dgm:t>
        <a:bodyPr/>
        <a:lstStyle/>
        <a:p>
          <a:r>
            <a:rPr lang="en-US" b="1" dirty="0" smtClean="0"/>
            <a:t>26 Active Members and </a:t>
          </a:r>
          <a:r>
            <a:rPr lang="en-US" b="1" dirty="0" smtClean="0"/>
            <a:t>13 Associate Members </a:t>
          </a:r>
          <a:r>
            <a:rPr lang="en-US" b="1" dirty="0" smtClean="0"/>
            <a:t>Joined</a:t>
          </a:r>
          <a:endParaRPr lang="en-US" b="1" dirty="0"/>
        </a:p>
      </dgm:t>
    </dgm:pt>
    <dgm:pt modelId="{B5EC5D85-7EF9-724D-B482-EACCEF5851E2}" type="parTrans" cxnId="{3249DCE4-9264-DD40-A7C4-530753618DD2}">
      <dgm:prSet/>
      <dgm:spPr/>
      <dgm:t>
        <a:bodyPr/>
        <a:lstStyle/>
        <a:p>
          <a:endParaRPr lang="en-US"/>
        </a:p>
      </dgm:t>
    </dgm:pt>
    <dgm:pt modelId="{99F1B4DA-B82C-2D41-9AF7-32C20227A0A3}" type="sibTrans" cxnId="{3249DCE4-9264-DD40-A7C4-530753618DD2}">
      <dgm:prSet/>
      <dgm:spPr/>
      <dgm:t>
        <a:bodyPr/>
        <a:lstStyle/>
        <a:p>
          <a:endParaRPr lang="en-US"/>
        </a:p>
      </dgm:t>
    </dgm:pt>
    <dgm:pt modelId="{A48BA96F-4C4C-E648-A558-00E1AF973047}">
      <dgm:prSet/>
      <dgm:spPr/>
      <dgm:t>
        <a:bodyPr/>
        <a:lstStyle/>
        <a:p>
          <a:r>
            <a:rPr lang="en-US" dirty="0" smtClean="0"/>
            <a:t>Retain membership at 90% level.</a:t>
          </a:r>
          <a:endParaRPr lang="en-US" dirty="0"/>
        </a:p>
      </dgm:t>
    </dgm:pt>
    <dgm:pt modelId="{F6534570-4052-F94A-BF6E-902DE6044E87}" type="parTrans" cxnId="{7DA8E562-18E5-B74E-AC94-47827D1C6A00}">
      <dgm:prSet/>
      <dgm:spPr/>
      <dgm:t>
        <a:bodyPr/>
        <a:lstStyle/>
        <a:p>
          <a:endParaRPr lang="en-US"/>
        </a:p>
      </dgm:t>
    </dgm:pt>
    <dgm:pt modelId="{BB1BEA61-E3EC-8444-94D9-721B47101E27}" type="sibTrans" cxnId="{7DA8E562-18E5-B74E-AC94-47827D1C6A00}">
      <dgm:prSet/>
      <dgm:spPr/>
      <dgm:t>
        <a:bodyPr/>
        <a:lstStyle/>
        <a:p>
          <a:endParaRPr lang="en-US"/>
        </a:p>
      </dgm:t>
    </dgm:pt>
    <dgm:pt modelId="{A8C15F56-9077-F14C-9D2B-1449C0F7E607}">
      <dgm:prSet custT="1"/>
      <dgm:spPr/>
      <dgm:t>
        <a:bodyPr/>
        <a:lstStyle/>
        <a:p>
          <a:r>
            <a:rPr lang="en-US" sz="1200" b="1" dirty="0" smtClean="0"/>
            <a:t>87% of 2013 Active Members </a:t>
          </a:r>
          <a:r>
            <a:rPr lang="en-US" sz="1200" b="1" dirty="0" smtClean="0"/>
            <a:t>were </a:t>
          </a:r>
          <a:r>
            <a:rPr lang="en-US" sz="1200" b="1" dirty="0" smtClean="0"/>
            <a:t>Retained</a:t>
          </a:r>
          <a:endParaRPr lang="en-US" sz="1200" i="0" u="none" dirty="0"/>
        </a:p>
      </dgm:t>
    </dgm:pt>
    <dgm:pt modelId="{D4CC9F04-0CF8-5F4B-B293-DDE6132EA865}" type="parTrans" cxnId="{505F4C9B-7AAF-DB41-9B14-146D903EE6BC}">
      <dgm:prSet/>
      <dgm:spPr/>
      <dgm:t>
        <a:bodyPr/>
        <a:lstStyle/>
        <a:p>
          <a:endParaRPr lang="en-US"/>
        </a:p>
      </dgm:t>
    </dgm:pt>
    <dgm:pt modelId="{E26174D2-C4AE-ED49-AC88-4B46045B739E}" type="sibTrans" cxnId="{505F4C9B-7AAF-DB41-9B14-146D903EE6BC}">
      <dgm:prSet/>
      <dgm:spPr/>
      <dgm:t>
        <a:bodyPr/>
        <a:lstStyle/>
        <a:p>
          <a:endParaRPr lang="en-US"/>
        </a:p>
      </dgm:t>
    </dgm:pt>
    <dgm:pt modelId="{AA26166C-01E5-D34B-86BF-4F6F87DB535E}">
      <dgm:prSet phldrT="[Text]"/>
      <dgm:spPr/>
      <dgm:t>
        <a:bodyPr/>
        <a:lstStyle/>
        <a:p>
          <a:r>
            <a:rPr lang="en-US" b="1" dirty="0" smtClean="0"/>
            <a:t>Plan for 2015 (Redesigning Marketing Materials, New Member Care Packets, Holiday Open House, Vendor at 5 Conferences, Business Intelligence Tool, Social Media</a:t>
          </a:r>
          <a:r>
            <a:rPr lang="en-US" b="1" i="0" u="none" dirty="0" smtClean="0"/>
            <a:t>, Bi-Annual Magazine &amp; Roundup)</a:t>
          </a:r>
          <a:endParaRPr lang="en-US" b="1" dirty="0"/>
        </a:p>
      </dgm:t>
    </dgm:pt>
    <dgm:pt modelId="{7E98A0CE-6B2E-CF4D-BB9E-DCD556901838}" type="parTrans" cxnId="{91821A41-A531-4E41-BEF5-E6D06A33509C}">
      <dgm:prSet/>
      <dgm:spPr/>
      <dgm:t>
        <a:bodyPr/>
        <a:lstStyle/>
        <a:p>
          <a:endParaRPr lang="en-US"/>
        </a:p>
      </dgm:t>
    </dgm:pt>
    <dgm:pt modelId="{D774857D-D99D-794D-A838-3E88A7A5C33C}" type="sibTrans" cxnId="{91821A41-A531-4E41-BEF5-E6D06A33509C}">
      <dgm:prSet/>
      <dgm:spPr/>
      <dgm:t>
        <a:bodyPr/>
        <a:lstStyle/>
        <a:p>
          <a:endParaRPr lang="en-US"/>
        </a:p>
      </dgm:t>
    </dgm:pt>
    <dgm:pt modelId="{13F60D50-EE8E-414C-9AD6-F9C98B730B98}">
      <dgm:prSet custT="1"/>
      <dgm:spPr/>
      <dgm:t>
        <a:bodyPr/>
        <a:lstStyle/>
        <a:p>
          <a:r>
            <a:rPr lang="en-US" sz="1200" b="1" i="0" u="none" dirty="0" smtClean="0"/>
            <a:t>Plan for 2015 (Website and Member Service Site, Biannual New Member Orientation, Video Conferencing, Member Relations Data Base, Business Intelligence Tool, </a:t>
          </a:r>
          <a:r>
            <a:rPr lang="en-US" sz="1200" b="1" i="0" u="none" dirty="0" smtClean="0"/>
            <a:t>Roundup, Other Publications</a:t>
          </a:r>
          <a:r>
            <a:rPr lang="en-US" sz="1200" b="1" i="0" u="none" dirty="0" smtClean="0"/>
            <a:t>,  Social Media, Bi-Annual Magazine)</a:t>
          </a:r>
          <a:endParaRPr lang="en-US" sz="1200" i="0" u="none" dirty="0"/>
        </a:p>
      </dgm:t>
    </dgm:pt>
    <dgm:pt modelId="{ABEDDFCD-9296-8545-ADCB-636E3B6D331D}" type="parTrans" cxnId="{8CF5853E-EF8C-6848-A76B-24A37F00C9E4}">
      <dgm:prSet/>
      <dgm:spPr/>
      <dgm:t>
        <a:bodyPr/>
        <a:lstStyle/>
        <a:p>
          <a:endParaRPr lang="en-US"/>
        </a:p>
      </dgm:t>
    </dgm:pt>
    <dgm:pt modelId="{ACA1B46D-F988-614F-BD25-3687A4FC3201}" type="sibTrans" cxnId="{8CF5853E-EF8C-6848-A76B-24A37F00C9E4}">
      <dgm:prSet/>
      <dgm:spPr/>
      <dgm:t>
        <a:bodyPr/>
        <a:lstStyle/>
        <a:p>
          <a:endParaRPr lang="en-US"/>
        </a:p>
      </dgm:t>
    </dgm:pt>
    <dgm:pt modelId="{E9590268-F63E-2C46-9D2C-01776CE5AEA0}">
      <dgm:prSet phldrT="[Text]"/>
      <dgm:spPr/>
      <dgm:t>
        <a:bodyPr/>
        <a:lstStyle/>
        <a:p>
          <a:r>
            <a:rPr lang="en-US" b="1" dirty="0" smtClean="0"/>
            <a:t>3-Year High for Active (126) and Total Membership (159)</a:t>
          </a:r>
          <a:endParaRPr lang="en-US" b="1" dirty="0"/>
        </a:p>
      </dgm:t>
    </dgm:pt>
    <dgm:pt modelId="{A3050FDF-5ED9-294A-A17B-4EBDC68020CE}" type="parTrans" cxnId="{719A26D4-3F14-C04E-A32E-C20A8CD08A57}">
      <dgm:prSet/>
      <dgm:spPr/>
    </dgm:pt>
    <dgm:pt modelId="{86623C76-3FF3-6145-9C18-496C8C261B8C}" type="sibTrans" cxnId="{719A26D4-3F14-C04E-A32E-C20A8CD08A57}">
      <dgm:prSet/>
      <dgm:spPr/>
    </dgm:pt>
    <dgm:pt modelId="{683F6403-468A-8240-B0E6-2820F4062A49}" type="pres">
      <dgm:prSet presAssocID="{41B8D079-F2E0-A444-A9EF-CA840AF4177D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7379062E-858B-2E4B-8446-59A0CAD41648}" type="pres">
      <dgm:prSet presAssocID="{B5249B8C-1113-1F43-BBD0-6E257AF4A145}" presName="linNode" presStyleCnt="0"/>
      <dgm:spPr/>
    </dgm:pt>
    <dgm:pt modelId="{F6785581-D17B-CD47-9666-3E84700F8B1B}" type="pres">
      <dgm:prSet presAssocID="{B5249B8C-1113-1F43-BBD0-6E257AF4A145}" presName="parentShp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8D5606B-CDC3-8340-8C6E-57C68A00A4F9}" type="pres">
      <dgm:prSet presAssocID="{B5249B8C-1113-1F43-BBD0-6E257AF4A145}" presName="childShp" presStyleLbl="bg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22614EA-6A0A-114C-884A-F71E2E8ED2C3}" type="pres">
      <dgm:prSet presAssocID="{D41569E7-1130-5143-8538-5E53B8277E59}" presName="spacing" presStyleCnt="0"/>
      <dgm:spPr/>
    </dgm:pt>
    <dgm:pt modelId="{E492A144-E9C8-E446-B72A-873CFB859069}" type="pres">
      <dgm:prSet presAssocID="{A48BA96F-4C4C-E648-A558-00E1AF973047}" presName="linNode" presStyleCnt="0"/>
      <dgm:spPr/>
    </dgm:pt>
    <dgm:pt modelId="{8C151753-BA69-9941-974D-1CD5055346A2}" type="pres">
      <dgm:prSet presAssocID="{A48BA96F-4C4C-E648-A558-00E1AF973047}" presName="parentShp" presStyleLbl="node1" presStyleIdx="1" presStyleCnt="3" custLinFactNeighborX="-1615" custLinFactNeighborY="-159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83AF2F3-D17E-164E-9173-492AEC9F29BA}" type="pres">
      <dgm:prSet presAssocID="{A48BA96F-4C4C-E648-A558-00E1AF973047}" presName="childShp" presStyleLbl="bg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8123FDD-B113-C843-8149-1010BD5A2686}" type="pres">
      <dgm:prSet presAssocID="{BB1BEA61-E3EC-8444-94D9-721B47101E27}" presName="spacing" presStyleCnt="0"/>
      <dgm:spPr/>
    </dgm:pt>
    <dgm:pt modelId="{771D20AB-0775-294E-B47A-8A52BC1AF0C5}" type="pres">
      <dgm:prSet presAssocID="{BF47676E-0F28-A54B-B618-954E197E59BF}" presName="linNode" presStyleCnt="0"/>
      <dgm:spPr/>
    </dgm:pt>
    <dgm:pt modelId="{F0929E31-62F3-2244-A8F3-4A77ACFE5B27}" type="pres">
      <dgm:prSet presAssocID="{BF47676E-0F28-A54B-B618-954E197E59BF}" presName="parentShp" presStyleLbl="node1" presStyleIdx="2" presStyleCnt="3" custLinFactNeighborY="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880478B-8569-1C43-970D-0FF624F55584}" type="pres">
      <dgm:prSet presAssocID="{BF47676E-0F28-A54B-B618-954E197E59BF}" presName="childShp" presStyleLbl="bg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7F0C404-17DB-F347-B420-6D17FC8F3817}" type="presOf" srcId="{B5249B8C-1113-1F43-BBD0-6E257AF4A145}" destId="{F6785581-D17B-CD47-9666-3E84700F8B1B}" srcOrd="0" destOrd="0" presId="urn:microsoft.com/office/officeart/2005/8/layout/vList6"/>
    <dgm:cxn modelId="{8CF5853E-EF8C-6848-A76B-24A37F00C9E4}" srcId="{A48BA96F-4C4C-E648-A558-00E1AF973047}" destId="{13F60D50-EE8E-414C-9AD6-F9C98B730B98}" srcOrd="1" destOrd="0" parTransId="{ABEDDFCD-9296-8545-ADCB-636E3B6D331D}" sibTransId="{ACA1B46D-F988-614F-BD25-3687A4FC3201}"/>
    <dgm:cxn modelId="{7DA8E562-18E5-B74E-AC94-47827D1C6A00}" srcId="{41B8D079-F2E0-A444-A9EF-CA840AF4177D}" destId="{A48BA96F-4C4C-E648-A558-00E1AF973047}" srcOrd="1" destOrd="0" parTransId="{F6534570-4052-F94A-BF6E-902DE6044E87}" sibTransId="{BB1BEA61-E3EC-8444-94D9-721B47101E27}"/>
    <dgm:cxn modelId="{505F4C9B-7AAF-DB41-9B14-146D903EE6BC}" srcId="{A48BA96F-4C4C-E648-A558-00E1AF973047}" destId="{A8C15F56-9077-F14C-9D2B-1449C0F7E607}" srcOrd="0" destOrd="0" parTransId="{D4CC9F04-0CF8-5F4B-B293-DDE6132EA865}" sibTransId="{E26174D2-C4AE-ED49-AC88-4B46045B739E}"/>
    <dgm:cxn modelId="{A84363C8-6FE1-2C45-A7DF-9D8BC787D516}" srcId="{41B8D079-F2E0-A444-A9EF-CA840AF4177D}" destId="{B5249B8C-1113-1F43-BBD0-6E257AF4A145}" srcOrd="0" destOrd="0" parTransId="{7569D12E-34E2-FA4C-B34E-875B27147DFA}" sibTransId="{D41569E7-1130-5143-8538-5E53B8277E59}"/>
    <dgm:cxn modelId="{3BC9026A-D766-0B42-929A-65BE563F08BA}" type="presOf" srcId="{13F60D50-EE8E-414C-9AD6-F9C98B730B98}" destId="{383AF2F3-D17E-164E-9173-492AEC9F29BA}" srcOrd="0" destOrd="1" presId="urn:microsoft.com/office/officeart/2005/8/layout/vList6"/>
    <dgm:cxn modelId="{785FBA60-D5A2-D945-B134-80B2900CE639}" type="presOf" srcId="{BF47676E-0F28-A54B-B618-954E197E59BF}" destId="{F0929E31-62F3-2244-A8F3-4A77ACFE5B27}" srcOrd="0" destOrd="0" presId="urn:microsoft.com/office/officeart/2005/8/layout/vList6"/>
    <dgm:cxn modelId="{081A522D-19CC-A647-9C53-93BCE2039EDB}" type="presOf" srcId="{42CC9985-07E1-7F47-9AA1-32F7185D3FE7}" destId="{0880478B-8569-1C43-970D-0FF624F55584}" srcOrd="0" destOrd="0" presId="urn:microsoft.com/office/officeart/2005/8/layout/vList6"/>
    <dgm:cxn modelId="{273716BE-1008-B047-9C0D-0A3131287A26}" type="presOf" srcId="{AA26166C-01E5-D34B-86BF-4F6F87DB535E}" destId="{0880478B-8569-1C43-970D-0FF624F55584}" srcOrd="0" destOrd="1" presId="urn:microsoft.com/office/officeart/2005/8/layout/vList6"/>
    <dgm:cxn modelId="{E201028E-3E40-DC4B-99EB-411CDE9F207C}" type="presOf" srcId="{2113B840-CEF0-1C4C-8F24-97B4E03ECD0D}" destId="{B8D5606B-CDC3-8340-8C6E-57C68A00A4F9}" srcOrd="0" destOrd="0" presId="urn:microsoft.com/office/officeart/2005/8/layout/vList6"/>
    <dgm:cxn modelId="{1DC2424E-A130-034C-A457-BC3201FE8E71}" type="presOf" srcId="{41B8D079-F2E0-A444-A9EF-CA840AF4177D}" destId="{683F6403-468A-8240-B0E6-2820F4062A49}" srcOrd="0" destOrd="0" presId="urn:microsoft.com/office/officeart/2005/8/layout/vList6"/>
    <dgm:cxn modelId="{91821A41-A531-4E41-BEF5-E6D06A33509C}" srcId="{BF47676E-0F28-A54B-B618-954E197E59BF}" destId="{AA26166C-01E5-D34B-86BF-4F6F87DB535E}" srcOrd="1" destOrd="0" parTransId="{7E98A0CE-6B2E-CF4D-BB9E-DCD556901838}" sibTransId="{D774857D-D99D-794D-A838-3E88A7A5C33C}"/>
    <dgm:cxn modelId="{719A26D4-3F14-C04E-A32E-C20A8CD08A57}" srcId="{BF47676E-0F28-A54B-B618-954E197E59BF}" destId="{E9590268-F63E-2C46-9D2C-01776CE5AEA0}" srcOrd="2" destOrd="0" parTransId="{A3050FDF-5ED9-294A-A17B-4EBDC68020CE}" sibTransId="{86623C76-3FF3-6145-9C18-496C8C261B8C}"/>
    <dgm:cxn modelId="{E471F956-C90A-8C4C-8036-44341A7AD566}" type="presOf" srcId="{A48BA96F-4C4C-E648-A558-00E1AF973047}" destId="{8C151753-BA69-9941-974D-1CD5055346A2}" srcOrd="0" destOrd="0" presId="urn:microsoft.com/office/officeart/2005/8/layout/vList6"/>
    <dgm:cxn modelId="{3249DCE4-9264-DD40-A7C4-530753618DD2}" srcId="{BF47676E-0F28-A54B-B618-954E197E59BF}" destId="{42CC9985-07E1-7F47-9AA1-32F7185D3FE7}" srcOrd="0" destOrd="0" parTransId="{B5EC5D85-7EF9-724D-B482-EACCEF5851E2}" sibTransId="{99F1B4DA-B82C-2D41-9AF7-32C20227A0A3}"/>
    <dgm:cxn modelId="{FE4E0A85-434A-EC4D-B4FA-C70AC76A579C}" srcId="{B5249B8C-1113-1F43-BBD0-6E257AF4A145}" destId="{2113B840-CEF0-1C4C-8F24-97B4E03ECD0D}" srcOrd="0" destOrd="0" parTransId="{8071F7E2-9170-BC40-918D-21EADC61BCBB}" sibTransId="{04FADF57-6FD4-744C-8BEB-233572B44243}"/>
    <dgm:cxn modelId="{DFD837F1-C031-9848-B094-11DDCD87E47C}" type="presOf" srcId="{E9590268-F63E-2C46-9D2C-01776CE5AEA0}" destId="{0880478B-8569-1C43-970D-0FF624F55584}" srcOrd="0" destOrd="2" presId="urn:microsoft.com/office/officeart/2005/8/layout/vList6"/>
    <dgm:cxn modelId="{746D2E8D-FCE2-FC4F-B05B-C843B8184E1F}" srcId="{41B8D079-F2E0-A444-A9EF-CA840AF4177D}" destId="{BF47676E-0F28-A54B-B618-954E197E59BF}" srcOrd="2" destOrd="0" parTransId="{F1E7FAEB-C799-8F41-BF99-BD3B641F554A}" sibTransId="{A2D59291-ED43-F945-969F-5169730FB38B}"/>
    <dgm:cxn modelId="{4D98BC7A-7D73-DF4E-929A-C45DE179468C}" type="presOf" srcId="{A8C15F56-9077-F14C-9D2B-1449C0F7E607}" destId="{383AF2F3-D17E-164E-9173-492AEC9F29BA}" srcOrd="0" destOrd="0" presId="urn:microsoft.com/office/officeart/2005/8/layout/vList6"/>
    <dgm:cxn modelId="{C3FF9129-BFAA-5144-BA29-4E22DD70DE0D}" type="presParOf" srcId="{683F6403-468A-8240-B0E6-2820F4062A49}" destId="{7379062E-858B-2E4B-8446-59A0CAD41648}" srcOrd="0" destOrd="0" presId="urn:microsoft.com/office/officeart/2005/8/layout/vList6"/>
    <dgm:cxn modelId="{8FC99FA0-C727-7740-BD80-A82A41449D35}" type="presParOf" srcId="{7379062E-858B-2E4B-8446-59A0CAD41648}" destId="{F6785581-D17B-CD47-9666-3E84700F8B1B}" srcOrd="0" destOrd="0" presId="urn:microsoft.com/office/officeart/2005/8/layout/vList6"/>
    <dgm:cxn modelId="{0A5C811B-4FDE-5E45-96C6-ACC6A5C03418}" type="presParOf" srcId="{7379062E-858B-2E4B-8446-59A0CAD41648}" destId="{B8D5606B-CDC3-8340-8C6E-57C68A00A4F9}" srcOrd="1" destOrd="0" presId="urn:microsoft.com/office/officeart/2005/8/layout/vList6"/>
    <dgm:cxn modelId="{C4B04A39-5F80-DC4C-84B4-CF5C160C02DA}" type="presParOf" srcId="{683F6403-468A-8240-B0E6-2820F4062A49}" destId="{622614EA-6A0A-114C-884A-F71E2E8ED2C3}" srcOrd="1" destOrd="0" presId="urn:microsoft.com/office/officeart/2005/8/layout/vList6"/>
    <dgm:cxn modelId="{A85CEB2B-5CCC-9A40-B51B-715FFCF497E5}" type="presParOf" srcId="{683F6403-468A-8240-B0E6-2820F4062A49}" destId="{E492A144-E9C8-E446-B72A-873CFB859069}" srcOrd="2" destOrd="0" presId="urn:microsoft.com/office/officeart/2005/8/layout/vList6"/>
    <dgm:cxn modelId="{A63CB117-6A04-5647-896D-E1E5502D952E}" type="presParOf" srcId="{E492A144-E9C8-E446-B72A-873CFB859069}" destId="{8C151753-BA69-9941-974D-1CD5055346A2}" srcOrd="0" destOrd="0" presId="urn:microsoft.com/office/officeart/2005/8/layout/vList6"/>
    <dgm:cxn modelId="{04C485FA-5C3F-A741-8079-ECC5E8ED93CC}" type="presParOf" srcId="{E492A144-E9C8-E446-B72A-873CFB859069}" destId="{383AF2F3-D17E-164E-9173-492AEC9F29BA}" srcOrd="1" destOrd="0" presId="urn:microsoft.com/office/officeart/2005/8/layout/vList6"/>
    <dgm:cxn modelId="{B54FEFF7-98FC-F14C-BFF9-ED78C45EC483}" type="presParOf" srcId="{683F6403-468A-8240-B0E6-2820F4062A49}" destId="{88123FDD-B113-C843-8149-1010BD5A2686}" srcOrd="3" destOrd="0" presId="urn:microsoft.com/office/officeart/2005/8/layout/vList6"/>
    <dgm:cxn modelId="{BE2556B5-8983-7B4C-92A0-695CCE8173DC}" type="presParOf" srcId="{683F6403-468A-8240-B0E6-2820F4062A49}" destId="{771D20AB-0775-294E-B47A-8A52BC1AF0C5}" srcOrd="4" destOrd="0" presId="urn:microsoft.com/office/officeart/2005/8/layout/vList6"/>
    <dgm:cxn modelId="{B59E3837-A4EB-0048-9BA9-374BE2212A4F}" type="presParOf" srcId="{771D20AB-0775-294E-B47A-8A52BC1AF0C5}" destId="{F0929E31-62F3-2244-A8F3-4A77ACFE5B27}" srcOrd="0" destOrd="0" presId="urn:microsoft.com/office/officeart/2005/8/layout/vList6"/>
    <dgm:cxn modelId="{80B548FB-BD95-9249-A5B7-A78B11B2B9A0}" type="presParOf" srcId="{771D20AB-0775-294E-B47A-8A52BC1AF0C5}" destId="{0880478B-8569-1C43-970D-0FF624F55584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50098CD-3CF6-D742-9078-B7B954116D61}">
      <dsp:nvSpPr>
        <dsp:cNvPr id="0" name=""/>
        <dsp:cNvSpPr/>
      </dsp:nvSpPr>
      <dsp:spPr>
        <a:xfrm>
          <a:off x="3033394" y="0"/>
          <a:ext cx="4550092" cy="1315290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255" tIns="8255" rIns="8255" bIns="8255" numCol="1" spcCol="1270" anchor="t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300" b="1" i="0" u="none" kern="1200" dirty="0" smtClean="0">
              <a:solidFill>
                <a:srgbClr val="000000"/>
              </a:solidFill>
            </a:rPr>
            <a:t>Proposed Program Management for ICF Transitions</a:t>
          </a:r>
          <a:endParaRPr lang="en-US" sz="1300" b="1" i="0" u="none" kern="1200" dirty="0">
            <a:solidFill>
              <a:srgbClr val="000000"/>
            </a:solidFill>
          </a:endParaRP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300" b="1" i="0" u="none" kern="1200" dirty="0" smtClean="0">
              <a:solidFill>
                <a:srgbClr val="000000"/>
              </a:solidFill>
            </a:rPr>
            <a:t>Person-Centered Training</a:t>
          </a:r>
          <a:endParaRPr lang="en-US" sz="1300" b="1" i="0" u="none" kern="1200" dirty="0">
            <a:solidFill>
              <a:srgbClr val="000000"/>
            </a:solidFill>
          </a:endParaRP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300" b="1" i="0" u="none" kern="1200" dirty="0" smtClean="0">
              <a:solidFill>
                <a:srgbClr val="000000"/>
              </a:solidFill>
            </a:rPr>
            <a:t>SSA Rule</a:t>
          </a:r>
          <a:endParaRPr lang="en-US" sz="1300" b="1" i="0" u="none" kern="1200" dirty="0">
            <a:solidFill>
              <a:srgbClr val="000000"/>
            </a:solidFill>
          </a:endParaRP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1300" b="1" i="0" u="none" kern="1200" dirty="0">
            <a:solidFill>
              <a:srgbClr val="000000"/>
            </a:solidFill>
          </a:endParaRPr>
        </a:p>
      </dsp:txBody>
      <dsp:txXfrm>
        <a:off x="3033394" y="164411"/>
        <a:ext cx="4056858" cy="986468"/>
      </dsp:txXfrm>
    </dsp:sp>
    <dsp:sp modelId="{4F0DC438-4C45-4C47-9CAE-B9D676F878A7}">
      <dsp:nvSpPr>
        <dsp:cNvPr id="0" name=""/>
        <dsp:cNvSpPr/>
      </dsp:nvSpPr>
      <dsp:spPr>
        <a:xfrm>
          <a:off x="0" y="0"/>
          <a:ext cx="3033394" cy="131529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innerShdw blurRad="50800" dist="25400" dir="10800000">
            <a:srgbClr val="808080">
              <a:alpha val="75000"/>
            </a:srgbClr>
          </a:inn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9530" tIns="24765" rIns="49530" bIns="2476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Push to align the SSA and Program Management functions to clarify who does what and to pursue program specialist as a distinct, separate waiver service.</a:t>
          </a:r>
          <a:endParaRPr lang="en-US" sz="1300" kern="1200" dirty="0"/>
        </a:p>
      </dsp:txBody>
      <dsp:txXfrm>
        <a:off x="64207" y="64207"/>
        <a:ext cx="2904980" cy="1186876"/>
      </dsp:txXfrm>
    </dsp:sp>
    <dsp:sp modelId="{416D8669-3B9B-2D4B-BFC3-C2066FB22C95}">
      <dsp:nvSpPr>
        <dsp:cNvPr id="0" name=""/>
        <dsp:cNvSpPr/>
      </dsp:nvSpPr>
      <dsp:spPr>
        <a:xfrm>
          <a:off x="3033394" y="1446819"/>
          <a:ext cx="4550092" cy="1315290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255" tIns="8255" rIns="8255" bIns="8255" numCol="1" spcCol="1270" anchor="t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300" b="1" i="0" kern="1200" dirty="0" smtClean="0"/>
            <a:t>Member Relations Data,  </a:t>
          </a:r>
          <a:r>
            <a:rPr lang="en-US" sz="1300" b="1" kern="1200" dirty="0" smtClean="0"/>
            <a:t>Roundup, and Alerts</a:t>
          </a:r>
          <a:endParaRPr lang="en-US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300" b="1" kern="1200" dirty="0" smtClean="0"/>
            <a:t>Background Checks – Rapback</a:t>
          </a:r>
          <a:endParaRPr lang="en-US" sz="1300" kern="1200" dirty="0"/>
        </a:p>
      </dsp:txBody>
      <dsp:txXfrm>
        <a:off x="3033394" y="1611230"/>
        <a:ext cx="4056858" cy="986468"/>
      </dsp:txXfrm>
    </dsp:sp>
    <dsp:sp modelId="{3D68833F-21B0-BB4C-880B-146BE957DFF0}">
      <dsp:nvSpPr>
        <dsp:cNvPr id="0" name=""/>
        <dsp:cNvSpPr/>
      </dsp:nvSpPr>
      <dsp:spPr>
        <a:xfrm>
          <a:off x="0" y="1446819"/>
          <a:ext cx="3033394" cy="131529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innerShdw blurRad="50800" dist="25400" dir="10800000">
            <a:srgbClr val="808080">
              <a:alpha val="75000"/>
            </a:srgbClr>
          </a:inn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9530" tIns="24765" rIns="49530" bIns="2476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Pursue corrective action for a regularly-updated, prioritized list of member concerns.</a:t>
          </a:r>
          <a:endParaRPr lang="en-US" sz="1300" kern="1200" dirty="0"/>
        </a:p>
      </dsp:txBody>
      <dsp:txXfrm>
        <a:off x="64207" y="1511026"/>
        <a:ext cx="2904980" cy="1186876"/>
      </dsp:txXfrm>
    </dsp:sp>
    <dsp:sp modelId="{E4D09B67-89F4-3A47-9D8D-0468577B5CD1}">
      <dsp:nvSpPr>
        <dsp:cNvPr id="0" name=""/>
        <dsp:cNvSpPr/>
      </dsp:nvSpPr>
      <dsp:spPr>
        <a:xfrm>
          <a:off x="3033394" y="2893639"/>
          <a:ext cx="4550092" cy="1315290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255" tIns="8255" rIns="8255" bIns="8255" numCol="1" spcCol="1270" anchor="t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300" b="1" kern="1200" dirty="0" smtClean="0"/>
            <a:t>ODH/Licensure</a:t>
          </a:r>
          <a:endParaRPr lang="en-US" sz="1300" b="1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300" b="1" kern="1200" dirty="0" smtClean="0"/>
            <a:t>Nursing QA</a:t>
          </a:r>
          <a:endParaRPr lang="en-US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300" b="1" kern="1200" dirty="0" smtClean="0"/>
            <a:t>Certification, Licensure </a:t>
          </a:r>
          <a:r>
            <a:rPr lang="en-US" sz="1300" b="1" kern="1200" dirty="0" smtClean="0"/>
            <a:t>and County Board Accreditation/National Accreditation</a:t>
          </a:r>
          <a:endParaRPr lang="en-US" sz="1300" kern="1200" dirty="0"/>
        </a:p>
      </dsp:txBody>
      <dsp:txXfrm>
        <a:off x="3033394" y="3058050"/>
        <a:ext cx="4056858" cy="986468"/>
      </dsp:txXfrm>
    </dsp:sp>
    <dsp:sp modelId="{0363FC70-8658-434F-A024-2D5F60E6599C}">
      <dsp:nvSpPr>
        <dsp:cNvPr id="0" name=""/>
        <dsp:cNvSpPr/>
      </dsp:nvSpPr>
      <dsp:spPr>
        <a:xfrm>
          <a:off x="0" y="2893639"/>
          <a:ext cx="3033394" cy="131529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innerShdw blurRad="50800" dist="25400" dir="10800000">
            <a:srgbClr val="808080">
              <a:alpha val="75000"/>
            </a:srgbClr>
          </a:inn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9530" tIns="24765" rIns="49530" bIns="2476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Champion the reduction of duplication of surveys, including ODH/Licensure and nursing quality assurance, and pursue deeming for CARF and other national accreditation.</a:t>
          </a:r>
          <a:endParaRPr lang="en-US" sz="1300" kern="1200" dirty="0"/>
        </a:p>
      </dsp:txBody>
      <dsp:txXfrm>
        <a:off x="64207" y="2957846"/>
        <a:ext cx="2904980" cy="118687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9DD2FC2-48DF-0C46-8A69-01F7D9F050D1}">
      <dsp:nvSpPr>
        <dsp:cNvPr id="0" name=""/>
        <dsp:cNvSpPr/>
      </dsp:nvSpPr>
      <dsp:spPr>
        <a:xfrm>
          <a:off x="3033394" y="0"/>
          <a:ext cx="4550092" cy="1315144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60" tIns="10160" rIns="10160" bIns="1016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b="1" kern="1200" dirty="0" smtClean="0"/>
            <a:t>Waiver </a:t>
          </a:r>
          <a:r>
            <a:rPr lang="en-US" sz="1600" b="1" kern="1200" dirty="0" smtClean="0"/>
            <a:t>Pilot</a:t>
          </a:r>
          <a:endParaRPr lang="en-US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b="1" kern="1200" dirty="0" smtClean="0"/>
            <a:t>AOF </a:t>
          </a:r>
          <a:r>
            <a:rPr lang="en-US" sz="1600" b="1" kern="1200" dirty="0" smtClean="0"/>
            <a:t>Direct Care Workforce Coalition</a:t>
          </a:r>
          <a:endParaRPr lang="en-US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b="1" kern="1200" dirty="0" smtClean="0"/>
            <a:t>IDD- Specific Health Home Initiative</a:t>
          </a:r>
          <a:endParaRPr lang="en-US" sz="1600" b="1" kern="1200" dirty="0"/>
        </a:p>
      </dsp:txBody>
      <dsp:txXfrm>
        <a:off x="3033394" y="164393"/>
        <a:ext cx="4056913" cy="986358"/>
      </dsp:txXfrm>
    </dsp:sp>
    <dsp:sp modelId="{5165AC9C-1B45-8F4D-9753-1EBBEBBDF28B}">
      <dsp:nvSpPr>
        <dsp:cNvPr id="0" name=""/>
        <dsp:cNvSpPr/>
      </dsp:nvSpPr>
      <dsp:spPr>
        <a:xfrm>
          <a:off x="0" y="0"/>
          <a:ext cx="3033394" cy="1315144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innerShdw blurRad="50800" dist="25400" dir="10800000">
            <a:srgbClr val="808080">
              <a:alpha val="75000"/>
            </a:srgbClr>
          </a:inn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22860" rIns="4572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Advocate for re-investment of County Boards of DD/DODD budget savings accrued from waiver budgets or efficiencies in County Boards and State systems in DSP wages, benefits, training and supervision, and waiting list.</a:t>
          </a:r>
          <a:endParaRPr lang="en-US" sz="1200" kern="1200" dirty="0"/>
        </a:p>
      </dsp:txBody>
      <dsp:txXfrm>
        <a:off x="64200" y="64200"/>
        <a:ext cx="2904994" cy="1186744"/>
      </dsp:txXfrm>
    </dsp:sp>
    <dsp:sp modelId="{60342CE9-2741-3947-A9F2-384A21EBC601}">
      <dsp:nvSpPr>
        <dsp:cNvPr id="0" name=""/>
        <dsp:cNvSpPr/>
      </dsp:nvSpPr>
      <dsp:spPr>
        <a:xfrm>
          <a:off x="3033394" y="1446659"/>
          <a:ext cx="4550092" cy="1315144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60" tIns="10160" rIns="10160" bIns="1016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b="1" kern="1200" dirty="0" smtClean="0"/>
            <a:t>ICF Reimbursement Work Groups</a:t>
          </a:r>
          <a:endParaRPr lang="en-US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b="1" kern="1200" dirty="0" smtClean="0"/>
            <a:t>CCS Study</a:t>
          </a:r>
          <a:endParaRPr lang="en-US" sz="1600" b="1" kern="1200" dirty="0"/>
        </a:p>
      </dsp:txBody>
      <dsp:txXfrm>
        <a:off x="3033394" y="1611052"/>
        <a:ext cx="4056913" cy="986358"/>
      </dsp:txXfrm>
    </dsp:sp>
    <dsp:sp modelId="{188F1B65-7D14-FE4A-9D2B-BA8C8CC45872}">
      <dsp:nvSpPr>
        <dsp:cNvPr id="0" name=""/>
        <dsp:cNvSpPr/>
      </dsp:nvSpPr>
      <dsp:spPr>
        <a:xfrm>
          <a:off x="0" y="1446659"/>
          <a:ext cx="3033394" cy="1315144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innerShdw blurRad="50800" dist="25400" dir="10800000">
            <a:srgbClr val="808080">
              <a:alpha val="75000"/>
            </a:srgbClr>
          </a:inn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22860" rIns="4572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Advocate for annual adjustments to ICF and waiver reimbursement tied to inflationary index and unfunded mandates for provider viability.</a:t>
          </a:r>
          <a:endParaRPr lang="en-US" sz="1200" kern="1200" dirty="0"/>
        </a:p>
      </dsp:txBody>
      <dsp:txXfrm>
        <a:off x="64200" y="1510859"/>
        <a:ext cx="2904994" cy="1186744"/>
      </dsp:txXfrm>
    </dsp:sp>
    <dsp:sp modelId="{5D88B25B-1EC1-734C-92C5-8845DB2F25F1}">
      <dsp:nvSpPr>
        <dsp:cNvPr id="0" name=""/>
        <dsp:cNvSpPr/>
      </dsp:nvSpPr>
      <dsp:spPr>
        <a:xfrm>
          <a:off x="3033394" y="2893318"/>
          <a:ext cx="4550092" cy="1315144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60" tIns="10160" rIns="10160" bIns="1016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b="1" kern="1200" dirty="0" smtClean="0"/>
            <a:t>OPRA BI Tool</a:t>
          </a:r>
          <a:endParaRPr lang="en-US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b="1" kern="1200" dirty="0" smtClean="0"/>
            <a:t>US DOL Threshold </a:t>
          </a:r>
          <a:r>
            <a:rPr lang="en-US" sz="1600" b="1" kern="1200" dirty="0" smtClean="0"/>
            <a:t>for Exempt Status</a:t>
          </a:r>
          <a:endParaRPr lang="en-US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b="1" kern="1200" dirty="0" smtClean="0"/>
            <a:t>Center for Health Care Analytics for People with IDD</a:t>
          </a:r>
          <a:endParaRPr lang="en-US" sz="1600" b="1" kern="1200" dirty="0"/>
        </a:p>
      </dsp:txBody>
      <dsp:txXfrm>
        <a:off x="3033394" y="3057711"/>
        <a:ext cx="4056913" cy="986358"/>
      </dsp:txXfrm>
    </dsp:sp>
    <dsp:sp modelId="{3BC3F085-F8BD-4144-9A0F-AF66916C0B07}">
      <dsp:nvSpPr>
        <dsp:cNvPr id="0" name=""/>
        <dsp:cNvSpPr/>
      </dsp:nvSpPr>
      <dsp:spPr>
        <a:xfrm>
          <a:off x="0" y="2893318"/>
          <a:ext cx="3033394" cy="1315144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innerShdw blurRad="50800" dist="25400" dir="10800000">
            <a:srgbClr val="808080">
              <a:alpha val="75000"/>
            </a:srgbClr>
          </a:inn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22860" rIns="4572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Using data provided by OPRA, advocate for implementation of data-informed reimbursement policies/systems that provide positive incentives for achieving desired outcomes / policies</a:t>
          </a:r>
          <a:endParaRPr lang="en-US" sz="1200" kern="1200" dirty="0"/>
        </a:p>
      </dsp:txBody>
      <dsp:txXfrm>
        <a:off x="64200" y="2957518"/>
        <a:ext cx="2904994" cy="118674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5468243-4F75-B643-8A80-5FB6E5552324}">
      <dsp:nvSpPr>
        <dsp:cNvPr id="0" name=""/>
        <dsp:cNvSpPr/>
      </dsp:nvSpPr>
      <dsp:spPr>
        <a:xfrm>
          <a:off x="3033394" y="0"/>
          <a:ext cx="4550092" cy="1315144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255" tIns="8255" rIns="8255" bIns="8255" numCol="1" spcCol="1270" anchor="t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300" b="1" kern="1200" dirty="0" smtClean="0"/>
            <a:t>Collaboration with Provider Support Group</a:t>
          </a:r>
          <a:endParaRPr lang="en-US" sz="1300" b="1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300" b="1" kern="1200" dirty="0" smtClean="0"/>
            <a:t>Provided Assistance to 8 County Boards Interested in Privatizing Services or Expansion of Private Providers Market Share</a:t>
          </a:r>
          <a:endParaRPr lang="en-US" sz="1300" b="1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300" b="1" kern="1200" dirty="0" smtClean="0"/>
            <a:t>CMS Transition Plan</a:t>
          </a:r>
          <a:endParaRPr lang="en-US" sz="1300" b="1" kern="1200" dirty="0"/>
        </a:p>
      </dsp:txBody>
      <dsp:txXfrm>
        <a:off x="3033394" y="164393"/>
        <a:ext cx="4056913" cy="986358"/>
      </dsp:txXfrm>
    </dsp:sp>
    <dsp:sp modelId="{F783B0A3-BAAA-F941-89BD-0901AA6DF0AA}">
      <dsp:nvSpPr>
        <dsp:cNvPr id="0" name=""/>
        <dsp:cNvSpPr/>
      </dsp:nvSpPr>
      <dsp:spPr>
        <a:xfrm>
          <a:off x="0" y="0"/>
          <a:ext cx="3033394" cy="1315144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innerShdw blurRad="50800" dist="25400" dir="10800000">
            <a:srgbClr val="808080">
              <a:alpha val="75000"/>
            </a:srgbClr>
          </a:inn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9530" tIns="24765" rIns="49530" bIns="2476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Develop an OPRA strategy that identifies willing County Boards of DD and provides assistance to continue the trend of County Board divestment of direct services.</a:t>
          </a:r>
          <a:endParaRPr lang="en-US" sz="1300" kern="1200" dirty="0"/>
        </a:p>
      </dsp:txBody>
      <dsp:txXfrm>
        <a:off x="64200" y="64200"/>
        <a:ext cx="2904994" cy="1186744"/>
      </dsp:txXfrm>
    </dsp:sp>
    <dsp:sp modelId="{EF6EB623-08E3-9448-85D6-23971393A899}">
      <dsp:nvSpPr>
        <dsp:cNvPr id="0" name=""/>
        <dsp:cNvSpPr/>
      </dsp:nvSpPr>
      <dsp:spPr>
        <a:xfrm>
          <a:off x="3033394" y="1446659"/>
          <a:ext cx="4550092" cy="1315144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255" tIns="8255" rIns="8255" bIns="8255" numCol="1" spcCol="1270" anchor="t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300" b="1" kern="1200" dirty="0" smtClean="0"/>
            <a:t>2016-2017 Budget, AOF Direct Car Workforce, Trauma Informed Care, C3PO, Building System Capacity for Individuals Intense Challenges, Adult Foster Care, OOD Score Card, DRO, &amp; Funding System Redesign    </a:t>
          </a:r>
          <a:endParaRPr lang="en-US" sz="1300" b="1" kern="1200" dirty="0"/>
        </a:p>
      </dsp:txBody>
      <dsp:txXfrm>
        <a:off x="3033394" y="1611052"/>
        <a:ext cx="4056913" cy="986358"/>
      </dsp:txXfrm>
    </dsp:sp>
    <dsp:sp modelId="{5200F8A3-B6FF-2E4F-96E1-8335CF361FCC}">
      <dsp:nvSpPr>
        <dsp:cNvPr id="0" name=""/>
        <dsp:cNvSpPr/>
      </dsp:nvSpPr>
      <dsp:spPr>
        <a:xfrm>
          <a:off x="0" y="1446659"/>
          <a:ext cx="3033394" cy="1315144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innerShdw blurRad="50800" dist="25400" dir="10800000">
            <a:srgbClr val="808080">
              <a:alpha val="75000"/>
            </a:srgbClr>
          </a:inn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9530" tIns="24765" rIns="49530" bIns="2476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Persistently and consistently pursue service planning reform with our system partners.</a:t>
          </a:r>
          <a:endParaRPr lang="en-US" sz="1300" kern="1200" dirty="0"/>
        </a:p>
      </dsp:txBody>
      <dsp:txXfrm>
        <a:off x="64200" y="1510859"/>
        <a:ext cx="2904994" cy="1186744"/>
      </dsp:txXfrm>
    </dsp:sp>
    <dsp:sp modelId="{26E6C4E3-C259-4B4D-A201-E2FEE43D2CC1}">
      <dsp:nvSpPr>
        <dsp:cNvPr id="0" name=""/>
        <dsp:cNvSpPr/>
      </dsp:nvSpPr>
      <dsp:spPr>
        <a:xfrm>
          <a:off x="3033394" y="2893318"/>
          <a:ext cx="4550092" cy="1315144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255" tIns="8255" rIns="8255" bIns="8255" numCol="1" spcCol="1270" anchor="t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300" b="1" kern="1200" dirty="0" smtClean="0"/>
            <a:t>Participation in Employment First Funding Redesign Workgroup</a:t>
          </a:r>
          <a:endParaRPr lang="en-US" sz="1300" b="1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300" b="1" kern="1200" dirty="0" smtClean="0"/>
            <a:t>CMS Transition Plan Committee</a:t>
          </a:r>
          <a:endParaRPr lang="en-US" sz="1300" b="1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1300" b="1" kern="1200" dirty="0"/>
        </a:p>
      </dsp:txBody>
      <dsp:txXfrm>
        <a:off x="3033394" y="3057711"/>
        <a:ext cx="4056913" cy="986358"/>
      </dsp:txXfrm>
    </dsp:sp>
    <dsp:sp modelId="{A0AF794D-D46E-4442-9747-EE2F6FB031BB}">
      <dsp:nvSpPr>
        <dsp:cNvPr id="0" name=""/>
        <dsp:cNvSpPr/>
      </dsp:nvSpPr>
      <dsp:spPr>
        <a:xfrm>
          <a:off x="0" y="2893318"/>
          <a:ext cx="3033394" cy="1315144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innerShdw blurRad="50800" dist="25400" dir="10800000">
            <a:srgbClr val="808080">
              <a:alpha val="75000"/>
            </a:srgbClr>
          </a:inn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9530" tIns="24765" rIns="49530" bIns="2476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Support the realization of the Employment First Initiative</a:t>
          </a:r>
          <a:endParaRPr lang="en-US" sz="1300" kern="1200" dirty="0"/>
        </a:p>
      </dsp:txBody>
      <dsp:txXfrm>
        <a:off x="64200" y="2957518"/>
        <a:ext cx="2904994" cy="118674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8D5606B-CDC3-8340-8C6E-57C68A00A4F9}">
      <dsp:nvSpPr>
        <dsp:cNvPr id="0" name=""/>
        <dsp:cNvSpPr/>
      </dsp:nvSpPr>
      <dsp:spPr>
        <a:xfrm>
          <a:off x="3033394" y="0"/>
          <a:ext cx="4550092" cy="1315290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890" tIns="8890" rIns="8890" bIns="8890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b="1" kern="1200" dirty="0" smtClean="0"/>
            <a:t>Timeline </a:t>
          </a:r>
          <a:r>
            <a:rPr lang="en-US" sz="1400" b="1" kern="1200" dirty="0" smtClean="0"/>
            <a:t>Designed </a:t>
          </a:r>
          <a:r>
            <a:rPr lang="en-US" sz="1400" b="1" kern="1200" dirty="0" smtClean="0"/>
            <a:t>and </a:t>
          </a:r>
          <a:r>
            <a:rPr lang="en-US" sz="1400" b="1" kern="1200" dirty="0" smtClean="0"/>
            <a:t>Ready </a:t>
          </a:r>
          <a:r>
            <a:rPr lang="en-US" sz="1400" b="1" kern="1200" dirty="0" smtClean="0"/>
            <a:t>for </a:t>
          </a:r>
          <a:r>
            <a:rPr lang="en-US" sz="1400" b="1" kern="1200" dirty="0" smtClean="0"/>
            <a:t>Implementation</a:t>
          </a:r>
          <a:endParaRPr lang="en-US" sz="1400" b="1" kern="1200" dirty="0"/>
        </a:p>
      </dsp:txBody>
      <dsp:txXfrm>
        <a:off x="3033394" y="164411"/>
        <a:ext cx="4056858" cy="986468"/>
      </dsp:txXfrm>
    </dsp:sp>
    <dsp:sp modelId="{F6785581-D17B-CD47-9666-3E84700F8B1B}">
      <dsp:nvSpPr>
        <dsp:cNvPr id="0" name=""/>
        <dsp:cNvSpPr/>
      </dsp:nvSpPr>
      <dsp:spPr>
        <a:xfrm>
          <a:off x="0" y="0"/>
          <a:ext cx="3033394" cy="131529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innerShdw blurRad="50800" dist="25400" dir="10800000">
            <a:srgbClr val="808080">
              <a:alpha val="75000"/>
            </a:srgbClr>
          </a:inn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0" tIns="28575" rIns="57150" bIns="2857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Implement the Communications Plan with tangible achievement by March 2014 and full implementation by March 2015.</a:t>
          </a:r>
          <a:endParaRPr lang="en-US" sz="1500" kern="1200" dirty="0"/>
        </a:p>
      </dsp:txBody>
      <dsp:txXfrm>
        <a:off x="64207" y="64207"/>
        <a:ext cx="2904980" cy="1186876"/>
      </dsp:txXfrm>
    </dsp:sp>
    <dsp:sp modelId="{383AF2F3-D17E-164E-9173-492AEC9F29BA}">
      <dsp:nvSpPr>
        <dsp:cNvPr id="0" name=""/>
        <dsp:cNvSpPr/>
      </dsp:nvSpPr>
      <dsp:spPr>
        <a:xfrm>
          <a:off x="3033394" y="1446819"/>
          <a:ext cx="4550092" cy="1315290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7620" rIns="7620" bIns="7620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b="1" kern="1200" dirty="0" smtClean="0"/>
            <a:t>87% of 2013 Active Members </a:t>
          </a:r>
          <a:r>
            <a:rPr lang="en-US" sz="1200" b="1" kern="1200" dirty="0" smtClean="0"/>
            <a:t>were </a:t>
          </a:r>
          <a:r>
            <a:rPr lang="en-US" sz="1200" b="1" kern="1200" dirty="0" smtClean="0"/>
            <a:t>Retained</a:t>
          </a:r>
          <a:endParaRPr lang="en-US" sz="1200" i="0" u="none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b="1" i="0" u="none" kern="1200" dirty="0" smtClean="0"/>
            <a:t>Plan for 2015 (Website and Member Service Site, Biannual New Member Orientation, Video Conferencing, Member Relations Data Base, Business Intelligence Tool, </a:t>
          </a:r>
          <a:r>
            <a:rPr lang="en-US" sz="1200" b="1" i="0" u="none" kern="1200" dirty="0" smtClean="0"/>
            <a:t>Roundup, Other Publications</a:t>
          </a:r>
          <a:r>
            <a:rPr lang="en-US" sz="1200" b="1" i="0" u="none" kern="1200" dirty="0" smtClean="0"/>
            <a:t>,  Social Media, Bi-Annual Magazine)</a:t>
          </a:r>
          <a:endParaRPr lang="en-US" sz="1200" i="0" u="none" kern="1200" dirty="0"/>
        </a:p>
      </dsp:txBody>
      <dsp:txXfrm>
        <a:off x="3033394" y="1611230"/>
        <a:ext cx="4056858" cy="986468"/>
      </dsp:txXfrm>
    </dsp:sp>
    <dsp:sp modelId="{8C151753-BA69-9941-974D-1CD5055346A2}">
      <dsp:nvSpPr>
        <dsp:cNvPr id="0" name=""/>
        <dsp:cNvSpPr/>
      </dsp:nvSpPr>
      <dsp:spPr>
        <a:xfrm>
          <a:off x="0" y="1425827"/>
          <a:ext cx="3033394" cy="131529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innerShdw blurRad="50800" dist="25400" dir="10800000">
            <a:srgbClr val="808080">
              <a:alpha val="75000"/>
            </a:srgbClr>
          </a:inn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0" tIns="28575" rIns="57150" bIns="2857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Retain membership at 90% level.</a:t>
          </a:r>
          <a:endParaRPr lang="en-US" sz="1500" kern="1200" dirty="0"/>
        </a:p>
      </dsp:txBody>
      <dsp:txXfrm>
        <a:off x="64207" y="1490034"/>
        <a:ext cx="2904980" cy="1186876"/>
      </dsp:txXfrm>
    </dsp:sp>
    <dsp:sp modelId="{0880478B-8569-1C43-970D-0FF624F55584}">
      <dsp:nvSpPr>
        <dsp:cNvPr id="0" name=""/>
        <dsp:cNvSpPr/>
      </dsp:nvSpPr>
      <dsp:spPr>
        <a:xfrm>
          <a:off x="3033394" y="2893639"/>
          <a:ext cx="4550092" cy="1315290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985" tIns="6985" rIns="6985" bIns="6985" numCol="1" spcCol="1270" anchor="t" anchorCtr="0">
          <a:noAutofit/>
        </a:bodyPr>
        <a:lstStyle/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100" b="1" kern="1200" dirty="0" smtClean="0"/>
            <a:t>26 Active Members and </a:t>
          </a:r>
          <a:r>
            <a:rPr lang="en-US" sz="1100" b="1" kern="1200" dirty="0" smtClean="0"/>
            <a:t>13 Associate Members </a:t>
          </a:r>
          <a:r>
            <a:rPr lang="en-US" sz="1100" b="1" kern="1200" dirty="0" smtClean="0"/>
            <a:t>Joined</a:t>
          </a:r>
          <a:endParaRPr lang="en-US" sz="1100" b="1" kern="120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100" b="1" kern="1200" dirty="0" smtClean="0"/>
            <a:t>Plan for 2015 (Redesigning Marketing Materials, New Member Care Packets, Holiday Open House, Vendor at 5 Conferences, Business Intelligence Tool, Social Media</a:t>
          </a:r>
          <a:r>
            <a:rPr lang="en-US" sz="1100" b="1" i="0" u="none" kern="1200" dirty="0" smtClean="0"/>
            <a:t>, Bi-Annual Magazine &amp; Roundup)</a:t>
          </a:r>
          <a:endParaRPr lang="en-US" sz="1100" b="1" kern="120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100" b="1" kern="1200" dirty="0" smtClean="0"/>
            <a:t>3-Year High for Active (126) and Total Membership (159)</a:t>
          </a:r>
          <a:endParaRPr lang="en-US" sz="1100" b="1" kern="1200" dirty="0"/>
        </a:p>
      </dsp:txBody>
      <dsp:txXfrm>
        <a:off x="3033394" y="3058050"/>
        <a:ext cx="4056858" cy="986468"/>
      </dsp:txXfrm>
    </dsp:sp>
    <dsp:sp modelId="{F0929E31-62F3-2244-A8F3-4A77ACFE5B27}">
      <dsp:nvSpPr>
        <dsp:cNvPr id="0" name=""/>
        <dsp:cNvSpPr/>
      </dsp:nvSpPr>
      <dsp:spPr>
        <a:xfrm>
          <a:off x="0" y="2893639"/>
          <a:ext cx="3033394" cy="131529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innerShdw blurRad="50800" dist="25400" dir="10800000">
            <a:srgbClr val="808080">
              <a:alpha val="75000"/>
            </a:srgbClr>
          </a:inn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0" tIns="28575" rIns="57150" bIns="2857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Recruit 40 new members by December 2014.</a:t>
          </a:r>
          <a:endParaRPr lang="en-US" sz="1500" kern="1200" dirty="0"/>
        </a:p>
      </dsp:txBody>
      <dsp:txXfrm>
        <a:off x="64207" y="2957846"/>
        <a:ext cx="2904980" cy="118687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CCC9F8B-7046-294F-B391-8A2BE191CBFF}" type="datetimeFigureOut">
              <a:rPr lang="en-US" smtClean="0"/>
              <a:t>12/10/14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5B0EC0-4E9D-0F4B-ADB9-BBAC1E2D830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44191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B0EC0-4E9D-0F4B-ADB9-BBAC1E2D8300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59015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Relationship Id="rId3" Type="http://schemas.openxmlformats.org/officeDocument/2006/relationships/image" Target="../media/image6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Relationship Id="rId3" Type="http://schemas.openxmlformats.org/officeDocument/2006/relationships/image" Target="../media/image8.pn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Relationship Id="rId3" Type="http://schemas.openxmlformats.org/officeDocument/2006/relationships/image" Target="../media/image6.png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TitleSlid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367" y="187452"/>
            <a:ext cx="8827266" cy="6483096"/>
          </a:xfrm>
          <a:prstGeom prst="rect">
            <a:avLst/>
          </a:prstGeom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0200" y="2492375"/>
            <a:ext cx="6762749" cy="1470025"/>
          </a:xfrm>
        </p:spPr>
        <p:txBody>
          <a:bodyPr/>
          <a:lstStyle>
            <a:lvl1pPr algn="r">
              <a:defRPr sz="44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1" y="3966882"/>
            <a:ext cx="6762749" cy="1752600"/>
          </a:xfrm>
        </p:spPr>
        <p:txBody>
          <a:bodyPr>
            <a:normAutofit/>
          </a:bodyPr>
          <a:lstStyle>
            <a:lvl1pPr marL="0" indent="0" algn="r">
              <a:spcBef>
                <a:spcPts val="60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0825E-4A15-4D39-8176-1F07E904CB30}" type="datetimeFigureOut">
              <a:rPr lang="en-US" smtClean="0"/>
              <a:t>12/10/14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0825E-4A15-4D39-8176-1F07E904CB30}" type="datetimeFigureOut">
              <a:rPr lang="en-US" smtClean="0"/>
              <a:t>12/10/14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Overlay-ContentCaption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367" y="187452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4" y="590550"/>
            <a:ext cx="3657600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93023" y="739588"/>
            <a:ext cx="3657600" cy="5308787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9464" y="1816100"/>
            <a:ext cx="3657600" cy="3822700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0825E-4A15-4D39-8176-1F07E904CB30}" type="datetimeFigureOut">
              <a:rPr lang="en-US" smtClean="0"/>
              <a:t>12/10/14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Overlay-PictureCaption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8977" y="187452"/>
            <a:ext cx="853665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86200" y="533400"/>
            <a:ext cx="4476750" cy="1252538"/>
          </a:xfrm>
        </p:spPr>
        <p:txBody>
          <a:bodyPr anchor="b"/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86124" y="1828800"/>
            <a:ext cx="4474539" cy="3810000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6124" y="6288741"/>
            <a:ext cx="1887537" cy="365125"/>
          </a:xfrm>
        </p:spPr>
        <p:txBody>
          <a:bodyPr/>
          <a:lstStyle/>
          <a:p>
            <a:fld id="{D140825E-4A15-4D39-8176-1F07E904CB30}" type="datetimeFigureOut">
              <a:rPr lang="en-US" smtClean="0"/>
              <a:t>12/10/14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867399" y="6288741"/>
            <a:ext cx="267596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flipH="1">
            <a:off x="188253" y="179292"/>
            <a:ext cx="3281087" cy="6483096"/>
          </a:xfrm>
          <a:prstGeom prst="round1Rect">
            <a:avLst>
              <a:gd name="adj" fmla="val 17325"/>
            </a:avLst>
          </a:prstGeom>
          <a:blipFill dpi="0" rotWithShape="0">
            <a:blip r:embed="rId3"/>
            <a:srcRect/>
            <a:stretch>
              <a:fillRect/>
            </a:stretch>
          </a:blipFill>
          <a:ln w="28575">
            <a:solidFill>
              <a:schemeClr val="bg1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Drag picture to placeholder or click icon to add</a:t>
            </a:r>
            <a:endParaRPr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Overlay-PictureCaption-Extra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367" y="187452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0953" y="533400"/>
            <a:ext cx="3657600" cy="1252538"/>
          </a:xfrm>
        </p:spPr>
        <p:txBody>
          <a:bodyPr anchor="b"/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flipH="1">
            <a:off x="596153" y="1600199"/>
            <a:ext cx="3657600" cy="3657601"/>
          </a:xfrm>
          <a:prstGeom prst="ellipse">
            <a:avLst/>
          </a:prstGeom>
          <a:blipFill dpi="0" rotWithShape="0">
            <a:blip r:embed="rId3" cstate="print"/>
            <a:srcRect/>
            <a:stretch>
              <a:fillRect/>
            </a:stretch>
          </a:blipFill>
          <a:ln w="28575">
            <a:solidFill>
              <a:schemeClr val="bg1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Drag picture to placeholder or click icon to add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10412" y="1828800"/>
            <a:ext cx="3657600" cy="3810000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1000" y="6288741"/>
            <a:ext cx="1865125" cy="365125"/>
          </a:xfrm>
        </p:spPr>
        <p:txBody>
          <a:bodyPr/>
          <a:lstStyle/>
          <a:p>
            <a:fld id="{D140825E-4A15-4D39-8176-1F07E904CB30}" type="datetimeFigureOut">
              <a:rPr lang="en-US" smtClean="0"/>
              <a:t>12/10/14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25813" y="6288741"/>
            <a:ext cx="5217551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Overlay-PictureCaption-Extra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367" y="187452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8038" y="3778624"/>
            <a:ext cx="7560515" cy="1102658"/>
          </a:xfrm>
        </p:spPr>
        <p:txBody>
          <a:bodyPr anchor="b"/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flipH="1">
            <a:off x="871584" y="762000"/>
            <a:ext cx="7427726" cy="2989730"/>
          </a:xfrm>
          <a:prstGeom prst="roundRect">
            <a:avLst>
              <a:gd name="adj" fmla="val 7476"/>
            </a:avLst>
          </a:prstGeom>
          <a:blipFill dpi="0" rotWithShape="0">
            <a:blip r:embed="rId3"/>
            <a:srcRect/>
            <a:stretch>
              <a:fillRect/>
            </a:stretch>
          </a:blipFill>
          <a:ln w="28575">
            <a:solidFill>
              <a:schemeClr val="bg1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Drag picture to placeholder or click icon to add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08034" y="4827493"/>
            <a:ext cx="7559977" cy="1220881"/>
          </a:xfrm>
        </p:spPr>
        <p:txBody>
          <a:bodyPr>
            <a:normAutofit/>
          </a:bodyPr>
          <a:lstStyle>
            <a:lvl1pPr marL="0" indent="0">
              <a:spcBef>
                <a:spcPts val="3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1000" y="6288741"/>
            <a:ext cx="1865125" cy="365125"/>
          </a:xfrm>
        </p:spPr>
        <p:txBody>
          <a:bodyPr/>
          <a:lstStyle/>
          <a:p>
            <a:fld id="{D140825E-4A15-4D39-8176-1F07E904CB30}" type="datetimeFigureOut">
              <a:rPr lang="en-US" smtClean="0"/>
              <a:t>12/10/14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25813" y="6288741"/>
            <a:ext cx="5217551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0825E-4A15-4D39-8176-1F07E904CB30}" type="datetimeFigureOut">
              <a:rPr lang="en-US" smtClean="0"/>
              <a:t>12/10/14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28646" y="779463"/>
            <a:ext cx="1358153" cy="52689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9462" y="779464"/>
            <a:ext cx="6170613" cy="5268911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0825E-4A15-4D39-8176-1F07E904CB30}" type="datetimeFigureOut">
              <a:rPr lang="en-US" smtClean="0"/>
              <a:t>12/10/14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0825E-4A15-4D39-8176-1F07E904CB30}" type="datetimeFigureOut">
              <a:rPr lang="en-US" smtClean="0"/>
              <a:t>12/10/14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SectionHeader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367" y="187452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3" y="2591360"/>
            <a:ext cx="7583487" cy="1362075"/>
          </a:xfrm>
        </p:spPr>
        <p:txBody>
          <a:bodyPr anchor="b" anchorCtr="0">
            <a:noAutofit/>
          </a:bodyPr>
          <a:lstStyle>
            <a:lvl1pPr algn="l">
              <a:defRPr sz="4400" b="1" cap="none" baseline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9463" y="3950354"/>
            <a:ext cx="7583487" cy="1500187"/>
          </a:xfrm>
        </p:spPr>
        <p:txBody>
          <a:bodyPr anchor="t" anchorCtr="0"/>
          <a:lstStyle>
            <a:lvl1pPr marL="0" indent="0" algn="l">
              <a:spcBef>
                <a:spcPts val="600"/>
              </a:spcBef>
              <a:buNone/>
              <a:defRPr sz="2000" cap="none" baseline="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0825E-4A15-4D39-8176-1F07E904CB30}" type="datetimeFigureOut">
              <a:rPr lang="en-US" smtClean="0"/>
              <a:t>12/10/14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79462" y="1828800"/>
            <a:ext cx="3657600" cy="42195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8541" y="1828800"/>
            <a:ext cx="3657600" cy="42195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0825E-4A15-4D39-8176-1F07E904CB30}" type="datetimeFigureOut">
              <a:rPr lang="en-US" smtClean="0"/>
              <a:t>12/10/14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3" y="381000"/>
            <a:ext cx="7583487" cy="1044388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9463" y="1438835"/>
            <a:ext cx="3657600" cy="789828"/>
          </a:xfrm>
        </p:spPr>
        <p:txBody>
          <a:bodyPr anchor="b">
            <a:noAutofit/>
          </a:bodyPr>
          <a:lstStyle>
            <a:lvl1pPr marL="0" indent="0" algn="ctr">
              <a:lnSpc>
                <a:spcPts val="3000"/>
              </a:lnSpc>
              <a:spcBef>
                <a:spcPts val="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79463" y="2362199"/>
            <a:ext cx="3657600" cy="36861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5350" y="1438835"/>
            <a:ext cx="3657600" cy="789828"/>
          </a:xfrm>
        </p:spPr>
        <p:txBody>
          <a:bodyPr anchor="b">
            <a:noAutofit/>
          </a:bodyPr>
          <a:lstStyle>
            <a:lvl1pPr marL="0" indent="0" algn="ctr">
              <a:lnSpc>
                <a:spcPts val="3000"/>
              </a:lnSpc>
              <a:spcBef>
                <a:spcPts val="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5350" y="2362199"/>
            <a:ext cx="3657600" cy="36861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0825E-4A15-4D39-8176-1F07E904CB30}" type="datetimeFigureOut">
              <a:rPr lang="en-US" smtClean="0"/>
              <a:t>12/10/14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2" name="Straight Connector 11"/>
          <p:cNvCxnSpPr/>
          <p:nvPr/>
        </p:nvCxnSpPr>
        <p:spPr>
          <a:xfrm>
            <a:off x="874059" y="2286000"/>
            <a:ext cx="3563003" cy="158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815840" y="2286000"/>
            <a:ext cx="3566160" cy="158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874059" y="2286000"/>
            <a:ext cx="3563003" cy="158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4815840" y="2286000"/>
            <a:ext cx="3566160" cy="158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ntent, Top and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79462" y="1828801"/>
            <a:ext cx="7585076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0825E-4A15-4D39-8176-1F07E904CB30}" type="datetimeFigureOut">
              <a:rPr lang="en-US" smtClean="0"/>
              <a:t>12/10/14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3"/>
          </p:nvPr>
        </p:nvSpPr>
        <p:spPr>
          <a:xfrm>
            <a:off x="779462" y="3991816"/>
            <a:ext cx="7585076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0953" y="1828801"/>
            <a:ext cx="3657600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0825E-4A15-4D39-8176-1F07E904CB30}" type="datetimeFigureOut">
              <a:rPr lang="en-US" smtClean="0"/>
              <a:t>12/10/14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3"/>
          </p:nvPr>
        </p:nvSpPr>
        <p:spPr>
          <a:xfrm>
            <a:off x="4710953" y="3991816"/>
            <a:ext cx="3657600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1" name="Content Placeholder 2"/>
          <p:cNvSpPr>
            <a:spLocks noGrp="1"/>
          </p:cNvSpPr>
          <p:nvPr>
            <p:ph sz="half" idx="14"/>
          </p:nvPr>
        </p:nvSpPr>
        <p:spPr>
          <a:xfrm>
            <a:off x="779462" y="1828800"/>
            <a:ext cx="3657600" cy="42195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0825E-4A15-4D39-8176-1F07E904CB30}" type="datetimeFigureOut">
              <a:rPr lang="en-US" smtClean="0"/>
              <a:t>12/10/14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half" idx="14"/>
          </p:nvPr>
        </p:nvSpPr>
        <p:spPr>
          <a:xfrm>
            <a:off x="779463" y="1828801"/>
            <a:ext cx="3657600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3" name="Content Placeholder 2"/>
          <p:cNvSpPr>
            <a:spLocks noGrp="1"/>
          </p:cNvSpPr>
          <p:nvPr>
            <p:ph sz="half" idx="15"/>
          </p:nvPr>
        </p:nvSpPr>
        <p:spPr>
          <a:xfrm>
            <a:off x="779463" y="3991816"/>
            <a:ext cx="3657600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4" name="Content Placeholder 2"/>
          <p:cNvSpPr>
            <a:spLocks noGrp="1"/>
          </p:cNvSpPr>
          <p:nvPr>
            <p:ph sz="half" idx="1"/>
          </p:nvPr>
        </p:nvSpPr>
        <p:spPr>
          <a:xfrm>
            <a:off x="4710953" y="1828801"/>
            <a:ext cx="3657600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5" name="Content Placeholder 2"/>
          <p:cNvSpPr>
            <a:spLocks noGrp="1"/>
          </p:cNvSpPr>
          <p:nvPr>
            <p:ph sz="half" idx="13"/>
          </p:nvPr>
        </p:nvSpPr>
        <p:spPr>
          <a:xfrm>
            <a:off x="4710953" y="3991816"/>
            <a:ext cx="3657600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0825E-4A15-4D39-8176-1F07E904CB30}" type="datetimeFigureOut">
              <a:rPr lang="en-US" smtClean="0"/>
              <a:t>12/10/14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 Diagonal Corner Rectangle 7"/>
          <p:cNvSpPr/>
          <p:nvPr/>
        </p:nvSpPr>
        <p:spPr>
          <a:xfrm>
            <a:off x="189707" y="189707"/>
            <a:ext cx="8764587" cy="6478587"/>
          </a:xfrm>
          <a:prstGeom prst="round2DiagRect">
            <a:avLst>
              <a:gd name="adj1" fmla="val 9416"/>
              <a:gd name="adj2" fmla="val 0"/>
            </a:avLst>
          </a:prstGeom>
          <a:gradFill>
            <a:gsLst>
              <a:gs pos="17000">
                <a:schemeClr val="bg2"/>
              </a:gs>
              <a:gs pos="100000">
                <a:schemeClr val="tx2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79463" y="381000"/>
            <a:ext cx="7583487" cy="1044388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9463" y="1828800"/>
            <a:ext cx="7583487" cy="420893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81000" y="6288741"/>
            <a:ext cx="188753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D140825E-4A15-4D39-8176-1F07E904CB30}" type="datetimeFigureOut">
              <a:rPr lang="en-US" smtClean="0"/>
              <a:t>12/10/14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04615" y="6288741"/>
            <a:ext cx="52387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4411" y="219635"/>
            <a:ext cx="4930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93E4AAA4-6363-4581-962D-1ACCC2D600C5}" type="slidenum">
              <a:rPr lang="en-US" smtClean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xmlns:p14="http://schemas.microsoft.com/office/powerpoint/2010/main" spd="slow">
        <p:fade/>
      </p:transition>
    </mc:Fallback>
  </mc:AlternateContent>
  <p:txStyles>
    <p:titleStyle>
      <a:lvl1pPr algn="l" defTabSz="914400" rtl="0" eaLnBrk="1" latinLnBrk="0" hangingPunct="1">
        <a:spcBef>
          <a:spcPct val="0"/>
        </a:spcBef>
        <a:buNone/>
        <a:defRPr sz="38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82575" indent="-282575" algn="l" defTabSz="914400" rtl="0" eaLnBrk="1" latinLnBrk="0" hangingPunct="1">
        <a:spcBef>
          <a:spcPts val="2000"/>
        </a:spcBef>
        <a:buFont typeface="Wingdings 2" pitchFamily="18" charset="2"/>
        <a:buChar char=""/>
        <a:defRPr sz="2200" kern="1200">
          <a:solidFill>
            <a:schemeClr val="bg1"/>
          </a:solidFill>
          <a:latin typeface="+mn-lt"/>
          <a:ea typeface="+mn-ea"/>
          <a:cs typeface="+mn-cs"/>
        </a:defRPr>
      </a:lvl1pPr>
      <a:lvl2pPr marL="577850" indent="-295275" algn="l" defTabSz="914400" rtl="0" eaLnBrk="1" latinLnBrk="0" hangingPunct="1">
        <a:spcBef>
          <a:spcPts val="600"/>
        </a:spcBef>
        <a:buFont typeface="Wingdings 2" pitchFamily="18" charset="2"/>
        <a:buChar char=""/>
        <a:defRPr sz="2000" kern="1200">
          <a:solidFill>
            <a:schemeClr val="bg1"/>
          </a:solidFill>
          <a:latin typeface="+mn-lt"/>
          <a:ea typeface="+mn-ea"/>
          <a:cs typeface="+mn-cs"/>
        </a:defRPr>
      </a:lvl2pPr>
      <a:lvl3pPr marL="860425" indent="-282575" algn="l" defTabSz="914400" rtl="0" eaLnBrk="1" latinLnBrk="0" hangingPunct="1">
        <a:spcBef>
          <a:spcPts val="600"/>
        </a:spcBef>
        <a:buFont typeface="Wingdings 2" pitchFamily="18" charset="2"/>
        <a:buChar char=""/>
        <a:defRPr sz="1800" kern="1200">
          <a:solidFill>
            <a:schemeClr val="bg1"/>
          </a:solidFill>
          <a:latin typeface="+mn-lt"/>
          <a:ea typeface="+mn-ea"/>
          <a:cs typeface="+mn-cs"/>
        </a:defRPr>
      </a:lvl3pPr>
      <a:lvl4pPr marL="1143000" indent="-282575" algn="l" defTabSz="914400" rtl="0" eaLnBrk="1" latinLnBrk="0" hangingPunct="1">
        <a:spcBef>
          <a:spcPts val="600"/>
        </a:spcBef>
        <a:buFont typeface="Wingdings 2" pitchFamily="18" charset="2"/>
        <a:buChar char=""/>
        <a:defRPr sz="1800" kern="1200">
          <a:solidFill>
            <a:schemeClr val="bg1"/>
          </a:solidFill>
          <a:latin typeface="+mn-lt"/>
          <a:ea typeface="+mn-ea"/>
          <a:cs typeface="+mn-cs"/>
        </a:defRPr>
      </a:lvl4pPr>
      <a:lvl5pPr marL="1425575" indent="-282575" algn="l" defTabSz="914400" rtl="0" eaLnBrk="1" latinLnBrk="0" hangingPunct="1">
        <a:spcBef>
          <a:spcPts val="600"/>
        </a:spcBef>
        <a:buFont typeface="Wingdings 2" pitchFamily="18" charset="2"/>
        <a:buChar char=""/>
        <a:defRPr sz="1800" kern="1200">
          <a:solidFill>
            <a:schemeClr val="bg1"/>
          </a:solidFill>
          <a:latin typeface="+mn-lt"/>
          <a:ea typeface="+mn-ea"/>
          <a:cs typeface="+mn-cs"/>
        </a:defRPr>
      </a:lvl5pPr>
      <a:lvl6pPr marL="1711325" indent="-288925" algn="l" defTabSz="914400" rtl="0" eaLnBrk="1" latinLnBrk="0" hangingPunct="1">
        <a:spcBef>
          <a:spcPct val="20000"/>
        </a:spcBef>
        <a:buFont typeface="Wingdings 2" pitchFamily="18" charset="2"/>
        <a:buChar char=""/>
        <a:defRPr lang="en-US" sz="1800" kern="1200" dirty="0" smtClean="0">
          <a:solidFill>
            <a:schemeClr val="bg1"/>
          </a:solidFill>
          <a:latin typeface="+mn-lt"/>
          <a:ea typeface="+mn-ea"/>
          <a:cs typeface="+mn-cs"/>
        </a:defRPr>
      </a:lvl6pPr>
      <a:lvl7pPr marL="2000250" indent="-288925" algn="l" defTabSz="914400" rtl="0" eaLnBrk="1" latinLnBrk="0" hangingPunct="1">
        <a:spcBef>
          <a:spcPct val="20000"/>
        </a:spcBef>
        <a:buFont typeface="Wingdings 2" pitchFamily="18" charset="2"/>
        <a:buChar char=""/>
        <a:defRPr lang="en-US" sz="1800" kern="1200" dirty="0" smtClean="0">
          <a:solidFill>
            <a:schemeClr val="bg1"/>
          </a:solidFill>
          <a:latin typeface="+mn-lt"/>
          <a:ea typeface="+mn-ea"/>
          <a:cs typeface="+mn-cs"/>
        </a:defRPr>
      </a:lvl7pPr>
      <a:lvl8pPr marL="2290763" indent="-288925" algn="l" defTabSz="914400" rtl="0" eaLnBrk="1" latinLnBrk="0" hangingPunct="1">
        <a:spcBef>
          <a:spcPct val="20000"/>
        </a:spcBef>
        <a:buFont typeface="Wingdings 2" pitchFamily="18" charset="2"/>
        <a:buChar char=""/>
        <a:defRPr lang="en-US" sz="1800" kern="1200" dirty="0" smtClean="0">
          <a:solidFill>
            <a:schemeClr val="bg1"/>
          </a:solidFill>
          <a:latin typeface="+mn-lt"/>
          <a:ea typeface="+mn-ea"/>
          <a:cs typeface="+mn-cs"/>
        </a:defRPr>
      </a:lvl8pPr>
      <a:lvl9pPr marL="2571750" indent="-288925" algn="l" defTabSz="914400" rtl="0" eaLnBrk="1" latinLnBrk="0" hangingPunct="1">
        <a:spcBef>
          <a:spcPct val="20000"/>
        </a:spcBef>
        <a:buFont typeface="Wingdings 2" pitchFamily="18" charset="2"/>
        <a:buChar char=""/>
        <a:defRPr lang="en-US" sz="1800" kern="1200" dirty="0">
          <a:solidFill>
            <a:schemeClr val="bg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4" Type="http://schemas.openxmlformats.org/officeDocument/2006/relationships/image" Target="../media/image11.jpg"/><Relationship Id="rId5" Type="http://schemas.openxmlformats.org/officeDocument/2006/relationships/image" Target="../media/image12.jpg"/><Relationship Id="rId6" Type="http://schemas.openxmlformats.org/officeDocument/2006/relationships/image" Target="../media/image13.jpg"/><Relationship Id="rId7" Type="http://schemas.openxmlformats.org/officeDocument/2006/relationships/image" Target="../media/image14.jp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9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5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4" Type="http://schemas.openxmlformats.org/officeDocument/2006/relationships/diagramQuickStyle" Target="../diagrams/quickStyle1.xml"/><Relationship Id="rId5" Type="http://schemas.openxmlformats.org/officeDocument/2006/relationships/diagramColors" Target="../diagrams/colors1.xml"/><Relationship Id="rId6" Type="http://schemas.microsoft.com/office/2007/relationships/diagramDrawing" Target="../diagrams/drawing1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4" Type="http://schemas.openxmlformats.org/officeDocument/2006/relationships/diagramQuickStyle" Target="../diagrams/quickStyle2.xml"/><Relationship Id="rId5" Type="http://schemas.openxmlformats.org/officeDocument/2006/relationships/diagramColors" Target="../diagrams/colors2.xml"/><Relationship Id="rId6" Type="http://schemas.microsoft.com/office/2007/relationships/diagramDrawing" Target="../diagrams/drawing2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4" Type="http://schemas.openxmlformats.org/officeDocument/2006/relationships/diagramQuickStyle" Target="../diagrams/quickStyle3.xml"/><Relationship Id="rId5" Type="http://schemas.openxmlformats.org/officeDocument/2006/relationships/diagramColors" Target="../diagrams/colors3.xml"/><Relationship Id="rId6" Type="http://schemas.microsoft.com/office/2007/relationships/diagramDrawing" Target="../diagrams/drawing3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4" Type="http://schemas.openxmlformats.org/officeDocument/2006/relationships/diagramQuickStyle" Target="../diagrams/quickStyle4.xml"/><Relationship Id="rId5" Type="http://schemas.openxmlformats.org/officeDocument/2006/relationships/diagramColors" Target="../diagrams/colors4.xml"/><Relationship Id="rId6" Type="http://schemas.microsoft.com/office/2007/relationships/diagramDrawing" Target="../diagrams/drawing4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0200" y="2492375"/>
            <a:ext cx="6762749" cy="1013379"/>
          </a:xfrm>
        </p:spPr>
        <p:txBody>
          <a:bodyPr/>
          <a:lstStyle/>
          <a:p>
            <a:pPr algn="ctr"/>
            <a:r>
              <a:rPr lang="en-US" dirty="0" smtClean="0"/>
              <a:t>OPRA 2014 Board Retreat </a:t>
            </a:r>
            <a:r>
              <a:rPr lang="en-US" sz="1800" dirty="0" smtClean="0"/>
              <a:t>Columbus, Ohio - December 11 &amp; 12, 2014</a:t>
            </a:r>
            <a:endParaRPr lang="en-US" sz="1800" dirty="0"/>
          </a:p>
        </p:txBody>
      </p:sp>
      <p:pic>
        <p:nvPicPr>
          <p:cNvPr id="4" name="Picture 3" descr="OPRA 40 years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1573" y="533178"/>
            <a:ext cx="4419600" cy="1841500"/>
          </a:xfrm>
          <a:prstGeom prst="rect">
            <a:avLst/>
          </a:prstGeom>
        </p:spPr>
      </p:pic>
      <p:pic>
        <p:nvPicPr>
          <p:cNvPr id="6" name="Picture 5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9873" y="3505754"/>
            <a:ext cx="2171700" cy="1371600"/>
          </a:xfrm>
          <a:prstGeom prst="rect">
            <a:avLst/>
          </a:prstGeom>
          <a:ln w="28575" cmpd="sng">
            <a:solidFill>
              <a:schemeClr val="accent1">
                <a:lumMod val="50000"/>
              </a:schemeClr>
            </a:solidFill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7" name="Picture 6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5007" y="5091152"/>
            <a:ext cx="2133600" cy="1419860"/>
          </a:xfrm>
          <a:prstGeom prst="rect">
            <a:avLst/>
          </a:prstGeom>
          <a:ln w="28575" cmpd="sng">
            <a:solidFill>
              <a:schemeClr val="accent1">
                <a:lumMod val="50000"/>
              </a:schemeClr>
            </a:solidFill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8" name="Picture 7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94373" y="5091152"/>
            <a:ext cx="2133600" cy="1419860"/>
          </a:xfrm>
          <a:prstGeom prst="rect">
            <a:avLst/>
          </a:prstGeom>
          <a:ln w="28575" cmpd="sng">
            <a:solidFill>
              <a:schemeClr val="accent1">
                <a:lumMod val="50000"/>
              </a:schemeClr>
            </a:solidFill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9" name="Picture 8"/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03244" y="3505754"/>
            <a:ext cx="2171700" cy="1485900"/>
          </a:xfrm>
          <a:prstGeom prst="rect">
            <a:avLst/>
          </a:prstGeom>
          <a:ln w="28575" cmpd="sng">
            <a:solidFill>
              <a:schemeClr val="accent1">
                <a:lumMod val="50000"/>
              </a:schemeClr>
            </a:solidFill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10" name="Picture 9"/>
          <p:cNvPicPr/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87715" y="3490952"/>
            <a:ext cx="2305672" cy="1500702"/>
          </a:xfrm>
          <a:prstGeom prst="rect">
            <a:avLst/>
          </a:prstGeom>
          <a:ln w="28575" cmpd="sng">
            <a:solidFill>
              <a:schemeClr val="accent1">
                <a:lumMod val="50000"/>
              </a:schemeClr>
            </a:solidFill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11" name="TextBox 10"/>
          <p:cNvSpPr txBox="1"/>
          <p:nvPr/>
        </p:nvSpPr>
        <p:spPr>
          <a:xfrm>
            <a:off x="3599877" y="5269127"/>
            <a:ext cx="2004595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chemeClr val="bg1"/>
                </a:solidFill>
              </a:rPr>
              <a:t>Together </a:t>
            </a:r>
          </a:p>
          <a:p>
            <a:pPr algn="ctr"/>
            <a:r>
              <a:rPr lang="en-US" sz="2400" b="1" dirty="0" smtClean="0">
                <a:solidFill>
                  <a:schemeClr val="bg1"/>
                </a:solidFill>
              </a:rPr>
              <a:t>We Are OPRA!</a:t>
            </a:r>
            <a:endParaRPr lang="en-US" sz="2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09112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3" y="381000"/>
            <a:ext cx="7583487" cy="406220"/>
          </a:xfrm>
        </p:spPr>
        <p:txBody>
          <a:bodyPr/>
          <a:lstStyle/>
          <a:p>
            <a:pPr algn="ctr"/>
            <a:r>
              <a:rPr lang="en-US" dirty="0" smtClean="0"/>
              <a:t>2014 Strategic Plan</a:t>
            </a:r>
            <a:endParaRPr lang="en-US" dirty="0"/>
          </a:p>
        </p:txBody>
      </p:sp>
      <p:pic>
        <p:nvPicPr>
          <p:cNvPr id="7" name="Content Placeholder 6" descr="White OPRA Strategic Plan 2014 - 2015.pdf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064" b="8064"/>
          <a:stretch>
            <a:fillRect/>
          </a:stretch>
        </p:blipFill>
        <p:spPr>
          <a:xfrm>
            <a:off x="-341160" y="955161"/>
            <a:ext cx="9776404" cy="6108827"/>
          </a:xfrm>
        </p:spPr>
      </p:pic>
    </p:spTree>
    <p:extLst>
      <p:ext uri="{BB962C8B-B14F-4D97-AF65-F5344CB8AC3E}">
        <p14:creationId xmlns:p14="http://schemas.microsoft.com/office/powerpoint/2010/main" val="10249447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Efficiencies and Simplification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71530665"/>
              </p:ext>
            </p:extLst>
          </p:nvPr>
        </p:nvGraphicFramePr>
        <p:xfrm>
          <a:off x="779463" y="1828800"/>
          <a:ext cx="7583487" cy="420893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245187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2800" b="1" dirty="0"/>
              <a:t>Reimbursement Transformation for Workforce Sustainability and Quality</a:t>
            </a:r>
            <a:r>
              <a:rPr lang="en-US" sz="2000" dirty="0"/>
              <a:t/>
            </a:r>
            <a:br>
              <a:rPr lang="en-US" sz="2000" dirty="0"/>
            </a:br>
            <a:endParaRPr lang="en-US" sz="2000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19811320"/>
              </p:ext>
            </p:extLst>
          </p:nvPr>
        </p:nvGraphicFramePr>
        <p:xfrm>
          <a:off x="779463" y="1828800"/>
          <a:ext cx="7583487" cy="42084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649028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Future Opportunities and Unmet Needs</a:t>
            </a:r>
            <a:r>
              <a:rPr lang="en-US" dirty="0"/>
              <a:t> 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78661046"/>
              </p:ext>
            </p:extLst>
          </p:nvPr>
        </p:nvGraphicFramePr>
        <p:xfrm>
          <a:off x="779463" y="1828800"/>
          <a:ext cx="7583487" cy="42084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014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Membership and Member Services</a:t>
            </a:r>
            <a:r>
              <a:rPr lang="en-US" dirty="0"/>
              <a:t> 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04953720"/>
              </p:ext>
            </p:extLst>
          </p:nvPr>
        </p:nvGraphicFramePr>
        <p:xfrm>
          <a:off x="779463" y="1828800"/>
          <a:ext cx="7583487" cy="420893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868157" y="1721388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63439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Revolution">
  <a:themeElements>
    <a:clrScheme name="Revolution">
      <a:dk1>
        <a:sysClr val="windowText" lastClr="000000"/>
      </a:dk1>
      <a:lt1>
        <a:sysClr val="window" lastClr="FFFFFF"/>
      </a:lt1>
      <a:dk2>
        <a:srgbClr val="1B3861"/>
      </a:dk2>
      <a:lt2>
        <a:srgbClr val="38ABED"/>
      </a:lt2>
      <a:accent1>
        <a:srgbClr val="0C5986"/>
      </a:accent1>
      <a:accent2>
        <a:srgbClr val="DDF53D"/>
      </a:accent2>
      <a:accent3>
        <a:srgbClr val="508709"/>
      </a:accent3>
      <a:accent4>
        <a:srgbClr val="BF5E00"/>
      </a:accent4>
      <a:accent5>
        <a:srgbClr val="9C0001"/>
      </a:accent5>
      <a:accent6>
        <a:srgbClr val="660075"/>
      </a:accent6>
      <a:hlink>
        <a:srgbClr val="ABF24D"/>
      </a:hlink>
      <a:folHlink>
        <a:srgbClr val="A0E7FB"/>
      </a:folHlink>
    </a:clrScheme>
    <a:fontScheme name="Revolution">
      <a:majorFont>
        <a:latin typeface="Trebuchet MS"/>
        <a:ea typeface=""/>
        <a:cs typeface=""/>
        <a:font script="Jpan" typeface="ＭＳ ゴシック"/>
        <a:font script="Hans" typeface="宋体"/>
        <a:font script="Hant" typeface="新細明體"/>
      </a:majorFont>
      <a:minorFont>
        <a:latin typeface="Trebuchet MS"/>
        <a:ea typeface=""/>
        <a:cs typeface=""/>
        <a:font script="Jpan" typeface="ＭＳ ゴシック"/>
        <a:font script="Hans" typeface="宋体"/>
        <a:font script="Hant" typeface="新細明體"/>
      </a:minorFont>
    </a:fontScheme>
    <a:fmtScheme name="Revolution">
      <a: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50800" dist="25400" dir="10800000">
              <a:srgbClr val="808080">
                <a:alpha val="75000"/>
              </a:srgbClr>
            </a:innerShdw>
          </a:effectLst>
        </a:effectStyle>
        <a:effectStyle>
          <a:effectLst>
            <a:innerShdw blurRad="50800" dist="25400" dir="13500000">
              <a:srgbClr val="808080">
                <a:alpha val="75000"/>
              </a:srgbClr>
            </a:innerShdw>
            <a:outerShdw blurRad="63500" dist="50800" dir="5400000" algn="br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1400000"/>
            </a:lightRig>
          </a:scene3d>
          <a:sp3d contourW="12700" prstMaterial="softmetal">
            <a:bevelT w="63500" h="254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Revolution.thmx</Template>
  <TotalTime>1150</TotalTime>
  <Words>539</Words>
  <Application>Microsoft Macintosh PowerPoint</Application>
  <PresentationFormat>On-screen Show (4:3)</PresentationFormat>
  <Paragraphs>49</Paragraphs>
  <Slides>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Revolution</vt:lpstr>
      <vt:lpstr>OPRA 2014 Board Retreat Columbus, Ohio - December 11 &amp; 12, 2014</vt:lpstr>
      <vt:lpstr>2014 Strategic Plan</vt:lpstr>
      <vt:lpstr>Efficiencies and Simplification </vt:lpstr>
      <vt:lpstr>Reimbursement Transformation for Workforce Sustainability and Quality </vt:lpstr>
      <vt:lpstr>Future Opportunities and Unmet Needs </vt:lpstr>
      <vt:lpstr>Membership and Member Services 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OPRA 2014 Board Retreat Columbus, Ohio December 11 &amp; 12, 2014</dc:title>
  <dc:creator>Mark A. Watson, MSW</dc:creator>
  <cp:lastModifiedBy>Mark Davis</cp:lastModifiedBy>
  <cp:revision>81</cp:revision>
  <cp:lastPrinted>2014-12-10T19:04:25Z</cp:lastPrinted>
  <dcterms:created xsi:type="dcterms:W3CDTF">2014-12-06T15:14:11Z</dcterms:created>
  <dcterms:modified xsi:type="dcterms:W3CDTF">2014-12-11T03:48:42Z</dcterms:modified>
</cp:coreProperties>
</file>