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8" r:id="rId4"/>
    <p:sldId id="271" r:id="rId5"/>
    <p:sldId id="267" r:id="rId6"/>
    <p:sldId id="270" r:id="rId7"/>
    <p:sldId id="273" r:id="rId8"/>
    <p:sldId id="260" r:id="rId9"/>
    <p:sldId id="258" r:id="rId10"/>
    <p:sldId id="259" r:id="rId11"/>
    <p:sldId id="257" r:id="rId12"/>
    <p:sldId id="262" r:id="rId13"/>
    <p:sldId id="263" r:id="rId14"/>
    <p:sldId id="261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4B918C-3D04-408F-8118-0B99AA8D753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4E3EBC-F076-4F34-8C46-8B35BDDEFDA5}">
      <dgm:prSet phldrT="[Text]"/>
      <dgm:spPr>
        <a:xfrm>
          <a:off x="0" y="462770"/>
          <a:ext cx="7931888" cy="810768"/>
        </a:xfrm>
        <a:prstGeom prst="rect">
          <a:avLst/>
        </a:prstGeom>
        <a:solidFill>
          <a:srgbClr val="5B9BD5">
            <a:lumMod val="75000"/>
          </a:srgbClr>
        </a:solidFill>
        <a:ln>
          <a:noFill/>
        </a:ln>
        <a:effectLst/>
      </dgm:spPr>
      <dgm:t>
        <a:bodyPr/>
        <a:lstStyle/>
        <a:p>
          <a:r>
            <a:rPr lang="en-US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OPRA's Guiding Principles</a:t>
          </a:r>
        </a:p>
      </dgm:t>
    </dgm:pt>
    <dgm:pt modelId="{6FD38E6C-0B83-4515-91BE-58D4154A25B6}" type="parTrans" cxnId="{E23C27E4-407A-4444-BCE0-B946377D5E5E}">
      <dgm:prSet/>
      <dgm:spPr/>
      <dgm:t>
        <a:bodyPr/>
        <a:lstStyle/>
        <a:p>
          <a:endParaRPr lang="en-US"/>
        </a:p>
      </dgm:t>
    </dgm:pt>
    <dgm:pt modelId="{30E708B2-3546-4E7D-ACC9-2FD44A0F1EC3}" type="sibTrans" cxnId="{E23C27E4-407A-4444-BCE0-B946377D5E5E}">
      <dgm:prSet/>
      <dgm:spPr/>
      <dgm:t>
        <a:bodyPr/>
        <a:lstStyle/>
        <a:p>
          <a:endParaRPr lang="en-US"/>
        </a:p>
      </dgm:t>
    </dgm:pt>
    <dgm:pt modelId="{B8B3AF90-A4FB-4AC7-BB3A-2F705E74819D}">
      <dgm:prSet phldrT="[Text]"/>
      <dgm:spPr>
        <a:xfrm>
          <a:off x="0" y="1390814"/>
          <a:ext cx="1982972" cy="544802"/>
        </a:xfrm>
        <a:prstGeom prst="rect">
          <a:avLst/>
        </a:prstGeom>
        <a:solidFill>
          <a:srgbClr val="5B9BD5">
            <a:lumMod val="20000"/>
            <a:lumOff val="8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b="1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Guiding Principle #1</a:t>
          </a:r>
          <a:endParaRPr lang="en-US">
            <a:solidFill>
              <a:srgbClr val="5B9BD5">
                <a:lumMod val="50000"/>
              </a:srgbClr>
            </a:solidFill>
            <a:latin typeface="Calibri" panose="020F0502020204030204"/>
            <a:ea typeface="+mn-ea"/>
            <a:cs typeface="+mn-cs"/>
          </a:endParaRPr>
        </a:p>
        <a:p>
          <a:r>
            <a:rPr lang="en-US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We believe the primary focus of our work is the positive and supportive relationship between front-line professionals and the people they support.</a:t>
          </a:r>
        </a:p>
      </dgm:t>
    </dgm:pt>
    <dgm:pt modelId="{ECFD2050-F390-4222-94C0-2B03DC81CC3E}" type="parTrans" cxnId="{D82A0FD6-2B56-4E48-8978-D771F0C8EBF1}">
      <dgm:prSet/>
      <dgm:spPr/>
      <dgm:t>
        <a:bodyPr/>
        <a:lstStyle/>
        <a:p>
          <a:endParaRPr lang="en-US"/>
        </a:p>
      </dgm:t>
    </dgm:pt>
    <dgm:pt modelId="{B70D7F7E-654B-4D2A-9A84-A8DE45DB9CDD}" type="sibTrans" cxnId="{D82A0FD6-2B56-4E48-8978-D771F0C8EBF1}">
      <dgm:prSet/>
      <dgm:spPr/>
      <dgm:t>
        <a:bodyPr/>
        <a:lstStyle/>
        <a:p>
          <a:endParaRPr lang="en-US"/>
        </a:p>
      </dgm:t>
    </dgm:pt>
    <dgm:pt modelId="{E568C5A1-AB75-4F26-A443-15AD3DBD840C}">
      <dgm:prSet phldrT="[Text]"/>
      <dgm:spPr>
        <a:xfrm>
          <a:off x="1982972" y="1384403"/>
          <a:ext cx="1982972" cy="555341"/>
        </a:xfrm>
        <a:prstGeom prst="rect">
          <a:avLst/>
        </a:prstGeom>
        <a:solidFill>
          <a:srgbClr val="5B9BD5">
            <a:lumMod val="20000"/>
            <a:lumOff val="8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b="1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Guiding Principle #2</a:t>
          </a:r>
          <a:endParaRPr lang="en-US">
            <a:solidFill>
              <a:srgbClr val="5B9BD5">
                <a:lumMod val="50000"/>
              </a:srgbClr>
            </a:solidFill>
            <a:latin typeface="Calibri" panose="020F0502020204030204"/>
            <a:ea typeface="+mn-ea"/>
            <a:cs typeface="+mn-cs"/>
          </a:endParaRPr>
        </a:p>
        <a:p>
          <a:r>
            <a:rPr lang="en-US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We believe providers should be supported and trusted to support people with developmental disabilities and operate effective and successful organizations.</a:t>
          </a:r>
        </a:p>
      </dgm:t>
    </dgm:pt>
    <dgm:pt modelId="{3DD2D7D7-3F7C-405D-9F8A-D74C8D41EB69}" type="parTrans" cxnId="{E1C7E7DF-0027-4AC3-BD22-BE0500A58DBE}">
      <dgm:prSet/>
      <dgm:spPr/>
      <dgm:t>
        <a:bodyPr/>
        <a:lstStyle/>
        <a:p>
          <a:endParaRPr lang="en-US"/>
        </a:p>
      </dgm:t>
    </dgm:pt>
    <dgm:pt modelId="{4B24A15A-E955-419D-B7D5-21281C53A911}" type="sibTrans" cxnId="{E1C7E7DF-0027-4AC3-BD22-BE0500A58DBE}">
      <dgm:prSet/>
      <dgm:spPr/>
      <dgm:t>
        <a:bodyPr/>
        <a:lstStyle/>
        <a:p>
          <a:endParaRPr lang="en-US"/>
        </a:p>
      </dgm:t>
    </dgm:pt>
    <dgm:pt modelId="{C9B050A0-F78F-41B0-9C99-D6F7197579AF}">
      <dgm:prSet phldrT="[Text]"/>
      <dgm:spPr>
        <a:xfrm>
          <a:off x="3988331" y="1393998"/>
          <a:ext cx="1982972" cy="542554"/>
        </a:xfrm>
        <a:prstGeom prst="rect">
          <a:avLst/>
        </a:prstGeom>
        <a:solidFill>
          <a:srgbClr val="5B9BD5">
            <a:lumMod val="20000"/>
            <a:lumOff val="8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b="1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Guiding Principle #3</a:t>
          </a:r>
        </a:p>
        <a:p>
          <a:r>
            <a:rPr lang="en-US" b="0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 We believe providers must be sufficiently compensated to deliver essential services to meet the needs of the people they support in an ever evolving society and system</a:t>
          </a:r>
        </a:p>
      </dgm:t>
    </dgm:pt>
    <dgm:pt modelId="{DE9399A2-A67B-425F-A4DA-A74A8004F55F}" type="parTrans" cxnId="{43DBE55F-D346-48BB-9EF0-291BAA8A6633}">
      <dgm:prSet/>
      <dgm:spPr/>
      <dgm:t>
        <a:bodyPr/>
        <a:lstStyle/>
        <a:p>
          <a:endParaRPr lang="en-US"/>
        </a:p>
      </dgm:t>
    </dgm:pt>
    <dgm:pt modelId="{FF96CD8C-6DB4-46FE-9A48-DB41455AD923}" type="sibTrans" cxnId="{43DBE55F-D346-48BB-9EF0-291BAA8A6633}">
      <dgm:prSet/>
      <dgm:spPr/>
      <dgm:t>
        <a:bodyPr/>
        <a:lstStyle/>
        <a:p>
          <a:endParaRPr lang="en-US"/>
        </a:p>
      </dgm:t>
    </dgm:pt>
    <dgm:pt modelId="{37683B6B-A6B7-4EE7-8F55-8EADA7FA2EAD}">
      <dgm:prSet phldrT="[Text]"/>
      <dgm:spPr>
        <a:xfrm>
          <a:off x="5948916" y="1387604"/>
          <a:ext cx="1982972" cy="548939"/>
        </a:xfrm>
        <a:prstGeom prst="rect">
          <a:avLst/>
        </a:prstGeom>
        <a:solidFill>
          <a:srgbClr val="5B9BD5">
            <a:lumMod val="20000"/>
            <a:lumOff val="8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b="1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Guiding Principle #4</a:t>
          </a:r>
        </a:p>
        <a:p>
          <a:r>
            <a:rPr lang="en-US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 We believe all services currently provided across the spectrum of services should be recognized as crucial </a:t>
          </a:r>
        </a:p>
      </dgm:t>
    </dgm:pt>
    <dgm:pt modelId="{E8623F78-5210-4ECD-9F7A-E87574820A08}" type="parTrans" cxnId="{EB77751C-0F4C-4965-83DA-544D8070535D}">
      <dgm:prSet/>
      <dgm:spPr/>
      <dgm:t>
        <a:bodyPr/>
        <a:lstStyle/>
        <a:p>
          <a:endParaRPr lang="en-US"/>
        </a:p>
      </dgm:t>
    </dgm:pt>
    <dgm:pt modelId="{BCBCBE7B-29D1-41D0-9370-B5FCD24D0EF0}" type="sibTrans" cxnId="{EB77751C-0F4C-4965-83DA-544D8070535D}">
      <dgm:prSet/>
      <dgm:spPr/>
      <dgm:t>
        <a:bodyPr/>
        <a:lstStyle/>
        <a:p>
          <a:endParaRPr lang="en-US"/>
        </a:p>
      </dgm:t>
    </dgm:pt>
    <dgm:pt modelId="{D5BB7E7F-3A00-41F2-AC6D-C0B3BA37F0EB}" type="pres">
      <dgm:prSet presAssocID="{7B4B918C-3D04-408F-8118-0B99AA8D753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F791449-2BD1-4920-887A-2D515BF5309D}" type="pres">
      <dgm:prSet presAssocID="{EA4E3EBC-F076-4F34-8C46-8B35BDDEFDA5}" presName="roof" presStyleLbl="dkBgShp" presStyleIdx="0" presStyleCnt="2" custLinFactNeighborY="57078"/>
      <dgm:spPr/>
      <dgm:t>
        <a:bodyPr/>
        <a:lstStyle/>
        <a:p>
          <a:endParaRPr lang="en-US"/>
        </a:p>
      </dgm:t>
    </dgm:pt>
    <dgm:pt modelId="{2645111B-1FB3-46C5-B9B9-8C582D80D2CF}" type="pres">
      <dgm:prSet presAssocID="{EA4E3EBC-F076-4F34-8C46-8B35BDDEFDA5}" presName="pillars" presStyleCnt="0"/>
      <dgm:spPr/>
    </dgm:pt>
    <dgm:pt modelId="{75A335EC-F749-4BCE-AAE4-4A4E177AD060}" type="pres">
      <dgm:prSet presAssocID="{EA4E3EBC-F076-4F34-8C46-8B35BDDEFDA5}" presName="pillar1" presStyleLbl="node1" presStyleIdx="0" presStyleCnt="4" custScaleY="31998" custLinFactNeighborY="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78EE37-265A-41DA-8EA9-D70A4490A0D5}" type="pres">
      <dgm:prSet presAssocID="{E568C5A1-AB75-4F26-A443-15AD3DBD840C}" presName="pillarX" presStyleLbl="node1" presStyleIdx="1" presStyleCnt="4" custScaleY="326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907300-71A0-4811-ADC1-BF8C5AB893B8}" type="pres">
      <dgm:prSet presAssocID="{C9B050A0-F78F-41B0-9C99-D6F7197579AF}" presName="pillarX" presStyleLbl="node1" presStyleIdx="2" presStyleCnt="4" custScaleY="31866" custLinFactNeighborX="1129" custLinFactNeighborY="1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FB8927-3BC4-4C66-BD5C-58B2E06EA055}" type="pres">
      <dgm:prSet presAssocID="{37683B6B-A6B7-4EE7-8F55-8EADA7FA2EAD}" presName="pillarX" presStyleLbl="node1" presStyleIdx="3" presStyleCnt="4" custScaleY="322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6F8422-2F1C-46F4-92D3-103F7985252F}" type="pres">
      <dgm:prSet presAssocID="{EA4E3EBC-F076-4F34-8C46-8B35BDDEFDA5}" presName="base" presStyleLbl="dkBgShp" presStyleIdx="1" presStyleCnt="2" custLinFactY="-100000" custLinFactNeighborY="-103839"/>
      <dgm:spPr>
        <a:xfrm>
          <a:off x="0" y="2127759"/>
          <a:ext cx="7931888" cy="189179"/>
        </a:xfrm>
        <a:prstGeom prst="rect">
          <a:avLst/>
        </a:prstGeom>
        <a:solidFill>
          <a:srgbClr val="5B9BD5">
            <a:lumMod val="7500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</dgm:ptLst>
  <dgm:cxnLst>
    <dgm:cxn modelId="{D82A0FD6-2B56-4E48-8978-D771F0C8EBF1}" srcId="{EA4E3EBC-F076-4F34-8C46-8B35BDDEFDA5}" destId="{B8B3AF90-A4FB-4AC7-BB3A-2F705E74819D}" srcOrd="0" destOrd="0" parTransId="{ECFD2050-F390-4222-94C0-2B03DC81CC3E}" sibTransId="{B70D7F7E-654B-4D2A-9A84-A8DE45DB9CDD}"/>
    <dgm:cxn modelId="{E23C27E4-407A-4444-BCE0-B946377D5E5E}" srcId="{7B4B918C-3D04-408F-8118-0B99AA8D7534}" destId="{EA4E3EBC-F076-4F34-8C46-8B35BDDEFDA5}" srcOrd="0" destOrd="0" parTransId="{6FD38E6C-0B83-4515-91BE-58D4154A25B6}" sibTransId="{30E708B2-3546-4E7D-ACC9-2FD44A0F1EC3}"/>
    <dgm:cxn modelId="{E1C7E7DF-0027-4AC3-BD22-BE0500A58DBE}" srcId="{EA4E3EBC-F076-4F34-8C46-8B35BDDEFDA5}" destId="{E568C5A1-AB75-4F26-A443-15AD3DBD840C}" srcOrd="1" destOrd="0" parTransId="{3DD2D7D7-3F7C-405D-9F8A-D74C8D41EB69}" sibTransId="{4B24A15A-E955-419D-B7D5-21281C53A911}"/>
    <dgm:cxn modelId="{43DBE55F-D346-48BB-9EF0-291BAA8A6633}" srcId="{EA4E3EBC-F076-4F34-8C46-8B35BDDEFDA5}" destId="{C9B050A0-F78F-41B0-9C99-D6F7197579AF}" srcOrd="2" destOrd="0" parTransId="{DE9399A2-A67B-425F-A4DA-A74A8004F55F}" sibTransId="{FF96CD8C-6DB4-46FE-9A48-DB41455AD923}"/>
    <dgm:cxn modelId="{EB77751C-0F4C-4965-83DA-544D8070535D}" srcId="{EA4E3EBC-F076-4F34-8C46-8B35BDDEFDA5}" destId="{37683B6B-A6B7-4EE7-8F55-8EADA7FA2EAD}" srcOrd="3" destOrd="0" parTransId="{E8623F78-5210-4ECD-9F7A-E87574820A08}" sibTransId="{BCBCBE7B-29D1-41D0-9370-B5FCD24D0EF0}"/>
    <dgm:cxn modelId="{5B71D17C-F760-40FA-8BA1-3154DE93BEE6}" type="presOf" srcId="{C9B050A0-F78F-41B0-9C99-D6F7197579AF}" destId="{DD907300-71A0-4811-ADC1-BF8C5AB893B8}" srcOrd="0" destOrd="0" presId="urn:microsoft.com/office/officeart/2005/8/layout/hList3"/>
    <dgm:cxn modelId="{1081788E-0C3A-4563-8E79-F8C1ED0C9145}" type="presOf" srcId="{7B4B918C-3D04-408F-8118-0B99AA8D7534}" destId="{D5BB7E7F-3A00-41F2-AC6D-C0B3BA37F0EB}" srcOrd="0" destOrd="0" presId="urn:microsoft.com/office/officeart/2005/8/layout/hList3"/>
    <dgm:cxn modelId="{CB95F836-A9EF-4DD1-8E21-0D720CDAA962}" type="presOf" srcId="{E568C5A1-AB75-4F26-A443-15AD3DBD840C}" destId="{9078EE37-265A-41DA-8EA9-D70A4490A0D5}" srcOrd="0" destOrd="0" presId="urn:microsoft.com/office/officeart/2005/8/layout/hList3"/>
    <dgm:cxn modelId="{F1CB3A6C-26C7-49C6-B118-B0353F3F55CC}" type="presOf" srcId="{B8B3AF90-A4FB-4AC7-BB3A-2F705E74819D}" destId="{75A335EC-F749-4BCE-AAE4-4A4E177AD060}" srcOrd="0" destOrd="0" presId="urn:microsoft.com/office/officeart/2005/8/layout/hList3"/>
    <dgm:cxn modelId="{09DA3199-B88B-458D-8DCD-116729844A60}" type="presOf" srcId="{EA4E3EBC-F076-4F34-8C46-8B35BDDEFDA5}" destId="{5F791449-2BD1-4920-887A-2D515BF5309D}" srcOrd="0" destOrd="0" presId="urn:microsoft.com/office/officeart/2005/8/layout/hList3"/>
    <dgm:cxn modelId="{9E9E7C68-0A79-40E1-A2FC-3AA2DBED6890}" type="presOf" srcId="{37683B6B-A6B7-4EE7-8F55-8EADA7FA2EAD}" destId="{2BFB8927-3BC4-4C66-BD5C-58B2E06EA055}" srcOrd="0" destOrd="0" presId="urn:microsoft.com/office/officeart/2005/8/layout/hList3"/>
    <dgm:cxn modelId="{F30CA550-54CC-4228-9B90-98563E1C3DFB}" type="presParOf" srcId="{D5BB7E7F-3A00-41F2-AC6D-C0B3BA37F0EB}" destId="{5F791449-2BD1-4920-887A-2D515BF5309D}" srcOrd="0" destOrd="0" presId="urn:microsoft.com/office/officeart/2005/8/layout/hList3"/>
    <dgm:cxn modelId="{696B553C-C7B3-4301-B931-3B3E528898A0}" type="presParOf" srcId="{D5BB7E7F-3A00-41F2-AC6D-C0B3BA37F0EB}" destId="{2645111B-1FB3-46C5-B9B9-8C582D80D2CF}" srcOrd="1" destOrd="0" presId="urn:microsoft.com/office/officeart/2005/8/layout/hList3"/>
    <dgm:cxn modelId="{637D0A22-29F0-4C07-AC5F-0080253B0783}" type="presParOf" srcId="{2645111B-1FB3-46C5-B9B9-8C582D80D2CF}" destId="{75A335EC-F749-4BCE-AAE4-4A4E177AD060}" srcOrd="0" destOrd="0" presId="urn:microsoft.com/office/officeart/2005/8/layout/hList3"/>
    <dgm:cxn modelId="{F575D61D-1E2F-46CA-95F7-A6BC90AC0B4E}" type="presParOf" srcId="{2645111B-1FB3-46C5-B9B9-8C582D80D2CF}" destId="{9078EE37-265A-41DA-8EA9-D70A4490A0D5}" srcOrd="1" destOrd="0" presId="urn:microsoft.com/office/officeart/2005/8/layout/hList3"/>
    <dgm:cxn modelId="{30079CBB-26A5-4E13-9C55-1EFE84614C26}" type="presParOf" srcId="{2645111B-1FB3-46C5-B9B9-8C582D80D2CF}" destId="{DD907300-71A0-4811-ADC1-BF8C5AB893B8}" srcOrd="2" destOrd="0" presId="urn:microsoft.com/office/officeart/2005/8/layout/hList3"/>
    <dgm:cxn modelId="{B9B93422-BC3D-44A7-83C0-EF00A0F5EAAF}" type="presParOf" srcId="{2645111B-1FB3-46C5-B9B9-8C582D80D2CF}" destId="{2BFB8927-3BC4-4C66-BD5C-58B2E06EA055}" srcOrd="3" destOrd="0" presId="urn:microsoft.com/office/officeart/2005/8/layout/hList3"/>
    <dgm:cxn modelId="{E15469D2-7625-42CA-8AC6-27E2B8C9AAA0}" type="presParOf" srcId="{D5BB7E7F-3A00-41F2-AC6D-C0B3BA37F0EB}" destId="{BA6F8422-2F1C-46F4-92D3-103F7985252F}" srcOrd="2" destOrd="0" presId="urn:microsoft.com/office/officeart/2005/8/layout/hList3"/>
  </dgm:cxnLst>
  <dgm:bg>
    <a:effectLst>
      <a:outerShdw blurRad="50800" dist="38100" algn="tl" rotWithShape="0">
        <a:prstClr val="black">
          <a:alpha val="88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BE1006-21F5-4735-9AC9-C17E908ED956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00A8CF-815E-4D67-8DED-E4F0B83260DF}">
      <dgm:prSet phldrT="[Text]"/>
      <dgm:spPr/>
      <dgm:t>
        <a:bodyPr/>
        <a:lstStyle/>
        <a:p>
          <a:r>
            <a:rPr lang="en-US" b="1" dirty="0"/>
            <a:t>Recruitment</a:t>
          </a:r>
        </a:p>
      </dgm:t>
    </dgm:pt>
    <dgm:pt modelId="{4A29F34D-F470-4B5F-80C5-826E4875276E}" type="parTrans" cxnId="{8AD7ACDC-105E-435E-86FE-AAA727B6C416}">
      <dgm:prSet/>
      <dgm:spPr/>
      <dgm:t>
        <a:bodyPr/>
        <a:lstStyle/>
        <a:p>
          <a:endParaRPr lang="en-US"/>
        </a:p>
      </dgm:t>
    </dgm:pt>
    <dgm:pt modelId="{74E10603-3CE3-4797-8FD5-394114F66DB1}" type="sibTrans" cxnId="{8AD7ACDC-105E-435E-86FE-AAA727B6C416}">
      <dgm:prSet/>
      <dgm:spPr/>
      <dgm:t>
        <a:bodyPr/>
        <a:lstStyle/>
        <a:p>
          <a:endParaRPr lang="en-US"/>
        </a:p>
      </dgm:t>
    </dgm:pt>
    <dgm:pt modelId="{5F893AA6-4023-45E0-884B-E14ACF679CFC}">
      <dgm:prSet phldrT="[Text]"/>
      <dgm:spPr>
        <a:ln w="57150"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n-US" dirty="0"/>
            <a:t>How do we attract quality employees?</a:t>
          </a:r>
        </a:p>
      </dgm:t>
    </dgm:pt>
    <dgm:pt modelId="{2A9CFD81-4F55-4121-98AD-7FDFE6220AAB}" type="parTrans" cxnId="{C42EB447-900D-4DA6-BE6E-C7680BC7752A}">
      <dgm:prSet/>
      <dgm:spPr/>
      <dgm:t>
        <a:bodyPr/>
        <a:lstStyle/>
        <a:p>
          <a:endParaRPr lang="en-US"/>
        </a:p>
      </dgm:t>
    </dgm:pt>
    <dgm:pt modelId="{C1A33A87-685A-41E9-B310-E0CA3D116ACD}" type="sibTrans" cxnId="{C42EB447-900D-4DA6-BE6E-C7680BC7752A}">
      <dgm:prSet/>
      <dgm:spPr/>
      <dgm:t>
        <a:bodyPr/>
        <a:lstStyle/>
        <a:p>
          <a:endParaRPr lang="en-US"/>
        </a:p>
      </dgm:t>
    </dgm:pt>
    <dgm:pt modelId="{72E3DE74-2269-427A-8C29-FFE9A5FFE5C0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/>
            <a:t>Culture/ Retention</a:t>
          </a:r>
        </a:p>
      </dgm:t>
    </dgm:pt>
    <dgm:pt modelId="{F9386FDA-4409-4101-9E3B-126F0BD18FC4}" type="parTrans" cxnId="{0BF38F9E-2253-41D0-B4DB-AC378CC57BAD}">
      <dgm:prSet/>
      <dgm:spPr/>
      <dgm:t>
        <a:bodyPr/>
        <a:lstStyle/>
        <a:p>
          <a:endParaRPr lang="en-US"/>
        </a:p>
      </dgm:t>
    </dgm:pt>
    <dgm:pt modelId="{B7E94F80-2E32-46EF-8B20-9A5770568AB9}" type="sibTrans" cxnId="{0BF38F9E-2253-41D0-B4DB-AC378CC57BAD}">
      <dgm:prSet/>
      <dgm:spPr/>
      <dgm:t>
        <a:bodyPr/>
        <a:lstStyle/>
        <a:p>
          <a:endParaRPr lang="en-US"/>
        </a:p>
      </dgm:t>
    </dgm:pt>
    <dgm:pt modelId="{CE5A3362-0830-43DE-8B6A-5F64C7FD2175}">
      <dgm:prSet phldrT="[Text]"/>
      <dgm:spPr>
        <a:ln w="57150">
          <a:solidFill>
            <a:srgbClr val="FFC000"/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/>
            <a:t>Do our employees feel safe and supported?</a:t>
          </a:r>
        </a:p>
        <a:p>
          <a:pPr marL="171450" lvl="1" indent="0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dirty="0"/>
        </a:p>
      </dgm:t>
    </dgm:pt>
    <dgm:pt modelId="{DE42B29F-21E0-48FC-ACF0-63A3A5E80D8D}" type="parTrans" cxnId="{52183652-FF3F-4B5D-BC40-E82C91F1B0FA}">
      <dgm:prSet/>
      <dgm:spPr/>
      <dgm:t>
        <a:bodyPr/>
        <a:lstStyle/>
        <a:p>
          <a:endParaRPr lang="en-US"/>
        </a:p>
      </dgm:t>
    </dgm:pt>
    <dgm:pt modelId="{2D62AA09-8F35-4A63-8B21-BFC05508AEBD}" type="sibTrans" cxnId="{52183652-FF3F-4B5D-BC40-E82C91F1B0FA}">
      <dgm:prSet/>
      <dgm:spPr/>
      <dgm:t>
        <a:bodyPr/>
        <a:lstStyle/>
        <a:p>
          <a:endParaRPr lang="en-US"/>
        </a:p>
      </dgm:t>
    </dgm:pt>
    <dgm:pt modelId="{CBEC670A-7843-4A55-B70B-1ED15CBFA9CF}">
      <dgm:prSet phldrT="[Text]"/>
      <dgm:spPr>
        <a:solidFill>
          <a:srgbClr val="FF0000"/>
        </a:solidFill>
      </dgm:spPr>
      <dgm:t>
        <a:bodyPr/>
        <a:lstStyle/>
        <a:p>
          <a:r>
            <a:rPr lang="en-US" b="1" dirty="0"/>
            <a:t>System</a:t>
          </a:r>
        </a:p>
        <a:p>
          <a:r>
            <a:rPr lang="en-US" b="1" dirty="0"/>
            <a:t>Barriers</a:t>
          </a:r>
        </a:p>
      </dgm:t>
    </dgm:pt>
    <dgm:pt modelId="{EB228C98-8F7D-491D-8477-857B34E37F69}" type="parTrans" cxnId="{AB7F4662-FE6C-4336-90F0-42B6BEDD6799}">
      <dgm:prSet/>
      <dgm:spPr/>
      <dgm:t>
        <a:bodyPr/>
        <a:lstStyle/>
        <a:p>
          <a:endParaRPr lang="en-US"/>
        </a:p>
      </dgm:t>
    </dgm:pt>
    <dgm:pt modelId="{64E77BD9-7E44-44C6-91E5-91AC470D075E}" type="sibTrans" cxnId="{AB7F4662-FE6C-4336-90F0-42B6BEDD6799}">
      <dgm:prSet/>
      <dgm:spPr/>
      <dgm:t>
        <a:bodyPr/>
        <a:lstStyle/>
        <a:p>
          <a:endParaRPr lang="en-US"/>
        </a:p>
      </dgm:t>
    </dgm:pt>
    <dgm:pt modelId="{6FE10F2C-9B85-4FED-BB65-F155D6ED29C9}">
      <dgm:prSet phldrT="[Text]"/>
      <dgm:spPr>
        <a:ln w="57150">
          <a:solidFill>
            <a:srgbClr val="FF0000"/>
          </a:solidFill>
        </a:ln>
      </dgm:spPr>
      <dgm:t>
        <a:bodyPr/>
        <a:lstStyle/>
        <a:p>
          <a:r>
            <a:rPr lang="en-US" dirty="0"/>
            <a:t>What obstacles hinder attracting and keeping quality employees?</a:t>
          </a:r>
        </a:p>
      </dgm:t>
    </dgm:pt>
    <dgm:pt modelId="{4F032F26-8E95-452E-8130-E5C495B33C1B}" type="parTrans" cxnId="{787CB6F9-5CBA-4929-99FB-1404E27BDD39}">
      <dgm:prSet/>
      <dgm:spPr/>
      <dgm:t>
        <a:bodyPr/>
        <a:lstStyle/>
        <a:p>
          <a:endParaRPr lang="en-US"/>
        </a:p>
      </dgm:t>
    </dgm:pt>
    <dgm:pt modelId="{1D4564E2-DB91-4961-8C6E-F99E9DDA7419}" type="sibTrans" cxnId="{787CB6F9-5CBA-4929-99FB-1404E27BDD39}">
      <dgm:prSet/>
      <dgm:spPr/>
      <dgm:t>
        <a:bodyPr/>
        <a:lstStyle/>
        <a:p>
          <a:endParaRPr lang="en-US"/>
        </a:p>
      </dgm:t>
    </dgm:pt>
    <dgm:pt modelId="{5CAF7DFF-C2BB-453F-969A-101754C6006C}">
      <dgm:prSet phldrT="[Tex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b="1" dirty="0"/>
            <a:t>Compensation</a:t>
          </a:r>
        </a:p>
      </dgm:t>
    </dgm:pt>
    <dgm:pt modelId="{6F593488-E0B8-437D-A17C-823B5E58DF46}" type="parTrans" cxnId="{24BB095A-F38F-4461-92DE-03AF677C3188}">
      <dgm:prSet/>
      <dgm:spPr/>
      <dgm:t>
        <a:bodyPr/>
        <a:lstStyle/>
        <a:p>
          <a:endParaRPr lang="en-US"/>
        </a:p>
      </dgm:t>
    </dgm:pt>
    <dgm:pt modelId="{B3354F7B-083E-4C32-B6A2-B015FE723ECB}" type="sibTrans" cxnId="{24BB095A-F38F-4461-92DE-03AF677C3188}">
      <dgm:prSet/>
      <dgm:spPr/>
      <dgm:t>
        <a:bodyPr/>
        <a:lstStyle/>
        <a:p>
          <a:endParaRPr lang="en-US"/>
        </a:p>
      </dgm:t>
    </dgm:pt>
    <dgm:pt modelId="{1927C697-3FF7-4A43-AA52-164CF5674F4D}">
      <dgm:prSet phldrT="[Text]"/>
      <dgm:spPr>
        <a:ln w="57150">
          <a:solidFill>
            <a:srgbClr val="00B050"/>
          </a:solidFill>
        </a:ln>
      </dgm:spPr>
      <dgm:t>
        <a:bodyPr/>
        <a:lstStyle/>
        <a:p>
          <a:r>
            <a:rPr lang="en-US" dirty="0"/>
            <a:t>Are providers appropriately compensated for their services?</a:t>
          </a:r>
        </a:p>
      </dgm:t>
    </dgm:pt>
    <dgm:pt modelId="{64B7E4D2-5CEA-4263-B0CB-1CFD147CB0F2}" type="parTrans" cxnId="{28799C4C-501A-4167-A89E-7EB6CA06A4AD}">
      <dgm:prSet/>
      <dgm:spPr/>
      <dgm:t>
        <a:bodyPr/>
        <a:lstStyle/>
        <a:p>
          <a:endParaRPr lang="en-US"/>
        </a:p>
      </dgm:t>
    </dgm:pt>
    <dgm:pt modelId="{E18F51D6-2939-4254-ACD8-EDDC39F45253}" type="sibTrans" cxnId="{28799C4C-501A-4167-A89E-7EB6CA06A4AD}">
      <dgm:prSet/>
      <dgm:spPr/>
      <dgm:t>
        <a:bodyPr/>
        <a:lstStyle/>
        <a:p>
          <a:endParaRPr lang="en-US"/>
        </a:p>
      </dgm:t>
    </dgm:pt>
    <dgm:pt modelId="{15ED10DB-FEF8-4E08-B555-6287A8F2B825}" type="pres">
      <dgm:prSet presAssocID="{1EBE1006-21F5-4735-9AC9-C17E908ED95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80E9E9-44CB-49D2-9E9D-7AB4EC4F1F2B}" type="pres">
      <dgm:prSet presAssocID="{1EBE1006-21F5-4735-9AC9-C17E908ED956}" presName="children" presStyleCnt="0"/>
      <dgm:spPr/>
    </dgm:pt>
    <dgm:pt modelId="{63736616-8F22-44DD-8938-1C78C6CED549}" type="pres">
      <dgm:prSet presAssocID="{1EBE1006-21F5-4735-9AC9-C17E908ED956}" presName="child1group" presStyleCnt="0"/>
      <dgm:spPr/>
    </dgm:pt>
    <dgm:pt modelId="{3280EBBC-9AB4-4F90-A9F0-C5A0052E1B22}" type="pres">
      <dgm:prSet presAssocID="{1EBE1006-21F5-4735-9AC9-C17E908ED956}" presName="child1" presStyleLbl="bgAcc1" presStyleIdx="0" presStyleCnt="4"/>
      <dgm:spPr/>
      <dgm:t>
        <a:bodyPr/>
        <a:lstStyle/>
        <a:p>
          <a:endParaRPr lang="en-US"/>
        </a:p>
      </dgm:t>
    </dgm:pt>
    <dgm:pt modelId="{FF147604-8ECA-439B-99A1-92150728410B}" type="pres">
      <dgm:prSet presAssocID="{1EBE1006-21F5-4735-9AC9-C17E908ED95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87F9C1-6832-4D71-A9E2-DD5964F3A5B8}" type="pres">
      <dgm:prSet presAssocID="{1EBE1006-21F5-4735-9AC9-C17E908ED956}" presName="child2group" presStyleCnt="0"/>
      <dgm:spPr/>
    </dgm:pt>
    <dgm:pt modelId="{04B34855-1127-4FE3-ABD3-F4ED1F5F6C26}" type="pres">
      <dgm:prSet presAssocID="{1EBE1006-21F5-4735-9AC9-C17E908ED956}" presName="child2" presStyleLbl="bgAcc1" presStyleIdx="1" presStyleCnt="4"/>
      <dgm:spPr/>
      <dgm:t>
        <a:bodyPr/>
        <a:lstStyle/>
        <a:p>
          <a:endParaRPr lang="en-US"/>
        </a:p>
      </dgm:t>
    </dgm:pt>
    <dgm:pt modelId="{3715203C-68F8-4DA5-9AE6-746D6895E877}" type="pres">
      <dgm:prSet presAssocID="{1EBE1006-21F5-4735-9AC9-C17E908ED95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EE139D-FC47-432C-B724-50FB8DEE7DF4}" type="pres">
      <dgm:prSet presAssocID="{1EBE1006-21F5-4735-9AC9-C17E908ED956}" presName="child3group" presStyleCnt="0"/>
      <dgm:spPr/>
    </dgm:pt>
    <dgm:pt modelId="{C51FCA57-08CC-40C2-A748-F76BAB56883F}" type="pres">
      <dgm:prSet presAssocID="{1EBE1006-21F5-4735-9AC9-C17E908ED956}" presName="child3" presStyleLbl="bgAcc1" presStyleIdx="2" presStyleCnt="4"/>
      <dgm:spPr/>
      <dgm:t>
        <a:bodyPr/>
        <a:lstStyle/>
        <a:p>
          <a:endParaRPr lang="en-US"/>
        </a:p>
      </dgm:t>
    </dgm:pt>
    <dgm:pt modelId="{295DB0C7-9A60-4D4D-970F-FDCDBCCA3A97}" type="pres">
      <dgm:prSet presAssocID="{1EBE1006-21F5-4735-9AC9-C17E908ED95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9CDD30-B665-42E1-B86C-F9A35FBF35E1}" type="pres">
      <dgm:prSet presAssocID="{1EBE1006-21F5-4735-9AC9-C17E908ED956}" presName="child4group" presStyleCnt="0"/>
      <dgm:spPr/>
    </dgm:pt>
    <dgm:pt modelId="{247C4E5E-9960-48ED-A740-9C4607DD7290}" type="pres">
      <dgm:prSet presAssocID="{1EBE1006-21F5-4735-9AC9-C17E908ED956}" presName="child4" presStyleLbl="bgAcc1" presStyleIdx="3" presStyleCnt="4"/>
      <dgm:spPr/>
      <dgm:t>
        <a:bodyPr/>
        <a:lstStyle/>
        <a:p>
          <a:endParaRPr lang="en-US"/>
        </a:p>
      </dgm:t>
    </dgm:pt>
    <dgm:pt modelId="{71380261-3936-4E7C-85CD-DCF9337F7B55}" type="pres">
      <dgm:prSet presAssocID="{1EBE1006-21F5-4735-9AC9-C17E908ED95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EF4FAD-8357-43F8-AE1C-B23576C583DF}" type="pres">
      <dgm:prSet presAssocID="{1EBE1006-21F5-4735-9AC9-C17E908ED956}" presName="childPlaceholder" presStyleCnt="0"/>
      <dgm:spPr/>
    </dgm:pt>
    <dgm:pt modelId="{648BA1ED-1344-4248-9BD0-11244779EAA7}" type="pres">
      <dgm:prSet presAssocID="{1EBE1006-21F5-4735-9AC9-C17E908ED956}" presName="circle" presStyleCnt="0"/>
      <dgm:spPr/>
    </dgm:pt>
    <dgm:pt modelId="{79488A6E-3E18-4227-B9AA-098760BFA371}" type="pres">
      <dgm:prSet presAssocID="{1EBE1006-21F5-4735-9AC9-C17E908ED956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222B7-9405-44AE-86AC-8AB8E7C1D1D8}" type="pres">
      <dgm:prSet presAssocID="{1EBE1006-21F5-4735-9AC9-C17E908ED956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E78741-A54C-45AF-B43C-16438504574D}" type="pres">
      <dgm:prSet presAssocID="{1EBE1006-21F5-4735-9AC9-C17E908ED956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BC46C4-AAA5-49C0-AD8A-C02AA300C2B0}" type="pres">
      <dgm:prSet presAssocID="{1EBE1006-21F5-4735-9AC9-C17E908ED956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317695-278D-4A07-BD70-D7F5F5ED7844}" type="pres">
      <dgm:prSet presAssocID="{1EBE1006-21F5-4735-9AC9-C17E908ED956}" presName="quadrantPlaceholder" presStyleCnt="0"/>
      <dgm:spPr/>
    </dgm:pt>
    <dgm:pt modelId="{75870172-3E50-4D73-B459-1EC9C6218DF0}" type="pres">
      <dgm:prSet presAssocID="{1EBE1006-21F5-4735-9AC9-C17E908ED956}" presName="center1" presStyleLbl="fgShp" presStyleIdx="0" presStyleCnt="2"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FBB3494E-71C0-436E-8FB2-790AD6D3AB43}" type="pres">
      <dgm:prSet presAssocID="{1EBE1006-21F5-4735-9AC9-C17E908ED956}" presName="center2" presStyleLbl="fgShp" presStyleIdx="1" presStyleCnt="2"/>
      <dgm:spPr>
        <a:solidFill>
          <a:schemeClr val="bg1"/>
        </a:solidFill>
      </dgm:spPr>
      <dgm:t>
        <a:bodyPr/>
        <a:lstStyle/>
        <a:p>
          <a:endParaRPr lang="en-US"/>
        </a:p>
      </dgm:t>
    </dgm:pt>
  </dgm:ptLst>
  <dgm:cxnLst>
    <dgm:cxn modelId="{787CB6F9-5CBA-4929-99FB-1404E27BDD39}" srcId="{CBEC670A-7843-4A55-B70B-1ED15CBFA9CF}" destId="{6FE10F2C-9B85-4FED-BB65-F155D6ED29C9}" srcOrd="0" destOrd="0" parTransId="{4F032F26-8E95-452E-8130-E5C495B33C1B}" sibTransId="{1D4564E2-DB91-4961-8C6E-F99E9DDA7419}"/>
    <dgm:cxn modelId="{24BB095A-F38F-4461-92DE-03AF677C3188}" srcId="{1EBE1006-21F5-4735-9AC9-C17E908ED956}" destId="{5CAF7DFF-C2BB-453F-969A-101754C6006C}" srcOrd="3" destOrd="0" parTransId="{6F593488-E0B8-437D-A17C-823B5E58DF46}" sibTransId="{B3354F7B-083E-4C32-B6A2-B015FE723ECB}"/>
    <dgm:cxn modelId="{789A6826-3B94-420A-9FB2-9960E9C4C491}" type="presOf" srcId="{5F893AA6-4023-45E0-884B-E14ACF679CFC}" destId="{FF147604-8ECA-439B-99A1-92150728410B}" srcOrd="1" destOrd="0" presId="urn:microsoft.com/office/officeart/2005/8/layout/cycle4"/>
    <dgm:cxn modelId="{C42EB447-900D-4DA6-BE6E-C7680BC7752A}" srcId="{E700A8CF-815E-4D67-8DED-E4F0B83260DF}" destId="{5F893AA6-4023-45E0-884B-E14ACF679CFC}" srcOrd="0" destOrd="0" parTransId="{2A9CFD81-4F55-4121-98AD-7FDFE6220AAB}" sibTransId="{C1A33A87-685A-41E9-B310-E0CA3D116ACD}"/>
    <dgm:cxn modelId="{8AD7ACDC-105E-435E-86FE-AAA727B6C416}" srcId="{1EBE1006-21F5-4735-9AC9-C17E908ED956}" destId="{E700A8CF-815E-4D67-8DED-E4F0B83260DF}" srcOrd="0" destOrd="0" parTransId="{4A29F34D-F470-4B5F-80C5-826E4875276E}" sibTransId="{74E10603-3CE3-4797-8FD5-394114F66DB1}"/>
    <dgm:cxn modelId="{0BF38F9E-2253-41D0-B4DB-AC378CC57BAD}" srcId="{1EBE1006-21F5-4735-9AC9-C17E908ED956}" destId="{72E3DE74-2269-427A-8C29-FFE9A5FFE5C0}" srcOrd="1" destOrd="0" parTransId="{F9386FDA-4409-4101-9E3B-126F0BD18FC4}" sibTransId="{B7E94F80-2E32-46EF-8B20-9A5770568AB9}"/>
    <dgm:cxn modelId="{4AAB51F7-562A-40BB-83CB-C346CA70BB9E}" type="presOf" srcId="{6FE10F2C-9B85-4FED-BB65-F155D6ED29C9}" destId="{C51FCA57-08CC-40C2-A748-F76BAB56883F}" srcOrd="0" destOrd="0" presId="urn:microsoft.com/office/officeart/2005/8/layout/cycle4"/>
    <dgm:cxn modelId="{28799C4C-501A-4167-A89E-7EB6CA06A4AD}" srcId="{5CAF7DFF-C2BB-453F-969A-101754C6006C}" destId="{1927C697-3FF7-4A43-AA52-164CF5674F4D}" srcOrd="0" destOrd="0" parTransId="{64B7E4D2-5CEA-4263-B0CB-1CFD147CB0F2}" sibTransId="{E18F51D6-2939-4254-ACD8-EDDC39F45253}"/>
    <dgm:cxn modelId="{8D70CCCE-36A1-4418-B988-D6E08AEF8202}" type="presOf" srcId="{6FE10F2C-9B85-4FED-BB65-F155D6ED29C9}" destId="{295DB0C7-9A60-4D4D-970F-FDCDBCCA3A97}" srcOrd="1" destOrd="0" presId="urn:microsoft.com/office/officeart/2005/8/layout/cycle4"/>
    <dgm:cxn modelId="{BA1ADB79-AAF8-4780-98B2-B9A53B2BBC33}" type="presOf" srcId="{CBEC670A-7843-4A55-B70B-1ED15CBFA9CF}" destId="{60E78741-A54C-45AF-B43C-16438504574D}" srcOrd="0" destOrd="0" presId="urn:microsoft.com/office/officeart/2005/8/layout/cycle4"/>
    <dgm:cxn modelId="{539E2908-D450-439C-9515-7ACEB4D5562C}" type="presOf" srcId="{1EBE1006-21F5-4735-9AC9-C17E908ED956}" destId="{15ED10DB-FEF8-4E08-B555-6287A8F2B825}" srcOrd="0" destOrd="0" presId="urn:microsoft.com/office/officeart/2005/8/layout/cycle4"/>
    <dgm:cxn modelId="{692450C0-EC5F-448B-8EFF-BDB9EF9C12EC}" type="presOf" srcId="{5CAF7DFF-C2BB-453F-969A-101754C6006C}" destId="{67BC46C4-AAA5-49C0-AD8A-C02AA300C2B0}" srcOrd="0" destOrd="0" presId="urn:microsoft.com/office/officeart/2005/8/layout/cycle4"/>
    <dgm:cxn modelId="{9FEAB812-DB72-4B9C-ACC0-27337186CCB9}" type="presOf" srcId="{E700A8CF-815E-4D67-8DED-E4F0B83260DF}" destId="{79488A6E-3E18-4227-B9AA-098760BFA371}" srcOrd="0" destOrd="0" presId="urn:microsoft.com/office/officeart/2005/8/layout/cycle4"/>
    <dgm:cxn modelId="{8850A123-0AB9-4582-8C90-C1D93DC44879}" type="presOf" srcId="{CE5A3362-0830-43DE-8B6A-5F64C7FD2175}" destId="{04B34855-1127-4FE3-ABD3-F4ED1F5F6C26}" srcOrd="0" destOrd="0" presId="urn:microsoft.com/office/officeart/2005/8/layout/cycle4"/>
    <dgm:cxn modelId="{7C8C24B2-76CE-4D58-AC3A-7EF8448744BA}" type="presOf" srcId="{1927C697-3FF7-4A43-AA52-164CF5674F4D}" destId="{247C4E5E-9960-48ED-A740-9C4607DD7290}" srcOrd="0" destOrd="0" presId="urn:microsoft.com/office/officeart/2005/8/layout/cycle4"/>
    <dgm:cxn modelId="{A9CA665B-027E-41D0-B9D9-2EBDDFEBA5A0}" type="presOf" srcId="{CE5A3362-0830-43DE-8B6A-5F64C7FD2175}" destId="{3715203C-68F8-4DA5-9AE6-746D6895E877}" srcOrd="1" destOrd="0" presId="urn:microsoft.com/office/officeart/2005/8/layout/cycle4"/>
    <dgm:cxn modelId="{EA6C43AB-DF27-489A-A796-CC20DF226489}" type="presOf" srcId="{1927C697-3FF7-4A43-AA52-164CF5674F4D}" destId="{71380261-3936-4E7C-85CD-DCF9337F7B55}" srcOrd="1" destOrd="0" presId="urn:microsoft.com/office/officeart/2005/8/layout/cycle4"/>
    <dgm:cxn modelId="{DD87DDBF-49B2-40D9-8749-494C8C1B82ED}" type="presOf" srcId="{72E3DE74-2269-427A-8C29-FFE9A5FFE5C0}" destId="{28D222B7-9405-44AE-86AC-8AB8E7C1D1D8}" srcOrd="0" destOrd="0" presId="urn:microsoft.com/office/officeart/2005/8/layout/cycle4"/>
    <dgm:cxn modelId="{16312635-EF56-405E-B192-556A0419EE80}" type="presOf" srcId="{5F893AA6-4023-45E0-884B-E14ACF679CFC}" destId="{3280EBBC-9AB4-4F90-A9F0-C5A0052E1B22}" srcOrd="0" destOrd="0" presId="urn:microsoft.com/office/officeart/2005/8/layout/cycle4"/>
    <dgm:cxn modelId="{AB7F4662-FE6C-4336-90F0-42B6BEDD6799}" srcId="{1EBE1006-21F5-4735-9AC9-C17E908ED956}" destId="{CBEC670A-7843-4A55-B70B-1ED15CBFA9CF}" srcOrd="2" destOrd="0" parTransId="{EB228C98-8F7D-491D-8477-857B34E37F69}" sibTransId="{64E77BD9-7E44-44C6-91E5-91AC470D075E}"/>
    <dgm:cxn modelId="{52183652-FF3F-4B5D-BC40-E82C91F1B0FA}" srcId="{72E3DE74-2269-427A-8C29-FFE9A5FFE5C0}" destId="{CE5A3362-0830-43DE-8B6A-5F64C7FD2175}" srcOrd="0" destOrd="0" parTransId="{DE42B29F-21E0-48FC-ACF0-63A3A5E80D8D}" sibTransId="{2D62AA09-8F35-4A63-8B21-BFC05508AEBD}"/>
    <dgm:cxn modelId="{A6C931A8-F355-4884-9D2E-D484E4270ABA}" type="presParOf" srcId="{15ED10DB-FEF8-4E08-B555-6287A8F2B825}" destId="{DE80E9E9-44CB-49D2-9E9D-7AB4EC4F1F2B}" srcOrd="0" destOrd="0" presId="urn:microsoft.com/office/officeart/2005/8/layout/cycle4"/>
    <dgm:cxn modelId="{65D00F5E-C302-4137-B7D1-E469FD062A9B}" type="presParOf" srcId="{DE80E9E9-44CB-49D2-9E9D-7AB4EC4F1F2B}" destId="{63736616-8F22-44DD-8938-1C78C6CED549}" srcOrd="0" destOrd="0" presId="urn:microsoft.com/office/officeart/2005/8/layout/cycle4"/>
    <dgm:cxn modelId="{F139063D-5346-46B8-8347-9CC5935EA750}" type="presParOf" srcId="{63736616-8F22-44DD-8938-1C78C6CED549}" destId="{3280EBBC-9AB4-4F90-A9F0-C5A0052E1B22}" srcOrd="0" destOrd="0" presId="urn:microsoft.com/office/officeart/2005/8/layout/cycle4"/>
    <dgm:cxn modelId="{9A8FFC3D-9711-4213-B69B-454D12082C81}" type="presParOf" srcId="{63736616-8F22-44DD-8938-1C78C6CED549}" destId="{FF147604-8ECA-439B-99A1-92150728410B}" srcOrd="1" destOrd="0" presId="urn:microsoft.com/office/officeart/2005/8/layout/cycle4"/>
    <dgm:cxn modelId="{8CBBDF24-64A1-435F-B7CE-126BD437F9C9}" type="presParOf" srcId="{DE80E9E9-44CB-49D2-9E9D-7AB4EC4F1F2B}" destId="{F187F9C1-6832-4D71-A9E2-DD5964F3A5B8}" srcOrd="1" destOrd="0" presId="urn:microsoft.com/office/officeart/2005/8/layout/cycle4"/>
    <dgm:cxn modelId="{A12C0E7D-AF73-46AE-822E-254CE448ACE4}" type="presParOf" srcId="{F187F9C1-6832-4D71-A9E2-DD5964F3A5B8}" destId="{04B34855-1127-4FE3-ABD3-F4ED1F5F6C26}" srcOrd="0" destOrd="0" presId="urn:microsoft.com/office/officeart/2005/8/layout/cycle4"/>
    <dgm:cxn modelId="{B765782F-CF86-415F-9514-A01334622DFF}" type="presParOf" srcId="{F187F9C1-6832-4D71-A9E2-DD5964F3A5B8}" destId="{3715203C-68F8-4DA5-9AE6-746D6895E877}" srcOrd="1" destOrd="0" presId="urn:microsoft.com/office/officeart/2005/8/layout/cycle4"/>
    <dgm:cxn modelId="{9FB20189-5344-4652-A9A9-CA3F16DB5DDB}" type="presParOf" srcId="{DE80E9E9-44CB-49D2-9E9D-7AB4EC4F1F2B}" destId="{4DEE139D-FC47-432C-B724-50FB8DEE7DF4}" srcOrd="2" destOrd="0" presId="urn:microsoft.com/office/officeart/2005/8/layout/cycle4"/>
    <dgm:cxn modelId="{5DDDE873-EDBF-4E24-BB80-04751C619E33}" type="presParOf" srcId="{4DEE139D-FC47-432C-B724-50FB8DEE7DF4}" destId="{C51FCA57-08CC-40C2-A748-F76BAB56883F}" srcOrd="0" destOrd="0" presId="urn:microsoft.com/office/officeart/2005/8/layout/cycle4"/>
    <dgm:cxn modelId="{B5E299E3-2CCC-408C-99B1-CDF77ACBB4F8}" type="presParOf" srcId="{4DEE139D-FC47-432C-B724-50FB8DEE7DF4}" destId="{295DB0C7-9A60-4D4D-970F-FDCDBCCA3A97}" srcOrd="1" destOrd="0" presId="urn:microsoft.com/office/officeart/2005/8/layout/cycle4"/>
    <dgm:cxn modelId="{58A8BAD5-BFC0-4E90-B327-ACF79D6FB5F1}" type="presParOf" srcId="{DE80E9E9-44CB-49D2-9E9D-7AB4EC4F1F2B}" destId="{FE9CDD30-B665-42E1-B86C-F9A35FBF35E1}" srcOrd="3" destOrd="0" presId="urn:microsoft.com/office/officeart/2005/8/layout/cycle4"/>
    <dgm:cxn modelId="{C86376A8-6473-414E-8DBB-6F6623D87F38}" type="presParOf" srcId="{FE9CDD30-B665-42E1-B86C-F9A35FBF35E1}" destId="{247C4E5E-9960-48ED-A740-9C4607DD7290}" srcOrd="0" destOrd="0" presId="urn:microsoft.com/office/officeart/2005/8/layout/cycle4"/>
    <dgm:cxn modelId="{18F9C0D6-E826-4791-A86C-EA05A19172F1}" type="presParOf" srcId="{FE9CDD30-B665-42E1-B86C-F9A35FBF35E1}" destId="{71380261-3936-4E7C-85CD-DCF9337F7B55}" srcOrd="1" destOrd="0" presId="urn:microsoft.com/office/officeart/2005/8/layout/cycle4"/>
    <dgm:cxn modelId="{4B402A83-F590-4B6A-B97F-A3177808C5AF}" type="presParOf" srcId="{DE80E9E9-44CB-49D2-9E9D-7AB4EC4F1F2B}" destId="{60EF4FAD-8357-43F8-AE1C-B23576C583DF}" srcOrd="4" destOrd="0" presId="urn:microsoft.com/office/officeart/2005/8/layout/cycle4"/>
    <dgm:cxn modelId="{E12D3F91-8405-4E62-838B-EAD6809A98A9}" type="presParOf" srcId="{15ED10DB-FEF8-4E08-B555-6287A8F2B825}" destId="{648BA1ED-1344-4248-9BD0-11244779EAA7}" srcOrd="1" destOrd="0" presId="urn:microsoft.com/office/officeart/2005/8/layout/cycle4"/>
    <dgm:cxn modelId="{5F4C04FD-1960-45F5-A534-25B23E352649}" type="presParOf" srcId="{648BA1ED-1344-4248-9BD0-11244779EAA7}" destId="{79488A6E-3E18-4227-B9AA-098760BFA371}" srcOrd="0" destOrd="0" presId="urn:microsoft.com/office/officeart/2005/8/layout/cycle4"/>
    <dgm:cxn modelId="{8219D64C-CA79-4865-8D3F-EB23B9DE4E36}" type="presParOf" srcId="{648BA1ED-1344-4248-9BD0-11244779EAA7}" destId="{28D222B7-9405-44AE-86AC-8AB8E7C1D1D8}" srcOrd="1" destOrd="0" presId="urn:microsoft.com/office/officeart/2005/8/layout/cycle4"/>
    <dgm:cxn modelId="{E6D06BDD-4DE1-4C2F-8A3C-875E4F3A30EF}" type="presParOf" srcId="{648BA1ED-1344-4248-9BD0-11244779EAA7}" destId="{60E78741-A54C-45AF-B43C-16438504574D}" srcOrd="2" destOrd="0" presId="urn:microsoft.com/office/officeart/2005/8/layout/cycle4"/>
    <dgm:cxn modelId="{00E94C9E-EAA3-440E-942F-7AA5953F1D8C}" type="presParOf" srcId="{648BA1ED-1344-4248-9BD0-11244779EAA7}" destId="{67BC46C4-AAA5-49C0-AD8A-C02AA300C2B0}" srcOrd="3" destOrd="0" presId="urn:microsoft.com/office/officeart/2005/8/layout/cycle4"/>
    <dgm:cxn modelId="{54586B17-FF91-4B93-927A-71A68C9E9E43}" type="presParOf" srcId="{648BA1ED-1344-4248-9BD0-11244779EAA7}" destId="{7B317695-278D-4A07-BD70-D7F5F5ED7844}" srcOrd="4" destOrd="0" presId="urn:microsoft.com/office/officeart/2005/8/layout/cycle4"/>
    <dgm:cxn modelId="{FA54AE1C-8FD6-4851-A2D9-ACCE1C792B7C}" type="presParOf" srcId="{15ED10DB-FEF8-4E08-B555-6287A8F2B825}" destId="{75870172-3E50-4D73-B459-1EC9C6218DF0}" srcOrd="2" destOrd="0" presId="urn:microsoft.com/office/officeart/2005/8/layout/cycle4"/>
    <dgm:cxn modelId="{6616DAC7-82AD-41E1-8F35-3A0AAE27641B}" type="presParOf" srcId="{15ED10DB-FEF8-4E08-B555-6287A8F2B825}" destId="{FBB3494E-71C0-436E-8FB2-790AD6D3AB43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91449-2BD1-4920-887A-2D515BF5309D}">
      <dsp:nvSpPr>
        <dsp:cNvPr id="0" name=""/>
        <dsp:cNvSpPr/>
      </dsp:nvSpPr>
      <dsp:spPr>
        <a:xfrm>
          <a:off x="0" y="1145563"/>
          <a:ext cx="11958734" cy="2007014"/>
        </a:xfrm>
        <a:prstGeom prst="rect">
          <a:avLst/>
        </a:prstGeom>
        <a:solidFill>
          <a:srgbClr val="5B9BD5">
            <a:lumMod val="75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OPRA's Guiding Principles</a:t>
          </a:r>
        </a:p>
      </dsp:txBody>
      <dsp:txXfrm>
        <a:off x="0" y="1145563"/>
        <a:ext cx="11958734" cy="2007014"/>
      </dsp:txXfrm>
    </dsp:sp>
    <dsp:sp modelId="{75A335EC-F749-4BCE-AAE4-4A4E177AD060}">
      <dsp:nvSpPr>
        <dsp:cNvPr id="0" name=""/>
        <dsp:cNvSpPr/>
      </dsp:nvSpPr>
      <dsp:spPr>
        <a:xfrm>
          <a:off x="0" y="3442889"/>
          <a:ext cx="2989683" cy="1348629"/>
        </a:xfrm>
        <a:prstGeom prst="rect">
          <a:avLst/>
        </a:prstGeom>
        <a:solidFill>
          <a:srgbClr val="5B9BD5">
            <a:lumMod val="20000"/>
            <a:lumOff val="8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Guiding Principle #1</a:t>
          </a:r>
          <a:endParaRPr lang="en-US" sz="1300" kern="1200">
            <a:solidFill>
              <a:srgbClr val="5B9BD5">
                <a:lumMod val="50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We believe the primary focus of our work is the positive and supportive relationship between front-line professionals and the people they support.</a:t>
          </a:r>
        </a:p>
      </dsp:txBody>
      <dsp:txXfrm>
        <a:off x="0" y="3442889"/>
        <a:ext cx="2989683" cy="1348629"/>
      </dsp:txXfrm>
    </dsp:sp>
    <dsp:sp modelId="{9078EE37-265A-41DA-8EA9-D70A4490A0D5}">
      <dsp:nvSpPr>
        <dsp:cNvPr id="0" name=""/>
        <dsp:cNvSpPr/>
      </dsp:nvSpPr>
      <dsp:spPr>
        <a:xfrm>
          <a:off x="2989683" y="3427020"/>
          <a:ext cx="2989683" cy="1374718"/>
        </a:xfrm>
        <a:prstGeom prst="rect">
          <a:avLst/>
        </a:prstGeom>
        <a:solidFill>
          <a:srgbClr val="5B9BD5">
            <a:lumMod val="20000"/>
            <a:lumOff val="8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Guiding Principle #2</a:t>
          </a:r>
          <a:endParaRPr lang="en-US" sz="1300" kern="1200">
            <a:solidFill>
              <a:srgbClr val="5B9BD5">
                <a:lumMod val="50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We believe providers should be supported and trusted to support people with developmental disabilities and operate effective and successful organizations.</a:t>
          </a:r>
        </a:p>
      </dsp:txBody>
      <dsp:txXfrm>
        <a:off x="2989683" y="3427020"/>
        <a:ext cx="2989683" cy="1374718"/>
      </dsp:txXfrm>
    </dsp:sp>
    <dsp:sp modelId="{DD907300-71A0-4811-ADC1-BF8C5AB893B8}">
      <dsp:nvSpPr>
        <dsp:cNvPr id="0" name=""/>
        <dsp:cNvSpPr/>
      </dsp:nvSpPr>
      <dsp:spPr>
        <a:xfrm>
          <a:off x="6013121" y="3450770"/>
          <a:ext cx="2989683" cy="1343066"/>
        </a:xfrm>
        <a:prstGeom prst="rect">
          <a:avLst/>
        </a:prstGeom>
        <a:solidFill>
          <a:srgbClr val="5B9BD5">
            <a:lumMod val="20000"/>
            <a:lumOff val="8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Guiding Principle #3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kern="1200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 We believe providers must be sufficiently compensated to deliver essential services to meet the needs of the people they support in an ever evolving society and system</a:t>
          </a:r>
        </a:p>
      </dsp:txBody>
      <dsp:txXfrm>
        <a:off x="6013121" y="3450770"/>
        <a:ext cx="2989683" cy="1343066"/>
      </dsp:txXfrm>
    </dsp:sp>
    <dsp:sp modelId="{2BFB8927-3BC4-4C66-BD5C-58B2E06EA055}">
      <dsp:nvSpPr>
        <dsp:cNvPr id="0" name=""/>
        <dsp:cNvSpPr/>
      </dsp:nvSpPr>
      <dsp:spPr>
        <a:xfrm>
          <a:off x="8969051" y="3434944"/>
          <a:ext cx="2989683" cy="1358871"/>
        </a:xfrm>
        <a:prstGeom prst="rect">
          <a:avLst/>
        </a:prstGeom>
        <a:solidFill>
          <a:srgbClr val="5B9BD5">
            <a:lumMod val="20000"/>
            <a:lumOff val="8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Guiding Principle #4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>
              <a:solidFill>
                <a:srgbClr val="5B9BD5">
                  <a:lumMod val="50000"/>
                </a:srgbClr>
              </a:solidFill>
              <a:latin typeface="Calibri" panose="020F0502020204030204"/>
              <a:ea typeface="+mn-ea"/>
              <a:cs typeface="+mn-cs"/>
            </a:rPr>
            <a:t> We believe all services currently provided across the spectrum of services should be recognized as crucial </a:t>
          </a:r>
        </a:p>
      </dsp:txBody>
      <dsp:txXfrm>
        <a:off x="8969051" y="3434944"/>
        <a:ext cx="2989683" cy="1358871"/>
      </dsp:txXfrm>
    </dsp:sp>
    <dsp:sp modelId="{BA6F8422-2F1C-46F4-92D3-103F7985252F}">
      <dsp:nvSpPr>
        <dsp:cNvPr id="0" name=""/>
        <dsp:cNvSpPr/>
      </dsp:nvSpPr>
      <dsp:spPr>
        <a:xfrm>
          <a:off x="0" y="5267160"/>
          <a:ext cx="11958734" cy="468303"/>
        </a:xfrm>
        <a:prstGeom prst="rect">
          <a:avLst/>
        </a:prstGeom>
        <a:solidFill>
          <a:srgbClr val="5B9BD5">
            <a:lumMod val="75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FCA57-08CC-40C2-A748-F76BAB56883F}">
      <dsp:nvSpPr>
        <dsp:cNvPr id="0" name=""/>
        <dsp:cNvSpPr/>
      </dsp:nvSpPr>
      <dsp:spPr>
        <a:xfrm>
          <a:off x="4818888" y="4113292"/>
          <a:ext cx="2953512" cy="19132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7150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What obstacles hinder attracting and keeping quality employees?</a:t>
          </a:r>
        </a:p>
      </dsp:txBody>
      <dsp:txXfrm>
        <a:off x="5746968" y="4633621"/>
        <a:ext cx="1983404" cy="1350850"/>
      </dsp:txXfrm>
    </dsp:sp>
    <dsp:sp modelId="{247C4E5E-9960-48ED-A740-9C4607DD7290}">
      <dsp:nvSpPr>
        <dsp:cNvPr id="0" name=""/>
        <dsp:cNvSpPr/>
      </dsp:nvSpPr>
      <dsp:spPr>
        <a:xfrm>
          <a:off x="0" y="4113292"/>
          <a:ext cx="2953512" cy="19132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7150" cap="rnd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Are providers appropriately compensated for their services?</a:t>
          </a:r>
        </a:p>
      </dsp:txBody>
      <dsp:txXfrm>
        <a:off x="42027" y="4633621"/>
        <a:ext cx="1983404" cy="1350850"/>
      </dsp:txXfrm>
    </dsp:sp>
    <dsp:sp modelId="{04B34855-1127-4FE3-ABD3-F4ED1F5F6C26}">
      <dsp:nvSpPr>
        <dsp:cNvPr id="0" name=""/>
        <dsp:cNvSpPr/>
      </dsp:nvSpPr>
      <dsp:spPr>
        <a:xfrm>
          <a:off x="4818888" y="47729"/>
          <a:ext cx="2953512" cy="19132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71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1600" kern="1200" dirty="0"/>
            <a:t>Do our employees feel safe and supported?</a:t>
          </a:r>
        </a:p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>
        <a:off x="5746968" y="89756"/>
        <a:ext cx="1983404" cy="1350850"/>
      </dsp:txXfrm>
    </dsp:sp>
    <dsp:sp modelId="{3280EBBC-9AB4-4F90-A9F0-C5A0052E1B22}">
      <dsp:nvSpPr>
        <dsp:cNvPr id="0" name=""/>
        <dsp:cNvSpPr/>
      </dsp:nvSpPr>
      <dsp:spPr>
        <a:xfrm>
          <a:off x="0" y="47729"/>
          <a:ext cx="2953512" cy="19132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7150" cap="rnd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How do we attract quality employees?</a:t>
          </a:r>
        </a:p>
      </dsp:txBody>
      <dsp:txXfrm>
        <a:off x="42027" y="89756"/>
        <a:ext cx="1983404" cy="1350850"/>
      </dsp:txXfrm>
    </dsp:sp>
    <dsp:sp modelId="{79488A6E-3E18-4227-B9AA-098760BFA371}">
      <dsp:nvSpPr>
        <dsp:cNvPr id="0" name=""/>
        <dsp:cNvSpPr/>
      </dsp:nvSpPr>
      <dsp:spPr>
        <a:xfrm>
          <a:off x="1237605" y="388519"/>
          <a:ext cx="2588807" cy="258880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/>
            <a:t>Recruitment</a:t>
          </a:r>
        </a:p>
      </dsp:txBody>
      <dsp:txXfrm>
        <a:off x="1995849" y="1146763"/>
        <a:ext cx="1830563" cy="1830563"/>
      </dsp:txXfrm>
    </dsp:sp>
    <dsp:sp modelId="{28D222B7-9405-44AE-86AC-8AB8E7C1D1D8}">
      <dsp:nvSpPr>
        <dsp:cNvPr id="0" name=""/>
        <dsp:cNvSpPr/>
      </dsp:nvSpPr>
      <dsp:spPr>
        <a:xfrm rot="5400000">
          <a:off x="3945987" y="388519"/>
          <a:ext cx="2588807" cy="2588807"/>
        </a:xfrm>
        <a:prstGeom prst="pieWedge">
          <a:avLst/>
        </a:prstGeom>
        <a:solidFill>
          <a:srgbClr val="FFC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/>
            <a:t>Culture/ Retention</a:t>
          </a:r>
        </a:p>
      </dsp:txBody>
      <dsp:txXfrm rot="-5400000">
        <a:off x="3945987" y="1146763"/>
        <a:ext cx="1830563" cy="1830563"/>
      </dsp:txXfrm>
    </dsp:sp>
    <dsp:sp modelId="{60E78741-A54C-45AF-B43C-16438504574D}">
      <dsp:nvSpPr>
        <dsp:cNvPr id="0" name=""/>
        <dsp:cNvSpPr/>
      </dsp:nvSpPr>
      <dsp:spPr>
        <a:xfrm rot="10800000">
          <a:off x="3945987" y="3096902"/>
          <a:ext cx="2588807" cy="2588807"/>
        </a:xfrm>
        <a:prstGeom prst="pieWedge">
          <a:avLst/>
        </a:prstGeom>
        <a:solidFill>
          <a:srgbClr val="FF0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/>
            <a:t>System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/>
            <a:t>Barriers</a:t>
          </a:r>
        </a:p>
      </dsp:txBody>
      <dsp:txXfrm rot="10800000">
        <a:off x="3945987" y="3096902"/>
        <a:ext cx="1830563" cy="1830563"/>
      </dsp:txXfrm>
    </dsp:sp>
    <dsp:sp modelId="{67BC46C4-AAA5-49C0-AD8A-C02AA300C2B0}">
      <dsp:nvSpPr>
        <dsp:cNvPr id="0" name=""/>
        <dsp:cNvSpPr/>
      </dsp:nvSpPr>
      <dsp:spPr>
        <a:xfrm rot="16200000">
          <a:off x="1237605" y="3096902"/>
          <a:ext cx="2588807" cy="2588807"/>
        </a:xfrm>
        <a:prstGeom prst="pieWedge">
          <a:avLst/>
        </a:prstGeom>
        <a:solidFill>
          <a:srgbClr val="00B050"/>
        </a:solidFill>
        <a:ln w="15875" cap="rnd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/>
            <a:t>Compensation</a:t>
          </a:r>
        </a:p>
      </dsp:txBody>
      <dsp:txXfrm rot="5400000">
        <a:off x="1995849" y="3096902"/>
        <a:ext cx="1830563" cy="1830563"/>
      </dsp:txXfrm>
    </dsp:sp>
    <dsp:sp modelId="{75870172-3E50-4D73-B459-1EC9C6218DF0}">
      <dsp:nvSpPr>
        <dsp:cNvPr id="0" name=""/>
        <dsp:cNvSpPr/>
      </dsp:nvSpPr>
      <dsp:spPr>
        <a:xfrm>
          <a:off x="3439287" y="2499025"/>
          <a:ext cx="893826" cy="777240"/>
        </a:xfrm>
        <a:prstGeom prst="circularArrow">
          <a:avLst/>
        </a:prstGeom>
        <a:solidFill>
          <a:schemeClr val="bg1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B3494E-71C0-436E-8FB2-790AD6D3AB43}">
      <dsp:nvSpPr>
        <dsp:cNvPr id="0" name=""/>
        <dsp:cNvSpPr/>
      </dsp:nvSpPr>
      <dsp:spPr>
        <a:xfrm rot="10800000">
          <a:off x="3439287" y="2797963"/>
          <a:ext cx="893826" cy="777240"/>
        </a:xfrm>
        <a:prstGeom prst="circularArrow">
          <a:avLst/>
        </a:prstGeom>
        <a:solidFill>
          <a:schemeClr val="bg1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9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2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89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77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6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71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22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676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0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2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0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8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6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9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9953113-D74F-49EF-A350-0F1B55978838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003C213-59B8-4424-AA11-E8A575FC6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4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OPRA Board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3-24-21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09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the focus areas are important and will be addressed.</a:t>
            </a:r>
          </a:p>
          <a:p>
            <a:r>
              <a:rPr lang="en-US" dirty="0" smtClean="0"/>
              <a:t>We would like to establish both short-term and long term priorities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295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Workforce </a:t>
            </a:r>
            <a:r>
              <a:rPr lang="en-US" dirty="0" err="1" smtClean="0"/>
              <a:t>Priorties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882327"/>
              </p:ext>
            </p:extLst>
          </p:nvPr>
        </p:nvGraphicFramePr>
        <p:xfrm>
          <a:off x="1484313" y="2667000"/>
          <a:ext cx="1001871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871">
                  <a:extLst>
                    <a:ext uri="{9D8B030D-6E8A-4147-A177-3AD203B41FA5}">
                      <a16:colId xmlns:a16="http://schemas.microsoft.com/office/drawing/2014/main" val="1494618079"/>
                    </a:ext>
                  </a:extLst>
                </a:gridCol>
                <a:gridCol w="1001871">
                  <a:extLst>
                    <a:ext uri="{9D8B030D-6E8A-4147-A177-3AD203B41FA5}">
                      <a16:colId xmlns:a16="http://schemas.microsoft.com/office/drawing/2014/main" val="2912853583"/>
                    </a:ext>
                  </a:extLst>
                </a:gridCol>
                <a:gridCol w="1001871">
                  <a:extLst>
                    <a:ext uri="{9D8B030D-6E8A-4147-A177-3AD203B41FA5}">
                      <a16:colId xmlns:a16="http://schemas.microsoft.com/office/drawing/2014/main" val="121712006"/>
                    </a:ext>
                  </a:extLst>
                </a:gridCol>
                <a:gridCol w="1001871">
                  <a:extLst>
                    <a:ext uri="{9D8B030D-6E8A-4147-A177-3AD203B41FA5}">
                      <a16:colId xmlns:a16="http://schemas.microsoft.com/office/drawing/2014/main" val="689092217"/>
                    </a:ext>
                  </a:extLst>
                </a:gridCol>
                <a:gridCol w="1001871">
                  <a:extLst>
                    <a:ext uri="{9D8B030D-6E8A-4147-A177-3AD203B41FA5}">
                      <a16:colId xmlns:a16="http://schemas.microsoft.com/office/drawing/2014/main" val="4096569548"/>
                    </a:ext>
                  </a:extLst>
                </a:gridCol>
                <a:gridCol w="1001871">
                  <a:extLst>
                    <a:ext uri="{9D8B030D-6E8A-4147-A177-3AD203B41FA5}">
                      <a16:colId xmlns:a16="http://schemas.microsoft.com/office/drawing/2014/main" val="1711706624"/>
                    </a:ext>
                  </a:extLst>
                </a:gridCol>
                <a:gridCol w="1001871">
                  <a:extLst>
                    <a:ext uri="{9D8B030D-6E8A-4147-A177-3AD203B41FA5}">
                      <a16:colId xmlns:a16="http://schemas.microsoft.com/office/drawing/2014/main" val="3072310453"/>
                    </a:ext>
                  </a:extLst>
                </a:gridCol>
                <a:gridCol w="1001871">
                  <a:extLst>
                    <a:ext uri="{9D8B030D-6E8A-4147-A177-3AD203B41FA5}">
                      <a16:colId xmlns:a16="http://schemas.microsoft.com/office/drawing/2014/main" val="2232997182"/>
                    </a:ext>
                  </a:extLst>
                </a:gridCol>
                <a:gridCol w="1001871">
                  <a:extLst>
                    <a:ext uri="{9D8B030D-6E8A-4147-A177-3AD203B41FA5}">
                      <a16:colId xmlns:a16="http://schemas.microsoft.com/office/drawing/2014/main" val="2382359475"/>
                    </a:ext>
                  </a:extLst>
                </a:gridCol>
                <a:gridCol w="1001871">
                  <a:extLst>
                    <a:ext uri="{9D8B030D-6E8A-4147-A177-3AD203B41FA5}">
                      <a16:colId xmlns:a16="http://schemas.microsoft.com/office/drawing/2014/main" val="323384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Direction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Onboarding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 DSP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DSP</a:t>
                      </a:r>
                      <a:r>
                        <a:rPr lang="en-US" baseline="0" dirty="0" smtClean="0"/>
                        <a:t>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DSP</a:t>
                      </a:r>
                      <a:r>
                        <a:rPr lang="en-US" baseline="0" dirty="0" smtClean="0"/>
                        <a:t> Rates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  <a:r>
                        <a:rPr lang="en-US" baseline="0" dirty="0" smtClean="0"/>
                        <a:t> limits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 vs. Comp.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821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Rating (4/5)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37/19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26/33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5/32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27/64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16/0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23/64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14/0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25/35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40/30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263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85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850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857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6D822-6615-5E49-961B-BF754AE39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9EEE7E-1A6C-6344-A5C2-FF305E8F13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65125"/>
            <a:ext cx="12192000" cy="6232116"/>
          </a:xfrm>
        </p:spPr>
      </p:pic>
    </p:spTree>
    <p:extLst>
      <p:ext uri="{BB962C8B-B14F-4D97-AF65-F5344CB8AC3E}">
        <p14:creationId xmlns:p14="http://schemas.microsoft.com/office/powerpoint/2010/main" val="3680504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7CA0E-E5D1-8347-8A69-3FF6905F3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AC66D6-15F5-E846-AC8C-60F29545E4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65125"/>
            <a:ext cx="12192000" cy="6036816"/>
          </a:xfrm>
        </p:spPr>
      </p:pic>
    </p:spTree>
    <p:extLst>
      <p:ext uri="{BB962C8B-B14F-4D97-AF65-F5344CB8AC3E}">
        <p14:creationId xmlns:p14="http://schemas.microsoft.com/office/powerpoint/2010/main" val="3800298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 DSP base requirements and rates and DSP job requirements</a:t>
            </a:r>
          </a:p>
          <a:p>
            <a:r>
              <a:rPr lang="en-US" dirty="0" smtClean="0"/>
              <a:t>MUI Culture</a:t>
            </a:r>
          </a:p>
          <a:p>
            <a:r>
              <a:rPr lang="en-US" dirty="0" smtClean="0"/>
              <a:t>Onboarding staff </a:t>
            </a:r>
          </a:p>
          <a:p>
            <a:r>
              <a:rPr lang="en-US" dirty="0" smtClean="0"/>
              <a:t>Direction of Service System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028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a priority…</a:t>
            </a:r>
            <a:br>
              <a:rPr lang="en-US" dirty="0" smtClean="0"/>
            </a:br>
            <a:r>
              <a:rPr lang="en-US" dirty="0" smtClean="0"/>
              <a:t>We also have to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955" y="3282820"/>
            <a:ext cx="10018713" cy="31242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oversight relationship between DODD/County Boards and Providers</a:t>
            </a:r>
          </a:p>
          <a:p>
            <a:r>
              <a:rPr lang="en-US" dirty="0" smtClean="0"/>
              <a:t>Your ability to hire who you need </a:t>
            </a:r>
          </a:p>
          <a:p>
            <a:r>
              <a:rPr lang="en-US" dirty="0" smtClean="0"/>
              <a:t>Ensuring that the expectations on the provider made by the ISP are clear, reasonable and appropriate to the level of funding/rates provided to deliver the service</a:t>
            </a:r>
          </a:p>
          <a:p>
            <a:r>
              <a:rPr lang="en-US" dirty="0" smtClean="0"/>
              <a:t>Trusting providers to prepare/train DSPs to do the job they are required to do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264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Membership Dues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49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Provider Members – </a:t>
            </a:r>
            <a:r>
              <a:rPr lang="en-US" dirty="0" smtClean="0"/>
              <a:t>190 (if all renew)</a:t>
            </a:r>
            <a:endParaRPr lang="en-US" dirty="0"/>
          </a:p>
          <a:p>
            <a:pPr lvl="0"/>
            <a:r>
              <a:rPr lang="en-US" dirty="0"/>
              <a:t>13 New Members in 2021</a:t>
            </a:r>
          </a:p>
          <a:p>
            <a:pPr lvl="0"/>
            <a:r>
              <a:rPr lang="en-US" dirty="0"/>
              <a:t>Still waiting for 49 provider members to renew</a:t>
            </a:r>
          </a:p>
          <a:p>
            <a:pPr lvl="0"/>
            <a:r>
              <a:rPr lang="en-US" dirty="0"/>
              <a:t>This time last year (2020), we had 177 members with 56 members yet to renew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We are actively contacting those on our roster that have not renewed yet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52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915" y="0"/>
            <a:ext cx="10018713" cy="1752599"/>
          </a:xfrm>
        </p:spPr>
        <p:txBody>
          <a:bodyPr/>
          <a:lstStyle/>
          <a:p>
            <a:r>
              <a:rPr lang="en-US" dirty="0" smtClean="0"/>
              <a:t>Dues Breakdown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470" y="2200468"/>
            <a:ext cx="10018713" cy="3124201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Total 2021 membership dues invoiced as of today = $1,402,843</a:t>
            </a:r>
          </a:p>
          <a:p>
            <a:pPr lvl="1"/>
            <a:r>
              <a:rPr lang="en-US" dirty="0"/>
              <a:t>providers - $1,362,273</a:t>
            </a:r>
          </a:p>
          <a:p>
            <a:pPr lvl="1"/>
            <a:r>
              <a:rPr lang="en-US" dirty="0"/>
              <a:t>public entities - $27,000</a:t>
            </a:r>
          </a:p>
          <a:p>
            <a:pPr lvl="1"/>
            <a:r>
              <a:rPr lang="en-US" dirty="0"/>
              <a:t>associates - $13,570</a:t>
            </a:r>
          </a:p>
          <a:p>
            <a:pPr lvl="0"/>
            <a:r>
              <a:rPr lang="en-US" dirty="0"/>
              <a:t>Total 2021 payments made so far = $1,036,858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Total membership dues invoiced this time last year = $1,505,123</a:t>
            </a:r>
          </a:p>
          <a:p>
            <a:pPr lvl="1"/>
            <a:r>
              <a:rPr lang="en-US" dirty="0"/>
              <a:t>providers - $1,486,518</a:t>
            </a:r>
          </a:p>
          <a:p>
            <a:pPr lvl="1"/>
            <a:r>
              <a:rPr lang="en-US" dirty="0"/>
              <a:t>associates - $18,500</a:t>
            </a:r>
          </a:p>
          <a:p>
            <a:pPr lvl="0"/>
            <a:r>
              <a:rPr lang="en-US" dirty="0"/>
              <a:t>Total membership payments made this time last year = $981,509</a:t>
            </a:r>
          </a:p>
        </p:txBody>
      </p:sp>
    </p:spTree>
    <p:extLst>
      <p:ext uri="{BB962C8B-B14F-4D97-AF65-F5344CB8AC3E}">
        <p14:creationId xmlns:p14="http://schemas.microsoft.com/office/powerpoint/2010/main" val="181073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-293914"/>
            <a:ext cx="10018713" cy="1752599"/>
          </a:xfrm>
        </p:spPr>
        <p:txBody>
          <a:bodyPr/>
          <a:lstStyle/>
          <a:p>
            <a:r>
              <a:rPr lang="en-US" dirty="0" smtClean="0"/>
              <a:t>Recruitment and Welcome New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518" y="1356049"/>
            <a:ext cx="10018713" cy="5501951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sz="3600" dirty="0"/>
              <a:t>In process of preparing materials to recruit new members.</a:t>
            </a:r>
          </a:p>
          <a:p>
            <a:pPr lvl="1"/>
            <a:r>
              <a:rPr lang="en-US" sz="3600" dirty="0"/>
              <a:t>Recruitment prospects from - </a:t>
            </a:r>
          </a:p>
          <a:p>
            <a:pPr lvl="2"/>
            <a:r>
              <a:rPr lang="en-US" sz="3600" dirty="0"/>
              <a:t>Lapsed OPRA members</a:t>
            </a:r>
          </a:p>
          <a:p>
            <a:pPr lvl="2"/>
            <a:r>
              <a:rPr lang="en-US" sz="3600" dirty="0"/>
              <a:t>Attendees from conferences and trainings</a:t>
            </a:r>
          </a:p>
          <a:p>
            <a:pPr lvl="2"/>
            <a:r>
              <a:rPr lang="en-US" sz="3600" dirty="0"/>
              <a:t>DODD billing database</a:t>
            </a:r>
          </a:p>
          <a:p>
            <a:pPr marL="0" indent="0">
              <a:buNone/>
            </a:pPr>
            <a:endParaRPr lang="en-US" sz="3600" dirty="0"/>
          </a:p>
          <a:p>
            <a:pPr lvl="0"/>
            <a:r>
              <a:rPr lang="en-US" sz="3600" dirty="0"/>
              <a:t>OPRA swag has been ordered and welcome materials are in development to send to new members.</a:t>
            </a:r>
          </a:p>
          <a:p>
            <a:pPr lvl="1"/>
            <a:r>
              <a:rPr lang="en-US" sz="3600" dirty="0"/>
              <a:t>Coffee mugs</a:t>
            </a:r>
          </a:p>
          <a:p>
            <a:pPr lvl="1"/>
            <a:r>
              <a:rPr lang="en-US" sz="3600" dirty="0"/>
              <a:t>Pen/highlighter</a:t>
            </a:r>
          </a:p>
          <a:p>
            <a:pPr lvl="1"/>
            <a:r>
              <a:rPr lang="en-US" sz="3600" dirty="0"/>
              <a:t>Magnet clips</a:t>
            </a:r>
          </a:p>
          <a:p>
            <a:pPr lvl="1"/>
            <a:r>
              <a:rPr lang="en-US" sz="3600" dirty="0"/>
              <a:t>Post-it notes</a:t>
            </a:r>
          </a:p>
          <a:p>
            <a:pPr lvl="1"/>
            <a:r>
              <a:rPr lang="en-US" sz="3600" dirty="0"/>
              <a:t>“Proud to be an OPRA Member” window clings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0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Workforce Focus Areas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8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18556372"/>
              </p:ext>
            </p:extLst>
          </p:nvPr>
        </p:nvGraphicFramePr>
        <p:xfrm>
          <a:off x="83976" y="83975"/>
          <a:ext cx="11958735" cy="6690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645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25906096"/>
              </p:ext>
            </p:extLst>
          </p:nvPr>
        </p:nvGraphicFramePr>
        <p:xfrm>
          <a:off x="2369976" y="261257"/>
          <a:ext cx="7772400" cy="6074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6553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en-US" dirty="0" smtClean="0"/>
              <a:t>Workforce Focus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63487"/>
            <a:ext cx="10018713" cy="538376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Direction of our Service </a:t>
            </a:r>
            <a:r>
              <a:rPr lang="en-US" dirty="0" smtClean="0"/>
              <a:t>System (System </a:t>
            </a:r>
            <a:r>
              <a:rPr lang="en-US" dirty="0"/>
              <a:t>Barrier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Onboarding </a:t>
            </a:r>
            <a:r>
              <a:rPr lang="en-US" dirty="0" smtClean="0"/>
              <a:t>Staff (System </a:t>
            </a:r>
            <a:r>
              <a:rPr lang="en-US" dirty="0"/>
              <a:t>Barrier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Agency Waivers to enable the hiring necessary staff (System Barrier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Establish the base qualifications, skills and job requirements for a DSP (What does Medicaid require) </a:t>
            </a:r>
            <a:r>
              <a:rPr lang="en-US" i="1" dirty="0"/>
              <a:t>(System Barrier</a:t>
            </a:r>
            <a:r>
              <a:rPr lang="en-US" i="1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training approach works best for DSPs? </a:t>
            </a:r>
            <a:r>
              <a:rPr lang="en-US" i="1" dirty="0"/>
              <a:t>(System Barrier and Retention</a:t>
            </a:r>
            <a:r>
              <a:rPr lang="en-US" i="1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Rates related to DSP job requirements </a:t>
            </a:r>
            <a:r>
              <a:rPr lang="en-US" i="1" dirty="0"/>
              <a:t>(Compensation</a:t>
            </a:r>
            <a:r>
              <a:rPr lang="en-US" i="1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Set outcome limits proportionate to individual funding </a:t>
            </a:r>
            <a:r>
              <a:rPr lang="en-US" i="1" dirty="0"/>
              <a:t>(System Barrier and Compensation</a:t>
            </a:r>
            <a:r>
              <a:rPr lang="en-US" i="1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Strategies to support providers based on performance </a:t>
            </a:r>
            <a:r>
              <a:rPr lang="en-US" i="1" dirty="0"/>
              <a:t>(System Barrier</a:t>
            </a:r>
            <a:r>
              <a:rPr lang="en-US" i="1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MUI Culture </a:t>
            </a:r>
            <a:r>
              <a:rPr lang="en-US" i="1" dirty="0"/>
              <a:t>(System Barrier and Retention)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002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684</TotalTime>
  <Words>617</Words>
  <Application>Microsoft Office PowerPoint</Application>
  <PresentationFormat>Widescreen</PresentationFormat>
  <Paragraphs>117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Parallax</vt:lpstr>
      <vt:lpstr>OPRA Board Meeting</vt:lpstr>
      <vt:lpstr>Membership Dues Update</vt:lpstr>
      <vt:lpstr>Provider Members</vt:lpstr>
      <vt:lpstr>Dues Breakdown</vt:lpstr>
      <vt:lpstr>Recruitment and Welcome New Members</vt:lpstr>
      <vt:lpstr>Workforce Focus Areas</vt:lpstr>
      <vt:lpstr>PowerPoint Presentation</vt:lpstr>
      <vt:lpstr>PowerPoint Presentation</vt:lpstr>
      <vt:lpstr>Workforce Focus Areas</vt:lpstr>
      <vt:lpstr>A Few Thoughts</vt:lpstr>
      <vt:lpstr>Workforce Priorties</vt:lpstr>
      <vt:lpstr>PowerPoint Presentation</vt:lpstr>
      <vt:lpstr>PowerPoint Presentation</vt:lpstr>
      <vt:lpstr>Top Priorities</vt:lpstr>
      <vt:lpstr>Everything is a priority… We also have to address</vt:lpstr>
    </vt:vector>
  </TitlesOfParts>
  <Company>Hosting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 Board Meeting</dc:title>
  <dc:creator>Peter Moore</dc:creator>
  <cp:lastModifiedBy>Peter Moore</cp:lastModifiedBy>
  <cp:revision>10</cp:revision>
  <dcterms:created xsi:type="dcterms:W3CDTF">2021-03-23T13:12:51Z</dcterms:created>
  <dcterms:modified xsi:type="dcterms:W3CDTF">2021-03-24T00:37:11Z</dcterms:modified>
</cp:coreProperties>
</file>