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 id="2147483659" r:id="rId2"/>
    <p:sldMasterId id="2147483664" r:id="rId3"/>
  </p:sldMasterIdLst>
  <p:notesMasterIdLst>
    <p:notesMasterId r:id="rId43"/>
  </p:notesMasterIdLst>
  <p:handoutMasterIdLst>
    <p:handoutMasterId r:id="rId44"/>
  </p:handoutMasterIdLst>
  <p:sldIdLst>
    <p:sldId id="256" r:id="rId4"/>
    <p:sldId id="258" r:id="rId5"/>
    <p:sldId id="260" r:id="rId6"/>
    <p:sldId id="262" r:id="rId7"/>
    <p:sldId id="264" r:id="rId8"/>
    <p:sldId id="266" r:id="rId9"/>
    <p:sldId id="268" r:id="rId10"/>
    <p:sldId id="270" r:id="rId11"/>
    <p:sldId id="310" r:id="rId12"/>
    <p:sldId id="272" r:id="rId13"/>
    <p:sldId id="274" r:id="rId14"/>
    <p:sldId id="276" r:id="rId15"/>
    <p:sldId id="278" r:id="rId16"/>
    <p:sldId id="280" r:id="rId17"/>
    <p:sldId id="282" r:id="rId18"/>
    <p:sldId id="284" r:id="rId19"/>
    <p:sldId id="311" r:id="rId20"/>
    <p:sldId id="286" r:id="rId21"/>
    <p:sldId id="288" r:id="rId22"/>
    <p:sldId id="290" r:id="rId23"/>
    <p:sldId id="292" r:id="rId24"/>
    <p:sldId id="312" r:id="rId25"/>
    <p:sldId id="294" r:id="rId26"/>
    <p:sldId id="296" r:id="rId27"/>
    <p:sldId id="298" r:id="rId28"/>
    <p:sldId id="300" r:id="rId29"/>
    <p:sldId id="302" r:id="rId30"/>
    <p:sldId id="304" r:id="rId31"/>
    <p:sldId id="306" r:id="rId32"/>
    <p:sldId id="313" r:id="rId33"/>
    <p:sldId id="308" r:id="rId34"/>
    <p:sldId id="314" r:id="rId35"/>
    <p:sldId id="315" r:id="rId36"/>
    <p:sldId id="316" r:id="rId37"/>
    <p:sldId id="317" r:id="rId38"/>
    <p:sldId id="309" r:id="rId39"/>
    <p:sldId id="318" r:id="rId40"/>
    <p:sldId id="319" r:id="rId41"/>
    <p:sldId id="320" r:id="rId42"/>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76">
          <p15:clr>
            <a:srgbClr val="A4A3A4"/>
          </p15:clr>
        </p15:guide>
        <p15:guide id="2" pos="56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C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2682BC7-C896-494C-BEC8-31B1FF5BFEEC}" v="245" dt="2020-10-05T20:01:36.19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74"/>
  </p:normalViewPr>
  <p:slideViewPr>
    <p:cSldViewPr snapToGrid="0" snapToObjects="1">
      <p:cViewPr varScale="1">
        <p:scale>
          <a:sx n="165" d="100"/>
          <a:sy n="165" d="100"/>
        </p:scale>
        <p:origin x="664" y="184"/>
      </p:cViewPr>
      <p:guideLst>
        <p:guide orient="horz" pos="676"/>
        <p:guide pos="566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theme" Target="theme/theme1.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microsoft.com/office/2015/10/relationships/revisionInfo" Target="revisionInfo.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handoutMaster" Target="handoutMasters/handout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 Target="slides/slide5.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viewProps" Target="viewProps.xml"/><Relationship Id="rId20" Type="http://schemas.openxmlformats.org/officeDocument/2006/relationships/slide" Target="slides/slide17.xml"/><Relationship Id="rId41" Type="http://schemas.openxmlformats.org/officeDocument/2006/relationships/slide" Target="slides/slide38.xml"/><Relationship Id="rId1" Type="http://schemas.openxmlformats.org/officeDocument/2006/relationships/slideMaster" Target="slideMasters/slideMaster1.xml"/><Relationship Id="rId6" Type="http://schemas.openxmlformats.org/officeDocument/2006/relationships/slide" Target="slides/slide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39.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40.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8.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2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31.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33.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34.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35.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36.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38.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1350545-E260-4F41-A803-5BF85CFE96EA}" type="datetimeFigureOut">
              <a:rPr lang="en-US" smtClean="0"/>
              <a:t>10/14/20</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9BD68D1-0A4A-364F-B3D1-97755523CCB2}" type="slidenum">
              <a:rPr lang="en-US" smtClean="0"/>
              <a:t>‹#›</a:t>
            </a:fld>
            <a:endParaRPr lang="en-US" dirty="0"/>
          </a:p>
        </p:txBody>
      </p:sp>
    </p:spTree>
    <p:extLst>
      <p:ext uri="{BB962C8B-B14F-4D97-AF65-F5344CB8AC3E}">
        <p14:creationId xmlns:p14="http://schemas.microsoft.com/office/powerpoint/2010/main" val="44204691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8FCAFC9-2F5E-7849-9A3C-3E3602566C83}" type="datetimeFigureOut">
              <a:rPr lang="en-US" smtClean="0"/>
              <a:t>10/14/20</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5359D8E-2A04-7648-BB99-EC53D2571000}" type="slidenum">
              <a:rPr lang="en-US" smtClean="0"/>
              <a:t>‹#›</a:t>
            </a:fld>
            <a:endParaRPr lang="en-US" dirty="0"/>
          </a:p>
        </p:txBody>
      </p:sp>
    </p:spTree>
    <p:extLst>
      <p:ext uri="{BB962C8B-B14F-4D97-AF65-F5344CB8AC3E}">
        <p14:creationId xmlns:p14="http://schemas.microsoft.com/office/powerpoint/2010/main" val="2551732730"/>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Slide">
    <p:bg>
      <p:bgPr>
        <a:solidFill>
          <a:srgbClr val="00BF6F"/>
        </a:solidFill>
        <a:effectLst/>
      </p:bgPr>
    </p:bg>
    <p:spTree>
      <p:nvGrpSpPr>
        <p:cNvPr id="1" name=""/>
        <p:cNvGrpSpPr/>
        <p:nvPr/>
      </p:nvGrpSpPr>
      <p:grpSpPr>
        <a:xfrm>
          <a:off x="0" y="0"/>
          <a:ext cx="0" cy="0"/>
          <a:chOff x="0" y="0"/>
          <a:chExt cx="0" cy="0"/>
        </a:xfrm>
      </p:grpSpPr>
      <p:sp>
        <p:nvSpPr>
          <p:cNvPr id="8" name="Text Placeholder 7"/>
          <p:cNvSpPr>
            <a:spLocks noGrp="1"/>
          </p:cNvSpPr>
          <p:nvPr>
            <p:ph type="body" sz="quarter" idx="11" hasCustomPrompt="1"/>
          </p:nvPr>
        </p:nvSpPr>
        <p:spPr>
          <a:xfrm>
            <a:off x="256494" y="2494609"/>
            <a:ext cx="5661618" cy="1234730"/>
          </a:xfrm>
        </p:spPr>
        <p:txBody>
          <a:bodyPr anchor="b">
            <a:normAutofit/>
          </a:bodyPr>
          <a:lstStyle>
            <a:lvl1pPr marL="0" indent="0">
              <a:buNone/>
              <a:defRPr sz="3600" b="1" baseline="0">
                <a:solidFill>
                  <a:srgbClr val="FFFFFF"/>
                </a:solidFill>
              </a:defRPr>
            </a:lvl1pPr>
          </a:lstStyle>
          <a:p>
            <a:pPr lvl="0"/>
            <a:r>
              <a:rPr lang="en-US" dirty="0"/>
              <a:t>Add the title of your presentation here</a:t>
            </a:r>
          </a:p>
        </p:txBody>
      </p:sp>
      <p:sp>
        <p:nvSpPr>
          <p:cNvPr id="11" name="Subtitle 1"/>
          <p:cNvSpPr txBox="1">
            <a:spLocks/>
          </p:cNvSpPr>
          <p:nvPr userDrawn="1"/>
        </p:nvSpPr>
        <p:spPr>
          <a:xfrm>
            <a:off x="3389891" y="4862023"/>
            <a:ext cx="1050635" cy="160202"/>
          </a:xfrm>
          <a:prstGeom prst="rect">
            <a:avLst/>
          </a:prstGeom>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sz="800" dirty="0">
                <a:solidFill>
                  <a:srgbClr val="FFFFFF"/>
                </a:solidFill>
                <a:latin typeface="Helvetica Neue"/>
                <a:cs typeface="Helvetica Neue"/>
              </a:rPr>
              <a:t>Powered by</a:t>
            </a:r>
          </a:p>
        </p:txBody>
      </p:sp>
      <p:sp>
        <p:nvSpPr>
          <p:cNvPr id="3" name="Text Placeholder 2"/>
          <p:cNvSpPr>
            <a:spLocks noGrp="1"/>
          </p:cNvSpPr>
          <p:nvPr>
            <p:ph type="body" sz="quarter" idx="12"/>
          </p:nvPr>
        </p:nvSpPr>
        <p:spPr>
          <a:xfrm>
            <a:off x="258728" y="3729038"/>
            <a:ext cx="2938463" cy="385762"/>
          </a:xfrm>
        </p:spPr>
        <p:txBody>
          <a:bodyPr>
            <a:normAutofit/>
          </a:bodyPr>
          <a:lstStyle>
            <a:lvl1pPr>
              <a:defRPr sz="1200">
                <a:solidFill>
                  <a:schemeClr val="bg1"/>
                </a:solidFill>
              </a:defRPr>
            </a:lvl1pPr>
          </a:lstStyle>
          <a:p>
            <a:pPr lvl="0"/>
            <a:r>
              <a:rPr lang="en-US" dirty="0"/>
              <a:t>Click to edit Master text styles</a:t>
            </a: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56014" y="4791407"/>
            <a:ext cx="1381743" cy="336541"/>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har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p:txBody>
      </p:sp>
      <p:sp>
        <p:nvSpPr>
          <p:cNvPr id="6" name="Slide Number Placeholder 5"/>
          <p:cNvSpPr>
            <a:spLocks noGrp="1"/>
          </p:cNvSpPr>
          <p:nvPr>
            <p:ph type="sldNum" sz="quarter" idx="12"/>
          </p:nvPr>
        </p:nvSpPr>
        <p:spPr/>
        <p:txBody>
          <a:bodyPr/>
          <a:lstStyle/>
          <a:p>
            <a:fld id="{A88B48FB-E956-2048-9E74-C69E7CAA26CC}" type="slidenum">
              <a:rPr lang="en-US" smtClean="0"/>
              <a:t>‹#›</a:t>
            </a:fld>
            <a:endParaRPr lang="en-US" dirty="0"/>
          </a:p>
        </p:txBody>
      </p:sp>
    </p:spTree>
    <p:extLst>
      <p:ext uri="{BB962C8B-B14F-4D97-AF65-F5344CB8AC3E}">
        <p14:creationId xmlns:p14="http://schemas.microsoft.com/office/powerpoint/2010/main" val="596443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able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fld id="{A88B48FB-E956-2048-9E74-C69E7CAA26CC}" type="slidenum">
              <a:rPr lang="en-US" smtClean="0"/>
              <a:pPr/>
              <a:t>‹#›</a:t>
            </a:fld>
            <a:endParaRPr lang="en-US" dirty="0"/>
          </a:p>
        </p:txBody>
      </p:sp>
      <p:sp>
        <p:nvSpPr>
          <p:cNvPr id="7" name="Text Placeholder 6"/>
          <p:cNvSpPr>
            <a:spLocks noGrp="1"/>
          </p:cNvSpPr>
          <p:nvPr>
            <p:ph type="body" sz="quarter" idx="13"/>
          </p:nvPr>
        </p:nvSpPr>
        <p:spPr>
          <a:xfrm>
            <a:off x="115888" y="723900"/>
            <a:ext cx="3887787" cy="261938"/>
          </a:xfrm>
        </p:spPr>
        <p:txBody>
          <a:bodyPr/>
          <a:lstStyle/>
          <a:p>
            <a:pPr lvl="0"/>
            <a:r>
              <a:rPr lang="en-US" dirty="0"/>
              <a:t>Click to edit Master text styles</a:t>
            </a:r>
          </a:p>
        </p:txBody>
      </p:sp>
    </p:spTree>
    <p:extLst>
      <p:ext uri="{BB962C8B-B14F-4D97-AF65-F5344CB8AC3E}">
        <p14:creationId xmlns:p14="http://schemas.microsoft.com/office/powerpoint/2010/main" val="34517428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able sty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fld id="{A88B48FB-E956-2048-9E74-C69E7CAA26CC}" type="slidenum">
              <a:rPr lang="en-US" smtClean="0"/>
              <a:pPr/>
              <a:t>‹#›</a:t>
            </a:fld>
            <a:endParaRPr lang="en-US" dirty="0"/>
          </a:p>
        </p:txBody>
      </p:sp>
      <p:graphicFrame>
        <p:nvGraphicFramePr>
          <p:cNvPr id="5" name="Table 4"/>
          <p:cNvGraphicFramePr>
            <a:graphicFrameLocks noGrp="1"/>
          </p:cNvGraphicFramePr>
          <p:nvPr userDrawn="1">
            <p:extLst>
              <p:ext uri="{D42A27DB-BD31-4B8C-83A1-F6EECF244321}">
                <p14:modId xmlns:p14="http://schemas.microsoft.com/office/powerpoint/2010/main" val="731729107"/>
              </p:ext>
            </p:extLst>
          </p:nvPr>
        </p:nvGraphicFramePr>
        <p:xfrm>
          <a:off x="204787" y="1052400"/>
          <a:ext cx="5953649" cy="2184875"/>
        </p:xfrm>
        <a:graphic>
          <a:graphicData uri="http://schemas.openxmlformats.org/drawingml/2006/table">
            <a:tbl>
              <a:tblPr firstRow="1" lastRow="1" bandRow="1">
                <a:tableStyleId>{1FECB4D8-DB02-4DC6-A0A2-4F2EBAE1DC90}</a:tableStyleId>
              </a:tblPr>
              <a:tblGrid>
                <a:gridCol w="4802370">
                  <a:extLst>
                    <a:ext uri="{9D8B030D-6E8A-4147-A177-3AD203B41FA5}">
                      <a16:colId xmlns:a16="http://schemas.microsoft.com/office/drawing/2014/main" val="20000"/>
                    </a:ext>
                  </a:extLst>
                </a:gridCol>
                <a:gridCol w="716414">
                  <a:extLst>
                    <a:ext uri="{9D8B030D-6E8A-4147-A177-3AD203B41FA5}">
                      <a16:colId xmlns:a16="http://schemas.microsoft.com/office/drawing/2014/main" val="20001"/>
                    </a:ext>
                  </a:extLst>
                </a:gridCol>
                <a:gridCol w="434865">
                  <a:extLst>
                    <a:ext uri="{9D8B030D-6E8A-4147-A177-3AD203B41FA5}">
                      <a16:colId xmlns:a16="http://schemas.microsoft.com/office/drawing/2014/main" val="20002"/>
                    </a:ext>
                  </a:extLst>
                </a:gridCol>
              </a:tblGrid>
              <a:tr h="312125">
                <a:tc>
                  <a:txBody>
                    <a:bodyPr/>
                    <a:lstStyle/>
                    <a:p>
                      <a:r>
                        <a:rPr lang="en-US" sz="1100" dirty="0">
                          <a:solidFill>
                            <a:schemeClr val="bg1"/>
                          </a:solidFill>
                          <a:latin typeface="Arial"/>
                          <a:cs typeface="Arial"/>
                        </a:rPr>
                        <a:t>Answer Choices</a:t>
                      </a:r>
                    </a:p>
                  </a:txBody>
                  <a:tcPr anchor="ctr">
                    <a:lnL w="12700"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solidFill>
                  </a:tcPr>
                </a:tc>
                <a:tc gridSpan="2">
                  <a:txBody>
                    <a:bodyPr/>
                    <a:lstStyle/>
                    <a:p>
                      <a:r>
                        <a:rPr lang="en-US" sz="1100" dirty="0">
                          <a:solidFill>
                            <a:schemeClr val="bg1"/>
                          </a:solidFill>
                          <a:latin typeface="Arial"/>
                          <a:cs typeface="Arial"/>
                        </a:rPr>
                        <a:t>Responses</a:t>
                      </a:r>
                    </a:p>
                  </a:txBody>
                  <a:tcPr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solidFill>
                  </a:tcPr>
                </a:tc>
                <a:tc hMerge="1">
                  <a:txBody>
                    <a:bodyPr/>
                    <a:lstStyle/>
                    <a:p>
                      <a:endParaRPr lang="en-US" sz="1200" dirty="0">
                        <a:solidFill>
                          <a:schemeClr val="bg1"/>
                        </a:solidFill>
                        <a:latin typeface="Arial"/>
                        <a:cs typeface="Arial"/>
                      </a:endParaRPr>
                    </a:p>
                  </a:txBody>
                  <a:tcPr anchor="ctr">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solidFill>
                  </a:tcPr>
                </a:tc>
                <a:extLst>
                  <a:ext uri="{0D108BD9-81ED-4DB2-BD59-A6C34878D82A}">
                    <a16:rowId xmlns:a16="http://schemas.microsoft.com/office/drawing/2014/main" val="10000"/>
                  </a:ext>
                </a:extLst>
              </a:tr>
              <a:tr h="312125">
                <a:tc>
                  <a:txBody>
                    <a:bodyPr/>
                    <a:lstStyle/>
                    <a:p>
                      <a:r>
                        <a:rPr lang="en-US" sz="1050" dirty="0">
                          <a:solidFill>
                            <a:schemeClr val="tx1"/>
                          </a:solidFill>
                          <a:latin typeface="Arial"/>
                          <a:cs typeface="Arial"/>
                        </a:rPr>
                        <a:t>Less than one year</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rgbClr val="60574C"/>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050" dirty="0">
                          <a:solidFill>
                            <a:schemeClr val="tx1"/>
                          </a:solidFill>
                          <a:latin typeface="Arial"/>
                          <a:cs typeface="Arial"/>
                        </a:rPr>
                        <a:t>10.00%</a:t>
                      </a:r>
                    </a:p>
                  </a:txBody>
                  <a:tcPr anchor="ctr">
                    <a:lnL w="12700"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w="6350" cap="flat" cmpd="sng" algn="ctr">
                      <a:solidFill>
                        <a:srgbClr val="60574C"/>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r>
                        <a:rPr lang="en-US" sz="1050" dirty="0">
                          <a:solidFill>
                            <a:schemeClr val="tx1"/>
                          </a:solidFill>
                          <a:latin typeface="Arial"/>
                          <a:cs typeface="Arial"/>
                        </a:rPr>
                        <a:t>10</a:t>
                      </a:r>
                    </a:p>
                  </a:txBody>
                  <a:tcPr anchor="ctr">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rgbClr val="60574C"/>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312125">
                <a:tc>
                  <a:txBody>
                    <a:bodyPr/>
                    <a:lstStyle/>
                    <a:p>
                      <a:r>
                        <a:rPr lang="en-US" sz="1050" dirty="0">
                          <a:solidFill>
                            <a:schemeClr val="tx1"/>
                          </a:solidFill>
                          <a:latin typeface="Arial"/>
                          <a:cs typeface="Arial"/>
                        </a:rPr>
                        <a:t>1 to 3 years</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60574C"/>
                      </a:solidFill>
                      <a:prstDash val="solid"/>
                      <a:round/>
                      <a:headEnd type="none" w="med" len="med"/>
                      <a:tailEnd type="none" w="med" len="med"/>
                    </a:lnT>
                    <a:lnB w="6350" cap="flat" cmpd="sng" algn="ctr">
                      <a:solidFill>
                        <a:srgbClr val="60574C"/>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050" dirty="0">
                          <a:solidFill>
                            <a:schemeClr val="tx1"/>
                          </a:solidFill>
                          <a:latin typeface="Arial"/>
                          <a:cs typeface="Arial"/>
                        </a:rPr>
                        <a:t>10.00%</a:t>
                      </a:r>
                    </a:p>
                  </a:txBody>
                  <a:tcPr anchor="ctr">
                    <a:lnL w="12700" cap="flat" cmpd="sng" algn="ctr">
                      <a:noFill/>
                      <a:prstDash val="solid"/>
                      <a:round/>
                      <a:headEnd type="none" w="med" len="med"/>
                      <a:tailEnd type="none" w="med" len="med"/>
                    </a:lnL>
                    <a:lnR>
                      <a:noFill/>
                    </a:lnR>
                    <a:lnT w="6350" cap="flat" cmpd="sng" algn="ctr">
                      <a:solidFill>
                        <a:srgbClr val="60574C"/>
                      </a:solidFill>
                      <a:prstDash val="solid"/>
                      <a:round/>
                      <a:headEnd type="none" w="med" len="med"/>
                      <a:tailEnd type="none" w="med" len="med"/>
                    </a:lnT>
                    <a:lnB w="6350" cap="flat" cmpd="sng" algn="ctr">
                      <a:solidFill>
                        <a:srgbClr val="60574C"/>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r>
                        <a:rPr lang="en-US" sz="1050" dirty="0">
                          <a:solidFill>
                            <a:schemeClr val="tx1"/>
                          </a:solidFill>
                          <a:latin typeface="Arial"/>
                          <a:cs typeface="Arial"/>
                        </a:rPr>
                        <a:t>10</a:t>
                      </a:r>
                    </a:p>
                  </a:txBody>
                  <a:tcPr anchor="ctr">
                    <a:lnL>
                      <a:noFill/>
                    </a:lnL>
                    <a:lnR w="12700" cap="flat" cmpd="sng" algn="ctr">
                      <a:noFill/>
                      <a:prstDash val="solid"/>
                      <a:round/>
                      <a:headEnd type="none" w="med" len="med"/>
                      <a:tailEnd type="none" w="med" len="med"/>
                    </a:lnR>
                    <a:lnT w="6350" cap="flat" cmpd="sng" algn="ctr">
                      <a:solidFill>
                        <a:srgbClr val="60574C"/>
                      </a:solidFill>
                      <a:prstDash val="solid"/>
                      <a:round/>
                      <a:headEnd type="none" w="med" len="med"/>
                      <a:tailEnd type="none" w="med" len="med"/>
                    </a:lnT>
                    <a:lnB w="6350" cap="flat" cmpd="sng" algn="ctr">
                      <a:solidFill>
                        <a:srgbClr val="60574C"/>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r h="312125">
                <a:tc>
                  <a:txBody>
                    <a:bodyPr/>
                    <a:lstStyle/>
                    <a:p>
                      <a:r>
                        <a:rPr lang="en-US" sz="1050" dirty="0">
                          <a:solidFill>
                            <a:schemeClr val="tx1"/>
                          </a:solidFill>
                          <a:latin typeface="Arial"/>
                          <a:cs typeface="Arial"/>
                        </a:rPr>
                        <a:t>3 to 5 years</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60574C"/>
                      </a:solidFill>
                      <a:prstDash val="solid"/>
                      <a:round/>
                      <a:headEnd type="none" w="med" len="med"/>
                      <a:tailEnd type="none" w="med" len="med"/>
                    </a:lnT>
                    <a:lnB w="6350" cap="flat" cmpd="sng" algn="ctr">
                      <a:solidFill>
                        <a:srgbClr val="60574C"/>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050" dirty="0">
                          <a:solidFill>
                            <a:schemeClr val="tx1"/>
                          </a:solidFill>
                          <a:latin typeface="Arial"/>
                          <a:cs typeface="Arial"/>
                        </a:rPr>
                        <a:t>25.00%</a:t>
                      </a:r>
                    </a:p>
                  </a:txBody>
                  <a:tcPr anchor="ctr">
                    <a:lnL w="12700" cap="flat" cmpd="sng" algn="ctr">
                      <a:noFill/>
                      <a:prstDash val="solid"/>
                      <a:round/>
                      <a:headEnd type="none" w="med" len="med"/>
                      <a:tailEnd type="none" w="med" len="med"/>
                    </a:lnL>
                    <a:lnR>
                      <a:noFill/>
                    </a:lnR>
                    <a:lnT w="6350" cap="flat" cmpd="sng" algn="ctr">
                      <a:solidFill>
                        <a:srgbClr val="60574C"/>
                      </a:solidFill>
                      <a:prstDash val="solid"/>
                      <a:round/>
                      <a:headEnd type="none" w="med" len="med"/>
                      <a:tailEnd type="none" w="med" len="med"/>
                    </a:lnT>
                    <a:lnB w="6350" cap="flat" cmpd="sng" algn="ctr">
                      <a:solidFill>
                        <a:srgbClr val="60574C"/>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r>
                        <a:rPr lang="en-US" sz="1050" dirty="0">
                          <a:solidFill>
                            <a:schemeClr val="tx1"/>
                          </a:solidFill>
                          <a:latin typeface="Arial"/>
                          <a:cs typeface="Arial"/>
                        </a:rPr>
                        <a:t>25</a:t>
                      </a:r>
                    </a:p>
                  </a:txBody>
                  <a:tcPr anchor="ctr">
                    <a:lnL>
                      <a:noFill/>
                    </a:lnL>
                    <a:lnR w="12700" cap="flat" cmpd="sng" algn="ctr">
                      <a:noFill/>
                      <a:prstDash val="solid"/>
                      <a:round/>
                      <a:headEnd type="none" w="med" len="med"/>
                      <a:tailEnd type="none" w="med" len="med"/>
                    </a:lnR>
                    <a:lnT w="6350" cap="flat" cmpd="sng" algn="ctr">
                      <a:solidFill>
                        <a:srgbClr val="60574C"/>
                      </a:solidFill>
                      <a:prstDash val="solid"/>
                      <a:round/>
                      <a:headEnd type="none" w="med" len="med"/>
                      <a:tailEnd type="none" w="med" len="med"/>
                    </a:lnT>
                    <a:lnB w="6350" cap="flat" cmpd="sng" algn="ctr">
                      <a:solidFill>
                        <a:srgbClr val="60574C"/>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3"/>
                  </a:ext>
                </a:extLst>
              </a:tr>
              <a:tr h="312125">
                <a:tc>
                  <a:txBody>
                    <a:bodyPr/>
                    <a:lstStyle/>
                    <a:p>
                      <a:r>
                        <a:rPr lang="en-US" sz="1050" dirty="0">
                          <a:solidFill>
                            <a:schemeClr val="tx1"/>
                          </a:solidFill>
                          <a:latin typeface="Arial"/>
                          <a:cs typeface="Arial"/>
                        </a:rPr>
                        <a:t>5 to 7 years</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60574C"/>
                      </a:solidFill>
                      <a:prstDash val="solid"/>
                      <a:round/>
                      <a:headEnd type="none" w="med" len="med"/>
                      <a:tailEnd type="none" w="med" len="med"/>
                    </a:lnT>
                    <a:lnB w="6350" cap="flat" cmpd="sng" algn="ctr">
                      <a:solidFill>
                        <a:srgbClr val="60574C"/>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050" dirty="0">
                          <a:solidFill>
                            <a:schemeClr val="tx1"/>
                          </a:solidFill>
                          <a:latin typeface="Arial"/>
                          <a:cs typeface="Arial"/>
                        </a:rPr>
                        <a:t>15.00%</a:t>
                      </a:r>
                    </a:p>
                  </a:txBody>
                  <a:tcPr anchor="ctr">
                    <a:lnL w="12700" cap="flat" cmpd="sng" algn="ctr">
                      <a:noFill/>
                      <a:prstDash val="solid"/>
                      <a:round/>
                      <a:headEnd type="none" w="med" len="med"/>
                      <a:tailEnd type="none" w="med" len="med"/>
                    </a:lnL>
                    <a:lnR>
                      <a:noFill/>
                    </a:lnR>
                    <a:lnT w="6350" cap="flat" cmpd="sng" algn="ctr">
                      <a:solidFill>
                        <a:srgbClr val="60574C"/>
                      </a:solidFill>
                      <a:prstDash val="solid"/>
                      <a:round/>
                      <a:headEnd type="none" w="med" len="med"/>
                      <a:tailEnd type="none" w="med" len="med"/>
                    </a:lnT>
                    <a:lnB w="6350" cap="flat" cmpd="sng" algn="ctr">
                      <a:solidFill>
                        <a:srgbClr val="60574C"/>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r>
                        <a:rPr lang="en-US" sz="1050" dirty="0">
                          <a:solidFill>
                            <a:schemeClr val="tx1"/>
                          </a:solidFill>
                          <a:latin typeface="Arial"/>
                          <a:cs typeface="Arial"/>
                        </a:rPr>
                        <a:t>15</a:t>
                      </a:r>
                    </a:p>
                  </a:txBody>
                  <a:tcPr anchor="ctr">
                    <a:lnL>
                      <a:noFill/>
                    </a:lnL>
                    <a:lnR w="12700" cap="flat" cmpd="sng" algn="ctr">
                      <a:noFill/>
                      <a:prstDash val="solid"/>
                      <a:round/>
                      <a:headEnd type="none" w="med" len="med"/>
                      <a:tailEnd type="none" w="med" len="med"/>
                    </a:lnR>
                    <a:lnT w="6350" cap="flat" cmpd="sng" algn="ctr">
                      <a:solidFill>
                        <a:srgbClr val="60574C"/>
                      </a:solidFill>
                      <a:prstDash val="solid"/>
                      <a:round/>
                      <a:headEnd type="none" w="med" len="med"/>
                      <a:tailEnd type="none" w="med" len="med"/>
                    </a:lnT>
                    <a:lnB w="6350" cap="flat" cmpd="sng" algn="ctr">
                      <a:solidFill>
                        <a:srgbClr val="60574C"/>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4"/>
                  </a:ext>
                </a:extLst>
              </a:tr>
              <a:tr h="312125">
                <a:tc>
                  <a:txBody>
                    <a:bodyPr/>
                    <a:lstStyle/>
                    <a:p>
                      <a:r>
                        <a:rPr lang="en-US" sz="1050" dirty="0">
                          <a:solidFill>
                            <a:schemeClr val="tx1"/>
                          </a:solidFill>
                          <a:latin typeface="Arial"/>
                          <a:cs typeface="Arial"/>
                        </a:rPr>
                        <a:t>More than seven</a:t>
                      </a:r>
                      <a:r>
                        <a:rPr lang="en-US" sz="1050" baseline="0" dirty="0">
                          <a:solidFill>
                            <a:schemeClr val="tx1"/>
                          </a:solidFill>
                          <a:latin typeface="Arial"/>
                          <a:cs typeface="Arial"/>
                        </a:rPr>
                        <a:t> years</a:t>
                      </a:r>
                      <a:endParaRPr lang="en-US" sz="1050" dirty="0">
                        <a:solidFill>
                          <a:schemeClr val="tx1"/>
                        </a:solidFill>
                        <a:latin typeface="Arial"/>
                        <a:cs typeface="Aria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60574C"/>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050" dirty="0">
                          <a:solidFill>
                            <a:schemeClr val="tx1"/>
                          </a:solidFill>
                          <a:latin typeface="Arial"/>
                          <a:cs typeface="Arial"/>
                        </a:rPr>
                        <a:t>40.00%</a:t>
                      </a:r>
                    </a:p>
                  </a:txBody>
                  <a:tcPr anchor="ctr">
                    <a:lnL w="12700" cap="flat" cmpd="sng" algn="ctr">
                      <a:noFill/>
                      <a:prstDash val="solid"/>
                      <a:round/>
                      <a:headEnd type="none" w="med" len="med"/>
                      <a:tailEnd type="none" w="med" len="med"/>
                    </a:lnL>
                    <a:lnR>
                      <a:noFill/>
                    </a:lnR>
                    <a:lnT w="6350" cap="flat" cmpd="sng" algn="ctr">
                      <a:solidFill>
                        <a:srgbClr val="60574C"/>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r>
                        <a:rPr lang="en-US" sz="1050" dirty="0">
                          <a:solidFill>
                            <a:schemeClr val="tx1"/>
                          </a:solidFill>
                          <a:latin typeface="Arial"/>
                          <a:cs typeface="Arial"/>
                        </a:rPr>
                        <a:t>40</a:t>
                      </a:r>
                    </a:p>
                  </a:txBody>
                  <a:tcPr anchor="ctr">
                    <a:lnL>
                      <a:noFill/>
                    </a:lnL>
                    <a:lnR w="12700" cap="flat" cmpd="sng" algn="ctr">
                      <a:noFill/>
                      <a:prstDash val="solid"/>
                      <a:round/>
                      <a:headEnd type="none" w="med" len="med"/>
                      <a:tailEnd type="none" w="med" len="med"/>
                    </a:lnR>
                    <a:lnT w="6350" cap="flat" cmpd="sng" algn="ctr">
                      <a:solidFill>
                        <a:srgbClr val="60574C"/>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5"/>
                  </a:ext>
                </a:extLst>
              </a:tr>
              <a:tr h="312125">
                <a:tc>
                  <a:txBody>
                    <a:bodyPr/>
                    <a:lstStyle/>
                    <a:p>
                      <a:r>
                        <a:rPr lang="en-US" sz="1050" dirty="0">
                          <a:solidFill>
                            <a:srgbClr val="FFFFFF"/>
                          </a:solidFill>
                          <a:latin typeface="Arial"/>
                          <a:cs typeface="Arial"/>
                        </a:rPr>
                        <a:t>Total</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666666"/>
                    </a:solidFill>
                  </a:tcPr>
                </a:tc>
                <a:tc>
                  <a:txBody>
                    <a:bodyPr/>
                    <a:lstStyle/>
                    <a:p>
                      <a:endParaRPr lang="en-US" sz="1050" dirty="0">
                        <a:solidFill>
                          <a:srgbClr val="FFFFFF"/>
                        </a:solidFill>
                        <a:latin typeface="Arial"/>
                        <a:cs typeface="Arial"/>
                      </a:endParaRPr>
                    </a:p>
                  </a:txBody>
                  <a:tcPr anchor="ctr">
                    <a:lnL w="12700"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666666"/>
                    </a:solidFill>
                  </a:tcPr>
                </a:tc>
                <a:tc>
                  <a:txBody>
                    <a:bodyPr/>
                    <a:lstStyle/>
                    <a:p>
                      <a:pPr algn="r"/>
                      <a:r>
                        <a:rPr lang="en-US" sz="1050" dirty="0">
                          <a:solidFill>
                            <a:srgbClr val="FFFFFF"/>
                          </a:solidFill>
                          <a:latin typeface="Arial"/>
                          <a:cs typeface="Arial"/>
                        </a:rPr>
                        <a:t>100</a:t>
                      </a:r>
                    </a:p>
                  </a:txBody>
                  <a:tcPr anchor="ctr">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666666"/>
                    </a:solidFill>
                  </a:tcPr>
                </a:tc>
                <a:extLst>
                  <a:ext uri="{0D108BD9-81ED-4DB2-BD59-A6C34878D82A}">
                    <a16:rowId xmlns:a16="http://schemas.microsoft.com/office/drawing/2014/main" val="10006"/>
                  </a:ext>
                </a:extLst>
              </a:tr>
            </a:tbl>
          </a:graphicData>
        </a:graphic>
      </p:graphicFrame>
      <p:sp>
        <p:nvSpPr>
          <p:cNvPr id="7" name="Text Placeholder 6"/>
          <p:cNvSpPr>
            <a:spLocks noGrp="1"/>
          </p:cNvSpPr>
          <p:nvPr>
            <p:ph type="body" sz="quarter" idx="11"/>
          </p:nvPr>
        </p:nvSpPr>
        <p:spPr>
          <a:xfrm>
            <a:off x="115888" y="723900"/>
            <a:ext cx="4478337" cy="261938"/>
          </a:xfrm>
        </p:spPr>
        <p:txBody>
          <a:bodyPr/>
          <a:lstStyle/>
          <a:p>
            <a:pPr lvl="0"/>
            <a:r>
              <a:rPr lang="en-US" dirty="0"/>
              <a:t>Click to edit Master text styles</a:t>
            </a:r>
          </a:p>
        </p:txBody>
      </p:sp>
    </p:spTree>
    <p:extLst>
      <p:ext uri="{BB962C8B-B14F-4D97-AF65-F5344CB8AC3E}">
        <p14:creationId xmlns:p14="http://schemas.microsoft.com/office/powerpoint/2010/main" val="40464444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Response Summary Slide">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7B593F9-7B30-274B-BFFF-492683631E49}" type="slidenum">
              <a:rPr lang="en-US" smtClean="0"/>
              <a:t>‹#›</a:t>
            </a:fld>
            <a:endParaRPr lang="en-US" dirty="0"/>
          </a:p>
        </p:txBody>
      </p:sp>
      <p:sp>
        <p:nvSpPr>
          <p:cNvPr id="13" name="Text Placeholder 12"/>
          <p:cNvSpPr>
            <a:spLocks noGrp="1"/>
          </p:cNvSpPr>
          <p:nvPr>
            <p:ph type="body" sz="quarter" idx="13"/>
          </p:nvPr>
        </p:nvSpPr>
        <p:spPr>
          <a:xfrm>
            <a:off x="211403" y="3639393"/>
            <a:ext cx="4576388" cy="350837"/>
          </a:xfrm>
        </p:spPr>
        <p:txBody>
          <a:bodyPr/>
          <a:lstStyle>
            <a:lvl1pPr>
              <a:defRPr b="0"/>
            </a:lvl1pPr>
          </a:lstStyle>
          <a:p>
            <a:pPr lvl="0"/>
            <a:r>
              <a:rPr lang="en-US" dirty="0"/>
              <a:t>Click to edit</a:t>
            </a:r>
          </a:p>
        </p:txBody>
      </p:sp>
      <p:sp>
        <p:nvSpPr>
          <p:cNvPr id="17" name="Title 16"/>
          <p:cNvSpPr>
            <a:spLocks noGrp="1"/>
          </p:cNvSpPr>
          <p:nvPr>
            <p:ph type="title"/>
          </p:nvPr>
        </p:nvSpPr>
        <p:spPr>
          <a:xfrm>
            <a:off x="204788" y="2334751"/>
            <a:ext cx="8229600" cy="857250"/>
          </a:xfrm>
        </p:spPr>
        <p:txBody>
          <a:bodyPr/>
          <a:lstStyle/>
          <a:p>
            <a:r>
              <a:rPr lang="en-US" dirty="0"/>
              <a:t>Click to edit Master title style</a:t>
            </a:r>
          </a:p>
        </p:txBody>
      </p:sp>
      <p:sp>
        <p:nvSpPr>
          <p:cNvPr id="16" name="Text Placeholder 5"/>
          <p:cNvSpPr>
            <a:spLocks noGrp="1"/>
          </p:cNvSpPr>
          <p:nvPr>
            <p:ph type="body" sz="quarter" idx="17" hasCustomPrompt="1"/>
          </p:nvPr>
        </p:nvSpPr>
        <p:spPr>
          <a:xfrm>
            <a:off x="204788" y="3032255"/>
            <a:ext cx="3859212" cy="280987"/>
          </a:xfrm>
        </p:spPr>
        <p:txBody>
          <a:bodyPr/>
          <a:lstStyle>
            <a:lvl2pPr marL="4763" indent="0">
              <a:buNone/>
              <a:defRPr sz="1600">
                <a:solidFill>
                  <a:schemeClr val="bg1">
                    <a:lumMod val="50000"/>
                  </a:schemeClr>
                </a:solidFill>
                <a:latin typeface="Arial"/>
                <a:cs typeface="Arial"/>
              </a:defRPr>
            </a:lvl2pPr>
          </a:lstStyle>
          <a:p>
            <a:pPr lvl="1"/>
            <a:r>
              <a:rPr lang="en-US" dirty="0"/>
              <a:t>Total Responses</a:t>
            </a:r>
          </a:p>
        </p:txBody>
      </p:sp>
      <p:sp>
        <p:nvSpPr>
          <p:cNvPr id="7" name="Text Placeholder 12"/>
          <p:cNvSpPr>
            <a:spLocks noGrp="1"/>
          </p:cNvSpPr>
          <p:nvPr>
            <p:ph type="body" sz="quarter" idx="18"/>
          </p:nvPr>
        </p:nvSpPr>
        <p:spPr>
          <a:xfrm>
            <a:off x="211403" y="4047840"/>
            <a:ext cx="4576388" cy="350837"/>
          </a:xfrm>
        </p:spPr>
        <p:txBody>
          <a:bodyPr/>
          <a:lstStyle>
            <a:lvl1pPr>
              <a:defRPr b="0"/>
            </a:lvl1pPr>
          </a:lstStyle>
          <a:p>
            <a:pPr lvl="0"/>
            <a:r>
              <a:rPr lang="en-US" dirty="0"/>
              <a:t>Click to edit</a:t>
            </a:r>
          </a:p>
        </p:txBody>
      </p:sp>
    </p:spTree>
    <p:extLst>
      <p:ext uri="{BB962C8B-B14F-4D97-AF65-F5344CB8AC3E}">
        <p14:creationId xmlns:p14="http://schemas.microsoft.com/office/powerpoint/2010/main" val="29648302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04788" y="1200151"/>
            <a:ext cx="8482012"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04788" y="4691162"/>
            <a:ext cx="2133600" cy="273844"/>
          </a:xfrm>
          <a:prstGeom prst="rect">
            <a:avLst/>
          </a:prstGeom>
        </p:spPr>
        <p:txBody>
          <a:bodyPr vert="horz" lIns="91440" tIns="45720" rIns="91440" bIns="45720" rtlCol="0" anchor="ctr"/>
          <a:lstStyle>
            <a:lvl1pPr algn="l">
              <a:defRPr sz="1200">
                <a:solidFill>
                  <a:srgbClr val="FFFFFF"/>
                </a:solidFill>
                <a:latin typeface="Arial"/>
                <a:cs typeface="Arial"/>
              </a:defRPr>
            </a:lvl1pPr>
          </a:lstStyle>
          <a:p>
            <a:fld id="{537D1D7B-70B5-9D4F-A9E5-525C1090DAAC}" type="datetime4">
              <a:rPr lang="en-US" smtClean="0"/>
              <a:t>October 14, 2020</a:t>
            </a:fld>
            <a:endParaRPr lang="en-US" dirty="0"/>
          </a:p>
        </p:txBody>
      </p:sp>
      <p:sp>
        <p:nvSpPr>
          <p:cNvPr id="6" name="Slide Number Placeholder 5"/>
          <p:cNvSpPr>
            <a:spLocks noGrp="1"/>
          </p:cNvSpPr>
          <p:nvPr>
            <p:ph type="sldNum" sz="quarter" idx="4"/>
          </p:nvPr>
        </p:nvSpPr>
        <p:spPr>
          <a:xfrm>
            <a:off x="8686800" y="4828084"/>
            <a:ext cx="384104" cy="273844"/>
          </a:xfrm>
          <a:prstGeom prst="rect">
            <a:avLst/>
          </a:prstGeom>
        </p:spPr>
        <p:txBody>
          <a:bodyPr vert="horz" lIns="91440" tIns="45720" rIns="91440" bIns="45720" rtlCol="0" anchor="ctr"/>
          <a:lstStyle>
            <a:lvl1pPr algn="r">
              <a:defRPr sz="1200">
                <a:solidFill>
                  <a:srgbClr val="CCCCCC"/>
                </a:solidFill>
                <a:latin typeface="Arial"/>
                <a:cs typeface="Arial"/>
              </a:defRPr>
            </a:lvl1pPr>
          </a:lstStyle>
          <a:p>
            <a:fld id="{7FE0505B-37A8-D24C-BEF3-C2D216B51C70}" type="slidenum">
              <a:rPr lang="en-US" smtClean="0"/>
              <a:pPr/>
              <a:t>‹#›</a:t>
            </a:fld>
            <a:endParaRPr lang="en-US" dirty="0"/>
          </a:p>
        </p:txBody>
      </p:sp>
    </p:spTree>
    <p:extLst>
      <p:ext uri="{BB962C8B-B14F-4D97-AF65-F5344CB8AC3E}">
        <p14:creationId xmlns:p14="http://schemas.microsoft.com/office/powerpoint/2010/main" val="628116044"/>
      </p:ext>
    </p:extLst>
  </p:cSld>
  <p:clrMap bg1="lt1" tx1="dk1" bg2="lt2" tx2="dk2" accent1="accent1" accent2="accent2" accent3="accent3" accent4="accent4" accent5="accent5" accent6="accent6" hlink="hlink" folHlink="folHlink"/>
  <p:sldLayoutIdLst>
    <p:sldLayoutId id="2147483674" r:id="rId1"/>
  </p:sldLayoutIdLst>
  <p:hf hdr="0" ftr="0"/>
  <p:txStyles>
    <p:titleStyle>
      <a:lvl1pPr algn="l" defTabSz="457200" rtl="0" eaLnBrk="1" latinLnBrk="0" hangingPunct="1">
        <a:spcBef>
          <a:spcPct val="0"/>
        </a:spcBef>
        <a:buNone/>
        <a:defRPr sz="1800" b="1" kern="1200" baseline="0">
          <a:solidFill>
            <a:schemeClr val="tx1"/>
          </a:solidFill>
          <a:latin typeface="Arial"/>
          <a:ea typeface="+mj-ea"/>
          <a:cs typeface="Arial"/>
        </a:defRPr>
      </a:lvl1pPr>
    </p:titleStyle>
    <p:bodyStyle>
      <a:lvl1pPr marL="0" indent="0" algn="l" defTabSz="457200" rtl="0" eaLnBrk="1" latinLnBrk="0" hangingPunct="1">
        <a:spcBef>
          <a:spcPct val="20000"/>
        </a:spcBef>
        <a:buFont typeface="Arial"/>
        <a:buNone/>
        <a:defRPr sz="1000" b="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800" kern="1200">
          <a:solidFill>
            <a:schemeClr val="tx1"/>
          </a:solidFill>
          <a:latin typeface="Arial"/>
          <a:ea typeface="+mn-ea"/>
          <a:cs typeface="Arial"/>
        </a:defRPr>
      </a:lvl2pPr>
      <a:lvl3pPr marL="1143000" indent="-228600" algn="l" defTabSz="457200" rtl="0" eaLnBrk="1" latinLnBrk="0" hangingPunct="1">
        <a:spcBef>
          <a:spcPct val="20000"/>
        </a:spcBef>
        <a:buFont typeface="Arial"/>
        <a:buChar char="•"/>
        <a:defRPr sz="24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20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20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5136" y="333381"/>
            <a:ext cx="8229600" cy="391272"/>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115136" y="736649"/>
            <a:ext cx="5332506" cy="249144"/>
          </a:xfrm>
          <a:prstGeom prst="rect">
            <a:avLst/>
          </a:prstGeom>
        </p:spPr>
        <p:txBody>
          <a:bodyPr vert="horz" lIns="91440" tIns="45720" rIns="91440" bIns="45720" rtlCol="0">
            <a:normAutofit/>
          </a:bodyPr>
          <a:lstStyle/>
          <a:p>
            <a:pPr lvl="0"/>
            <a:r>
              <a:rPr lang="en-US" dirty="0"/>
              <a:t>Click to edit Master text styles</a:t>
            </a:r>
          </a:p>
        </p:txBody>
      </p:sp>
      <p:sp>
        <p:nvSpPr>
          <p:cNvPr id="6" name="Slide Number Placeholder 5"/>
          <p:cNvSpPr>
            <a:spLocks noGrp="1"/>
          </p:cNvSpPr>
          <p:nvPr>
            <p:ph type="sldNum" sz="quarter" idx="4"/>
          </p:nvPr>
        </p:nvSpPr>
        <p:spPr>
          <a:xfrm>
            <a:off x="8367076" y="4815076"/>
            <a:ext cx="626035" cy="274637"/>
          </a:xfrm>
          <a:prstGeom prst="rect">
            <a:avLst/>
          </a:prstGeom>
        </p:spPr>
        <p:txBody>
          <a:bodyPr vert="horz" lIns="91440" tIns="45720" rIns="91440" bIns="45720" rtlCol="0" anchor="ctr"/>
          <a:lstStyle>
            <a:lvl1pPr algn="r">
              <a:defRPr sz="1000">
                <a:solidFill>
                  <a:schemeClr val="accent2"/>
                </a:solidFill>
                <a:latin typeface="Arial"/>
                <a:cs typeface="Arial"/>
              </a:defRPr>
            </a:lvl1pPr>
          </a:lstStyle>
          <a:p>
            <a:fld id="{A88B48FB-E956-2048-9E74-C69E7CAA26CC}" type="slidenum">
              <a:rPr lang="en-US" smtClean="0"/>
              <a:pPr/>
              <a:t>‹#›</a:t>
            </a:fld>
            <a:endParaRPr lang="en-US" dirty="0"/>
          </a:p>
        </p:txBody>
      </p:sp>
      <p:cxnSp>
        <p:nvCxnSpPr>
          <p:cNvPr id="7" name="Straight Connector 6"/>
          <p:cNvCxnSpPr/>
          <p:nvPr/>
        </p:nvCxnSpPr>
        <p:spPr>
          <a:xfrm>
            <a:off x="0" y="4815076"/>
            <a:ext cx="9144000" cy="0"/>
          </a:xfrm>
          <a:prstGeom prst="line">
            <a:avLst/>
          </a:prstGeom>
          <a:ln w="12700" cmpd="sng">
            <a:solidFill>
              <a:srgbClr val="CCCCCC"/>
            </a:solidFill>
          </a:ln>
          <a:effectLst/>
        </p:spPr>
        <p:style>
          <a:lnRef idx="2">
            <a:schemeClr val="accent1"/>
          </a:lnRef>
          <a:fillRef idx="0">
            <a:schemeClr val="accent1"/>
          </a:fillRef>
          <a:effectRef idx="1">
            <a:schemeClr val="accent1"/>
          </a:effectRef>
          <a:fontRef idx="minor">
            <a:schemeClr val="tx1"/>
          </a:fontRef>
        </p:style>
      </p:cxnSp>
      <p:sp>
        <p:nvSpPr>
          <p:cNvPr id="12" name="Subtitle 1"/>
          <p:cNvSpPr txBox="1">
            <a:spLocks/>
          </p:cNvSpPr>
          <p:nvPr userDrawn="1"/>
        </p:nvSpPr>
        <p:spPr>
          <a:xfrm>
            <a:off x="-56474" y="4880795"/>
            <a:ext cx="1050635" cy="160202"/>
          </a:xfrm>
          <a:prstGeom prst="rect">
            <a:avLst/>
          </a:prstGeom>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sz="800" dirty="0">
                <a:solidFill>
                  <a:srgbClr val="7C878E"/>
                </a:solidFill>
                <a:latin typeface="Helvetica Neue"/>
                <a:cs typeface="Helvetica Neue"/>
              </a:rPr>
              <a:t>Powered by</a:t>
            </a:r>
          </a:p>
        </p:txBody>
      </p:sp>
      <p:pic>
        <p:nvPicPr>
          <p:cNvPr id="13" name="Picture 12"/>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708026" y="4835992"/>
            <a:ext cx="1213734" cy="295620"/>
          </a:xfrm>
          <a:prstGeom prst="rect">
            <a:avLst/>
          </a:prstGeom>
        </p:spPr>
      </p:pic>
    </p:spTree>
    <p:extLst>
      <p:ext uri="{BB962C8B-B14F-4D97-AF65-F5344CB8AC3E}">
        <p14:creationId xmlns:p14="http://schemas.microsoft.com/office/powerpoint/2010/main" val="5948755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xStyles>
    <p:titleStyle>
      <a:lvl1pPr algn="l" defTabSz="457200" rtl="0" eaLnBrk="1" latinLnBrk="0" hangingPunct="1">
        <a:spcBef>
          <a:spcPct val="0"/>
        </a:spcBef>
        <a:buNone/>
        <a:defRPr sz="2000" b="1" kern="1200">
          <a:solidFill>
            <a:schemeClr val="tx1"/>
          </a:solidFill>
          <a:latin typeface="Arial"/>
          <a:ea typeface="+mj-ea"/>
          <a:cs typeface="Arial"/>
        </a:defRPr>
      </a:lvl1pPr>
    </p:titleStyle>
    <p:bodyStyle>
      <a:lvl1pPr marL="0" indent="0" algn="l" defTabSz="457200" rtl="0" eaLnBrk="1" latinLnBrk="0" hangingPunct="1">
        <a:spcBef>
          <a:spcPct val="20000"/>
        </a:spcBef>
        <a:buFont typeface="Arial"/>
        <a:buNone/>
        <a:defRPr sz="100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25498" y="2009589"/>
            <a:ext cx="8229600" cy="533140"/>
          </a:xfrm>
          <a:prstGeom prst="rect">
            <a:avLst/>
          </a:prstGeom>
        </p:spPr>
        <p:txBody>
          <a:bodyPr vert="horz" lIns="0" tIns="45720" rIns="91440" bIns="45720" rtlCol="0">
            <a:noAutofit/>
          </a:bodyPr>
          <a:lstStyle/>
          <a:p>
            <a:pPr lvl="0"/>
            <a:r>
              <a:rPr lang="en-US" dirty="0"/>
              <a:t>Click to edit Master text styles</a:t>
            </a:r>
          </a:p>
        </p:txBody>
      </p:sp>
      <p:sp>
        <p:nvSpPr>
          <p:cNvPr id="6" name="Slide Number Placeholder 5"/>
          <p:cNvSpPr>
            <a:spLocks noGrp="1"/>
          </p:cNvSpPr>
          <p:nvPr>
            <p:ph type="sldNum" sz="quarter" idx="4"/>
          </p:nvPr>
        </p:nvSpPr>
        <p:spPr>
          <a:xfrm>
            <a:off x="8329705" y="4819820"/>
            <a:ext cx="663015" cy="274637"/>
          </a:xfrm>
          <a:prstGeom prst="rect">
            <a:avLst/>
          </a:prstGeom>
        </p:spPr>
        <p:txBody>
          <a:bodyPr vert="horz" lIns="91440" tIns="45720" rIns="91440" bIns="45720" rtlCol="0" anchor="ctr"/>
          <a:lstStyle>
            <a:lvl1pPr algn="r">
              <a:defRPr sz="1000">
                <a:solidFill>
                  <a:schemeClr val="accent2"/>
                </a:solidFill>
                <a:latin typeface="Arial"/>
                <a:cs typeface="Arial"/>
              </a:defRPr>
            </a:lvl1pPr>
          </a:lstStyle>
          <a:p>
            <a:fld id="{37B593F9-7B30-274B-BFFF-492683631E49}" type="slidenum">
              <a:rPr lang="en-US" smtClean="0"/>
              <a:pPr/>
              <a:t>‹#›</a:t>
            </a:fld>
            <a:endParaRPr lang="en-US" dirty="0"/>
          </a:p>
        </p:txBody>
      </p:sp>
      <p:cxnSp>
        <p:nvCxnSpPr>
          <p:cNvPr id="7" name="Straight Connector 6"/>
          <p:cNvCxnSpPr/>
          <p:nvPr/>
        </p:nvCxnSpPr>
        <p:spPr>
          <a:xfrm>
            <a:off x="0" y="4815076"/>
            <a:ext cx="9144000" cy="0"/>
          </a:xfrm>
          <a:prstGeom prst="line">
            <a:avLst/>
          </a:prstGeom>
          <a:ln w="12700" cmpd="sng">
            <a:solidFill>
              <a:srgbClr val="CCCCCC"/>
            </a:solidFill>
          </a:ln>
          <a:effectLst/>
        </p:spPr>
        <p:style>
          <a:lnRef idx="2">
            <a:schemeClr val="accent1"/>
          </a:lnRef>
          <a:fillRef idx="0">
            <a:schemeClr val="accent1"/>
          </a:fillRef>
          <a:effectRef idx="1">
            <a:schemeClr val="accent1"/>
          </a:effectRef>
          <a:fontRef idx="minor">
            <a:schemeClr val="tx1"/>
          </a:fontRef>
        </p:style>
      </p:cxnSp>
      <p:sp>
        <p:nvSpPr>
          <p:cNvPr id="12" name="Title Placeholder 11"/>
          <p:cNvSpPr>
            <a:spLocks noGrp="1"/>
          </p:cNvSpPr>
          <p:nvPr>
            <p:ph type="title"/>
          </p:nvPr>
        </p:nvSpPr>
        <p:spPr>
          <a:xfrm>
            <a:off x="204788" y="807371"/>
            <a:ext cx="8229600" cy="857250"/>
          </a:xfrm>
          <a:prstGeom prst="rect">
            <a:avLst/>
          </a:prstGeom>
        </p:spPr>
        <p:txBody>
          <a:bodyPr vert="horz" lIns="0" tIns="45720" rIns="91440" bIns="45720" rtlCol="0" anchor="ctr">
            <a:normAutofit/>
          </a:bodyPr>
          <a:lstStyle/>
          <a:p>
            <a:r>
              <a:rPr lang="en-US" dirty="0"/>
              <a:t>Click to edit Master title style</a:t>
            </a:r>
          </a:p>
        </p:txBody>
      </p:sp>
      <p:sp>
        <p:nvSpPr>
          <p:cNvPr id="9" name="Subtitle 1"/>
          <p:cNvSpPr txBox="1">
            <a:spLocks/>
          </p:cNvSpPr>
          <p:nvPr userDrawn="1"/>
        </p:nvSpPr>
        <p:spPr>
          <a:xfrm>
            <a:off x="-56474" y="4886487"/>
            <a:ext cx="1050635" cy="160202"/>
          </a:xfrm>
          <a:prstGeom prst="rect">
            <a:avLst/>
          </a:prstGeom>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sz="800" dirty="0">
                <a:solidFill>
                  <a:srgbClr val="7C878E"/>
                </a:solidFill>
                <a:latin typeface="Helvetica Neue"/>
                <a:cs typeface="Helvetica Neue"/>
              </a:rPr>
              <a:t>Powered by</a:t>
            </a:r>
          </a:p>
        </p:txBody>
      </p:sp>
      <p:pic>
        <p:nvPicPr>
          <p:cNvPr id="11" name="Picture 10"/>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08026" y="4841684"/>
            <a:ext cx="1213734" cy="295620"/>
          </a:xfrm>
          <a:prstGeom prst="rect">
            <a:avLst/>
          </a:prstGeom>
        </p:spPr>
      </p:pic>
    </p:spTree>
    <p:extLst>
      <p:ext uri="{BB962C8B-B14F-4D97-AF65-F5344CB8AC3E}">
        <p14:creationId xmlns:p14="http://schemas.microsoft.com/office/powerpoint/2010/main" val="3591960883"/>
      </p:ext>
    </p:extLst>
  </p:cSld>
  <p:clrMap bg1="lt1" tx1="dk1" bg2="lt2" tx2="dk2" accent1="accent1" accent2="accent2" accent3="accent3" accent4="accent4" accent5="accent5" accent6="accent6" hlink="hlink" folHlink="folHlink"/>
  <p:sldLayoutIdLst>
    <p:sldLayoutId id="2147483671" r:id="rId1"/>
  </p:sldLayoutIdLst>
  <p:txStyles>
    <p:titleStyle>
      <a:lvl1pPr algn="l" defTabSz="457200" rtl="0" eaLnBrk="1" latinLnBrk="0" hangingPunct="1">
        <a:spcBef>
          <a:spcPct val="0"/>
        </a:spcBef>
        <a:buNone/>
        <a:defRPr sz="3600" b="1" kern="1200">
          <a:solidFill>
            <a:schemeClr val="tx1"/>
          </a:solidFill>
          <a:latin typeface="Arial"/>
          <a:ea typeface="+mj-ea"/>
          <a:cs typeface="Arial"/>
        </a:defRPr>
      </a:lvl1pPr>
    </p:titleStyle>
    <p:bodyStyle>
      <a:lvl1pPr marL="0" indent="0" algn="l" defTabSz="457200" rtl="0" eaLnBrk="1" latinLnBrk="0" hangingPunct="1">
        <a:spcBef>
          <a:spcPct val="20000"/>
        </a:spcBef>
        <a:buFont typeface="Arial"/>
        <a:buNone/>
        <a:defRPr sz="1600" b="1" kern="1200">
          <a:solidFill>
            <a:schemeClr val="bg1">
              <a:lumMod val="50000"/>
            </a:schemeClr>
          </a:solidFill>
          <a:latin typeface="Arial"/>
          <a:ea typeface="+mn-ea"/>
          <a:cs typeface="Arial"/>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openxmlformats.org/officeDocument/2006/relationships/slideLayout" Target="../slideLayouts/slideLayout3.xml"/><Relationship Id="rId1" Type="http://schemas.openxmlformats.org/officeDocument/2006/relationships/vmlDrawing" Target="../drawings/vmlDrawing2.vml"/><Relationship Id="rId4" Type="http://schemas.openxmlformats.org/officeDocument/2006/relationships/image" Target="../media/image18.emf"/></Relationships>
</file>

<file path=ppt/slides/_rels/slide18.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openxmlformats.org/officeDocument/2006/relationships/slideLayout" Target="../slideLayouts/slideLayout3.xml"/><Relationship Id="rId1" Type="http://schemas.openxmlformats.org/officeDocument/2006/relationships/vmlDrawing" Target="../drawings/vmlDrawing3.vml"/><Relationship Id="rId4" Type="http://schemas.openxmlformats.org/officeDocument/2006/relationships/image" Target="../media/image23.emf"/></Relationships>
</file>

<file path=ppt/slides/_rels/slide23.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openxmlformats.org/officeDocument/2006/relationships/slideLayout" Target="../slideLayouts/slideLayout3.xml"/><Relationship Id="rId1" Type="http://schemas.openxmlformats.org/officeDocument/2006/relationships/vmlDrawing" Target="../drawings/vmlDrawing4.vml"/><Relationship Id="rId4" Type="http://schemas.openxmlformats.org/officeDocument/2006/relationships/image" Target="../media/image31.emf"/></Relationships>
</file>

<file path=ppt/slides/_rels/slide31.xml.rels><?xml version="1.0" encoding="UTF-8" standalone="yes"?>
<Relationships xmlns="http://schemas.openxmlformats.org/package/2006/relationships"><Relationship Id="rId2" Type="http://schemas.openxmlformats.org/officeDocument/2006/relationships/image" Target="../media/image3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openxmlformats.org/officeDocument/2006/relationships/slideLayout" Target="../slideLayouts/slideLayout3.xml"/><Relationship Id="rId1" Type="http://schemas.openxmlformats.org/officeDocument/2006/relationships/vmlDrawing" Target="../drawings/vmlDrawing5.vml"/><Relationship Id="rId4" Type="http://schemas.openxmlformats.org/officeDocument/2006/relationships/image" Target="../media/image33.emf"/></Relationships>
</file>

<file path=ppt/slides/_rels/slide33.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openxmlformats.org/officeDocument/2006/relationships/slideLayout" Target="../slideLayouts/slideLayout3.xml"/><Relationship Id="rId1" Type="http://schemas.openxmlformats.org/officeDocument/2006/relationships/vmlDrawing" Target="../drawings/vmlDrawing6.vml"/><Relationship Id="rId4" Type="http://schemas.openxmlformats.org/officeDocument/2006/relationships/image" Target="../media/image34.emf"/></Relationships>
</file>

<file path=ppt/slides/_rels/slide34.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openxmlformats.org/officeDocument/2006/relationships/slideLayout" Target="../slideLayouts/slideLayout3.xml"/><Relationship Id="rId1" Type="http://schemas.openxmlformats.org/officeDocument/2006/relationships/vmlDrawing" Target="../drawings/vmlDrawing7.vml"/><Relationship Id="rId4" Type="http://schemas.openxmlformats.org/officeDocument/2006/relationships/image" Target="../media/image35.emf"/></Relationships>
</file>

<file path=ppt/slides/_rels/slide35.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openxmlformats.org/officeDocument/2006/relationships/slideLayout" Target="../slideLayouts/slideLayout3.xml"/><Relationship Id="rId1" Type="http://schemas.openxmlformats.org/officeDocument/2006/relationships/vmlDrawing" Target="../drawings/vmlDrawing8.vml"/><Relationship Id="rId4" Type="http://schemas.openxmlformats.org/officeDocument/2006/relationships/image" Target="../media/image36.emf"/></Relationships>
</file>

<file path=ppt/slides/_rels/slide36.xml.rels><?xml version="1.0" encoding="UTF-8" standalone="yes"?>
<Relationships xmlns="http://schemas.openxmlformats.org/package/2006/relationships"><Relationship Id="rId2" Type="http://schemas.openxmlformats.org/officeDocument/2006/relationships/image" Target="../media/image37.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openxmlformats.org/officeDocument/2006/relationships/slideLayout" Target="../slideLayouts/slideLayout2.xml"/><Relationship Id="rId1" Type="http://schemas.openxmlformats.org/officeDocument/2006/relationships/vmlDrawing" Target="../drawings/vmlDrawing9.vml"/><Relationship Id="rId4" Type="http://schemas.openxmlformats.org/officeDocument/2006/relationships/image" Target="../media/image38.emf"/></Relationships>
</file>

<file path=ppt/slides/_rels/slide38.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openxmlformats.org/officeDocument/2006/relationships/slideLayout" Target="../slideLayouts/slideLayout2.xml"/><Relationship Id="rId1" Type="http://schemas.openxmlformats.org/officeDocument/2006/relationships/vmlDrawing" Target="../drawings/vmlDrawing10.vml"/><Relationship Id="rId4" Type="http://schemas.openxmlformats.org/officeDocument/2006/relationships/image" Target="../media/image39.emf"/></Relationships>
</file>

<file path=ppt/slides/_rels/slide39.xml.rels><?xml version="1.0" encoding="UTF-8" standalone="yes"?>
<Relationships xmlns="http://schemas.openxmlformats.org/package/2006/relationships"><Relationship Id="rId3" Type="http://schemas.openxmlformats.org/officeDocument/2006/relationships/package" Target="../embeddings/Microsoft_Excel_Worksheet10.xlsx"/><Relationship Id="rId2" Type="http://schemas.openxmlformats.org/officeDocument/2006/relationships/slideLayout" Target="../slideLayouts/slideLayout2.xml"/><Relationship Id="rId1" Type="http://schemas.openxmlformats.org/officeDocument/2006/relationships/vmlDrawing" Target="../drawings/vmlDrawing11.vml"/><Relationship Id="rId4" Type="http://schemas.openxmlformats.org/officeDocument/2006/relationships/image" Target="../media/image40.emf"/></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slideLayout" Target="../slideLayouts/slideLayout3.xml"/><Relationship Id="rId1" Type="http://schemas.openxmlformats.org/officeDocument/2006/relationships/vmlDrawing" Target="../drawings/vmlDrawing1.vml"/><Relationship Id="rId4" Type="http://schemas.openxmlformats.org/officeDocument/2006/relationships/image" Target="../media/image10.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dirty="0"/>
              <a:t>OPRA Evaluation of President</a:t>
            </a:r>
          </a:p>
        </p:txBody>
      </p:sp>
      <p:sp>
        <p:nvSpPr>
          <p:cNvPr id="3" name="Text Placeholder 2"/>
          <p:cNvSpPr>
            <a:spLocks noGrp="1"/>
          </p:cNvSpPr>
          <p:nvPr>
            <p:ph type="body" sz="quarter" idx="12"/>
          </p:nvPr>
        </p:nvSpPr>
        <p:spPr/>
        <p:txBody>
          <a:bodyPr/>
          <a:lstStyle/>
          <a:p>
            <a:r>
              <a:rPr dirty="0"/>
              <a:t>Monday, October 05, 2020</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135" y="319525"/>
            <a:ext cx="8730991" cy="391272"/>
          </a:xfrm>
        </p:spPr>
        <p:txBody>
          <a:bodyPr>
            <a:noAutofit/>
          </a:bodyPr>
          <a:lstStyle/>
          <a:p>
            <a:r>
              <a:rPr sz="1200" dirty="0"/>
              <a:t>Q9: RELATIONSHIP BUILDING – Treats individuals fairly and with dignity and respect. Works well with other OPRA staff. Interacts appropriately with general membership, board members, vendors, ANCOR and governmental agency representatives. Works well with people representing a wide range of backgrounds and styles.</a:t>
            </a:r>
          </a:p>
        </p:txBody>
      </p:sp>
      <p:pic>
        <p:nvPicPr>
          <p:cNvPr id="4" name="Picture 3" descr="chart5342868240.png"/>
          <p:cNvPicPr>
            <a:picLocks noChangeAspect="1"/>
          </p:cNvPicPr>
          <p:nvPr/>
        </p:nvPicPr>
        <p:blipFill>
          <a:blip r:embed="rId2"/>
          <a:stretch>
            <a:fillRect/>
          </a:stretch>
        </p:blipFill>
        <p:spPr>
          <a:xfrm>
            <a:off x="1259509" y="1049658"/>
            <a:ext cx="6624980" cy="3569013"/>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sz="1200" dirty="0"/>
              <a:t>Q10: ORAL COMMUNICATION – Effectively communicates orally with individuals and groups, including public presentations; presents ideas in an organized, clear and concise manner, employs tact and discretion; listens well; offers appropriate feedback.</a:t>
            </a:r>
          </a:p>
        </p:txBody>
      </p:sp>
      <p:pic>
        <p:nvPicPr>
          <p:cNvPr id="4" name="Picture 3" descr="chart5342881770.png"/>
          <p:cNvPicPr>
            <a:picLocks noChangeAspect="1"/>
          </p:cNvPicPr>
          <p:nvPr/>
        </p:nvPicPr>
        <p:blipFill>
          <a:blip r:embed="rId2"/>
          <a:stretch>
            <a:fillRect/>
          </a:stretch>
        </p:blipFill>
        <p:spPr>
          <a:xfrm>
            <a:off x="1259509" y="1049658"/>
            <a:ext cx="6624980" cy="3569013"/>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4409" y="333381"/>
            <a:ext cx="8959591" cy="391272"/>
          </a:xfrm>
        </p:spPr>
        <p:txBody>
          <a:bodyPr>
            <a:noAutofit/>
          </a:bodyPr>
          <a:lstStyle/>
          <a:p>
            <a:r>
              <a:rPr sz="1200" dirty="0"/>
              <a:t>Q11: COORDINATION/COLLABORATION – Works well with others at various levels; keeps information flowing to the appropriate parties vertically (down as well as up) and horizontally; facilitates communication and problem solving among parties when necessary. Works with governmental stakeholders to maintain high esteem and integrity for OPRA.</a:t>
            </a:r>
          </a:p>
        </p:txBody>
      </p:sp>
      <p:pic>
        <p:nvPicPr>
          <p:cNvPr id="4" name="Picture 3" descr="chart5342884860.png"/>
          <p:cNvPicPr>
            <a:picLocks noChangeAspect="1"/>
          </p:cNvPicPr>
          <p:nvPr/>
        </p:nvPicPr>
        <p:blipFill>
          <a:blip r:embed="rId2"/>
          <a:stretch>
            <a:fillRect/>
          </a:stretch>
        </p:blipFill>
        <p:spPr>
          <a:xfrm>
            <a:off x="1259509" y="1049658"/>
            <a:ext cx="6624980" cy="3569013"/>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sz="1200" dirty="0"/>
              <a:t>Q12: WRITTEN COMMUNICATION – Prepares organized, clear, concise, accurate and informative letters, memos, reports and other documents which effectively fulfill content and timeliness requirements.</a:t>
            </a:r>
          </a:p>
        </p:txBody>
      </p:sp>
      <p:pic>
        <p:nvPicPr>
          <p:cNvPr id="4" name="Picture 3" descr="chart5351182330.png"/>
          <p:cNvPicPr>
            <a:picLocks noChangeAspect="1"/>
          </p:cNvPicPr>
          <p:nvPr/>
        </p:nvPicPr>
        <p:blipFill>
          <a:blip r:embed="rId2"/>
          <a:stretch>
            <a:fillRect/>
          </a:stretch>
        </p:blipFill>
        <p:spPr>
          <a:xfrm>
            <a:off x="1259509" y="1049658"/>
            <a:ext cx="6624980" cy="3569013"/>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sz="1200" dirty="0"/>
              <a:t>Q13: SUPERVISORY CONTROL – Effectively hires, assigns, directs, controls, evaluates performance, counsels and disciplines all other functions necessary or incidental to supervision; practices compliance with employment law guidelines and mandates.</a:t>
            </a:r>
          </a:p>
        </p:txBody>
      </p:sp>
      <p:pic>
        <p:nvPicPr>
          <p:cNvPr id="4" name="Picture 3" descr="chart5351186020.png"/>
          <p:cNvPicPr>
            <a:picLocks noChangeAspect="1"/>
          </p:cNvPicPr>
          <p:nvPr/>
        </p:nvPicPr>
        <p:blipFill>
          <a:blip r:embed="rId2"/>
          <a:stretch>
            <a:fillRect/>
          </a:stretch>
        </p:blipFill>
        <p:spPr>
          <a:xfrm>
            <a:off x="1259509" y="1049658"/>
            <a:ext cx="6624980" cy="3569013"/>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sz="1200" dirty="0"/>
              <a:t>Q14: LEADERSHIP – Promotes cooperation and team work among staff; establishes high standards of conduct and job performance for staff; maintains open communication channels; delegates work; leads by example.</a:t>
            </a:r>
          </a:p>
        </p:txBody>
      </p:sp>
      <p:pic>
        <p:nvPicPr>
          <p:cNvPr id="4" name="Picture 3" descr="chart5342888080.png"/>
          <p:cNvPicPr>
            <a:picLocks noChangeAspect="1"/>
          </p:cNvPicPr>
          <p:nvPr/>
        </p:nvPicPr>
        <p:blipFill>
          <a:blip r:embed="rId2"/>
          <a:stretch>
            <a:fillRect/>
          </a:stretch>
        </p:blipFill>
        <p:spPr>
          <a:xfrm>
            <a:off x="1259509" y="1049658"/>
            <a:ext cx="6624980" cy="3569013"/>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sz="1200" dirty="0"/>
              <a:t>Q16: EFFORT AND INITIATIVE – Requires little work direction; exhibits persistence and initiative; puts forth consistent, energetic effort; assumes full and complete responsibility for accomplishment of OPRA’s functions.</a:t>
            </a:r>
          </a:p>
        </p:txBody>
      </p:sp>
      <p:pic>
        <p:nvPicPr>
          <p:cNvPr id="4" name="Picture 3" descr="chart5343138730.png"/>
          <p:cNvPicPr>
            <a:picLocks noChangeAspect="1"/>
          </p:cNvPicPr>
          <p:nvPr/>
        </p:nvPicPr>
        <p:blipFill>
          <a:blip r:embed="rId2"/>
          <a:stretch>
            <a:fillRect/>
          </a:stretch>
        </p:blipFill>
        <p:spPr>
          <a:xfrm>
            <a:off x="1259509" y="1049658"/>
            <a:ext cx="6624980" cy="3569013"/>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CAC212-64BD-41F5-9BF2-4B51DA73A29F}"/>
              </a:ext>
            </a:extLst>
          </p:cNvPr>
          <p:cNvSpPr>
            <a:spLocks noGrp="1"/>
          </p:cNvSpPr>
          <p:nvPr>
            <p:ph type="title"/>
          </p:nvPr>
        </p:nvSpPr>
        <p:spPr/>
        <p:txBody>
          <a:bodyPr>
            <a:normAutofit fontScale="90000"/>
          </a:bodyPr>
          <a:lstStyle/>
          <a:p>
            <a:r>
              <a:rPr lang="en-US" dirty="0"/>
              <a:t>Comments for Category Interpersonal</a:t>
            </a:r>
          </a:p>
        </p:txBody>
      </p:sp>
      <p:graphicFrame>
        <p:nvGraphicFramePr>
          <p:cNvPr id="5" name="Object 4">
            <a:extLst>
              <a:ext uri="{FF2B5EF4-FFF2-40B4-BE49-F238E27FC236}">
                <a16:creationId xmlns:a16="http://schemas.microsoft.com/office/drawing/2014/main" id="{9B9F1883-5291-446B-8717-A8C7CB748D6B}"/>
              </a:ext>
            </a:extLst>
          </p:cNvPr>
          <p:cNvGraphicFramePr>
            <a:graphicFrameLocks noChangeAspect="1"/>
          </p:cNvGraphicFramePr>
          <p:nvPr>
            <p:extLst>
              <p:ext uri="{D42A27DB-BD31-4B8C-83A1-F6EECF244321}">
                <p14:modId xmlns:p14="http://schemas.microsoft.com/office/powerpoint/2010/main" val="1268848960"/>
              </p:ext>
            </p:extLst>
          </p:nvPr>
        </p:nvGraphicFramePr>
        <p:xfrm>
          <a:off x="500063" y="724653"/>
          <a:ext cx="8143875" cy="3962400"/>
        </p:xfrm>
        <a:graphic>
          <a:graphicData uri="http://schemas.openxmlformats.org/presentationml/2006/ole">
            <mc:AlternateContent xmlns:mc="http://schemas.openxmlformats.org/markup-compatibility/2006">
              <mc:Choice xmlns:v="urn:schemas-microsoft-com:vml" Requires="v">
                <p:oleObj spid="_x0000_s2051" name="Worksheet" r:id="rId3" imgW="8143729" imgH="3962293" progId="Excel.Sheet.12">
                  <p:embed/>
                </p:oleObj>
              </mc:Choice>
              <mc:Fallback>
                <p:oleObj name="Worksheet" r:id="rId3" imgW="8143729" imgH="3962293" progId="Excel.Sheet.12">
                  <p:embed/>
                  <p:pic>
                    <p:nvPicPr>
                      <p:cNvPr id="5" name="Object 4">
                        <a:extLst>
                          <a:ext uri="{FF2B5EF4-FFF2-40B4-BE49-F238E27FC236}">
                            <a16:creationId xmlns:a16="http://schemas.microsoft.com/office/drawing/2014/main" id="{9B9F1883-5291-446B-8717-A8C7CB748D6B}"/>
                          </a:ext>
                        </a:extLst>
                      </p:cNvPr>
                      <p:cNvPicPr/>
                      <p:nvPr/>
                    </p:nvPicPr>
                    <p:blipFill>
                      <a:blip r:embed="rId4"/>
                      <a:stretch>
                        <a:fillRect/>
                      </a:stretch>
                    </p:blipFill>
                    <p:spPr>
                      <a:xfrm>
                        <a:off x="500063" y="724653"/>
                        <a:ext cx="8143875" cy="3962400"/>
                      </a:xfrm>
                      <a:prstGeom prst="rect">
                        <a:avLst/>
                      </a:prstGeom>
                    </p:spPr>
                  </p:pic>
                </p:oleObj>
              </mc:Fallback>
            </mc:AlternateContent>
          </a:graphicData>
        </a:graphic>
      </p:graphicFrame>
    </p:spTree>
    <p:extLst>
      <p:ext uri="{BB962C8B-B14F-4D97-AF65-F5344CB8AC3E}">
        <p14:creationId xmlns:p14="http://schemas.microsoft.com/office/powerpoint/2010/main" val="28897782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sz="1200" dirty="0"/>
              <a:t>Q17: INNOVATION – Displays original and novel though in creative efforts to improve on the status quo. Generates creative solutions to work problems and responsibilities, takes appropriate risk-taking actions to introduce and encourage innovative approaches.</a:t>
            </a:r>
          </a:p>
        </p:txBody>
      </p:sp>
      <p:pic>
        <p:nvPicPr>
          <p:cNvPr id="4" name="Picture 3" descr="chart5343151190.png"/>
          <p:cNvPicPr>
            <a:picLocks noChangeAspect="1"/>
          </p:cNvPicPr>
          <p:nvPr/>
        </p:nvPicPr>
        <p:blipFill>
          <a:blip r:embed="rId2"/>
          <a:stretch>
            <a:fillRect/>
          </a:stretch>
        </p:blipFill>
        <p:spPr>
          <a:xfrm>
            <a:off x="1259509" y="1049658"/>
            <a:ext cx="6624980" cy="3569013"/>
          </a:xfrm>
          <a:prstGeom prst="rect">
            <a:avLst/>
          </a:prstGeom>
        </p:spPr>
      </p:pic>
      <p:sp>
        <p:nvSpPr>
          <p:cNvPr id="6" name="Content Placeholder 5">
            <a:extLst>
              <a:ext uri="{FF2B5EF4-FFF2-40B4-BE49-F238E27FC236}">
                <a16:creationId xmlns:a16="http://schemas.microsoft.com/office/drawing/2014/main" id="{F8B214AF-EA96-4210-B408-0A7075B73D68}"/>
              </a:ext>
            </a:extLst>
          </p:cNvPr>
          <p:cNvSpPr>
            <a:spLocks noGrp="1"/>
          </p:cNvSpPr>
          <p:nvPr>
            <p:ph idx="1"/>
          </p:nvPr>
        </p:nvSpPr>
        <p:spPr/>
        <p:txBody>
          <a:bodyPr/>
          <a:lstStyle/>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sz="1200" dirty="0"/>
              <a:t>Q18: OBJECTIVITY – Assesses issues, problems and decision situations based on the merits of the case presented; personal loyalties and biases do not unduly influence decisions; human resource decisions made on the basis of equal opportunity and objective job-related criteria</a:t>
            </a:r>
          </a:p>
        </p:txBody>
      </p:sp>
      <p:pic>
        <p:nvPicPr>
          <p:cNvPr id="4" name="Picture 3" descr="chart5343145160.png"/>
          <p:cNvPicPr>
            <a:picLocks noChangeAspect="1"/>
          </p:cNvPicPr>
          <p:nvPr/>
        </p:nvPicPr>
        <p:blipFill>
          <a:blip r:embed="rId2"/>
          <a:stretch>
            <a:fillRect/>
          </a:stretch>
        </p:blipFill>
        <p:spPr>
          <a:xfrm>
            <a:off x="1259509" y="1049658"/>
            <a:ext cx="6624980" cy="3569013"/>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sz="1200" dirty="0"/>
              <a:t>Q1: PLANNING – Develops short and long range plans and goals to meet OPRA Strategic Plan objectives consistent with established priorities; sets appropriate priorities of needs and resulting services to be provided; anticipates and prepares for future requirements and devises contingencies; devises realistic plans.</a:t>
            </a:r>
          </a:p>
        </p:txBody>
      </p:sp>
      <p:pic>
        <p:nvPicPr>
          <p:cNvPr id="4" name="Picture 3" descr="chart5342741510.png"/>
          <p:cNvPicPr>
            <a:picLocks noChangeAspect="1"/>
          </p:cNvPicPr>
          <p:nvPr/>
        </p:nvPicPr>
        <p:blipFill>
          <a:blip r:embed="rId2"/>
          <a:stretch>
            <a:fillRect/>
          </a:stretch>
        </p:blipFill>
        <p:spPr>
          <a:xfrm>
            <a:off x="1259509" y="1049658"/>
            <a:ext cx="6624980" cy="3569013"/>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1336" y="137745"/>
            <a:ext cx="8229600" cy="391272"/>
          </a:xfrm>
        </p:spPr>
        <p:txBody>
          <a:bodyPr>
            <a:normAutofit/>
          </a:bodyPr>
          <a:lstStyle/>
          <a:p>
            <a:r>
              <a:rPr sz="1200" dirty="0"/>
              <a:t>Q19: CREDIBILITY – Through successful performance, instills the feeling of trust and dependability.</a:t>
            </a:r>
          </a:p>
        </p:txBody>
      </p:sp>
      <p:pic>
        <p:nvPicPr>
          <p:cNvPr id="4" name="Picture 3" descr="chart5343162390.png"/>
          <p:cNvPicPr>
            <a:picLocks noChangeAspect="1"/>
          </p:cNvPicPr>
          <p:nvPr/>
        </p:nvPicPr>
        <p:blipFill>
          <a:blip r:embed="rId2"/>
          <a:stretch>
            <a:fillRect/>
          </a:stretch>
        </p:blipFill>
        <p:spPr>
          <a:xfrm>
            <a:off x="1259509" y="1049658"/>
            <a:ext cx="6624980" cy="3569013"/>
          </a:xfrm>
          <a:prstGeom prst="rect">
            <a:avLst/>
          </a:prstGeo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136" y="333381"/>
            <a:ext cx="8682500" cy="391272"/>
          </a:xfrm>
        </p:spPr>
        <p:txBody>
          <a:bodyPr>
            <a:noAutofit/>
          </a:bodyPr>
          <a:lstStyle/>
          <a:p>
            <a:r>
              <a:rPr sz="1200" dirty="0"/>
              <a:t>Q20: FLEXIBILITY – Adapts well to change, both internally and externally.  Is open to change and adjusts well to new requirements of the job and changes in external environment, staff, and the organization.  Maintains patience, confidence, and composure under pressure.  Is open to different ideas, styles and approaches to job duties.</a:t>
            </a:r>
          </a:p>
        </p:txBody>
      </p:sp>
      <p:pic>
        <p:nvPicPr>
          <p:cNvPr id="4" name="Picture 3" descr="chart5343165360.png"/>
          <p:cNvPicPr>
            <a:picLocks noChangeAspect="1"/>
          </p:cNvPicPr>
          <p:nvPr/>
        </p:nvPicPr>
        <p:blipFill>
          <a:blip r:embed="rId2"/>
          <a:stretch>
            <a:fillRect/>
          </a:stretch>
        </p:blipFill>
        <p:spPr>
          <a:xfrm>
            <a:off x="1259509" y="1049658"/>
            <a:ext cx="6624980" cy="3569013"/>
          </a:xfrm>
          <a:prstGeom prst="rect">
            <a:avLst/>
          </a:prstGeo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F5DC18-A398-4A5F-B05F-AAED3D1CB07A}"/>
              </a:ext>
            </a:extLst>
          </p:cNvPr>
          <p:cNvSpPr>
            <a:spLocks noGrp="1"/>
          </p:cNvSpPr>
          <p:nvPr>
            <p:ph type="title"/>
          </p:nvPr>
        </p:nvSpPr>
        <p:spPr/>
        <p:txBody>
          <a:bodyPr>
            <a:normAutofit fontScale="90000"/>
          </a:bodyPr>
          <a:lstStyle/>
          <a:p>
            <a:r>
              <a:rPr lang="en-US" dirty="0"/>
              <a:t>Comments for the Category Individual</a:t>
            </a:r>
          </a:p>
        </p:txBody>
      </p:sp>
      <p:graphicFrame>
        <p:nvGraphicFramePr>
          <p:cNvPr id="4" name="Object 3">
            <a:extLst>
              <a:ext uri="{FF2B5EF4-FFF2-40B4-BE49-F238E27FC236}">
                <a16:creationId xmlns:a16="http://schemas.microsoft.com/office/drawing/2014/main" id="{F77261B5-D12F-4203-809A-8FB2C8255605}"/>
              </a:ext>
            </a:extLst>
          </p:cNvPr>
          <p:cNvGraphicFramePr>
            <a:graphicFrameLocks noChangeAspect="1"/>
          </p:cNvGraphicFramePr>
          <p:nvPr>
            <p:extLst>
              <p:ext uri="{D42A27DB-BD31-4B8C-83A1-F6EECF244321}">
                <p14:modId xmlns:p14="http://schemas.microsoft.com/office/powerpoint/2010/main" val="1590396861"/>
              </p:ext>
            </p:extLst>
          </p:nvPr>
        </p:nvGraphicFramePr>
        <p:xfrm>
          <a:off x="1066800" y="1357313"/>
          <a:ext cx="7010400" cy="2428875"/>
        </p:xfrm>
        <a:graphic>
          <a:graphicData uri="http://schemas.openxmlformats.org/presentationml/2006/ole">
            <mc:AlternateContent xmlns:mc="http://schemas.openxmlformats.org/markup-compatibility/2006">
              <mc:Choice xmlns:v="urn:schemas-microsoft-com:vml" Requires="v">
                <p:oleObj spid="_x0000_s3075" name="Worksheet" r:id="rId3" imgW="7010520" imgH="2428955" progId="Excel.Sheet.12">
                  <p:embed/>
                </p:oleObj>
              </mc:Choice>
              <mc:Fallback>
                <p:oleObj name="Worksheet" r:id="rId3" imgW="7010520" imgH="2428955" progId="Excel.Sheet.12">
                  <p:embed/>
                  <p:pic>
                    <p:nvPicPr>
                      <p:cNvPr id="4" name="Object 3">
                        <a:extLst>
                          <a:ext uri="{FF2B5EF4-FFF2-40B4-BE49-F238E27FC236}">
                            <a16:creationId xmlns:a16="http://schemas.microsoft.com/office/drawing/2014/main" id="{F77261B5-D12F-4203-809A-8FB2C8255605}"/>
                          </a:ext>
                        </a:extLst>
                      </p:cNvPr>
                      <p:cNvPicPr/>
                      <p:nvPr/>
                    </p:nvPicPr>
                    <p:blipFill>
                      <a:blip r:embed="rId4"/>
                      <a:stretch>
                        <a:fillRect/>
                      </a:stretch>
                    </p:blipFill>
                    <p:spPr>
                      <a:xfrm>
                        <a:off x="1066800" y="1357313"/>
                        <a:ext cx="7010400" cy="2428875"/>
                      </a:xfrm>
                      <a:prstGeom prst="rect">
                        <a:avLst/>
                      </a:prstGeom>
                    </p:spPr>
                  </p:pic>
                </p:oleObj>
              </mc:Fallback>
            </mc:AlternateContent>
          </a:graphicData>
        </a:graphic>
      </p:graphicFrame>
    </p:spTree>
    <p:extLst>
      <p:ext uri="{BB962C8B-B14F-4D97-AF65-F5344CB8AC3E}">
        <p14:creationId xmlns:p14="http://schemas.microsoft.com/office/powerpoint/2010/main" val="28221490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sz="1200" dirty="0"/>
              <a:t>Q22: COACHING – Communicates a positive attitude; serves as a catalyst for action and encourages staff to try new things and to take calculated risks; provides honest feedback; minimizes tension and defensiveness; creates an environment for success; teaches and guides staff.</a:t>
            </a:r>
          </a:p>
        </p:txBody>
      </p:sp>
      <p:pic>
        <p:nvPicPr>
          <p:cNvPr id="4" name="Picture 3" descr="chart5343176810.png"/>
          <p:cNvPicPr>
            <a:picLocks noChangeAspect="1"/>
          </p:cNvPicPr>
          <p:nvPr/>
        </p:nvPicPr>
        <p:blipFill>
          <a:blip r:embed="rId2"/>
          <a:stretch>
            <a:fillRect/>
          </a:stretch>
        </p:blipFill>
        <p:spPr>
          <a:xfrm>
            <a:off x="1259509" y="1049658"/>
            <a:ext cx="6624980" cy="3569013"/>
          </a:xfrm>
          <a:prstGeom prst="rect">
            <a:avLst/>
          </a:prstGeom>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136" y="354163"/>
            <a:ext cx="9028864" cy="391272"/>
          </a:xfrm>
        </p:spPr>
        <p:txBody>
          <a:bodyPr>
            <a:noAutofit/>
          </a:bodyPr>
          <a:lstStyle/>
          <a:p>
            <a:r>
              <a:rPr sz="1150" dirty="0"/>
              <a:t>Q23: EMPOWERING – Creates an awareness in others of the powers and self worth; involves others and shares powers in planning and decision-making; fosters leadership in others; challenges others to assume leadership roles and provides support by allowing them to risk, fail and learn; creates an environment in which others feel ownership for results and feel comfortable to take action to achieve desired results.</a:t>
            </a:r>
          </a:p>
        </p:txBody>
      </p:sp>
      <p:pic>
        <p:nvPicPr>
          <p:cNvPr id="4" name="Picture 3" descr="chart5343182340.png"/>
          <p:cNvPicPr>
            <a:picLocks noChangeAspect="1"/>
          </p:cNvPicPr>
          <p:nvPr/>
        </p:nvPicPr>
        <p:blipFill>
          <a:blip r:embed="rId2"/>
          <a:stretch>
            <a:fillRect/>
          </a:stretch>
        </p:blipFill>
        <p:spPr>
          <a:xfrm>
            <a:off x="1259509" y="1049658"/>
            <a:ext cx="6624980" cy="3569013"/>
          </a:xfrm>
          <a:prstGeom prst="rect">
            <a:avLst/>
          </a:prstGeom>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136" y="388797"/>
            <a:ext cx="9028864" cy="391272"/>
          </a:xfrm>
        </p:spPr>
        <p:txBody>
          <a:bodyPr>
            <a:noAutofit/>
          </a:bodyPr>
          <a:lstStyle/>
          <a:p>
            <a:r>
              <a:rPr sz="1100" dirty="0"/>
              <a:t>Q24: MODELING – Believes in public service; treats all with respect and dignity and creates an atmosphere of mutual respect and trust. Serves as a catalyst for action and is a team player; believes in oneself and looks at problems as opportunities; uses powers in a positive way; accepts responsibility for mistakes; insists on excellence (not perfection); adapts to changes as conditions and situations warrant.</a:t>
            </a:r>
          </a:p>
        </p:txBody>
      </p:sp>
      <p:pic>
        <p:nvPicPr>
          <p:cNvPr id="4" name="Picture 3" descr="chart5343190380.png"/>
          <p:cNvPicPr>
            <a:picLocks noChangeAspect="1"/>
          </p:cNvPicPr>
          <p:nvPr/>
        </p:nvPicPr>
        <p:blipFill>
          <a:blip r:embed="rId2"/>
          <a:stretch>
            <a:fillRect/>
          </a:stretch>
        </p:blipFill>
        <p:spPr>
          <a:xfrm>
            <a:off x="1259509" y="1049658"/>
            <a:ext cx="6624980" cy="3569013"/>
          </a:xfrm>
          <a:prstGeom prst="rect">
            <a:avLst/>
          </a:prstGeom>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135" y="355035"/>
            <a:ext cx="9111991" cy="391272"/>
          </a:xfrm>
        </p:spPr>
        <p:txBody>
          <a:bodyPr>
            <a:noAutofit/>
          </a:bodyPr>
          <a:lstStyle/>
          <a:p>
            <a:r>
              <a:rPr sz="1100" dirty="0"/>
              <a:t>Q25: TEAM BUILDING – Builds group cohesiveness and pride; encourages cooperation; fosters and practices good communication; recognizes and rewards individuals and team accomplishments and contributions; shares success and rewards; manages conflict; fosters and atmosphere of cooperation among OPRA staff. Is open to different ideas, styles, and approaches to job duties, development and implementation. Practices the team concept through active participation as a team member. Willing to assist others.</a:t>
            </a:r>
          </a:p>
        </p:txBody>
      </p:sp>
      <p:pic>
        <p:nvPicPr>
          <p:cNvPr id="4" name="Picture 3" descr="chart5343193890.png"/>
          <p:cNvPicPr>
            <a:picLocks noChangeAspect="1"/>
          </p:cNvPicPr>
          <p:nvPr/>
        </p:nvPicPr>
        <p:blipFill>
          <a:blip r:embed="rId2"/>
          <a:stretch>
            <a:fillRect/>
          </a:stretch>
        </p:blipFill>
        <p:spPr>
          <a:xfrm>
            <a:off x="1259509" y="1049658"/>
            <a:ext cx="6624980" cy="3569013"/>
          </a:xfrm>
          <a:prstGeom prst="rect">
            <a:avLst/>
          </a:prstGeom>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136" y="208690"/>
            <a:ext cx="8229600" cy="391272"/>
          </a:xfrm>
        </p:spPr>
        <p:txBody>
          <a:bodyPr>
            <a:noAutofit/>
          </a:bodyPr>
          <a:lstStyle/>
          <a:p>
            <a:r>
              <a:rPr sz="1200" dirty="0"/>
              <a:t>Q26: VISIONING – Establishes and articulates a vision of what could be; looks to and plans for the future; accepts new challenges; keeps an open mind.</a:t>
            </a:r>
          </a:p>
        </p:txBody>
      </p:sp>
      <p:pic>
        <p:nvPicPr>
          <p:cNvPr id="4" name="Picture 3" descr="chart5343195540.png"/>
          <p:cNvPicPr>
            <a:picLocks noChangeAspect="1"/>
          </p:cNvPicPr>
          <p:nvPr/>
        </p:nvPicPr>
        <p:blipFill>
          <a:blip r:embed="rId2"/>
          <a:stretch>
            <a:fillRect/>
          </a:stretch>
        </p:blipFill>
        <p:spPr>
          <a:xfrm>
            <a:off x="1259509" y="1049658"/>
            <a:ext cx="6624980" cy="3569013"/>
          </a:xfrm>
          <a:prstGeom prst="rect">
            <a:avLst/>
          </a:prstGeom>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0554" y="187909"/>
            <a:ext cx="8229600" cy="391272"/>
          </a:xfrm>
        </p:spPr>
        <p:txBody>
          <a:bodyPr>
            <a:noAutofit/>
          </a:bodyPr>
          <a:lstStyle/>
          <a:p>
            <a:r>
              <a:rPr sz="1200" dirty="0"/>
              <a:t>Q27: SELF-DEVELOPMENT – Is not static; prepares for the future; has the courage to identify and address shortcomings; is committed to self-improvement; manages personal stress in positive ways.</a:t>
            </a:r>
          </a:p>
        </p:txBody>
      </p:sp>
      <p:pic>
        <p:nvPicPr>
          <p:cNvPr id="4" name="Picture 3" descr="chart5343197530.png"/>
          <p:cNvPicPr>
            <a:picLocks noChangeAspect="1"/>
          </p:cNvPicPr>
          <p:nvPr/>
        </p:nvPicPr>
        <p:blipFill>
          <a:blip r:embed="rId2"/>
          <a:stretch>
            <a:fillRect/>
          </a:stretch>
        </p:blipFill>
        <p:spPr>
          <a:xfrm>
            <a:off x="1259509" y="1049658"/>
            <a:ext cx="6624980" cy="3569013"/>
          </a:xfrm>
          <a:prstGeom prst="rect">
            <a:avLst/>
          </a:prstGeom>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sz="1200" dirty="0"/>
              <a:t>Q28: SYSTEM LEADERSHIP – Participates in local, state and federal groups external to OPRA in order to advance the OPRA mission.</a:t>
            </a:r>
          </a:p>
        </p:txBody>
      </p:sp>
      <p:pic>
        <p:nvPicPr>
          <p:cNvPr id="4" name="Picture 3" descr="chart5343199480.png"/>
          <p:cNvPicPr>
            <a:picLocks noChangeAspect="1"/>
          </p:cNvPicPr>
          <p:nvPr/>
        </p:nvPicPr>
        <p:blipFill>
          <a:blip r:embed="rId2"/>
          <a:stretch>
            <a:fillRect/>
          </a:stretch>
        </p:blipFill>
        <p:spPr>
          <a:xfrm>
            <a:off x="1259509" y="1049658"/>
            <a:ext cx="6624980" cy="3569013"/>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sz="1000" dirty="0"/>
              <a:t>Q2: BUDGETING AND ECONOMIC MANAGEMENT – Prepares an appropriate budget and subsequently adheres to it; utilizes finances, budgets, facilities, equipment, materials and products to minimize costs; actively practices cost containment.</a:t>
            </a:r>
          </a:p>
        </p:txBody>
      </p:sp>
      <p:pic>
        <p:nvPicPr>
          <p:cNvPr id="4" name="Picture 3" descr="chart5342824330.png"/>
          <p:cNvPicPr>
            <a:picLocks noChangeAspect="1"/>
          </p:cNvPicPr>
          <p:nvPr/>
        </p:nvPicPr>
        <p:blipFill>
          <a:blip r:embed="rId2"/>
          <a:stretch>
            <a:fillRect/>
          </a:stretch>
        </p:blipFill>
        <p:spPr>
          <a:xfrm>
            <a:off x="1259509" y="1049658"/>
            <a:ext cx="6624980" cy="3569013"/>
          </a:xfrm>
          <a:prstGeom prst="rect">
            <a:avLst/>
          </a:prstGeo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A62BF5-8935-4B53-89CF-3AB2576FBBF0}"/>
              </a:ext>
            </a:extLst>
          </p:cNvPr>
          <p:cNvSpPr>
            <a:spLocks noGrp="1"/>
          </p:cNvSpPr>
          <p:nvPr>
            <p:ph type="title"/>
          </p:nvPr>
        </p:nvSpPr>
        <p:spPr/>
        <p:txBody>
          <a:bodyPr>
            <a:normAutofit fontScale="90000"/>
          </a:bodyPr>
          <a:lstStyle/>
          <a:p>
            <a:r>
              <a:rPr lang="en-US" dirty="0"/>
              <a:t>Comments for the Category Leadership</a:t>
            </a:r>
          </a:p>
        </p:txBody>
      </p:sp>
      <p:graphicFrame>
        <p:nvGraphicFramePr>
          <p:cNvPr id="4" name="Object 3">
            <a:extLst>
              <a:ext uri="{FF2B5EF4-FFF2-40B4-BE49-F238E27FC236}">
                <a16:creationId xmlns:a16="http://schemas.microsoft.com/office/drawing/2014/main" id="{1A7BBD1B-3D95-46EC-A573-EE702B0F48F9}"/>
              </a:ext>
            </a:extLst>
          </p:cNvPr>
          <p:cNvGraphicFramePr>
            <a:graphicFrameLocks noChangeAspect="1"/>
          </p:cNvGraphicFramePr>
          <p:nvPr>
            <p:extLst>
              <p:ext uri="{D42A27DB-BD31-4B8C-83A1-F6EECF244321}">
                <p14:modId xmlns:p14="http://schemas.microsoft.com/office/powerpoint/2010/main" val="1744836046"/>
              </p:ext>
            </p:extLst>
          </p:nvPr>
        </p:nvGraphicFramePr>
        <p:xfrm>
          <a:off x="795338" y="728663"/>
          <a:ext cx="7553325" cy="3686175"/>
        </p:xfrm>
        <a:graphic>
          <a:graphicData uri="http://schemas.openxmlformats.org/presentationml/2006/ole">
            <mc:AlternateContent xmlns:mc="http://schemas.openxmlformats.org/markup-compatibility/2006">
              <mc:Choice xmlns:v="urn:schemas-microsoft-com:vml" Requires="v">
                <p:oleObj spid="_x0000_s4099" name="Worksheet" r:id="rId3" imgW="7553411" imgH="3686055" progId="Excel.Sheet.12">
                  <p:embed/>
                </p:oleObj>
              </mc:Choice>
              <mc:Fallback>
                <p:oleObj name="Worksheet" r:id="rId3" imgW="7553411" imgH="3686055" progId="Excel.Sheet.12">
                  <p:embed/>
                  <p:pic>
                    <p:nvPicPr>
                      <p:cNvPr id="4" name="Object 3">
                        <a:extLst>
                          <a:ext uri="{FF2B5EF4-FFF2-40B4-BE49-F238E27FC236}">
                            <a16:creationId xmlns:a16="http://schemas.microsoft.com/office/drawing/2014/main" id="{1A7BBD1B-3D95-46EC-A573-EE702B0F48F9}"/>
                          </a:ext>
                        </a:extLst>
                      </p:cNvPr>
                      <p:cNvPicPr/>
                      <p:nvPr/>
                    </p:nvPicPr>
                    <p:blipFill>
                      <a:blip r:embed="rId4"/>
                      <a:stretch>
                        <a:fillRect/>
                      </a:stretch>
                    </p:blipFill>
                    <p:spPr>
                      <a:xfrm>
                        <a:off x="795338" y="728663"/>
                        <a:ext cx="7553325" cy="3686175"/>
                      </a:xfrm>
                      <a:prstGeom prst="rect">
                        <a:avLst/>
                      </a:prstGeom>
                    </p:spPr>
                  </p:pic>
                </p:oleObj>
              </mc:Fallback>
            </mc:AlternateContent>
          </a:graphicData>
        </a:graphic>
      </p:graphicFrame>
    </p:spTree>
    <p:extLst>
      <p:ext uri="{BB962C8B-B14F-4D97-AF65-F5344CB8AC3E}">
        <p14:creationId xmlns:p14="http://schemas.microsoft.com/office/powerpoint/2010/main" val="389573535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dirty="0"/>
              <a:t>Q30: Overall Evaluation Please  Check One</a:t>
            </a:r>
          </a:p>
        </p:txBody>
      </p:sp>
      <p:sp>
        <p:nvSpPr>
          <p:cNvPr id="3" name="Content Placeholder 2"/>
          <p:cNvSpPr>
            <a:spLocks noGrp="1"/>
          </p:cNvSpPr>
          <p:nvPr>
            <p:ph idx="1"/>
          </p:nvPr>
        </p:nvSpPr>
        <p:spPr/>
        <p:txBody>
          <a:bodyPr/>
          <a:lstStyle/>
          <a:p>
            <a:r>
              <a:rPr dirty="0"/>
              <a:t>Answered: 25    Skipped: 0</a:t>
            </a:r>
          </a:p>
        </p:txBody>
      </p:sp>
      <p:pic>
        <p:nvPicPr>
          <p:cNvPr id="4" name="Picture 3" descr="chart5343222180.png"/>
          <p:cNvPicPr>
            <a:picLocks noChangeAspect="1"/>
          </p:cNvPicPr>
          <p:nvPr/>
        </p:nvPicPr>
        <p:blipFill>
          <a:blip r:embed="rId2"/>
          <a:stretch>
            <a:fillRect/>
          </a:stretch>
        </p:blipFill>
        <p:spPr>
          <a:xfrm>
            <a:off x="1543437" y="1049658"/>
            <a:ext cx="6057124" cy="3569013"/>
          </a:xfrm>
          <a:prstGeom prst="rect">
            <a:avLst/>
          </a:prstGeom>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F752CA-EDE2-4D1E-B6D9-FA677434022E}"/>
              </a:ext>
            </a:extLst>
          </p:cNvPr>
          <p:cNvSpPr>
            <a:spLocks noGrp="1"/>
          </p:cNvSpPr>
          <p:nvPr>
            <p:ph type="title"/>
          </p:nvPr>
        </p:nvSpPr>
        <p:spPr>
          <a:xfrm>
            <a:off x="170554" y="19981"/>
            <a:ext cx="8229600" cy="391272"/>
          </a:xfrm>
        </p:spPr>
        <p:txBody>
          <a:bodyPr>
            <a:normAutofit/>
          </a:bodyPr>
          <a:lstStyle/>
          <a:p>
            <a:r>
              <a:rPr lang="en-US" sz="1200" dirty="0"/>
              <a:t>What were the President’s Performance Highlights in the Past Year?</a:t>
            </a:r>
          </a:p>
        </p:txBody>
      </p:sp>
      <p:graphicFrame>
        <p:nvGraphicFramePr>
          <p:cNvPr id="13" name="Object 12">
            <a:extLst>
              <a:ext uri="{FF2B5EF4-FFF2-40B4-BE49-F238E27FC236}">
                <a16:creationId xmlns:a16="http://schemas.microsoft.com/office/drawing/2014/main" id="{EF743A4B-4346-413F-B9F6-223A519B51FC}"/>
              </a:ext>
            </a:extLst>
          </p:cNvPr>
          <p:cNvGraphicFramePr>
            <a:graphicFrameLocks noChangeAspect="1"/>
          </p:cNvGraphicFramePr>
          <p:nvPr>
            <p:extLst>
              <p:ext uri="{D42A27DB-BD31-4B8C-83A1-F6EECF244321}">
                <p14:modId xmlns:p14="http://schemas.microsoft.com/office/powerpoint/2010/main" val="147762780"/>
              </p:ext>
            </p:extLst>
          </p:nvPr>
        </p:nvGraphicFramePr>
        <p:xfrm>
          <a:off x="1731818" y="539750"/>
          <a:ext cx="5721927" cy="4064000"/>
        </p:xfrm>
        <a:graphic>
          <a:graphicData uri="http://schemas.openxmlformats.org/presentationml/2006/ole">
            <mc:AlternateContent xmlns:mc="http://schemas.openxmlformats.org/markup-compatibility/2006">
              <mc:Choice xmlns:v="urn:schemas-microsoft-com:vml" Requires="v">
                <p:oleObj spid="_x0000_s5123" name="Worksheet" r:id="rId3" imgW="8105644" imgH="6896247" progId="Excel.Sheet.12">
                  <p:embed/>
                </p:oleObj>
              </mc:Choice>
              <mc:Fallback>
                <p:oleObj name="Worksheet" r:id="rId3" imgW="8105644" imgH="6896247" progId="Excel.Sheet.12">
                  <p:embed/>
                  <p:pic>
                    <p:nvPicPr>
                      <p:cNvPr id="13" name="Object 12">
                        <a:extLst>
                          <a:ext uri="{FF2B5EF4-FFF2-40B4-BE49-F238E27FC236}">
                            <a16:creationId xmlns:a16="http://schemas.microsoft.com/office/drawing/2014/main" id="{EF743A4B-4346-413F-B9F6-223A519B51FC}"/>
                          </a:ext>
                        </a:extLst>
                      </p:cNvPr>
                      <p:cNvPicPr/>
                      <p:nvPr/>
                    </p:nvPicPr>
                    <p:blipFill>
                      <a:blip r:embed="rId4"/>
                      <a:stretch>
                        <a:fillRect/>
                      </a:stretch>
                    </p:blipFill>
                    <p:spPr>
                      <a:xfrm>
                        <a:off x="1731818" y="539750"/>
                        <a:ext cx="5721927" cy="4064000"/>
                      </a:xfrm>
                      <a:prstGeom prst="rect">
                        <a:avLst/>
                      </a:prstGeom>
                    </p:spPr>
                  </p:pic>
                </p:oleObj>
              </mc:Fallback>
            </mc:AlternateContent>
          </a:graphicData>
        </a:graphic>
      </p:graphicFrame>
    </p:spTree>
    <p:extLst>
      <p:ext uri="{BB962C8B-B14F-4D97-AF65-F5344CB8AC3E}">
        <p14:creationId xmlns:p14="http://schemas.microsoft.com/office/powerpoint/2010/main" val="117652943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F752CA-EDE2-4D1E-B6D9-FA677434022E}"/>
              </a:ext>
            </a:extLst>
          </p:cNvPr>
          <p:cNvSpPr>
            <a:spLocks noGrp="1"/>
          </p:cNvSpPr>
          <p:nvPr>
            <p:ph type="title"/>
          </p:nvPr>
        </p:nvSpPr>
        <p:spPr>
          <a:xfrm>
            <a:off x="170554" y="123890"/>
            <a:ext cx="8229600" cy="391272"/>
          </a:xfrm>
        </p:spPr>
        <p:txBody>
          <a:bodyPr>
            <a:normAutofit/>
          </a:bodyPr>
          <a:lstStyle/>
          <a:p>
            <a:r>
              <a:rPr lang="en-US" sz="1200" dirty="0"/>
              <a:t>What were the President’s Performance Highlights in the Past Year?</a:t>
            </a:r>
          </a:p>
        </p:txBody>
      </p:sp>
      <p:graphicFrame>
        <p:nvGraphicFramePr>
          <p:cNvPr id="12" name="Object 11">
            <a:extLst>
              <a:ext uri="{FF2B5EF4-FFF2-40B4-BE49-F238E27FC236}">
                <a16:creationId xmlns:a16="http://schemas.microsoft.com/office/drawing/2014/main" id="{0F951613-8607-4A45-BFEC-2E75E748DC97}"/>
              </a:ext>
            </a:extLst>
          </p:cNvPr>
          <p:cNvGraphicFramePr>
            <a:graphicFrameLocks noChangeAspect="1"/>
          </p:cNvGraphicFramePr>
          <p:nvPr>
            <p:extLst>
              <p:ext uri="{D42A27DB-BD31-4B8C-83A1-F6EECF244321}">
                <p14:modId xmlns:p14="http://schemas.microsoft.com/office/powerpoint/2010/main" val="1144271682"/>
              </p:ext>
            </p:extLst>
          </p:nvPr>
        </p:nvGraphicFramePr>
        <p:xfrm>
          <a:off x="1693863" y="539750"/>
          <a:ext cx="5856863" cy="4064000"/>
        </p:xfrm>
        <a:graphic>
          <a:graphicData uri="http://schemas.openxmlformats.org/presentationml/2006/ole">
            <mc:AlternateContent xmlns:mc="http://schemas.openxmlformats.org/markup-compatibility/2006">
              <mc:Choice xmlns:v="urn:schemas-microsoft-com:vml" Requires="v">
                <p:oleObj spid="_x0000_s6147" name="Worksheet" r:id="rId3" imgW="8105644" imgH="5724392" progId="Excel.Sheet.12">
                  <p:embed/>
                </p:oleObj>
              </mc:Choice>
              <mc:Fallback>
                <p:oleObj name="Worksheet" r:id="rId3" imgW="8105644" imgH="5724392" progId="Excel.Sheet.12">
                  <p:embed/>
                  <p:pic>
                    <p:nvPicPr>
                      <p:cNvPr id="12" name="Object 11">
                        <a:extLst>
                          <a:ext uri="{FF2B5EF4-FFF2-40B4-BE49-F238E27FC236}">
                            <a16:creationId xmlns:a16="http://schemas.microsoft.com/office/drawing/2014/main" id="{0F951613-8607-4A45-BFEC-2E75E748DC97}"/>
                          </a:ext>
                        </a:extLst>
                      </p:cNvPr>
                      <p:cNvPicPr/>
                      <p:nvPr/>
                    </p:nvPicPr>
                    <p:blipFill>
                      <a:blip r:embed="rId4"/>
                      <a:stretch>
                        <a:fillRect/>
                      </a:stretch>
                    </p:blipFill>
                    <p:spPr>
                      <a:xfrm>
                        <a:off x="1693863" y="539750"/>
                        <a:ext cx="5856863" cy="4064000"/>
                      </a:xfrm>
                      <a:prstGeom prst="rect">
                        <a:avLst/>
                      </a:prstGeom>
                    </p:spPr>
                  </p:pic>
                </p:oleObj>
              </mc:Fallback>
            </mc:AlternateContent>
          </a:graphicData>
        </a:graphic>
      </p:graphicFrame>
    </p:spTree>
    <p:extLst>
      <p:ext uri="{BB962C8B-B14F-4D97-AF65-F5344CB8AC3E}">
        <p14:creationId xmlns:p14="http://schemas.microsoft.com/office/powerpoint/2010/main" val="244122383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F752CA-EDE2-4D1E-B6D9-FA677434022E}"/>
              </a:ext>
            </a:extLst>
          </p:cNvPr>
          <p:cNvSpPr>
            <a:spLocks noGrp="1"/>
          </p:cNvSpPr>
          <p:nvPr>
            <p:ph type="title"/>
          </p:nvPr>
        </p:nvSpPr>
        <p:spPr>
          <a:xfrm>
            <a:off x="170554" y="123890"/>
            <a:ext cx="8229600" cy="391272"/>
          </a:xfrm>
        </p:spPr>
        <p:txBody>
          <a:bodyPr>
            <a:normAutofit/>
          </a:bodyPr>
          <a:lstStyle/>
          <a:p>
            <a:r>
              <a:rPr lang="en-US" sz="1200" dirty="0"/>
              <a:t>What were the President’s Performance Highlights in the Past Year?</a:t>
            </a:r>
          </a:p>
        </p:txBody>
      </p:sp>
      <p:graphicFrame>
        <p:nvGraphicFramePr>
          <p:cNvPr id="3" name="Object 2">
            <a:extLst>
              <a:ext uri="{FF2B5EF4-FFF2-40B4-BE49-F238E27FC236}">
                <a16:creationId xmlns:a16="http://schemas.microsoft.com/office/drawing/2014/main" id="{39ACE315-7AC3-4FB0-BAE3-78EA9061E735}"/>
              </a:ext>
            </a:extLst>
          </p:cNvPr>
          <p:cNvGraphicFramePr>
            <a:graphicFrameLocks noChangeAspect="1"/>
          </p:cNvGraphicFramePr>
          <p:nvPr>
            <p:extLst>
              <p:ext uri="{D42A27DB-BD31-4B8C-83A1-F6EECF244321}">
                <p14:modId xmlns:p14="http://schemas.microsoft.com/office/powerpoint/2010/main" val="1506550607"/>
              </p:ext>
            </p:extLst>
          </p:nvPr>
        </p:nvGraphicFramePr>
        <p:xfrm>
          <a:off x="1554163" y="539750"/>
          <a:ext cx="6035675" cy="4064000"/>
        </p:xfrm>
        <a:graphic>
          <a:graphicData uri="http://schemas.openxmlformats.org/presentationml/2006/ole">
            <mc:AlternateContent xmlns:mc="http://schemas.openxmlformats.org/markup-compatibility/2006">
              <mc:Choice xmlns:v="urn:schemas-microsoft-com:vml" Requires="v">
                <p:oleObj spid="_x0000_s7171" name="Worksheet" r:id="rId3" imgW="8105644" imgH="5457865" progId="Excel.Sheet.12">
                  <p:embed/>
                </p:oleObj>
              </mc:Choice>
              <mc:Fallback>
                <p:oleObj name="Worksheet" r:id="rId3" imgW="8105644" imgH="5457865" progId="Excel.Sheet.12">
                  <p:embed/>
                  <p:pic>
                    <p:nvPicPr>
                      <p:cNvPr id="3" name="Object 2">
                        <a:extLst>
                          <a:ext uri="{FF2B5EF4-FFF2-40B4-BE49-F238E27FC236}">
                            <a16:creationId xmlns:a16="http://schemas.microsoft.com/office/drawing/2014/main" id="{39ACE315-7AC3-4FB0-BAE3-78EA9061E735}"/>
                          </a:ext>
                        </a:extLst>
                      </p:cNvPr>
                      <p:cNvPicPr/>
                      <p:nvPr/>
                    </p:nvPicPr>
                    <p:blipFill>
                      <a:blip r:embed="rId4"/>
                      <a:stretch>
                        <a:fillRect/>
                      </a:stretch>
                    </p:blipFill>
                    <p:spPr>
                      <a:xfrm>
                        <a:off x="1554163" y="539750"/>
                        <a:ext cx="6035675" cy="4064000"/>
                      </a:xfrm>
                      <a:prstGeom prst="rect">
                        <a:avLst/>
                      </a:prstGeom>
                    </p:spPr>
                  </p:pic>
                </p:oleObj>
              </mc:Fallback>
            </mc:AlternateContent>
          </a:graphicData>
        </a:graphic>
      </p:graphicFrame>
    </p:spTree>
    <p:extLst>
      <p:ext uri="{BB962C8B-B14F-4D97-AF65-F5344CB8AC3E}">
        <p14:creationId xmlns:p14="http://schemas.microsoft.com/office/powerpoint/2010/main" val="140841892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F752CA-EDE2-4D1E-B6D9-FA677434022E}"/>
              </a:ext>
            </a:extLst>
          </p:cNvPr>
          <p:cNvSpPr>
            <a:spLocks noGrp="1"/>
          </p:cNvSpPr>
          <p:nvPr>
            <p:ph type="title"/>
          </p:nvPr>
        </p:nvSpPr>
        <p:spPr>
          <a:xfrm>
            <a:off x="170554" y="123890"/>
            <a:ext cx="8229600" cy="391272"/>
          </a:xfrm>
        </p:spPr>
        <p:txBody>
          <a:bodyPr>
            <a:normAutofit/>
          </a:bodyPr>
          <a:lstStyle/>
          <a:p>
            <a:r>
              <a:rPr lang="en-US" sz="1200" dirty="0"/>
              <a:t>What were the President’s Performance Highlights in the Past Year?</a:t>
            </a:r>
          </a:p>
        </p:txBody>
      </p:sp>
      <p:graphicFrame>
        <p:nvGraphicFramePr>
          <p:cNvPr id="5" name="Object 4">
            <a:extLst>
              <a:ext uri="{FF2B5EF4-FFF2-40B4-BE49-F238E27FC236}">
                <a16:creationId xmlns:a16="http://schemas.microsoft.com/office/drawing/2014/main" id="{B9D583D3-1504-4A7F-846E-19F82251880F}"/>
              </a:ext>
            </a:extLst>
          </p:cNvPr>
          <p:cNvGraphicFramePr>
            <a:graphicFrameLocks noChangeAspect="1"/>
          </p:cNvGraphicFramePr>
          <p:nvPr>
            <p:extLst>
              <p:ext uri="{D42A27DB-BD31-4B8C-83A1-F6EECF244321}">
                <p14:modId xmlns:p14="http://schemas.microsoft.com/office/powerpoint/2010/main" val="2281272627"/>
              </p:ext>
            </p:extLst>
          </p:nvPr>
        </p:nvGraphicFramePr>
        <p:xfrm>
          <a:off x="1357745" y="539750"/>
          <a:ext cx="5649480" cy="4064000"/>
        </p:xfrm>
        <a:graphic>
          <a:graphicData uri="http://schemas.openxmlformats.org/presentationml/2006/ole">
            <mc:AlternateContent xmlns:mc="http://schemas.openxmlformats.org/markup-compatibility/2006">
              <mc:Choice xmlns:v="urn:schemas-microsoft-com:vml" Requires="v">
                <p:oleObj spid="_x0000_s8195" name="Worksheet" r:id="rId3" imgW="8105644" imgH="6762803" progId="Excel.Sheet.12">
                  <p:embed/>
                </p:oleObj>
              </mc:Choice>
              <mc:Fallback>
                <p:oleObj name="Worksheet" r:id="rId3" imgW="8105644" imgH="6762803" progId="Excel.Sheet.12">
                  <p:embed/>
                  <p:pic>
                    <p:nvPicPr>
                      <p:cNvPr id="5" name="Object 4">
                        <a:extLst>
                          <a:ext uri="{FF2B5EF4-FFF2-40B4-BE49-F238E27FC236}">
                            <a16:creationId xmlns:a16="http://schemas.microsoft.com/office/drawing/2014/main" id="{B9D583D3-1504-4A7F-846E-19F82251880F}"/>
                          </a:ext>
                        </a:extLst>
                      </p:cNvPr>
                      <p:cNvPicPr/>
                      <p:nvPr/>
                    </p:nvPicPr>
                    <p:blipFill>
                      <a:blip r:embed="rId4"/>
                      <a:stretch>
                        <a:fillRect/>
                      </a:stretch>
                    </p:blipFill>
                    <p:spPr>
                      <a:xfrm>
                        <a:off x="1357745" y="539750"/>
                        <a:ext cx="5649480" cy="4064000"/>
                      </a:xfrm>
                      <a:prstGeom prst="rect">
                        <a:avLst/>
                      </a:prstGeom>
                    </p:spPr>
                  </p:pic>
                </p:oleObj>
              </mc:Fallback>
            </mc:AlternateContent>
          </a:graphicData>
        </a:graphic>
      </p:graphicFrame>
    </p:spTree>
    <p:extLst>
      <p:ext uri="{BB962C8B-B14F-4D97-AF65-F5344CB8AC3E}">
        <p14:creationId xmlns:p14="http://schemas.microsoft.com/office/powerpoint/2010/main" val="25351501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dirty="0"/>
              <a:t>Q30: Overall Evaluation Please  Check One</a:t>
            </a:r>
          </a:p>
        </p:txBody>
      </p:sp>
      <p:sp>
        <p:nvSpPr>
          <p:cNvPr id="3" name="Content Placeholder 2"/>
          <p:cNvSpPr>
            <a:spLocks noGrp="1"/>
          </p:cNvSpPr>
          <p:nvPr>
            <p:ph idx="1"/>
          </p:nvPr>
        </p:nvSpPr>
        <p:spPr/>
        <p:txBody>
          <a:bodyPr/>
          <a:lstStyle/>
          <a:p>
            <a:r>
              <a:rPr dirty="0"/>
              <a:t>Answered: 25    Skipped: 0</a:t>
            </a:r>
          </a:p>
        </p:txBody>
      </p:sp>
      <p:pic>
        <p:nvPicPr>
          <p:cNvPr id="4" name="Picture 3" descr="table5343222180.png"/>
          <p:cNvPicPr>
            <a:picLocks noChangeAspect="1"/>
          </p:cNvPicPr>
          <p:nvPr/>
        </p:nvPicPr>
        <p:blipFill>
          <a:blip r:embed="rId2"/>
          <a:stretch>
            <a:fillRect/>
          </a:stretch>
        </p:blipFill>
        <p:spPr>
          <a:xfrm>
            <a:off x="800100" y="1532414"/>
            <a:ext cx="7543800" cy="2603500"/>
          </a:xfrm>
          <a:prstGeom prst="rect">
            <a:avLst/>
          </a:prstGeom>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0608" y="137745"/>
            <a:ext cx="8229600" cy="391272"/>
          </a:xfrm>
        </p:spPr>
        <p:txBody>
          <a:bodyPr>
            <a:normAutofit fontScale="90000"/>
          </a:bodyPr>
          <a:lstStyle/>
          <a:p>
            <a:r>
              <a:rPr lang="en-US" dirty="0"/>
              <a:t>What Should the President’s Performance Goals be for Next Year?</a:t>
            </a:r>
            <a:endParaRPr dirty="0"/>
          </a:p>
        </p:txBody>
      </p:sp>
      <p:graphicFrame>
        <p:nvGraphicFramePr>
          <p:cNvPr id="9" name="Object 8">
            <a:extLst>
              <a:ext uri="{FF2B5EF4-FFF2-40B4-BE49-F238E27FC236}">
                <a16:creationId xmlns:a16="http://schemas.microsoft.com/office/drawing/2014/main" id="{865A438B-9E61-44FE-AAD9-43462495B8DD}"/>
              </a:ext>
            </a:extLst>
          </p:cNvPr>
          <p:cNvGraphicFramePr>
            <a:graphicFrameLocks noChangeAspect="1"/>
          </p:cNvGraphicFramePr>
          <p:nvPr>
            <p:extLst>
              <p:ext uri="{D42A27DB-BD31-4B8C-83A1-F6EECF244321}">
                <p14:modId xmlns:p14="http://schemas.microsoft.com/office/powerpoint/2010/main" val="2772610589"/>
              </p:ext>
            </p:extLst>
          </p:nvPr>
        </p:nvGraphicFramePr>
        <p:xfrm>
          <a:off x="1711325" y="539750"/>
          <a:ext cx="5721350" cy="4064000"/>
        </p:xfrm>
        <a:graphic>
          <a:graphicData uri="http://schemas.openxmlformats.org/presentationml/2006/ole">
            <mc:AlternateContent xmlns:mc="http://schemas.openxmlformats.org/markup-compatibility/2006">
              <mc:Choice xmlns:v="urn:schemas-microsoft-com:vml" Requires="v">
                <p:oleObj spid="_x0000_s9219" name="Worksheet" r:id="rId3" imgW="7724794" imgH="5486280" progId="Excel.Sheet.12">
                  <p:embed/>
                </p:oleObj>
              </mc:Choice>
              <mc:Fallback>
                <p:oleObj name="Worksheet" r:id="rId3" imgW="7724794" imgH="5486280" progId="Excel.Sheet.12">
                  <p:embed/>
                  <p:pic>
                    <p:nvPicPr>
                      <p:cNvPr id="9" name="Object 8">
                        <a:extLst>
                          <a:ext uri="{FF2B5EF4-FFF2-40B4-BE49-F238E27FC236}">
                            <a16:creationId xmlns:a16="http://schemas.microsoft.com/office/drawing/2014/main" id="{865A438B-9E61-44FE-AAD9-43462495B8DD}"/>
                          </a:ext>
                        </a:extLst>
                      </p:cNvPr>
                      <p:cNvPicPr/>
                      <p:nvPr/>
                    </p:nvPicPr>
                    <p:blipFill>
                      <a:blip r:embed="rId4"/>
                      <a:stretch>
                        <a:fillRect/>
                      </a:stretch>
                    </p:blipFill>
                    <p:spPr>
                      <a:xfrm>
                        <a:off x="1711325" y="539750"/>
                        <a:ext cx="5721350" cy="4064000"/>
                      </a:xfrm>
                      <a:prstGeom prst="rect">
                        <a:avLst/>
                      </a:prstGeom>
                    </p:spPr>
                  </p:pic>
                </p:oleObj>
              </mc:Fallback>
            </mc:AlternateContent>
          </a:graphicData>
        </a:graphic>
      </p:graphicFrame>
    </p:spTree>
    <p:extLst>
      <p:ext uri="{BB962C8B-B14F-4D97-AF65-F5344CB8AC3E}">
        <p14:creationId xmlns:p14="http://schemas.microsoft.com/office/powerpoint/2010/main" val="201058699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0608" y="137745"/>
            <a:ext cx="8229600" cy="391272"/>
          </a:xfrm>
        </p:spPr>
        <p:txBody>
          <a:bodyPr>
            <a:normAutofit fontScale="90000"/>
          </a:bodyPr>
          <a:lstStyle/>
          <a:p>
            <a:r>
              <a:rPr lang="en-US" dirty="0"/>
              <a:t>What Should the President’s Performance Goals be for Next Year?</a:t>
            </a:r>
            <a:endParaRPr dirty="0"/>
          </a:p>
        </p:txBody>
      </p:sp>
      <p:graphicFrame>
        <p:nvGraphicFramePr>
          <p:cNvPr id="4" name="Object 3">
            <a:extLst>
              <a:ext uri="{FF2B5EF4-FFF2-40B4-BE49-F238E27FC236}">
                <a16:creationId xmlns:a16="http://schemas.microsoft.com/office/drawing/2014/main" id="{E588E4A7-4C74-4512-9B7E-DD961D0AD19F}"/>
              </a:ext>
            </a:extLst>
          </p:cNvPr>
          <p:cNvGraphicFramePr>
            <a:graphicFrameLocks noChangeAspect="1"/>
          </p:cNvGraphicFramePr>
          <p:nvPr>
            <p:extLst>
              <p:ext uri="{D42A27DB-BD31-4B8C-83A1-F6EECF244321}">
                <p14:modId xmlns:p14="http://schemas.microsoft.com/office/powerpoint/2010/main" val="600086276"/>
              </p:ext>
            </p:extLst>
          </p:nvPr>
        </p:nvGraphicFramePr>
        <p:xfrm>
          <a:off x="1704110" y="539749"/>
          <a:ext cx="5341216" cy="4386755"/>
        </p:xfrm>
        <a:graphic>
          <a:graphicData uri="http://schemas.openxmlformats.org/presentationml/2006/ole">
            <mc:AlternateContent xmlns:mc="http://schemas.openxmlformats.org/markup-compatibility/2006">
              <mc:Choice xmlns:v="urn:schemas-microsoft-com:vml" Requires="v">
                <p:oleObj spid="_x0000_s10243" name="Worksheet" r:id="rId3" imgW="7724794" imgH="6343770" progId="Excel.Sheet.12">
                  <p:embed/>
                </p:oleObj>
              </mc:Choice>
              <mc:Fallback>
                <p:oleObj name="Worksheet" r:id="rId3" imgW="7724794" imgH="6343770" progId="Excel.Sheet.12">
                  <p:embed/>
                  <p:pic>
                    <p:nvPicPr>
                      <p:cNvPr id="4" name="Object 3">
                        <a:extLst>
                          <a:ext uri="{FF2B5EF4-FFF2-40B4-BE49-F238E27FC236}">
                            <a16:creationId xmlns:a16="http://schemas.microsoft.com/office/drawing/2014/main" id="{E588E4A7-4C74-4512-9B7E-DD961D0AD19F}"/>
                          </a:ext>
                        </a:extLst>
                      </p:cNvPr>
                      <p:cNvPicPr/>
                      <p:nvPr/>
                    </p:nvPicPr>
                    <p:blipFill>
                      <a:blip r:embed="rId4"/>
                      <a:stretch>
                        <a:fillRect/>
                      </a:stretch>
                    </p:blipFill>
                    <p:spPr>
                      <a:xfrm>
                        <a:off x="1704110" y="539749"/>
                        <a:ext cx="5341216" cy="4386755"/>
                      </a:xfrm>
                      <a:prstGeom prst="rect">
                        <a:avLst/>
                      </a:prstGeom>
                    </p:spPr>
                  </p:pic>
                </p:oleObj>
              </mc:Fallback>
            </mc:AlternateContent>
          </a:graphicData>
        </a:graphic>
      </p:graphicFrame>
    </p:spTree>
    <p:extLst>
      <p:ext uri="{BB962C8B-B14F-4D97-AF65-F5344CB8AC3E}">
        <p14:creationId xmlns:p14="http://schemas.microsoft.com/office/powerpoint/2010/main" val="22957368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0608" y="137745"/>
            <a:ext cx="8229600" cy="391272"/>
          </a:xfrm>
        </p:spPr>
        <p:txBody>
          <a:bodyPr>
            <a:normAutofit fontScale="90000"/>
          </a:bodyPr>
          <a:lstStyle/>
          <a:p>
            <a:r>
              <a:rPr lang="en-US" dirty="0"/>
              <a:t>What Should the President’s Performance Goals be for Next Year?</a:t>
            </a:r>
            <a:endParaRPr dirty="0"/>
          </a:p>
        </p:txBody>
      </p:sp>
      <p:graphicFrame>
        <p:nvGraphicFramePr>
          <p:cNvPr id="3" name="Object 2">
            <a:extLst>
              <a:ext uri="{FF2B5EF4-FFF2-40B4-BE49-F238E27FC236}">
                <a16:creationId xmlns:a16="http://schemas.microsoft.com/office/drawing/2014/main" id="{4A2DBFBB-791D-4C72-86F0-9ABD9202BC1D}"/>
              </a:ext>
            </a:extLst>
          </p:cNvPr>
          <p:cNvGraphicFramePr>
            <a:graphicFrameLocks noChangeAspect="1"/>
          </p:cNvGraphicFramePr>
          <p:nvPr>
            <p:extLst>
              <p:ext uri="{D42A27DB-BD31-4B8C-83A1-F6EECF244321}">
                <p14:modId xmlns:p14="http://schemas.microsoft.com/office/powerpoint/2010/main" val="3391409466"/>
              </p:ext>
            </p:extLst>
          </p:nvPr>
        </p:nvGraphicFramePr>
        <p:xfrm>
          <a:off x="1191492" y="653709"/>
          <a:ext cx="6075218" cy="3947768"/>
        </p:xfrm>
        <a:graphic>
          <a:graphicData uri="http://schemas.openxmlformats.org/presentationml/2006/ole">
            <mc:AlternateContent xmlns:mc="http://schemas.openxmlformats.org/markup-compatibility/2006">
              <mc:Choice xmlns:v="urn:schemas-microsoft-com:vml" Requires="v">
                <p:oleObj spid="_x0000_s11267" name="Worksheet" r:id="rId3" imgW="7724794" imgH="5019768" progId="Excel.Sheet.12">
                  <p:embed/>
                </p:oleObj>
              </mc:Choice>
              <mc:Fallback>
                <p:oleObj name="Worksheet" r:id="rId3" imgW="7724794" imgH="5019768" progId="Excel.Sheet.12">
                  <p:embed/>
                  <p:pic>
                    <p:nvPicPr>
                      <p:cNvPr id="3" name="Object 2">
                        <a:extLst>
                          <a:ext uri="{FF2B5EF4-FFF2-40B4-BE49-F238E27FC236}">
                            <a16:creationId xmlns:a16="http://schemas.microsoft.com/office/drawing/2014/main" id="{4A2DBFBB-791D-4C72-86F0-9ABD9202BC1D}"/>
                          </a:ext>
                        </a:extLst>
                      </p:cNvPr>
                      <p:cNvPicPr/>
                      <p:nvPr/>
                    </p:nvPicPr>
                    <p:blipFill>
                      <a:blip r:embed="rId4"/>
                      <a:stretch>
                        <a:fillRect/>
                      </a:stretch>
                    </p:blipFill>
                    <p:spPr>
                      <a:xfrm>
                        <a:off x="1191492" y="653709"/>
                        <a:ext cx="6075218" cy="3947768"/>
                      </a:xfrm>
                      <a:prstGeom prst="rect">
                        <a:avLst/>
                      </a:prstGeom>
                    </p:spPr>
                  </p:pic>
                </p:oleObj>
              </mc:Fallback>
            </mc:AlternateContent>
          </a:graphicData>
        </a:graphic>
      </p:graphicFrame>
    </p:spTree>
    <p:extLst>
      <p:ext uri="{BB962C8B-B14F-4D97-AF65-F5344CB8AC3E}">
        <p14:creationId xmlns:p14="http://schemas.microsoft.com/office/powerpoint/2010/main" val="31732963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sz="1200" dirty="0"/>
              <a:t>Q3: ORGANIZATION OF WORK – Structures work in order to avoid crisis, promotes productivity, attains cost effectiveness. Involved in this process are the tasks of allocating work, delineating responsibilities, scheduling activities, and adequately preparing for meetings and presentations.</a:t>
            </a:r>
          </a:p>
        </p:txBody>
      </p:sp>
      <p:pic>
        <p:nvPicPr>
          <p:cNvPr id="4" name="Picture 3" descr="chart5342833380.png"/>
          <p:cNvPicPr>
            <a:picLocks noChangeAspect="1"/>
          </p:cNvPicPr>
          <p:nvPr/>
        </p:nvPicPr>
        <p:blipFill>
          <a:blip r:embed="rId2"/>
          <a:stretch>
            <a:fillRect/>
          </a:stretch>
        </p:blipFill>
        <p:spPr>
          <a:xfrm>
            <a:off x="1259509" y="1049658"/>
            <a:ext cx="6624980" cy="3569013"/>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sz="1200" dirty="0"/>
              <a:t>Q4: COMPLIANCE – Complies with established policies, procedures and directives; conducts functions in accordance with applicable laws, statutes, and regulations.</a:t>
            </a:r>
          </a:p>
        </p:txBody>
      </p:sp>
      <p:pic>
        <p:nvPicPr>
          <p:cNvPr id="4" name="Picture 3" descr="chart5342836730.png"/>
          <p:cNvPicPr>
            <a:picLocks noChangeAspect="1"/>
          </p:cNvPicPr>
          <p:nvPr/>
        </p:nvPicPr>
        <p:blipFill>
          <a:blip r:embed="rId2"/>
          <a:stretch>
            <a:fillRect/>
          </a:stretch>
        </p:blipFill>
        <p:spPr>
          <a:xfrm>
            <a:off x="1259509" y="1049658"/>
            <a:ext cx="6624980" cy="3569013"/>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sz="1200" dirty="0"/>
              <a:t>Q5: PROBLEM SOLVING AND DECISION-MAKING – Identifies problems and acts to rectify them by employing analytical thinking and sound judgment.</a:t>
            </a:r>
          </a:p>
        </p:txBody>
      </p:sp>
      <p:pic>
        <p:nvPicPr>
          <p:cNvPr id="4" name="Picture 3" descr="chart5342839370.png"/>
          <p:cNvPicPr>
            <a:picLocks noChangeAspect="1"/>
          </p:cNvPicPr>
          <p:nvPr/>
        </p:nvPicPr>
        <p:blipFill>
          <a:blip r:embed="rId2"/>
          <a:stretch>
            <a:fillRect/>
          </a:stretch>
        </p:blipFill>
        <p:spPr>
          <a:xfrm>
            <a:off x="1259509" y="1049658"/>
            <a:ext cx="6624980" cy="3569013"/>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1336" y="529017"/>
            <a:ext cx="8229600" cy="391272"/>
          </a:xfrm>
        </p:spPr>
        <p:txBody>
          <a:bodyPr>
            <a:noAutofit/>
          </a:bodyPr>
          <a:lstStyle/>
          <a:p>
            <a:r>
              <a:rPr sz="1200" dirty="0"/>
              <a:t>Q6: EVALUATION AND CONTROL – Practices regular and systematic review of OPRA operations to evaluate progress toward established goals; evaluates strategies being deployed to achieve those goals; implements remedial measures when necessary.</a:t>
            </a:r>
          </a:p>
        </p:txBody>
      </p:sp>
      <p:pic>
        <p:nvPicPr>
          <p:cNvPr id="4" name="Picture 3" descr="chart5342845150.png"/>
          <p:cNvPicPr>
            <a:picLocks noChangeAspect="1"/>
          </p:cNvPicPr>
          <p:nvPr/>
        </p:nvPicPr>
        <p:blipFill>
          <a:blip r:embed="rId2"/>
          <a:stretch>
            <a:fillRect/>
          </a:stretch>
        </p:blipFill>
        <p:spPr>
          <a:xfrm>
            <a:off x="1259509" y="1049658"/>
            <a:ext cx="6624980" cy="3569013"/>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1" y="562851"/>
            <a:ext cx="8866908" cy="391272"/>
          </a:xfrm>
        </p:spPr>
        <p:txBody>
          <a:bodyPr>
            <a:noAutofit/>
          </a:bodyPr>
          <a:lstStyle/>
          <a:p>
            <a:r>
              <a:rPr sz="1200" dirty="0"/>
              <a:t>Q7: RISK (LIABILITY) MANAGEMENT - Ensures that liability risk exposures are identified and treated when proposing new advocacy initiatives and member services; evaluates and monitors established advocacy initiatives and member services to identify areas which need revision due to changes in operation, legislation, policies and procedures; implements changes where needed to facilitate favorable loss experience.</a:t>
            </a:r>
          </a:p>
        </p:txBody>
      </p:sp>
      <p:pic>
        <p:nvPicPr>
          <p:cNvPr id="4" name="Picture 3" descr="chart5342849800.png"/>
          <p:cNvPicPr>
            <a:picLocks noChangeAspect="1"/>
          </p:cNvPicPr>
          <p:nvPr/>
        </p:nvPicPr>
        <p:blipFill>
          <a:blip r:embed="rId2"/>
          <a:stretch>
            <a:fillRect/>
          </a:stretch>
        </p:blipFill>
        <p:spPr>
          <a:xfrm>
            <a:off x="1259509" y="1049658"/>
            <a:ext cx="6624980" cy="3569013"/>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4996F8-93D6-4F2B-BA82-3CBEC8FBB394}"/>
              </a:ext>
            </a:extLst>
          </p:cNvPr>
          <p:cNvSpPr>
            <a:spLocks noGrp="1"/>
          </p:cNvSpPr>
          <p:nvPr>
            <p:ph type="title"/>
          </p:nvPr>
        </p:nvSpPr>
        <p:spPr>
          <a:xfrm>
            <a:off x="115136" y="52513"/>
            <a:ext cx="8229600" cy="391272"/>
          </a:xfrm>
        </p:spPr>
        <p:txBody>
          <a:bodyPr>
            <a:normAutofit fontScale="90000"/>
          </a:bodyPr>
          <a:lstStyle/>
          <a:p>
            <a:r>
              <a:rPr lang="en-US" dirty="0"/>
              <a:t>Comments for the Category Administration</a:t>
            </a:r>
          </a:p>
        </p:txBody>
      </p:sp>
      <p:graphicFrame>
        <p:nvGraphicFramePr>
          <p:cNvPr id="6" name="Object 5">
            <a:extLst>
              <a:ext uri="{FF2B5EF4-FFF2-40B4-BE49-F238E27FC236}">
                <a16:creationId xmlns:a16="http://schemas.microsoft.com/office/drawing/2014/main" id="{C1FD90BA-62C4-47EF-B036-41BE8762D9B9}"/>
              </a:ext>
            </a:extLst>
          </p:cNvPr>
          <p:cNvGraphicFramePr>
            <a:graphicFrameLocks noChangeAspect="1"/>
          </p:cNvGraphicFramePr>
          <p:nvPr>
            <p:extLst>
              <p:ext uri="{D42A27DB-BD31-4B8C-83A1-F6EECF244321}">
                <p14:modId xmlns:p14="http://schemas.microsoft.com/office/powerpoint/2010/main" val="1462121314"/>
              </p:ext>
            </p:extLst>
          </p:nvPr>
        </p:nvGraphicFramePr>
        <p:xfrm>
          <a:off x="1252538" y="442913"/>
          <a:ext cx="6638925" cy="4257675"/>
        </p:xfrm>
        <a:graphic>
          <a:graphicData uri="http://schemas.openxmlformats.org/presentationml/2006/ole">
            <mc:AlternateContent xmlns:mc="http://schemas.openxmlformats.org/markup-compatibility/2006">
              <mc:Choice xmlns:v="urn:schemas-microsoft-com:vml" Requires="v">
                <p:oleObj spid="_x0000_s1027" name="Worksheet" r:id="rId3" imgW="6639011" imgH="4257595" progId="Excel.Sheet.12">
                  <p:embed/>
                </p:oleObj>
              </mc:Choice>
              <mc:Fallback>
                <p:oleObj name="Worksheet" r:id="rId3" imgW="6639011" imgH="4257595" progId="Excel.Sheet.12">
                  <p:embed/>
                  <p:pic>
                    <p:nvPicPr>
                      <p:cNvPr id="6" name="Object 5">
                        <a:extLst>
                          <a:ext uri="{FF2B5EF4-FFF2-40B4-BE49-F238E27FC236}">
                            <a16:creationId xmlns:a16="http://schemas.microsoft.com/office/drawing/2014/main" id="{C1FD90BA-62C4-47EF-B036-41BE8762D9B9}"/>
                          </a:ext>
                        </a:extLst>
                      </p:cNvPr>
                      <p:cNvPicPr/>
                      <p:nvPr/>
                    </p:nvPicPr>
                    <p:blipFill>
                      <a:blip r:embed="rId4"/>
                      <a:stretch>
                        <a:fillRect/>
                      </a:stretch>
                    </p:blipFill>
                    <p:spPr>
                      <a:xfrm>
                        <a:off x="1252538" y="442913"/>
                        <a:ext cx="6638925" cy="4257675"/>
                      </a:xfrm>
                      <a:prstGeom prst="rect">
                        <a:avLst/>
                      </a:prstGeom>
                    </p:spPr>
                  </p:pic>
                </p:oleObj>
              </mc:Fallback>
            </mc:AlternateContent>
          </a:graphicData>
        </a:graphic>
      </p:graphicFrame>
    </p:spTree>
    <p:extLst>
      <p:ext uri="{BB962C8B-B14F-4D97-AF65-F5344CB8AC3E}">
        <p14:creationId xmlns:p14="http://schemas.microsoft.com/office/powerpoint/2010/main" val="966897798"/>
      </p:ext>
    </p:extLst>
  </p:cSld>
  <p:clrMapOvr>
    <a:masterClrMapping/>
  </p:clrMapOvr>
</p:sld>
</file>

<file path=ppt/theme/theme1.xml><?xml version="1.0" encoding="utf-8"?>
<a:theme xmlns:a="http://schemas.openxmlformats.org/drawingml/2006/main" name="SM-template-20140529">
  <a:themeElements>
    <a:clrScheme name="Custom 1">
      <a:dk1>
        <a:srgbClr val="333333"/>
      </a:dk1>
      <a:lt1>
        <a:sysClr val="window" lastClr="FFFFFF"/>
      </a:lt1>
      <a:dk2>
        <a:srgbClr val="666666"/>
      </a:dk2>
      <a:lt2>
        <a:srgbClr val="EEECE1"/>
      </a:lt2>
      <a:accent1>
        <a:srgbClr val="8BAB42"/>
      </a:accent1>
      <a:accent2>
        <a:srgbClr val="CCCCCC"/>
      </a:accent2>
      <a:accent3>
        <a:srgbClr val="60574C"/>
      </a:accent3>
      <a:accent4>
        <a:srgbClr val="31859C"/>
      </a:accent4>
      <a:accent5>
        <a:srgbClr val="A8BC33"/>
      </a:accent5>
      <a:accent6>
        <a:srgbClr val="FFFFFF"/>
      </a:accent6>
      <a:hlink>
        <a:srgbClr val="31859C"/>
      </a:hlink>
      <a:folHlink>
        <a:srgbClr val="31859C"/>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Data slides">
  <a:themeElements>
    <a:clrScheme name="Custom 1">
      <a:dk1>
        <a:srgbClr val="333333"/>
      </a:dk1>
      <a:lt1>
        <a:sysClr val="window" lastClr="FFFFFF"/>
      </a:lt1>
      <a:dk2>
        <a:srgbClr val="666666"/>
      </a:dk2>
      <a:lt2>
        <a:srgbClr val="EEECE1"/>
      </a:lt2>
      <a:accent1>
        <a:srgbClr val="8BAB42"/>
      </a:accent1>
      <a:accent2>
        <a:srgbClr val="CCCCCC"/>
      </a:accent2>
      <a:accent3>
        <a:srgbClr val="60574C"/>
      </a:accent3>
      <a:accent4>
        <a:srgbClr val="31859C"/>
      </a:accent4>
      <a:accent5>
        <a:srgbClr val="A8BC33"/>
      </a:accent5>
      <a:accent6>
        <a:srgbClr val="FFFFFF"/>
      </a:accent6>
      <a:hlink>
        <a:srgbClr val="31859C"/>
      </a:hlink>
      <a:folHlink>
        <a:srgbClr val="31859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Response Summary">
  <a:themeElements>
    <a:clrScheme name="Custom 1">
      <a:dk1>
        <a:srgbClr val="333333"/>
      </a:dk1>
      <a:lt1>
        <a:sysClr val="window" lastClr="FFFFFF"/>
      </a:lt1>
      <a:dk2>
        <a:srgbClr val="666666"/>
      </a:dk2>
      <a:lt2>
        <a:srgbClr val="EEECE1"/>
      </a:lt2>
      <a:accent1>
        <a:srgbClr val="8BAB42"/>
      </a:accent1>
      <a:accent2>
        <a:srgbClr val="CCCCCC"/>
      </a:accent2>
      <a:accent3>
        <a:srgbClr val="60574C"/>
      </a:accent3>
      <a:accent4>
        <a:srgbClr val="31859C"/>
      </a:accent4>
      <a:accent5>
        <a:srgbClr val="A8BC33"/>
      </a:accent5>
      <a:accent6>
        <a:srgbClr val="FFFFFF"/>
      </a:accent6>
      <a:hlink>
        <a:srgbClr val="31859C"/>
      </a:hlink>
      <a:folHlink>
        <a:srgbClr val="31859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SM-template-20140529.potx</Template>
  <TotalTime>361</TotalTime>
  <Words>1222</Words>
  <Application>Microsoft Macintosh PowerPoint</Application>
  <PresentationFormat>On-screen Show (16:9)</PresentationFormat>
  <Paragraphs>42</Paragraphs>
  <Slides>39</Slides>
  <Notes>0</Notes>
  <HiddenSlides>0</HiddenSlides>
  <MMClips>0</MMClips>
  <ScaleCrop>false</ScaleCrop>
  <HeadingPairs>
    <vt:vector size="8" baseType="variant">
      <vt:variant>
        <vt:lpstr>Fonts Used</vt:lpstr>
      </vt:variant>
      <vt:variant>
        <vt:i4>3</vt:i4>
      </vt:variant>
      <vt:variant>
        <vt:lpstr>Theme</vt:lpstr>
      </vt:variant>
      <vt:variant>
        <vt:i4>3</vt:i4>
      </vt:variant>
      <vt:variant>
        <vt:lpstr>Embedded OLE Servers</vt:lpstr>
      </vt:variant>
      <vt:variant>
        <vt:i4>1</vt:i4>
      </vt:variant>
      <vt:variant>
        <vt:lpstr>Slide Titles</vt:lpstr>
      </vt:variant>
      <vt:variant>
        <vt:i4>39</vt:i4>
      </vt:variant>
    </vt:vector>
  </HeadingPairs>
  <TitlesOfParts>
    <vt:vector size="46" baseType="lpstr">
      <vt:lpstr>Arial</vt:lpstr>
      <vt:lpstr>Calibri</vt:lpstr>
      <vt:lpstr>Helvetica Neue</vt:lpstr>
      <vt:lpstr>SM-template-20140529</vt:lpstr>
      <vt:lpstr>Data slides</vt:lpstr>
      <vt:lpstr>Response Summary</vt:lpstr>
      <vt:lpstr>Worksheet</vt:lpstr>
      <vt:lpstr>PowerPoint Presentation</vt:lpstr>
      <vt:lpstr>Q1: PLANNING – Develops short and long range plans and goals to meet OPRA Strategic Plan objectives consistent with established priorities; sets appropriate priorities of needs and resulting services to be provided; anticipates and prepares for future requirements and devises contingencies; devises realistic plans.</vt:lpstr>
      <vt:lpstr>Q2: BUDGETING AND ECONOMIC MANAGEMENT – Prepares an appropriate budget and subsequently adheres to it; utilizes finances, budgets, facilities, equipment, materials and products to minimize costs; actively practices cost containment.</vt:lpstr>
      <vt:lpstr>Q3: ORGANIZATION OF WORK – Structures work in order to avoid crisis, promotes productivity, attains cost effectiveness. Involved in this process are the tasks of allocating work, delineating responsibilities, scheduling activities, and adequately preparing for meetings and presentations.</vt:lpstr>
      <vt:lpstr>Q4: COMPLIANCE – Complies with established policies, procedures and directives; conducts functions in accordance with applicable laws, statutes, and regulations.</vt:lpstr>
      <vt:lpstr>Q5: PROBLEM SOLVING AND DECISION-MAKING – Identifies problems and acts to rectify them by employing analytical thinking and sound judgment.</vt:lpstr>
      <vt:lpstr>Q6: EVALUATION AND CONTROL – Practices regular and systematic review of OPRA operations to evaluate progress toward established goals; evaluates strategies being deployed to achieve those goals; implements remedial measures when necessary.</vt:lpstr>
      <vt:lpstr>Q7: RISK (LIABILITY) MANAGEMENT - Ensures that liability risk exposures are identified and treated when proposing new advocacy initiatives and member services; evaluates and monitors established advocacy initiatives and member services to identify areas which need revision due to changes in operation, legislation, policies and procedures; implements changes where needed to facilitate favorable loss experience.</vt:lpstr>
      <vt:lpstr>Comments for the Category Administration</vt:lpstr>
      <vt:lpstr>Q9: RELATIONSHIP BUILDING – Treats individuals fairly and with dignity and respect. Works well with other OPRA staff. Interacts appropriately with general membership, board members, vendors, ANCOR and governmental agency representatives. Works well with people representing a wide range of backgrounds and styles.</vt:lpstr>
      <vt:lpstr>Q10: ORAL COMMUNICATION – Effectively communicates orally with individuals and groups, including public presentations; presents ideas in an organized, clear and concise manner, employs tact and discretion; listens well; offers appropriate feedback.</vt:lpstr>
      <vt:lpstr>Q11: COORDINATION/COLLABORATION – Works well with others at various levels; keeps information flowing to the appropriate parties vertically (down as well as up) and horizontally; facilitates communication and problem solving among parties when necessary. Works with governmental stakeholders to maintain high esteem and integrity for OPRA.</vt:lpstr>
      <vt:lpstr>Q12: WRITTEN COMMUNICATION – Prepares organized, clear, concise, accurate and informative letters, memos, reports and other documents which effectively fulfill content and timeliness requirements.</vt:lpstr>
      <vt:lpstr>Q13: SUPERVISORY CONTROL – Effectively hires, assigns, directs, controls, evaluates performance, counsels and disciplines all other functions necessary or incidental to supervision; practices compliance with employment law guidelines and mandates.</vt:lpstr>
      <vt:lpstr>Q14: LEADERSHIP – Promotes cooperation and team work among staff; establishes high standards of conduct and job performance for staff; maintains open communication channels; delegates work; leads by example.</vt:lpstr>
      <vt:lpstr>Q16: EFFORT AND INITIATIVE – Requires little work direction; exhibits persistence and initiative; puts forth consistent, energetic effort; assumes full and complete responsibility for accomplishment of OPRA’s functions.</vt:lpstr>
      <vt:lpstr>Comments for Category Interpersonal</vt:lpstr>
      <vt:lpstr>Q17: INNOVATION – Displays original and novel though in creative efforts to improve on the status quo. Generates creative solutions to work problems and responsibilities, takes appropriate risk-taking actions to introduce and encourage innovative approaches.</vt:lpstr>
      <vt:lpstr>Q18: OBJECTIVITY – Assesses issues, problems and decision situations based on the merits of the case presented; personal loyalties and biases do not unduly influence decisions; human resource decisions made on the basis of equal opportunity and objective job-related criteria</vt:lpstr>
      <vt:lpstr>Q19: CREDIBILITY – Through successful performance, instills the feeling of trust and dependability.</vt:lpstr>
      <vt:lpstr>Q20: FLEXIBILITY – Adapts well to change, both internally and externally.  Is open to change and adjusts well to new requirements of the job and changes in external environment, staff, and the organization.  Maintains patience, confidence, and composure under pressure.  Is open to different ideas, styles and approaches to job duties.</vt:lpstr>
      <vt:lpstr>Comments for the Category Individual</vt:lpstr>
      <vt:lpstr>Q22: COACHING – Communicates a positive attitude; serves as a catalyst for action and encourages staff to try new things and to take calculated risks; provides honest feedback; minimizes tension and defensiveness; creates an environment for success; teaches and guides staff.</vt:lpstr>
      <vt:lpstr>Q23: EMPOWERING – Creates an awareness in others of the powers and self worth; involves others and shares powers in planning and decision-making; fosters leadership in others; challenges others to assume leadership roles and provides support by allowing them to risk, fail and learn; creates an environment in which others feel ownership for results and feel comfortable to take action to achieve desired results.</vt:lpstr>
      <vt:lpstr>Q24: MODELING – Believes in public service; treats all with respect and dignity and creates an atmosphere of mutual respect and trust. Serves as a catalyst for action and is a team player; believes in oneself and looks at problems as opportunities; uses powers in a positive way; accepts responsibility for mistakes; insists on excellence (not perfection); adapts to changes as conditions and situations warrant.</vt:lpstr>
      <vt:lpstr>Q25: TEAM BUILDING – Builds group cohesiveness and pride; encourages cooperation; fosters and practices good communication; recognizes and rewards individuals and team accomplishments and contributions; shares success and rewards; manages conflict; fosters and atmosphere of cooperation among OPRA staff. Is open to different ideas, styles, and approaches to job duties, development and implementation. Practices the team concept through active participation as a team member. Willing to assist others.</vt:lpstr>
      <vt:lpstr>Q26: VISIONING – Establishes and articulates a vision of what could be; looks to and plans for the future; accepts new challenges; keeps an open mind.</vt:lpstr>
      <vt:lpstr>Q27: SELF-DEVELOPMENT – Is not static; prepares for the future; has the courage to identify and address shortcomings; is committed to self-improvement; manages personal stress in positive ways.</vt:lpstr>
      <vt:lpstr>Q28: SYSTEM LEADERSHIP – Participates in local, state and federal groups external to OPRA in order to advance the OPRA mission.</vt:lpstr>
      <vt:lpstr>Comments for the Category Leadership</vt:lpstr>
      <vt:lpstr>Q30: Overall Evaluation Please  Check One</vt:lpstr>
      <vt:lpstr>What were the President’s Performance Highlights in the Past Year?</vt:lpstr>
      <vt:lpstr>What were the President’s Performance Highlights in the Past Year?</vt:lpstr>
      <vt:lpstr>What were the President’s Performance Highlights in the Past Year?</vt:lpstr>
      <vt:lpstr>What were the President’s Performance Highlights in the Past Year?</vt:lpstr>
      <vt:lpstr>Q30: Overall Evaluation Please  Check One</vt:lpstr>
      <vt:lpstr>What Should the President’s Performance Goals be for Next Year?</vt:lpstr>
      <vt:lpstr>What Should the President’s Performance Goals be for Next Year?</vt:lpstr>
      <vt:lpstr>What Should the President’s Performance Goals be for Next Year?</vt:lpstr>
    </vt:vector>
  </TitlesOfParts>
  <Company>SurveyMonkey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Melissa Clarke</dc:creator>
  <cp:lastModifiedBy>Chris Alexander</cp:lastModifiedBy>
  <cp:revision>47</cp:revision>
  <dcterms:created xsi:type="dcterms:W3CDTF">2014-01-30T23:18:11Z</dcterms:created>
  <dcterms:modified xsi:type="dcterms:W3CDTF">2020-10-14T14:14:30Z</dcterms:modified>
</cp:coreProperties>
</file>