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7" r:id="rId5"/>
    <p:sldId id="292" r:id="rId6"/>
    <p:sldId id="297" r:id="rId7"/>
    <p:sldId id="300" r:id="rId8"/>
    <p:sldId id="296" r:id="rId9"/>
    <p:sldId id="258" r:id="rId10"/>
    <p:sldId id="259" r:id="rId11"/>
    <p:sldId id="260" r:id="rId12"/>
    <p:sldId id="261" r:id="rId13"/>
    <p:sldId id="262" r:id="rId14"/>
    <p:sldId id="263" r:id="rId15"/>
    <p:sldId id="281" r:id="rId16"/>
    <p:sldId id="283" r:id="rId17"/>
    <p:sldId id="282" r:id="rId18"/>
    <p:sldId id="284" r:id="rId19"/>
    <p:sldId id="264" r:id="rId20"/>
    <p:sldId id="276" r:id="rId21"/>
    <p:sldId id="265" r:id="rId22"/>
    <p:sldId id="266" r:id="rId23"/>
    <p:sldId id="267" r:id="rId24"/>
    <p:sldId id="301" r:id="rId25"/>
    <p:sldId id="285" r:id="rId26"/>
    <p:sldId id="286" r:id="rId27"/>
    <p:sldId id="287" r:id="rId28"/>
    <p:sldId id="288" r:id="rId29"/>
    <p:sldId id="277" r:id="rId30"/>
    <p:sldId id="278" r:id="rId31"/>
    <p:sldId id="269" r:id="rId32"/>
    <p:sldId id="279" r:id="rId33"/>
    <p:sldId id="289" r:id="rId34"/>
    <p:sldId id="294" r:id="rId35"/>
    <p:sldId id="290" r:id="rId36"/>
    <p:sldId id="280" r:id="rId37"/>
    <p:sldId id="295" r:id="rId38"/>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080" y="-7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Individuals Served in Day Services Per Capita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76422337343516"/>
          <c:y val="0.0848796966482221"/>
          <c:w val="0.907470520297594"/>
          <c:h val="0.806086222974612"/>
        </c:manualLayout>
      </c:layout>
      <c:bar3DChart>
        <c:barDir val="col"/>
        <c:grouping val="clustered"/>
        <c:varyColors val="0"/>
        <c:ser>
          <c:idx val="0"/>
          <c:order val="0"/>
          <c:invertIfNegative val="0"/>
          <c:dPt>
            <c:idx val="2"/>
            <c:invertIfNegative val="0"/>
            <c:bubble3D val="0"/>
          </c:dPt>
          <c:dPt>
            <c:idx val="4"/>
            <c:invertIfNegative val="0"/>
            <c:bubble3D val="0"/>
          </c:dPt>
          <c:dPt>
            <c:idx val="5"/>
            <c:invertIfNegative val="0"/>
            <c:bubble3D val="0"/>
            <c:spPr>
              <a:solidFill>
                <a:srgbClr val="FF0000"/>
              </a:solidFill>
            </c:spPr>
          </c:dPt>
          <c:dPt>
            <c:idx val="7"/>
            <c:invertIfNegative val="0"/>
            <c:bubble3D val="0"/>
          </c:dPt>
          <c:cat>
            <c:strRef>
              <c:f>'All Day'!$A$4:$A$47</c:f>
              <c:strCache>
                <c:ptCount val="44"/>
                <c:pt idx="0">
                  <c:v>VT</c:v>
                </c:pt>
                <c:pt idx="1">
                  <c:v>NY</c:v>
                </c:pt>
                <c:pt idx="2">
                  <c:v>IA</c:v>
                </c:pt>
                <c:pt idx="3">
                  <c:v>SD</c:v>
                </c:pt>
                <c:pt idx="4">
                  <c:v>RI</c:v>
                </c:pt>
                <c:pt idx="5">
                  <c:v>OH</c:v>
                </c:pt>
                <c:pt idx="6">
                  <c:v>OR</c:v>
                </c:pt>
                <c:pt idx="7">
                  <c:v>DC</c:v>
                </c:pt>
                <c:pt idx="8">
                  <c:v>MN</c:v>
                </c:pt>
                <c:pt idx="9">
                  <c:v>NE</c:v>
                </c:pt>
                <c:pt idx="10">
                  <c:v>CT</c:v>
                </c:pt>
                <c:pt idx="11">
                  <c:v>WI</c:v>
                </c:pt>
                <c:pt idx="12">
                  <c:v>WY</c:v>
                </c:pt>
                <c:pt idx="13">
                  <c:v>MA</c:v>
                </c:pt>
                <c:pt idx="14">
                  <c:v>MD</c:v>
                </c:pt>
                <c:pt idx="15">
                  <c:v>AK</c:v>
                </c:pt>
                <c:pt idx="16">
                  <c:v>WV</c:v>
                </c:pt>
                <c:pt idx="17">
                  <c:v>IL</c:v>
                </c:pt>
                <c:pt idx="18">
                  <c:v>KS</c:v>
                </c:pt>
                <c:pt idx="19">
                  <c:v>NH</c:v>
                </c:pt>
                <c:pt idx="20">
                  <c:v>CA</c:v>
                </c:pt>
                <c:pt idx="21">
                  <c:v>PA</c:v>
                </c:pt>
                <c:pt idx="22">
                  <c:v>MT</c:v>
                </c:pt>
                <c:pt idx="23">
                  <c:v>TX</c:v>
                </c:pt>
                <c:pt idx="24">
                  <c:v>IN</c:v>
                </c:pt>
                <c:pt idx="25">
                  <c:v>MI</c:v>
                </c:pt>
                <c:pt idx="26">
                  <c:v>CO</c:v>
                </c:pt>
                <c:pt idx="27">
                  <c:v>SC</c:v>
                </c:pt>
                <c:pt idx="28">
                  <c:v>NM</c:v>
                </c:pt>
                <c:pt idx="29">
                  <c:v>NC</c:v>
                </c:pt>
                <c:pt idx="30">
                  <c:v>VA</c:v>
                </c:pt>
                <c:pt idx="31">
                  <c:v>WA</c:v>
                </c:pt>
                <c:pt idx="32">
                  <c:v>LA</c:v>
                </c:pt>
                <c:pt idx="33">
                  <c:v>OK</c:v>
                </c:pt>
                <c:pt idx="34">
                  <c:v>KY</c:v>
                </c:pt>
                <c:pt idx="35">
                  <c:v>AZ</c:v>
                </c:pt>
                <c:pt idx="36">
                  <c:v>AL</c:v>
                </c:pt>
                <c:pt idx="37">
                  <c:v>TN</c:v>
                </c:pt>
                <c:pt idx="38">
                  <c:v>UT</c:v>
                </c:pt>
                <c:pt idx="39">
                  <c:v>MS</c:v>
                </c:pt>
                <c:pt idx="40">
                  <c:v>FL</c:v>
                </c:pt>
                <c:pt idx="41">
                  <c:v>NV</c:v>
                </c:pt>
                <c:pt idx="42">
                  <c:v>MO</c:v>
                </c:pt>
                <c:pt idx="43">
                  <c:v>GA</c:v>
                </c:pt>
              </c:strCache>
            </c:strRef>
          </c:cat>
          <c:val>
            <c:numRef>
              <c:f>'All Day'!$G$5:$G$47</c:f>
              <c:numCache>
                <c:formatCode>#,##0.00</c:formatCode>
                <c:ptCount val="43"/>
                <c:pt idx="0">
                  <c:v>355.3162087185657</c:v>
                </c:pt>
                <c:pt idx="1">
                  <c:v>313.0644229566643</c:v>
                </c:pt>
                <c:pt idx="2">
                  <c:v>293.174708342131</c:v>
                </c:pt>
                <c:pt idx="3">
                  <c:v>288.118923011656</c:v>
                </c:pt>
                <c:pt idx="4">
                  <c:v>283.7690692667297</c:v>
                </c:pt>
                <c:pt idx="5">
                  <c:v>278.7033308805923</c:v>
                </c:pt>
                <c:pt idx="6">
                  <c:v>273.6263665136991</c:v>
                </c:pt>
                <c:pt idx="7">
                  <c:v>262.738357461494</c:v>
                </c:pt>
                <c:pt idx="8">
                  <c:v>260.7670186433494</c:v>
                </c:pt>
                <c:pt idx="9">
                  <c:v>260.0881557255838</c:v>
                </c:pt>
                <c:pt idx="10">
                  <c:v>259.2367650851303</c:v>
                </c:pt>
                <c:pt idx="11">
                  <c:v>240.6020860394468</c:v>
                </c:pt>
                <c:pt idx="12">
                  <c:v>223.9228749565847</c:v>
                </c:pt>
                <c:pt idx="13">
                  <c:v>211.7774187244318</c:v>
                </c:pt>
                <c:pt idx="14">
                  <c:v>208.3800320456942</c:v>
                </c:pt>
                <c:pt idx="15">
                  <c:v>205.620029277274</c:v>
                </c:pt>
                <c:pt idx="16">
                  <c:v>204.6582798058972</c:v>
                </c:pt>
                <c:pt idx="17">
                  <c:v>201.6203463453744</c:v>
                </c:pt>
                <c:pt idx="18">
                  <c:v>200.1981498929596</c:v>
                </c:pt>
                <c:pt idx="19">
                  <c:v>200.1755708227271</c:v>
                </c:pt>
                <c:pt idx="20">
                  <c:v>191.9502379602235</c:v>
                </c:pt>
                <c:pt idx="21">
                  <c:v>182.228192975549</c:v>
                </c:pt>
                <c:pt idx="22">
                  <c:v>181.8133592390106</c:v>
                </c:pt>
                <c:pt idx="23">
                  <c:v>180.5760449488271</c:v>
                </c:pt>
                <c:pt idx="24">
                  <c:v>173.1234939152124</c:v>
                </c:pt>
                <c:pt idx="25">
                  <c:v>169.6178624279725</c:v>
                </c:pt>
                <c:pt idx="26">
                  <c:v>156.2009133981445</c:v>
                </c:pt>
                <c:pt idx="27">
                  <c:v>155.6028554084479</c:v>
                </c:pt>
                <c:pt idx="28">
                  <c:v>153.5872422862307</c:v>
                </c:pt>
                <c:pt idx="29">
                  <c:v>149.5935826922003</c:v>
                </c:pt>
                <c:pt idx="30">
                  <c:v>123.5278632417565</c:v>
                </c:pt>
                <c:pt idx="31">
                  <c:v>109.4902636946986</c:v>
                </c:pt>
                <c:pt idx="32">
                  <c:v>106.9759051016113</c:v>
                </c:pt>
                <c:pt idx="33">
                  <c:v>106.9722860760258</c:v>
                </c:pt>
                <c:pt idx="34">
                  <c:v>105.221669709472</c:v>
                </c:pt>
                <c:pt idx="35">
                  <c:v>102.9620591578974</c:v>
                </c:pt>
                <c:pt idx="36">
                  <c:v>100.6660104479638</c:v>
                </c:pt>
                <c:pt idx="37">
                  <c:v>100.0631118172441</c:v>
                </c:pt>
                <c:pt idx="38">
                  <c:v>99.04274349070945</c:v>
                </c:pt>
                <c:pt idx="39">
                  <c:v>83.6414265806157</c:v>
                </c:pt>
                <c:pt idx="40">
                  <c:v>82.72984244977274</c:v>
                </c:pt>
                <c:pt idx="41">
                  <c:v>79.60819127527495</c:v>
                </c:pt>
                <c:pt idx="42">
                  <c:v>52.29638489650247</c:v>
                </c:pt>
              </c:numCache>
            </c:numRef>
          </c:val>
        </c:ser>
        <c:dLbls>
          <c:showLegendKey val="0"/>
          <c:showVal val="0"/>
          <c:showCatName val="0"/>
          <c:showSerName val="0"/>
          <c:showPercent val="0"/>
          <c:showBubbleSize val="0"/>
        </c:dLbls>
        <c:gapWidth val="150"/>
        <c:shape val="box"/>
        <c:axId val="-2086354312"/>
        <c:axId val="-2123457160"/>
        <c:axId val="0"/>
      </c:bar3DChart>
      <c:catAx>
        <c:axId val="-2086354312"/>
        <c:scaling>
          <c:orientation val="minMax"/>
        </c:scaling>
        <c:delete val="0"/>
        <c:axPos val="b"/>
        <c:numFmt formatCode="General" sourceLinked="0"/>
        <c:majorTickMark val="out"/>
        <c:minorTickMark val="none"/>
        <c:tickLblPos val="nextTo"/>
        <c:crossAx val="-2123457160"/>
        <c:crosses val="autoZero"/>
        <c:auto val="1"/>
        <c:lblAlgn val="ctr"/>
        <c:lblOffset val="100"/>
        <c:noMultiLvlLbl val="0"/>
      </c:catAx>
      <c:valAx>
        <c:axId val="-2123457160"/>
        <c:scaling>
          <c:orientation val="minMax"/>
        </c:scaling>
        <c:delete val="0"/>
        <c:axPos val="l"/>
        <c:majorGridlines/>
        <c:title>
          <c:tx>
            <c:rich>
              <a:bodyPr rot="-5400000" vert="horz"/>
              <a:lstStyle/>
              <a:p>
                <a:pPr>
                  <a:defRPr/>
                </a:pPr>
                <a:r>
                  <a:rPr lang="en-US" dirty="0"/>
                  <a:t>Individuals Served Per 100K in Population</a:t>
                </a:r>
              </a:p>
            </c:rich>
          </c:tx>
          <c:layout/>
          <c:overlay val="0"/>
        </c:title>
        <c:numFmt formatCode="0" sourceLinked="0"/>
        <c:majorTickMark val="out"/>
        <c:minorTickMark val="none"/>
        <c:tickLblPos val="nextTo"/>
        <c:crossAx val="-208635431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a:t>Individuals Served in Sheltered Workshops Per Capita </a:t>
            </a:r>
            <a:endParaRPr lang="en-US"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76422337343516"/>
          <c:y val="0.0848796966482221"/>
          <c:w val="0.907470520297594"/>
          <c:h val="0.806086222974612"/>
        </c:manualLayout>
      </c:layout>
      <c:bar3DChart>
        <c:barDir val="col"/>
        <c:grouping val="clustered"/>
        <c:varyColors val="0"/>
        <c:ser>
          <c:idx val="0"/>
          <c:order val="0"/>
          <c:invertIfNegative val="0"/>
          <c:dPt>
            <c:idx val="2"/>
            <c:invertIfNegative val="0"/>
            <c:bubble3D val="0"/>
            <c:spPr>
              <a:solidFill>
                <a:srgbClr val="FF0000"/>
              </a:solidFill>
            </c:spPr>
          </c:dPt>
          <c:cat>
            <c:strRef>
              <c:f>Sheltered!$A$4:$A$40</c:f>
              <c:strCache>
                <c:ptCount val="37"/>
                <c:pt idx="0">
                  <c:v>MN</c:v>
                </c:pt>
                <c:pt idx="1">
                  <c:v>SD</c:v>
                </c:pt>
                <c:pt idx="2">
                  <c:v>OH</c:v>
                </c:pt>
                <c:pt idx="3">
                  <c:v>WI</c:v>
                </c:pt>
                <c:pt idx="4">
                  <c:v>IA</c:v>
                </c:pt>
                <c:pt idx="5">
                  <c:v>RI</c:v>
                </c:pt>
                <c:pt idx="6">
                  <c:v>PA</c:v>
                </c:pt>
                <c:pt idx="7">
                  <c:v>NY</c:v>
                </c:pt>
                <c:pt idx="8">
                  <c:v>OR</c:v>
                </c:pt>
                <c:pt idx="9">
                  <c:v>IN</c:v>
                </c:pt>
                <c:pt idx="10">
                  <c:v>SC</c:v>
                </c:pt>
                <c:pt idx="11">
                  <c:v>OK</c:v>
                </c:pt>
                <c:pt idx="12">
                  <c:v>MA</c:v>
                </c:pt>
                <c:pt idx="13">
                  <c:v>MI</c:v>
                </c:pt>
                <c:pt idx="14">
                  <c:v>NV</c:v>
                </c:pt>
                <c:pt idx="15">
                  <c:v>LA</c:v>
                </c:pt>
                <c:pt idx="16">
                  <c:v>NC</c:v>
                </c:pt>
                <c:pt idx="17">
                  <c:v>CA</c:v>
                </c:pt>
                <c:pt idx="18">
                  <c:v>MS</c:v>
                </c:pt>
                <c:pt idx="19">
                  <c:v>WV</c:v>
                </c:pt>
                <c:pt idx="20">
                  <c:v>WY</c:v>
                </c:pt>
                <c:pt idx="21">
                  <c:v>NE</c:v>
                </c:pt>
                <c:pt idx="22">
                  <c:v>IL</c:v>
                </c:pt>
                <c:pt idx="23">
                  <c:v>CT</c:v>
                </c:pt>
                <c:pt idx="24">
                  <c:v>AZ</c:v>
                </c:pt>
                <c:pt idx="25">
                  <c:v>WA</c:v>
                </c:pt>
                <c:pt idx="26">
                  <c:v>VA</c:v>
                </c:pt>
                <c:pt idx="27">
                  <c:v>NH</c:v>
                </c:pt>
                <c:pt idx="28">
                  <c:v>AL</c:v>
                </c:pt>
                <c:pt idx="29">
                  <c:v>AK</c:v>
                </c:pt>
                <c:pt idx="30">
                  <c:v>CO</c:v>
                </c:pt>
                <c:pt idx="31">
                  <c:v>DC</c:v>
                </c:pt>
                <c:pt idx="32">
                  <c:v>GA</c:v>
                </c:pt>
                <c:pt idx="33">
                  <c:v>MD</c:v>
                </c:pt>
                <c:pt idx="34">
                  <c:v>MO</c:v>
                </c:pt>
                <c:pt idx="35">
                  <c:v>NM</c:v>
                </c:pt>
                <c:pt idx="36">
                  <c:v>VT</c:v>
                </c:pt>
              </c:strCache>
            </c:strRef>
          </c:cat>
          <c:val>
            <c:numRef>
              <c:f>Sheltered!$G$4:$G$40</c:f>
              <c:numCache>
                <c:formatCode>0.00</c:formatCode>
                <c:ptCount val="37"/>
                <c:pt idx="0">
                  <c:v>216.97477258997</c:v>
                </c:pt>
                <c:pt idx="1">
                  <c:v>195.7329489055701</c:v>
                </c:pt>
                <c:pt idx="2">
                  <c:v>148.2726085195164</c:v>
                </c:pt>
                <c:pt idx="3">
                  <c:v>114.3078840575955</c:v>
                </c:pt>
                <c:pt idx="4">
                  <c:v>92.57720236592716</c:v>
                </c:pt>
                <c:pt idx="5">
                  <c:v>87.4154144099412</c:v>
                </c:pt>
                <c:pt idx="6">
                  <c:v>77.80811976188127</c:v>
                </c:pt>
                <c:pt idx="7">
                  <c:v>72.77604228716514</c:v>
                </c:pt>
                <c:pt idx="8">
                  <c:v>65.75652677434796</c:v>
                </c:pt>
                <c:pt idx="9">
                  <c:v>64.81587473350145</c:v>
                </c:pt>
                <c:pt idx="10">
                  <c:v>59.62519474357961</c:v>
                </c:pt>
                <c:pt idx="11">
                  <c:v>59.26401843277135</c:v>
                </c:pt>
                <c:pt idx="12">
                  <c:v>55.25586501538662</c:v>
                </c:pt>
                <c:pt idx="13">
                  <c:v>44.96674678193112</c:v>
                </c:pt>
                <c:pt idx="14">
                  <c:v>35.43466398758575</c:v>
                </c:pt>
                <c:pt idx="15">
                  <c:v>34.4056049222311</c:v>
                </c:pt>
                <c:pt idx="16">
                  <c:v>32.42408843626107</c:v>
                </c:pt>
                <c:pt idx="17">
                  <c:v>28.14396892362478</c:v>
                </c:pt>
                <c:pt idx="18">
                  <c:v>26.85904908222629</c:v>
                </c:pt>
                <c:pt idx="19">
                  <c:v>24.8468764080795</c:v>
                </c:pt>
                <c:pt idx="20">
                  <c:v>21.47290014397403</c:v>
                </c:pt>
                <c:pt idx="21">
                  <c:v>17.47491779462196</c:v>
                </c:pt>
                <c:pt idx="22">
                  <c:v>15.36219223844858</c:v>
                </c:pt>
                <c:pt idx="23">
                  <c:v>15.08081220786163</c:v>
                </c:pt>
                <c:pt idx="24">
                  <c:v>12.5105958267676</c:v>
                </c:pt>
                <c:pt idx="25">
                  <c:v>10.43918057264103</c:v>
                </c:pt>
                <c:pt idx="26">
                  <c:v>10.21415892391427</c:v>
                </c:pt>
                <c:pt idx="27">
                  <c:v>6.296493535852841</c:v>
                </c:pt>
                <c:pt idx="28">
                  <c:v>1.041072387845272</c:v>
                </c:pt>
                <c:pt idx="29">
                  <c:v>0.0</c:v>
                </c:pt>
                <c:pt idx="30">
                  <c:v>0.0</c:v>
                </c:pt>
                <c:pt idx="31">
                  <c:v>0.0</c:v>
                </c:pt>
                <c:pt idx="32">
                  <c:v>0.0</c:v>
                </c:pt>
                <c:pt idx="33">
                  <c:v>0.0</c:v>
                </c:pt>
                <c:pt idx="34">
                  <c:v>0.0</c:v>
                </c:pt>
                <c:pt idx="35">
                  <c:v>0.0</c:v>
                </c:pt>
                <c:pt idx="36">
                  <c:v>0.0</c:v>
                </c:pt>
              </c:numCache>
            </c:numRef>
          </c:val>
        </c:ser>
        <c:dLbls>
          <c:showLegendKey val="0"/>
          <c:showVal val="0"/>
          <c:showCatName val="0"/>
          <c:showSerName val="0"/>
          <c:showPercent val="0"/>
          <c:showBubbleSize val="0"/>
        </c:dLbls>
        <c:gapWidth val="150"/>
        <c:shape val="box"/>
        <c:axId val="-2085746952"/>
        <c:axId val="-2085883544"/>
        <c:axId val="0"/>
      </c:bar3DChart>
      <c:catAx>
        <c:axId val="-2085746952"/>
        <c:scaling>
          <c:orientation val="minMax"/>
        </c:scaling>
        <c:delete val="0"/>
        <c:axPos val="b"/>
        <c:numFmt formatCode="General" sourceLinked="0"/>
        <c:majorTickMark val="out"/>
        <c:minorTickMark val="none"/>
        <c:tickLblPos val="nextTo"/>
        <c:crossAx val="-2085883544"/>
        <c:crosses val="autoZero"/>
        <c:auto val="1"/>
        <c:lblAlgn val="ctr"/>
        <c:lblOffset val="100"/>
        <c:noMultiLvlLbl val="0"/>
      </c:catAx>
      <c:valAx>
        <c:axId val="-2085883544"/>
        <c:scaling>
          <c:orientation val="minMax"/>
        </c:scaling>
        <c:delete val="0"/>
        <c:axPos val="l"/>
        <c:majorGridlines/>
        <c:title>
          <c:tx>
            <c:rich>
              <a:bodyPr rot="-5400000" vert="horz"/>
              <a:lstStyle/>
              <a:p>
                <a:pPr>
                  <a:defRPr/>
                </a:pPr>
                <a:r>
                  <a:rPr lang="en-US" dirty="0"/>
                  <a:t>Individuals</a:t>
                </a:r>
                <a:r>
                  <a:rPr lang="en-US" baseline="0" dirty="0"/>
                  <a:t> Served Per 100K in Population</a:t>
                </a:r>
                <a:endParaRPr lang="en-US" dirty="0"/>
              </a:p>
            </c:rich>
          </c:tx>
          <c:layout/>
          <c:overlay val="0"/>
        </c:title>
        <c:numFmt formatCode="0" sourceLinked="0"/>
        <c:majorTickMark val="out"/>
        <c:minorTickMark val="none"/>
        <c:tickLblPos val="nextTo"/>
        <c:crossAx val="-2085746952"/>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Individuals Served in Non-Work Day Services Per Capita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76422337343516"/>
          <c:y val="0.0848796966482221"/>
          <c:w val="0.907470520297594"/>
          <c:h val="0.800034562762784"/>
        </c:manualLayout>
      </c:layout>
      <c:bar3DChart>
        <c:barDir val="col"/>
        <c:grouping val="clustered"/>
        <c:varyColors val="0"/>
        <c:ser>
          <c:idx val="0"/>
          <c:order val="0"/>
          <c:invertIfNegative val="0"/>
          <c:dPt>
            <c:idx val="2"/>
            <c:invertIfNegative val="0"/>
            <c:bubble3D val="0"/>
          </c:dPt>
          <c:dPt>
            <c:idx val="5"/>
            <c:invertIfNegative val="0"/>
            <c:bubble3D val="0"/>
          </c:dPt>
          <c:dPt>
            <c:idx val="7"/>
            <c:invertIfNegative val="0"/>
            <c:bubble3D val="0"/>
          </c:dPt>
          <c:dPt>
            <c:idx val="10"/>
            <c:invertIfNegative val="0"/>
            <c:bubble3D val="0"/>
          </c:dPt>
          <c:dPt>
            <c:idx val="24"/>
            <c:invertIfNegative val="0"/>
            <c:bubble3D val="0"/>
            <c:spPr>
              <a:solidFill>
                <a:srgbClr val="FF0000"/>
              </a:solidFill>
            </c:spPr>
          </c:dPt>
          <c:cat>
            <c:strRef>
              <c:f>'Non Work'!$A$4:$A$41</c:f>
              <c:strCache>
                <c:ptCount val="38"/>
                <c:pt idx="0">
                  <c:v>RI</c:v>
                </c:pt>
                <c:pt idx="1">
                  <c:v>VT</c:v>
                </c:pt>
                <c:pt idx="2">
                  <c:v>NY</c:v>
                </c:pt>
                <c:pt idx="3">
                  <c:v>NE</c:v>
                </c:pt>
                <c:pt idx="4">
                  <c:v>CO</c:v>
                </c:pt>
                <c:pt idx="5">
                  <c:v>DC</c:v>
                </c:pt>
                <c:pt idx="6">
                  <c:v>AK</c:v>
                </c:pt>
                <c:pt idx="7">
                  <c:v>WI</c:v>
                </c:pt>
                <c:pt idx="8">
                  <c:v>OR</c:v>
                </c:pt>
                <c:pt idx="9">
                  <c:v>IN</c:v>
                </c:pt>
                <c:pt idx="10">
                  <c:v>WY</c:v>
                </c:pt>
                <c:pt idx="11">
                  <c:v>SD</c:v>
                </c:pt>
                <c:pt idx="12">
                  <c:v>IL</c:v>
                </c:pt>
                <c:pt idx="13">
                  <c:v>NM</c:v>
                </c:pt>
                <c:pt idx="14">
                  <c:v>IA</c:v>
                </c:pt>
                <c:pt idx="15">
                  <c:v>MA</c:v>
                </c:pt>
                <c:pt idx="16">
                  <c:v>KY</c:v>
                </c:pt>
                <c:pt idx="17">
                  <c:v>CA</c:v>
                </c:pt>
                <c:pt idx="18">
                  <c:v>MD</c:v>
                </c:pt>
                <c:pt idx="19">
                  <c:v>CT</c:v>
                </c:pt>
                <c:pt idx="20">
                  <c:v>GA</c:v>
                </c:pt>
                <c:pt idx="21">
                  <c:v>NC</c:v>
                </c:pt>
                <c:pt idx="22">
                  <c:v>MI</c:v>
                </c:pt>
                <c:pt idx="23">
                  <c:v>VA</c:v>
                </c:pt>
                <c:pt idx="24">
                  <c:v>OH</c:v>
                </c:pt>
                <c:pt idx="25">
                  <c:v>AL</c:v>
                </c:pt>
                <c:pt idx="26">
                  <c:v>NH</c:v>
                </c:pt>
                <c:pt idx="27">
                  <c:v>PA</c:v>
                </c:pt>
                <c:pt idx="28">
                  <c:v>SC</c:v>
                </c:pt>
                <c:pt idx="29">
                  <c:v>UT</c:v>
                </c:pt>
                <c:pt idx="30">
                  <c:v>MO</c:v>
                </c:pt>
                <c:pt idx="31">
                  <c:v>AZ</c:v>
                </c:pt>
                <c:pt idx="32">
                  <c:v>TX</c:v>
                </c:pt>
                <c:pt idx="33">
                  <c:v>MS</c:v>
                </c:pt>
                <c:pt idx="34">
                  <c:v>LA</c:v>
                </c:pt>
                <c:pt idx="35">
                  <c:v>OK</c:v>
                </c:pt>
                <c:pt idx="36">
                  <c:v>NV</c:v>
                </c:pt>
                <c:pt idx="37">
                  <c:v>WA</c:v>
                </c:pt>
              </c:strCache>
            </c:strRef>
          </c:cat>
          <c:val>
            <c:numRef>
              <c:f>'Non Work'!$J$4:$J$41</c:f>
              <c:numCache>
                <c:formatCode>0.00</c:formatCode>
                <c:ptCount val="38"/>
                <c:pt idx="0">
                  <c:v>372.775853180152</c:v>
                </c:pt>
                <c:pt idx="1">
                  <c:v>285.5861220150342</c:v>
                </c:pt>
                <c:pt idx="2">
                  <c:v>227.534301348196</c:v>
                </c:pt>
                <c:pt idx="3">
                  <c:v>223.3207662263023</c:v>
                </c:pt>
                <c:pt idx="4">
                  <c:v>214.4896923778083</c:v>
                </c:pt>
                <c:pt idx="5">
                  <c:v>207.9301484152001</c:v>
                </c:pt>
                <c:pt idx="6">
                  <c:v>197.4490741893795</c:v>
                </c:pt>
                <c:pt idx="7">
                  <c:v>186.7723245713629</c:v>
                </c:pt>
                <c:pt idx="8">
                  <c:v>186.2412861625384</c:v>
                </c:pt>
                <c:pt idx="9">
                  <c:v>181.0977636374963</c:v>
                </c:pt>
                <c:pt idx="10">
                  <c:v>177.2394298769004</c:v>
                </c:pt>
                <c:pt idx="11">
                  <c:v>175.3466281268126</c:v>
                </c:pt>
                <c:pt idx="12">
                  <c:v>169.3881783540418</c:v>
                </c:pt>
                <c:pt idx="13">
                  <c:v>162.230384435104</c:v>
                </c:pt>
                <c:pt idx="14">
                  <c:v>158.3772245060835</c:v>
                </c:pt>
                <c:pt idx="15">
                  <c:v>156.0978186684673</c:v>
                </c:pt>
                <c:pt idx="16">
                  <c:v>151.1435552516205</c:v>
                </c:pt>
                <c:pt idx="17">
                  <c:v>143.874367530095</c:v>
                </c:pt>
                <c:pt idx="18">
                  <c:v>127.3958789620762</c:v>
                </c:pt>
                <c:pt idx="19">
                  <c:v>126.6788225460377</c:v>
                </c:pt>
                <c:pt idx="20">
                  <c:v>123.216925567563</c:v>
                </c:pt>
                <c:pt idx="21">
                  <c:v>118.0874737907011</c:v>
                </c:pt>
                <c:pt idx="22">
                  <c:v>111.7637809004629</c:v>
                </c:pt>
                <c:pt idx="23">
                  <c:v>106.7484589835442</c:v>
                </c:pt>
                <c:pt idx="24">
                  <c:v>101.7327834479332</c:v>
                </c:pt>
                <c:pt idx="25">
                  <c:v>96.73644627858265</c:v>
                </c:pt>
                <c:pt idx="26">
                  <c:v>90.80605737850418</c:v>
                </c:pt>
                <c:pt idx="27">
                  <c:v>86.15787663799236</c:v>
                </c:pt>
                <c:pt idx="28">
                  <c:v>84.8857611188165</c:v>
                </c:pt>
                <c:pt idx="29">
                  <c:v>79.93690238114</c:v>
                </c:pt>
                <c:pt idx="30">
                  <c:v>77.0294515369954</c:v>
                </c:pt>
                <c:pt idx="31">
                  <c:v>72.82678532450028</c:v>
                </c:pt>
                <c:pt idx="32">
                  <c:v>65.16536661156569</c:v>
                </c:pt>
                <c:pt idx="33">
                  <c:v>61.13791047341758</c:v>
                </c:pt>
                <c:pt idx="34">
                  <c:v>39.17080306266714</c:v>
                </c:pt>
                <c:pt idx="35">
                  <c:v>31.17493092458199</c:v>
                </c:pt>
                <c:pt idx="36">
                  <c:v>28.53133048534107</c:v>
                </c:pt>
                <c:pt idx="37">
                  <c:v>6.442131068670481</c:v>
                </c:pt>
              </c:numCache>
            </c:numRef>
          </c:val>
        </c:ser>
        <c:dLbls>
          <c:showLegendKey val="0"/>
          <c:showVal val="0"/>
          <c:showCatName val="0"/>
          <c:showSerName val="0"/>
          <c:showPercent val="0"/>
          <c:showBubbleSize val="0"/>
        </c:dLbls>
        <c:gapWidth val="150"/>
        <c:shape val="box"/>
        <c:axId val="-2111445704"/>
        <c:axId val="-2123631944"/>
        <c:axId val="0"/>
      </c:bar3DChart>
      <c:catAx>
        <c:axId val="-2111445704"/>
        <c:scaling>
          <c:orientation val="minMax"/>
        </c:scaling>
        <c:delete val="0"/>
        <c:axPos val="b"/>
        <c:numFmt formatCode="General" sourceLinked="0"/>
        <c:majorTickMark val="out"/>
        <c:minorTickMark val="none"/>
        <c:tickLblPos val="nextTo"/>
        <c:crossAx val="-2123631944"/>
        <c:crosses val="autoZero"/>
        <c:auto val="1"/>
        <c:lblAlgn val="ctr"/>
        <c:lblOffset val="100"/>
        <c:noMultiLvlLbl val="0"/>
      </c:catAx>
      <c:valAx>
        <c:axId val="-2123631944"/>
        <c:scaling>
          <c:orientation val="minMax"/>
        </c:scaling>
        <c:delete val="0"/>
        <c:axPos val="l"/>
        <c:majorGridlines/>
        <c:title>
          <c:tx>
            <c:rich>
              <a:bodyPr rot="-5400000" vert="horz"/>
              <a:lstStyle/>
              <a:p>
                <a:pPr>
                  <a:defRPr/>
                </a:pPr>
                <a:r>
                  <a:rPr lang="en-US" dirty="0"/>
                  <a:t>Individuals Served Per 100K in Population</a:t>
                </a:r>
              </a:p>
            </c:rich>
          </c:tx>
          <c:layout/>
          <c:overlay val="0"/>
        </c:title>
        <c:numFmt formatCode="0" sourceLinked="0"/>
        <c:majorTickMark val="out"/>
        <c:minorTickMark val="none"/>
        <c:tickLblPos val="nextTo"/>
        <c:crossAx val="-2111445704"/>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Individuals Served in Integrated</a:t>
            </a:r>
            <a:r>
              <a:rPr lang="en-US" baseline="0" dirty="0"/>
              <a:t> Employment </a:t>
            </a:r>
            <a:r>
              <a:rPr lang="en-US" dirty="0"/>
              <a:t>Per Capita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76422337343516"/>
          <c:y val="0.0848796966482221"/>
          <c:w val="0.907470520297594"/>
          <c:h val="0.791965682480348"/>
        </c:manualLayout>
      </c:layout>
      <c:bar3DChart>
        <c:barDir val="col"/>
        <c:grouping val="clustered"/>
        <c:varyColors val="0"/>
        <c:ser>
          <c:idx val="0"/>
          <c:order val="0"/>
          <c:invertIfNegative val="0"/>
          <c:dPt>
            <c:idx val="2"/>
            <c:invertIfNegative val="0"/>
            <c:bubble3D val="0"/>
          </c:dPt>
          <c:dPt>
            <c:idx val="7"/>
            <c:invertIfNegative val="0"/>
            <c:bubble3D val="0"/>
            <c:spPr>
              <a:solidFill>
                <a:srgbClr val="FF0000"/>
              </a:solidFill>
            </c:spPr>
          </c:dPt>
          <c:cat>
            <c:strRef>
              <c:f>Integrated!$A$4:$A$47</c:f>
              <c:strCache>
                <c:ptCount val="44"/>
                <c:pt idx="0">
                  <c:v>VT</c:v>
                </c:pt>
                <c:pt idx="1">
                  <c:v>CT</c:v>
                </c:pt>
                <c:pt idx="2">
                  <c:v>WA</c:v>
                </c:pt>
                <c:pt idx="3">
                  <c:v>NH</c:v>
                </c:pt>
                <c:pt idx="4">
                  <c:v>OR</c:v>
                </c:pt>
                <c:pt idx="5">
                  <c:v>MD</c:v>
                </c:pt>
                <c:pt idx="6">
                  <c:v>RI</c:v>
                </c:pt>
                <c:pt idx="7">
                  <c:v>OH</c:v>
                </c:pt>
                <c:pt idx="8">
                  <c:v>OK</c:v>
                </c:pt>
                <c:pt idx="9">
                  <c:v>IA</c:v>
                </c:pt>
                <c:pt idx="10">
                  <c:v>DC</c:v>
                </c:pt>
                <c:pt idx="11">
                  <c:v>WI</c:v>
                </c:pt>
                <c:pt idx="12">
                  <c:v>NM</c:v>
                </c:pt>
                <c:pt idx="13">
                  <c:v>MA</c:v>
                </c:pt>
                <c:pt idx="14">
                  <c:v>AK</c:v>
                </c:pt>
                <c:pt idx="15">
                  <c:v>SD</c:v>
                </c:pt>
                <c:pt idx="16">
                  <c:v>MN</c:v>
                </c:pt>
                <c:pt idx="17">
                  <c:v>NY</c:v>
                </c:pt>
                <c:pt idx="18">
                  <c:v>SC</c:v>
                </c:pt>
                <c:pt idx="19">
                  <c:v>WV</c:v>
                </c:pt>
                <c:pt idx="20">
                  <c:v>WY</c:v>
                </c:pt>
                <c:pt idx="21">
                  <c:v>MI</c:v>
                </c:pt>
                <c:pt idx="22">
                  <c:v>LA</c:v>
                </c:pt>
                <c:pt idx="23">
                  <c:v>CO</c:v>
                </c:pt>
                <c:pt idx="24">
                  <c:v>IN</c:v>
                </c:pt>
                <c:pt idx="25">
                  <c:v>VA</c:v>
                </c:pt>
                <c:pt idx="26">
                  <c:v>KS</c:v>
                </c:pt>
                <c:pt idx="27">
                  <c:v>NC</c:v>
                </c:pt>
                <c:pt idx="28">
                  <c:v>CA</c:v>
                </c:pt>
                <c:pt idx="29">
                  <c:v>PA</c:v>
                </c:pt>
                <c:pt idx="30">
                  <c:v>GA</c:v>
                </c:pt>
                <c:pt idx="31">
                  <c:v>UT</c:v>
                </c:pt>
                <c:pt idx="32">
                  <c:v>MT</c:v>
                </c:pt>
                <c:pt idx="33">
                  <c:v>AZ</c:v>
                </c:pt>
                <c:pt idx="34">
                  <c:v>IL</c:v>
                </c:pt>
                <c:pt idx="35">
                  <c:v>NV</c:v>
                </c:pt>
                <c:pt idx="36">
                  <c:v>TN</c:v>
                </c:pt>
                <c:pt idx="37">
                  <c:v>FL</c:v>
                </c:pt>
                <c:pt idx="38">
                  <c:v>NE</c:v>
                </c:pt>
                <c:pt idx="39">
                  <c:v>MS</c:v>
                </c:pt>
                <c:pt idx="40">
                  <c:v>KY</c:v>
                </c:pt>
                <c:pt idx="41">
                  <c:v>TX</c:v>
                </c:pt>
                <c:pt idx="42">
                  <c:v>AL</c:v>
                </c:pt>
                <c:pt idx="43">
                  <c:v>MO</c:v>
                </c:pt>
              </c:strCache>
            </c:strRef>
          </c:cat>
          <c:val>
            <c:numRef>
              <c:f>Integrated!$J$4:$J$47</c:f>
              <c:numCache>
                <c:formatCode>0.00</c:formatCode>
                <c:ptCount val="44"/>
                <c:pt idx="0">
                  <c:v>155.3243693239958</c:v>
                </c:pt>
                <c:pt idx="1">
                  <c:v>133.3814057495318</c:v>
                </c:pt>
                <c:pt idx="2">
                  <c:v>108.9598623023766</c:v>
                </c:pt>
                <c:pt idx="3">
                  <c:v>97.10255091435705</c:v>
                </c:pt>
                <c:pt idx="4">
                  <c:v>94.32161656713222</c:v>
                </c:pt>
                <c:pt idx="5">
                  <c:v>84.38153976235564</c:v>
                </c:pt>
                <c:pt idx="6">
                  <c:v>76.00099685913277</c:v>
                </c:pt>
                <c:pt idx="7">
                  <c:v>66.91236714646944</c:v>
                </c:pt>
                <c:pt idx="8">
                  <c:v>65.06645904479168</c:v>
                </c:pt>
                <c:pt idx="9">
                  <c:v>62.10999608465377</c:v>
                </c:pt>
                <c:pt idx="10">
                  <c:v>58.57643091541046</c:v>
                </c:pt>
                <c:pt idx="11">
                  <c:v>58.2831897729722</c:v>
                </c:pt>
                <c:pt idx="12">
                  <c:v>57.05438031643089</c:v>
                </c:pt>
                <c:pt idx="13">
                  <c:v>56.66762200616437</c:v>
                </c:pt>
                <c:pt idx="14">
                  <c:v>55.20825550214606</c:v>
                </c:pt>
                <c:pt idx="15">
                  <c:v>52.66466201179009</c:v>
                </c:pt>
                <c:pt idx="16">
                  <c:v>49.43065872059161</c:v>
                </c:pt>
                <c:pt idx="17">
                  <c:v>47.4539250745831</c:v>
                </c:pt>
                <c:pt idx="18">
                  <c:v>46.80257221807863</c:v>
                </c:pt>
                <c:pt idx="19">
                  <c:v>44.25007707382485</c:v>
                </c:pt>
                <c:pt idx="20">
                  <c:v>41.8897560185723</c:v>
                </c:pt>
                <c:pt idx="21">
                  <c:v>40.4305831795206</c:v>
                </c:pt>
                <c:pt idx="22">
                  <c:v>35.91385570980029</c:v>
                </c:pt>
                <c:pt idx="23">
                  <c:v>34.9241986586919</c:v>
                </c:pt>
                <c:pt idx="24">
                  <c:v>34.29533144634844</c:v>
                </c:pt>
                <c:pt idx="25">
                  <c:v>32.63096478474185</c:v>
                </c:pt>
                <c:pt idx="26">
                  <c:v>30.99708209490122</c:v>
                </c:pt>
                <c:pt idx="27">
                  <c:v>30.80857971826149</c:v>
                </c:pt>
                <c:pt idx="28">
                  <c:v>28.15723436900734</c:v>
                </c:pt>
                <c:pt idx="29">
                  <c:v>27.98424156034982</c:v>
                </c:pt>
                <c:pt idx="30">
                  <c:v>27.34531405848677</c:v>
                </c:pt>
                <c:pt idx="31">
                  <c:v>27.1189135964436</c:v>
                </c:pt>
                <c:pt idx="32">
                  <c:v>23.64258028709706</c:v>
                </c:pt>
                <c:pt idx="33">
                  <c:v>19.88428855820397</c:v>
                </c:pt>
                <c:pt idx="34">
                  <c:v>19.04538855661985</c:v>
                </c:pt>
                <c:pt idx="35">
                  <c:v>18.76384797684592</c:v>
                </c:pt>
                <c:pt idx="36">
                  <c:v>17.94372417075866</c:v>
                </c:pt>
                <c:pt idx="37">
                  <c:v>16.81224157868838</c:v>
                </c:pt>
                <c:pt idx="38">
                  <c:v>13.35040303564287</c:v>
                </c:pt>
                <c:pt idx="39">
                  <c:v>11.04578393506556</c:v>
                </c:pt>
                <c:pt idx="40">
                  <c:v>9.45219387021795</c:v>
                </c:pt>
                <c:pt idx="41">
                  <c:v>8.541488792012645</c:v>
                </c:pt>
                <c:pt idx="42">
                  <c:v>5.184540491469451</c:v>
                </c:pt>
                <c:pt idx="43">
                  <c:v>5.107568384850452</c:v>
                </c:pt>
              </c:numCache>
            </c:numRef>
          </c:val>
        </c:ser>
        <c:dLbls>
          <c:showLegendKey val="0"/>
          <c:showVal val="0"/>
          <c:showCatName val="0"/>
          <c:showSerName val="0"/>
          <c:showPercent val="0"/>
          <c:showBubbleSize val="0"/>
        </c:dLbls>
        <c:gapWidth val="150"/>
        <c:shape val="box"/>
        <c:axId val="-2085757256"/>
        <c:axId val="2126769912"/>
        <c:axId val="0"/>
      </c:bar3DChart>
      <c:catAx>
        <c:axId val="-2085757256"/>
        <c:scaling>
          <c:orientation val="minMax"/>
        </c:scaling>
        <c:delete val="0"/>
        <c:axPos val="b"/>
        <c:numFmt formatCode="General" sourceLinked="0"/>
        <c:majorTickMark val="out"/>
        <c:minorTickMark val="none"/>
        <c:tickLblPos val="nextTo"/>
        <c:crossAx val="2126769912"/>
        <c:crosses val="autoZero"/>
        <c:auto val="1"/>
        <c:lblAlgn val="ctr"/>
        <c:lblOffset val="100"/>
        <c:noMultiLvlLbl val="0"/>
      </c:catAx>
      <c:valAx>
        <c:axId val="2126769912"/>
        <c:scaling>
          <c:orientation val="minMax"/>
        </c:scaling>
        <c:delete val="0"/>
        <c:axPos val="l"/>
        <c:majorGridlines/>
        <c:title>
          <c:tx>
            <c:rich>
              <a:bodyPr rot="-5400000" vert="horz"/>
              <a:lstStyle/>
              <a:p>
                <a:pPr>
                  <a:defRPr/>
                </a:pPr>
                <a:r>
                  <a:rPr lang="en-US" dirty="0"/>
                  <a:t>Individuals Served Per 100K in Population</a:t>
                </a:r>
              </a:p>
            </c:rich>
          </c:tx>
          <c:layout/>
          <c:overlay val="0"/>
        </c:title>
        <c:numFmt formatCode="0" sourceLinked="0"/>
        <c:majorTickMark val="out"/>
        <c:minorTickMark val="none"/>
        <c:tickLblPos val="nextTo"/>
        <c:crossAx val="-2085757256"/>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Number of Individuals</a:t>
            </a:r>
            <a:r>
              <a:rPr lang="en-US" baseline="0" dirty="0"/>
              <a:t> in Non-State ICFs and</a:t>
            </a:r>
            <a:r>
              <a:rPr lang="en-US" dirty="0"/>
              <a:t> HCBS</a:t>
            </a:r>
            <a:r>
              <a:rPr lang="en-US" baseline="0" dirty="0"/>
              <a:t> </a:t>
            </a:r>
            <a:r>
              <a:rPr lang="en-US" dirty="0"/>
              <a:t>Waiver Recipients Per Capita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76422337343516"/>
          <c:y val="0.113162491052255"/>
          <c:w val="0.907470520297594"/>
          <c:h val="0.77982056788356"/>
        </c:manualLayout>
      </c:layout>
      <c:bar3DChart>
        <c:barDir val="col"/>
        <c:grouping val="clustered"/>
        <c:varyColors val="0"/>
        <c:ser>
          <c:idx val="0"/>
          <c:order val="0"/>
          <c:invertIfNegative val="0"/>
          <c:dPt>
            <c:idx val="2"/>
            <c:invertIfNegative val="0"/>
            <c:bubble3D val="0"/>
          </c:dPt>
          <c:dPt>
            <c:idx val="4"/>
            <c:invertIfNegative val="0"/>
            <c:bubble3D val="0"/>
          </c:dPt>
          <c:dPt>
            <c:idx val="5"/>
            <c:invertIfNegative val="0"/>
            <c:bubble3D val="0"/>
          </c:dPt>
          <c:dPt>
            <c:idx val="7"/>
            <c:invertIfNegative val="0"/>
            <c:bubble3D val="0"/>
          </c:dPt>
          <c:dPt>
            <c:idx val="10"/>
            <c:invertIfNegative val="0"/>
            <c:bubble3D val="0"/>
          </c:dPt>
          <c:dPt>
            <c:idx val="13"/>
            <c:invertIfNegative val="0"/>
            <c:bubble3D val="0"/>
            <c:spPr>
              <a:solidFill>
                <a:srgbClr val="FF0000"/>
              </a:solidFill>
            </c:spPr>
          </c:dPt>
          <c:dPt>
            <c:idx val="16"/>
            <c:invertIfNegative val="0"/>
            <c:bubble3D val="0"/>
          </c:dPt>
          <c:cat>
            <c:strRef>
              <c:f>'Non State ICF &amp; Waiver'!$A$4:$A$49</c:f>
              <c:strCache>
                <c:ptCount val="46"/>
                <c:pt idx="0">
                  <c:v>ND</c:v>
                </c:pt>
                <c:pt idx="1">
                  <c:v>IA</c:v>
                </c:pt>
                <c:pt idx="2">
                  <c:v>MN</c:v>
                </c:pt>
                <c:pt idx="3">
                  <c:v>SD</c:v>
                </c:pt>
                <c:pt idx="4">
                  <c:v>VT</c:v>
                </c:pt>
                <c:pt idx="5">
                  <c:v>NY</c:v>
                </c:pt>
                <c:pt idx="6">
                  <c:v>WY</c:v>
                </c:pt>
                <c:pt idx="7">
                  <c:v>AZ</c:v>
                </c:pt>
                <c:pt idx="8">
                  <c:v>WI</c:v>
                </c:pt>
                <c:pt idx="9">
                  <c:v>OR</c:v>
                </c:pt>
                <c:pt idx="10">
                  <c:v>NH</c:v>
                </c:pt>
                <c:pt idx="11">
                  <c:v>ME</c:v>
                </c:pt>
                <c:pt idx="12">
                  <c:v>RI</c:v>
                </c:pt>
                <c:pt idx="13">
                  <c:v>OH</c:v>
                </c:pt>
                <c:pt idx="14">
                  <c:v>DC</c:v>
                </c:pt>
                <c:pt idx="15">
                  <c:v>KS</c:v>
                </c:pt>
                <c:pt idx="16">
                  <c:v>LA</c:v>
                </c:pt>
                <c:pt idx="17">
                  <c:v>PA</c:v>
                </c:pt>
                <c:pt idx="18">
                  <c:v>MT</c:v>
                </c:pt>
                <c:pt idx="19">
                  <c:v>CA</c:v>
                </c:pt>
                <c:pt idx="20">
                  <c:v>CT</c:v>
                </c:pt>
                <c:pt idx="21">
                  <c:v>IN</c:v>
                </c:pt>
                <c:pt idx="22">
                  <c:v>NE</c:v>
                </c:pt>
                <c:pt idx="23">
                  <c:v>ID</c:v>
                </c:pt>
                <c:pt idx="24">
                  <c:v>KY</c:v>
                </c:pt>
                <c:pt idx="25">
                  <c:v>NM</c:v>
                </c:pt>
                <c:pt idx="26">
                  <c:v>AK</c:v>
                </c:pt>
                <c:pt idx="27">
                  <c:v>MD</c:v>
                </c:pt>
                <c:pt idx="28">
                  <c:v>HI</c:v>
                </c:pt>
                <c:pt idx="29">
                  <c:v>IL</c:v>
                </c:pt>
                <c:pt idx="30">
                  <c:v>SC</c:v>
                </c:pt>
                <c:pt idx="31">
                  <c:v>UT</c:v>
                </c:pt>
                <c:pt idx="32">
                  <c:v>MO</c:v>
                </c:pt>
                <c:pt idx="33">
                  <c:v>WA</c:v>
                </c:pt>
                <c:pt idx="34">
                  <c:v>FL</c:v>
                </c:pt>
                <c:pt idx="35">
                  <c:v>CO</c:v>
                </c:pt>
                <c:pt idx="36">
                  <c:v>NC</c:v>
                </c:pt>
                <c:pt idx="37">
                  <c:v>AR</c:v>
                </c:pt>
                <c:pt idx="38">
                  <c:v>TN</c:v>
                </c:pt>
                <c:pt idx="39">
                  <c:v>NJ</c:v>
                </c:pt>
                <c:pt idx="40">
                  <c:v>GA</c:v>
                </c:pt>
                <c:pt idx="41">
                  <c:v>TX</c:v>
                </c:pt>
                <c:pt idx="42">
                  <c:v>VA</c:v>
                </c:pt>
                <c:pt idx="43">
                  <c:v>AL</c:v>
                </c:pt>
                <c:pt idx="44">
                  <c:v>MI</c:v>
                </c:pt>
                <c:pt idx="45">
                  <c:v>NV</c:v>
                </c:pt>
              </c:strCache>
            </c:strRef>
          </c:cat>
          <c:val>
            <c:numRef>
              <c:f>'Non State ICF &amp; Waiver'!$F$4:$F$49</c:f>
              <c:numCache>
                <c:formatCode>0.00_);[Red]\(0.00\)</c:formatCode>
                <c:ptCount val="46"/>
                <c:pt idx="0">
                  <c:v>637.1345029239767</c:v>
                </c:pt>
                <c:pt idx="1">
                  <c:v>518.3540169823643</c:v>
                </c:pt>
                <c:pt idx="2">
                  <c:v>442.0205799812906</c:v>
                </c:pt>
                <c:pt idx="3">
                  <c:v>407.6456310679611</c:v>
                </c:pt>
                <c:pt idx="4">
                  <c:v>406.5495207667732</c:v>
                </c:pt>
                <c:pt idx="5">
                  <c:v>383.5550988954534</c:v>
                </c:pt>
                <c:pt idx="6">
                  <c:v>378.8732394366195</c:v>
                </c:pt>
                <c:pt idx="7">
                  <c:v>366.0033934906679</c:v>
                </c:pt>
                <c:pt idx="8">
                  <c:v>349.0371148459382</c:v>
                </c:pt>
                <c:pt idx="9">
                  <c:v>341.6322314049587</c:v>
                </c:pt>
                <c:pt idx="10">
                  <c:v>340.8194233687405</c:v>
                </c:pt>
                <c:pt idx="11">
                  <c:v>323.870481927711</c:v>
                </c:pt>
                <c:pt idx="12">
                  <c:v>313.9866793529969</c:v>
                </c:pt>
                <c:pt idx="13">
                  <c:v>304.2355998267648</c:v>
                </c:pt>
                <c:pt idx="14">
                  <c:v>293.6893203883496</c:v>
                </c:pt>
                <c:pt idx="15">
                  <c:v>286.1024033437828</c:v>
                </c:pt>
                <c:pt idx="16">
                  <c:v>276.6120218579235</c:v>
                </c:pt>
                <c:pt idx="17">
                  <c:v>276.5047477046222</c:v>
                </c:pt>
                <c:pt idx="18">
                  <c:v>272.5450901803607</c:v>
                </c:pt>
                <c:pt idx="19">
                  <c:v>262.8939828080228</c:v>
                </c:pt>
                <c:pt idx="20">
                  <c:v>254.2306618263054</c:v>
                </c:pt>
                <c:pt idx="21">
                  <c:v>247.6753107257941</c:v>
                </c:pt>
                <c:pt idx="22">
                  <c:v>244.9267498643516</c:v>
                </c:pt>
                <c:pt idx="23">
                  <c:v>215.3312302839117</c:v>
                </c:pt>
                <c:pt idx="24">
                  <c:v>210.1396200503548</c:v>
                </c:pt>
                <c:pt idx="25">
                  <c:v>208.6935638808837</c:v>
                </c:pt>
                <c:pt idx="26">
                  <c:v>205.5325034578146</c:v>
                </c:pt>
                <c:pt idx="27">
                  <c:v>202.5566231983528</c:v>
                </c:pt>
                <c:pt idx="28">
                  <c:v>196.6545454545455</c:v>
                </c:pt>
                <c:pt idx="29">
                  <c:v>190.6441836972568</c:v>
                </c:pt>
                <c:pt idx="30">
                  <c:v>176.661679846121</c:v>
                </c:pt>
                <c:pt idx="31">
                  <c:v>175.3283635072773</c:v>
                </c:pt>
                <c:pt idx="32">
                  <c:v>171.3525203793046</c:v>
                </c:pt>
                <c:pt idx="33">
                  <c:v>171.2737920937041</c:v>
                </c:pt>
                <c:pt idx="34">
                  <c:v>166.2241578339805</c:v>
                </c:pt>
                <c:pt idx="35">
                  <c:v>156.7520031268321</c:v>
                </c:pt>
                <c:pt idx="36">
                  <c:v>155.0642087821044</c:v>
                </c:pt>
                <c:pt idx="37">
                  <c:v>152.1783526208305</c:v>
                </c:pt>
                <c:pt idx="38">
                  <c:v>139.9187880680931</c:v>
                </c:pt>
                <c:pt idx="39">
                  <c:v>124.5096927785965</c:v>
                </c:pt>
                <c:pt idx="40">
                  <c:v>120.1935812531839</c:v>
                </c:pt>
                <c:pt idx="41">
                  <c:v>119.0146056475171</c:v>
                </c:pt>
                <c:pt idx="42">
                  <c:v>118.0931209089786</c:v>
                </c:pt>
                <c:pt idx="43">
                  <c:v>116.9269206745784</c:v>
                </c:pt>
                <c:pt idx="44">
                  <c:v>86.51275820170109</c:v>
                </c:pt>
                <c:pt idx="45">
                  <c:v>62.83510833639368</c:v>
                </c:pt>
              </c:numCache>
            </c:numRef>
          </c:val>
        </c:ser>
        <c:dLbls>
          <c:showLegendKey val="0"/>
          <c:showVal val="0"/>
          <c:showCatName val="0"/>
          <c:showSerName val="0"/>
          <c:showPercent val="0"/>
          <c:showBubbleSize val="0"/>
        </c:dLbls>
        <c:gapWidth val="150"/>
        <c:shape val="box"/>
        <c:axId val="-2085904536"/>
        <c:axId val="-2123575272"/>
        <c:axId val="0"/>
      </c:bar3DChart>
      <c:catAx>
        <c:axId val="-2085904536"/>
        <c:scaling>
          <c:orientation val="minMax"/>
        </c:scaling>
        <c:delete val="0"/>
        <c:axPos val="b"/>
        <c:numFmt formatCode="General" sourceLinked="0"/>
        <c:majorTickMark val="out"/>
        <c:minorTickMark val="none"/>
        <c:tickLblPos val="nextTo"/>
        <c:crossAx val="-2123575272"/>
        <c:crosses val="autoZero"/>
        <c:auto val="1"/>
        <c:lblAlgn val="ctr"/>
        <c:lblOffset val="100"/>
        <c:tickLblSkip val="1"/>
        <c:noMultiLvlLbl val="0"/>
      </c:catAx>
      <c:valAx>
        <c:axId val="-2123575272"/>
        <c:scaling>
          <c:orientation val="minMax"/>
        </c:scaling>
        <c:delete val="0"/>
        <c:axPos val="l"/>
        <c:majorGridlines/>
        <c:title>
          <c:tx>
            <c:rich>
              <a:bodyPr rot="-5400000" vert="horz"/>
              <a:lstStyle/>
              <a:p>
                <a:pPr>
                  <a:defRPr/>
                </a:pPr>
                <a:r>
                  <a:rPr lang="en-US" dirty="0"/>
                  <a:t>Individuals Served Per 100K in Population</a:t>
                </a:r>
              </a:p>
            </c:rich>
          </c:tx>
          <c:layout/>
          <c:overlay val="0"/>
        </c:title>
        <c:numFmt formatCode="0" sourceLinked="0"/>
        <c:majorTickMark val="out"/>
        <c:minorTickMark val="none"/>
        <c:tickLblPos val="nextTo"/>
        <c:crossAx val="-2085904536"/>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Number of HCBS Waiver Recipients Per Capita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76422337343516"/>
          <c:y val="0.0848796966482221"/>
          <c:w val="0.907470520297594"/>
          <c:h val="0.808103443045221"/>
        </c:manualLayout>
      </c:layout>
      <c:bar3DChart>
        <c:barDir val="col"/>
        <c:grouping val="clustered"/>
        <c:varyColors val="0"/>
        <c:ser>
          <c:idx val="0"/>
          <c:order val="0"/>
          <c:invertIfNegative val="0"/>
          <c:dPt>
            <c:idx val="2"/>
            <c:invertIfNegative val="0"/>
            <c:bubble3D val="0"/>
          </c:dPt>
          <c:dPt>
            <c:idx val="4"/>
            <c:invertIfNegative val="0"/>
            <c:bubble3D val="0"/>
          </c:dPt>
          <c:dPt>
            <c:idx val="5"/>
            <c:invertIfNegative val="0"/>
            <c:bubble3D val="0"/>
          </c:dPt>
          <c:dPt>
            <c:idx val="7"/>
            <c:invertIfNegative val="0"/>
            <c:bubble3D val="0"/>
          </c:dPt>
          <c:dPt>
            <c:idx val="10"/>
            <c:invertIfNegative val="0"/>
            <c:bubble3D val="0"/>
          </c:dPt>
          <c:dPt>
            <c:idx val="16"/>
            <c:invertIfNegative val="0"/>
            <c:bubble3D val="0"/>
            <c:spPr>
              <a:solidFill>
                <a:srgbClr val="FF0000"/>
              </a:solidFill>
            </c:spPr>
          </c:dPt>
          <c:cat>
            <c:strRef>
              <c:f>HCBS!$A$4:$A$53</c:f>
              <c:strCache>
                <c:ptCount val="50"/>
                <c:pt idx="0">
                  <c:v>ND</c:v>
                </c:pt>
                <c:pt idx="1">
                  <c:v>IA</c:v>
                </c:pt>
                <c:pt idx="2">
                  <c:v>MN</c:v>
                </c:pt>
                <c:pt idx="3">
                  <c:v>VT</c:v>
                </c:pt>
                <c:pt idx="4">
                  <c:v>SD</c:v>
                </c:pt>
                <c:pt idx="5">
                  <c:v>WY</c:v>
                </c:pt>
                <c:pt idx="6">
                  <c:v>AZ</c:v>
                </c:pt>
                <c:pt idx="7">
                  <c:v>NY</c:v>
                </c:pt>
                <c:pt idx="8">
                  <c:v>WI</c:v>
                </c:pt>
                <c:pt idx="9">
                  <c:v>OR</c:v>
                </c:pt>
                <c:pt idx="10">
                  <c:v>NH</c:v>
                </c:pt>
                <c:pt idx="11">
                  <c:v>ME</c:v>
                </c:pt>
                <c:pt idx="12">
                  <c:v>RI</c:v>
                </c:pt>
                <c:pt idx="13">
                  <c:v>KS</c:v>
                </c:pt>
                <c:pt idx="14">
                  <c:v>MT</c:v>
                </c:pt>
                <c:pt idx="15">
                  <c:v>PA</c:v>
                </c:pt>
                <c:pt idx="16">
                  <c:v>OH</c:v>
                </c:pt>
                <c:pt idx="17">
                  <c:v>CA</c:v>
                </c:pt>
                <c:pt idx="18">
                  <c:v>CT</c:v>
                </c:pt>
                <c:pt idx="19">
                  <c:v>WV</c:v>
                </c:pt>
                <c:pt idx="20">
                  <c:v>DC</c:v>
                </c:pt>
                <c:pt idx="21">
                  <c:v>NE</c:v>
                </c:pt>
                <c:pt idx="22">
                  <c:v>KY</c:v>
                </c:pt>
                <c:pt idx="23">
                  <c:v>AK</c:v>
                </c:pt>
                <c:pt idx="24">
                  <c:v>MD</c:v>
                </c:pt>
                <c:pt idx="25">
                  <c:v>NM</c:v>
                </c:pt>
                <c:pt idx="26">
                  <c:v>LA</c:v>
                </c:pt>
                <c:pt idx="27">
                  <c:v>HI</c:v>
                </c:pt>
                <c:pt idx="28">
                  <c:v>IN</c:v>
                </c:pt>
                <c:pt idx="29">
                  <c:v>ID</c:v>
                </c:pt>
                <c:pt idx="30">
                  <c:v>WA</c:v>
                </c:pt>
                <c:pt idx="31">
                  <c:v>MO</c:v>
                </c:pt>
                <c:pt idx="32">
                  <c:v>SC</c:v>
                </c:pt>
                <c:pt idx="33">
                  <c:v>CO</c:v>
                </c:pt>
                <c:pt idx="34">
                  <c:v>FL</c:v>
                </c:pt>
                <c:pt idx="35">
                  <c:v>UT</c:v>
                </c:pt>
                <c:pt idx="36">
                  <c:v>IL</c:v>
                </c:pt>
                <c:pt idx="37">
                  <c:v>OK</c:v>
                </c:pt>
                <c:pt idx="38">
                  <c:v>AR</c:v>
                </c:pt>
                <c:pt idx="39">
                  <c:v>NC</c:v>
                </c:pt>
                <c:pt idx="40">
                  <c:v>GA</c:v>
                </c:pt>
                <c:pt idx="41">
                  <c:v>TN</c:v>
                </c:pt>
                <c:pt idx="42">
                  <c:v>NJ</c:v>
                </c:pt>
                <c:pt idx="43">
                  <c:v>AL</c:v>
                </c:pt>
                <c:pt idx="44">
                  <c:v>VA</c:v>
                </c:pt>
                <c:pt idx="45">
                  <c:v>TX</c:v>
                </c:pt>
                <c:pt idx="46">
                  <c:v>DE</c:v>
                </c:pt>
                <c:pt idx="47">
                  <c:v>MI</c:v>
                </c:pt>
                <c:pt idx="48">
                  <c:v>NV</c:v>
                </c:pt>
                <c:pt idx="49">
                  <c:v>MS</c:v>
                </c:pt>
              </c:strCache>
            </c:strRef>
          </c:cat>
          <c:val>
            <c:numRef>
              <c:f>HCBS!$E$4:$E$53</c:f>
              <c:numCache>
                <c:formatCode>#,##0.00</c:formatCode>
                <c:ptCount val="50"/>
                <c:pt idx="0">
                  <c:v>569.7368421052629</c:v>
                </c:pt>
                <c:pt idx="1">
                  <c:v>467.0150228608752</c:v>
                </c:pt>
                <c:pt idx="2">
                  <c:v>410.4396632366698</c:v>
                </c:pt>
                <c:pt idx="3">
                  <c:v>405.591054313099</c:v>
                </c:pt>
                <c:pt idx="4">
                  <c:v>399.757281553398</c:v>
                </c:pt>
                <c:pt idx="5">
                  <c:v>378.8732394366195</c:v>
                </c:pt>
                <c:pt idx="6">
                  <c:v>365.4480950177388</c:v>
                </c:pt>
                <c:pt idx="7">
                  <c:v>355.1810942717697</c:v>
                </c:pt>
                <c:pt idx="8">
                  <c:v>343.4348739495796</c:v>
                </c:pt>
                <c:pt idx="9">
                  <c:v>341.6322314049587</c:v>
                </c:pt>
                <c:pt idx="10">
                  <c:v>338.9226100151744</c:v>
                </c:pt>
                <c:pt idx="11">
                  <c:v>312.9518072289155</c:v>
                </c:pt>
                <c:pt idx="12">
                  <c:v>311.6079923882018</c:v>
                </c:pt>
                <c:pt idx="13">
                  <c:v>280.7384186694532</c:v>
                </c:pt>
                <c:pt idx="14">
                  <c:v>272.5450901803607</c:v>
                </c:pt>
                <c:pt idx="15">
                  <c:v>257.5845562269481</c:v>
                </c:pt>
                <c:pt idx="16">
                  <c:v>253.1572109138155</c:v>
                </c:pt>
                <c:pt idx="17">
                  <c:v>244.2852594715059</c:v>
                </c:pt>
                <c:pt idx="18">
                  <c:v>244.0938285395141</c:v>
                </c:pt>
                <c:pt idx="19">
                  <c:v>238.544474393531</c:v>
                </c:pt>
                <c:pt idx="20">
                  <c:v>233.3333333333334</c:v>
                </c:pt>
                <c:pt idx="21">
                  <c:v>229.4628323385784</c:v>
                </c:pt>
                <c:pt idx="22">
                  <c:v>205.9510185397116</c:v>
                </c:pt>
                <c:pt idx="23">
                  <c:v>205.5325034578146</c:v>
                </c:pt>
                <c:pt idx="24">
                  <c:v>202.5566231983528</c:v>
                </c:pt>
                <c:pt idx="25">
                  <c:v>197.6464937560038</c:v>
                </c:pt>
                <c:pt idx="26">
                  <c:v>192.2841530054644</c:v>
                </c:pt>
                <c:pt idx="27">
                  <c:v>190.3272727272727</c:v>
                </c:pt>
                <c:pt idx="28">
                  <c:v>188.4762927727482</c:v>
                </c:pt>
                <c:pt idx="29">
                  <c:v>185.0473186119874</c:v>
                </c:pt>
                <c:pt idx="30">
                  <c:v>170.4831625183016</c:v>
                </c:pt>
                <c:pt idx="31">
                  <c:v>169.9384461819997</c:v>
                </c:pt>
                <c:pt idx="32">
                  <c:v>163.9239153665313</c:v>
                </c:pt>
                <c:pt idx="33">
                  <c:v>156.3611491108072</c:v>
                </c:pt>
                <c:pt idx="34">
                  <c:v>155.6354286913632</c:v>
                </c:pt>
                <c:pt idx="35">
                  <c:v>154.8100816471423</c:v>
                </c:pt>
                <c:pt idx="36">
                  <c:v>140.7102338954076</c:v>
                </c:pt>
                <c:pt idx="37">
                  <c:v>139.3987341772152</c:v>
                </c:pt>
                <c:pt idx="38">
                  <c:v>134.6834581347856</c:v>
                </c:pt>
                <c:pt idx="39">
                  <c:v>132.953603976802</c:v>
                </c:pt>
                <c:pt idx="40">
                  <c:v>120.1935812531839</c:v>
                </c:pt>
                <c:pt idx="41">
                  <c:v>119.069186318913</c:v>
                </c:pt>
                <c:pt idx="42">
                  <c:v>116.9368552318331</c:v>
                </c:pt>
                <c:pt idx="43">
                  <c:v>116.0732875286279</c:v>
                </c:pt>
                <c:pt idx="44">
                  <c:v>113.5976287513894</c:v>
                </c:pt>
                <c:pt idx="45">
                  <c:v>97.1178188899708</c:v>
                </c:pt>
                <c:pt idx="46">
                  <c:v>91.28996692392502</c:v>
                </c:pt>
                <c:pt idx="47">
                  <c:v>86.51275820170109</c:v>
                </c:pt>
                <c:pt idx="48">
                  <c:v>60.81527726771942</c:v>
                </c:pt>
                <c:pt idx="49">
                  <c:v>60.72507552870091</c:v>
                </c:pt>
              </c:numCache>
            </c:numRef>
          </c:val>
        </c:ser>
        <c:dLbls>
          <c:showLegendKey val="0"/>
          <c:showVal val="0"/>
          <c:showCatName val="0"/>
          <c:showSerName val="0"/>
          <c:showPercent val="0"/>
          <c:showBubbleSize val="0"/>
        </c:dLbls>
        <c:gapWidth val="150"/>
        <c:shape val="box"/>
        <c:axId val="-2085742984"/>
        <c:axId val="-2085637704"/>
        <c:axId val="0"/>
      </c:bar3DChart>
      <c:catAx>
        <c:axId val="-2085742984"/>
        <c:scaling>
          <c:orientation val="minMax"/>
        </c:scaling>
        <c:delete val="0"/>
        <c:axPos val="b"/>
        <c:numFmt formatCode="General" sourceLinked="0"/>
        <c:majorTickMark val="out"/>
        <c:minorTickMark val="none"/>
        <c:tickLblPos val="nextTo"/>
        <c:crossAx val="-2085637704"/>
        <c:crosses val="autoZero"/>
        <c:auto val="1"/>
        <c:lblAlgn val="ctr"/>
        <c:lblOffset val="100"/>
        <c:tickLblSkip val="1"/>
        <c:noMultiLvlLbl val="0"/>
      </c:catAx>
      <c:valAx>
        <c:axId val="-2085637704"/>
        <c:scaling>
          <c:orientation val="minMax"/>
        </c:scaling>
        <c:delete val="0"/>
        <c:axPos val="l"/>
        <c:majorGridlines/>
        <c:title>
          <c:tx>
            <c:rich>
              <a:bodyPr rot="-5400000" vert="horz"/>
              <a:lstStyle/>
              <a:p>
                <a:pPr>
                  <a:defRPr/>
                </a:pPr>
                <a:r>
                  <a:rPr lang="en-US" dirty="0"/>
                  <a:t>Individuals Served Per 100K in Population</a:t>
                </a:r>
              </a:p>
            </c:rich>
          </c:tx>
          <c:layout/>
          <c:overlay val="0"/>
        </c:title>
        <c:numFmt formatCode="0" sourceLinked="0"/>
        <c:majorTickMark val="out"/>
        <c:minorTickMark val="none"/>
        <c:tickLblPos val="nextTo"/>
        <c:crossAx val="-2085742984"/>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Individuals Served in Non-State ICFs Per Capita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456304985337243"/>
          <c:y val="0.0848796966482221"/>
          <c:w val="0.95145877109936"/>
          <c:h val="0.808103443045221"/>
        </c:manualLayout>
      </c:layout>
      <c:bar3DChart>
        <c:barDir val="col"/>
        <c:grouping val="clustered"/>
        <c:varyColors val="0"/>
        <c:ser>
          <c:idx val="0"/>
          <c:order val="0"/>
          <c:invertIfNegative val="0"/>
          <c:dPt>
            <c:idx val="2"/>
            <c:invertIfNegative val="0"/>
            <c:bubble3D val="0"/>
          </c:dPt>
          <c:dPt>
            <c:idx val="4"/>
            <c:invertIfNegative val="0"/>
            <c:bubble3D val="0"/>
          </c:dPt>
          <c:dPt>
            <c:idx val="5"/>
            <c:invertIfNegative val="0"/>
            <c:bubble3D val="0"/>
          </c:dPt>
          <c:dPt>
            <c:idx val="7"/>
            <c:invertIfNegative val="0"/>
            <c:bubble3D val="0"/>
          </c:dPt>
          <c:cat>
            <c:strRef>
              <c:f>'Total non state ICFs'!$A$4:$A$54</c:f>
              <c:strCache>
                <c:ptCount val="51"/>
                <c:pt idx="0">
                  <c:v>LA</c:v>
                </c:pt>
                <c:pt idx="1">
                  <c:v>ND</c:v>
                </c:pt>
                <c:pt idx="2">
                  <c:v>DC</c:v>
                </c:pt>
                <c:pt idx="3">
                  <c:v>IN</c:v>
                </c:pt>
                <c:pt idx="4">
                  <c:v>IA</c:v>
                </c:pt>
                <c:pt idx="5">
                  <c:v>OH</c:v>
                </c:pt>
                <c:pt idx="6">
                  <c:v>IL</c:v>
                </c:pt>
                <c:pt idx="7">
                  <c:v>MN</c:v>
                </c:pt>
                <c:pt idx="8">
                  <c:v>ID</c:v>
                </c:pt>
                <c:pt idx="9">
                  <c:v>NY</c:v>
                </c:pt>
                <c:pt idx="10">
                  <c:v>NC</c:v>
                </c:pt>
                <c:pt idx="11">
                  <c:v>TX</c:v>
                </c:pt>
                <c:pt idx="12">
                  <c:v>TN</c:v>
                </c:pt>
                <c:pt idx="13">
                  <c:v>UT</c:v>
                </c:pt>
                <c:pt idx="14">
                  <c:v>PA</c:v>
                </c:pt>
                <c:pt idx="15">
                  <c:v>CA</c:v>
                </c:pt>
                <c:pt idx="16">
                  <c:v>AR</c:v>
                </c:pt>
                <c:pt idx="17">
                  <c:v>NE</c:v>
                </c:pt>
                <c:pt idx="18">
                  <c:v>SC</c:v>
                </c:pt>
                <c:pt idx="19">
                  <c:v>NM</c:v>
                </c:pt>
                <c:pt idx="20">
                  <c:v>ME</c:v>
                </c:pt>
                <c:pt idx="21">
                  <c:v>FL</c:v>
                </c:pt>
                <c:pt idx="22">
                  <c:v>CT</c:v>
                </c:pt>
                <c:pt idx="23">
                  <c:v>SD</c:v>
                </c:pt>
                <c:pt idx="24">
                  <c:v>NJ</c:v>
                </c:pt>
                <c:pt idx="25">
                  <c:v>HI</c:v>
                </c:pt>
                <c:pt idx="26">
                  <c:v>WI</c:v>
                </c:pt>
                <c:pt idx="27">
                  <c:v>KS</c:v>
                </c:pt>
                <c:pt idx="28">
                  <c:v>VA</c:v>
                </c:pt>
                <c:pt idx="29">
                  <c:v>KY</c:v>
                </c:pt>
                <c:pt idx="30">
                  <c:v>RI</c:v>
                </c:pt>
                <c:pt idx="31">
                  <c:v>NV</c:v>
                </c:pt>
                <c:pt idx="32">
                  <c:v>NH</c:v>
                </c:pt>
                <c:pt idx="33">
                  <c:v>MO</c:v>
                </c:pt>
                <c:pt idx="34">
                  <c:v>VT</c:v>
                </c:pt>
                <c:pt idx="35">
                  <c:v>AL</c:v>
                </c:pt>
                <c:pt idx="36">
                  <c:v>WA</c:v>
                </c:pt>
                <c:pt idx="37">
                  <c:v>AZ</c:v>
                </c:pt>
                <c:pt idx="38">
                  <c:v>CO</c:v>
                </c:pt>
                <c:pt idx="39">
                  <c:v>WY</c:v>
                </c:pt>
                <c:pt idx="40">
                  <c:v>GA</c:v>
                </c:pt>
                <c:pt idx="41">
                  <c:v>MT</c:v>
                </c:pt>
                <c:pt idx="42">
                  <c:v>MD</c:v>
                </c:pt>
                <c:pt idx="43">
                  <c:v>AK</c:v>
                </c:pt>
                <c:pt idx="44">
                  <c:v>MI</c:v>
                </c:pt>
                <c:pt idx="45">
                  <c:v>OR</c:v>
                </c:pt>
                <c:pt idx="46">
                  <c:v>DE</c:v>
                </c:pt>
                <c:pt idx="47">
                  <c:v>MA</c:v>
                </c:pt>
                <c:pt idx="48">
                  <c:v>MS</c:v>
                </c:pt>
                <c:pt idx="49">
                  <c:v>OK</c:v>
                </c:pt>
                <c:pt idx="50">
                  <c:v>WV</c:v>
                </c:pt>
              </c:strCache>
            </c:strRef>
          </c:cat>
          <c:val>
            <c:numRef>
              <c:f>'Total non state ICFs'!$M$4:$M$13</c:f>
            </c:numRef>
          </c:val>
        </c:ser>
        <c:ser>
          <c:idx val="1"/>
          <c:order val="1"/>
          <c:spPr>
            <a:solidFill>
              <a:schemeClr val="tx2">
                <a:lumMod val="60000"/>
                <a:lumOff val="40000"/>
              </a:schemeClr>
            </a:solidFill>
            <a:ln>
              <a:noFill/>
            </a:ln>
          </c:spPr>
          <c:invertIfNegative val="0"/>
          <c:dPt>
            <c:idx val="5"/>
            <c:invertIfNegative val="0"/>
            <c:bubble3D val="0"/>
            <c:spPr>
              <a:solidFill>
                <a:srgbClr val="FF0000"/>
              </a:solidFill>
              <a:ln>
                <a:noFill/>
              </a:ln>
            </c:spPr>
          </c:dPt>
          <c:cat>
            <c:strRef>
              <c:f>'Total non state ICFs'!$A$4:$A$54</c:f>
              <c:strCache>
                <c:ptCount val="51"/>
                <c:pt idx="0">
                  <c:v>LA</c:v>
                </c:pt>
                <c:pt idx="1">
                  <c:v>ND</c:v>
                </c:pt>
                <c:pt idx="2">
                  <c:v>DC</c:v>
                </c:pt>
                <c:pt idx="3">
                  <c:v>IN</c:v>
                </c:pt>
                <c:pt idx="4">
                  <c:v>IA</c:v>
                </c:pt>
                <c:pt idx="5">
                  <c:v>OH</c:v>
                </c:pt>
                <c:pt idx="6">
                  <c:v>IL</c:v>
                </c:pt>
                <c:pt idx="7">
                  <c:v>MN</c:v>
                </c:pt>
                <c:pt idx="8">
                  <c:v>ID</c:v>
                </c:pt>
                <c:pt idx="9">
                  <c:v>NY</c:v>
                </c:pt>
                <c:pt idx="10">
                  <c:v>NC</c:v>
                </c:pt>
                <c:pt idx="11">
                  <c:v>TX</c:v>
                </c:pt>
                <c:pt idx="12">
                  <c:v>TN</c:v>
                </c:pt>
                <c:pt idx="13">
                  <c:v>UT</c:v>
                </c:pt>
                <c:pt idx="14">
                  <c:v>PA</c:v>
                </c:pt>
                <c:pt idx="15">
                  <c:v>CA</c:v>
                </c:pt>
                <c:pt idx="16">
                  <c:v>AR</c:v>
                </c:pt>
                <c:pt idx="17">
                  <c:v>NE</c:v>
                </c:pt>
                <c:pt idx="18">
                  <c:v>SC</c:v>
                </c:pt>
                <c:pt idx="19">
                  <c:v>NM</c:v>
                </c:pt>
                <c:pt idx="20">
                  <c:v>ME</c:v>
                </c:pt>
                <c:pt idx="21">
                  <c:v>FL</c:v>
                </c:pt>
                <c:pt idx="22">
                  <c:v>CT</c:v>
                </c:pt>
                <c:pt idx="23">
                  <c:v>SD</c:v>
                </c:pt>
                <c:pt idx="24">
                  <c:v>NJ</c:v>
                </c:pt>
                <c:pt idx="25">
                  <c:v>HI</c:v>
                </c:pt>
                <c:pt idx="26">
                  <c:v>WI</c:v>
                </c:pt>
                <c:pt idx="27">
                  <c:v>KS</c:v>
                </c:pt>
                <c:pt idx="28">
                  <c:v>VA</c:v>
                </c:pt>
                <c:pt idx="29">
                  <c:v>KY</c:v>
                </c:pt>
                <c:pt idx="30">
                  <c:v>RI</c:v>
                </c:pt>
                <c:pt idx="31">
                  <c:v>NV</c:v>
                </c:pt>
                <c:pt idx="32">
                  <c:v>NH</c:v>
                </c:pt>
                <c:pt idx="33">
                  <c:v>MO</c:v>
                </c:pt>
                <c:pt idx="34">
                  <c:v>VT</c:v>
                </c:pt>
                <c:pt idx="35">
                  <c:v>AL</c:v>
                </c:pt>
                <c:pt idx="36">
                  <c:v>WA</c:v>
                </c:pt>
                <c:pt idx="37">
                  <c:v>AZ</c:v>
                </c:pt>
                <c:pt idx="38">
                  <c:v>CO</c:v>
                </c:pt>
                <c:pt idx="39">
                  <c:v>WY</c:v>
                </c:pt>
                <c:pt idx="40">
                  <c:v>GA</c:v>
                </c:pt>
                <c:pt idx="41">
                  <c:v>MT</c:v>
                </c:pt>
                <c:pt idx="42">
                  <c:v>MD</c:v>
                </c:pt>
                <c:pt idx="43">
                  <c:v>AK</c:v>
                </c:pt>
                <c:pt idx="44">
                  <c:v>MI</c:v>
                </c:pt>
                <c:pt idx="45">
                  <c:v>OR</c:v>
                </c:pt>
                <c:pt idx="46">
                  <c:v>DE</c:v>
                </c:pt>
                <c:pt idx="47">
                  <c:v>MA</c:v>
                </c:pt>
                <c:pt idx="48">
                  <c:v>MS</c:v>
                </c:pt>
                <c:pt idx="49">
                  <c:v>OK</c:v>
                </c:pt>
                <c:pt idx="50">
                  <c:v>WV</c:v>
                </c:pt>
              </c:strCache>
            </c:strRef>
          </c:cat>
          <c:val>
            <c:numRef>
              <c:f>'Total non state ICFs'!$E$4:$E$49</c:f>
              <c:numCache>
                <c:formatCode>#,##0.00</c:formatCode>
                <c:ptCount val="46"/>
                <c:pt idx="0">
                  <c:v>84.32786885245895</c:v>
                </c:pt>
                <c:pt idx="1">
                  <c:v>67.39766081871343</c:v>
                </c:pt>
                <c:pt idx="2">
                  <c:v>60.35598705501614</c:v>
                </c:pt>
                <c:pt idx="3">
                  <c:v>59.19901795304588</c:v>
                </c:pt>
                <c:pt idx="4">
                  <c:v>51.33899412148922</c:v>
                </c:pt>
                <c:pt idx="5">
                  <c:v>51.07838891294932</c:v>
                </c:pt>
                <c:pt idx="6">
                  <c:v>49.93394980184939</c:v>
                </c:pt>
                <c:pt idx="7">
                  <c:v>31.58091674462113</c:v>
                </c:pt>
                <c:pt idx="8">
                  <c:v>30.28391167192428</c:v>
                </c:pt>
                <c:pt idx="9">
                  <c:v>28.37400462368354</c:v>
                </c:pt>
                <c:pt idx="10">
                  <c:v>22.1106048053024</c:v>
                </c:pt>
                <c:pt idx="11">
                  <c:v>21.89678675754624</c:v>
                </c:pt>
                <c:pt idx="12">
                  <c:v>20.84960174918007</c:v>
                </c:pt>
                <c:pt idx="13">
                  <c:v>20.51828186013489</c:v>
                </c:pt>
                <c:pt idx="14">
                  <c:v>18.92019147767402</c:v>
                </c:pt>
                <c:pt idx="15">
                  <c:v>18.60872333651702</c:v>
                </c:pt>
                <c:pt idx="16">
                  <c:v>17.49489448604493</c:v>
                </c:pt>
                <c:pt idx="17">
                  <c:v>15.46391752577319</c:v>
                </c:pt>
                <c:pt idx="18">
                  <c:v>12.73776447958966</c:v>
                </c:pt>
                <c:pt idx="19">
                  <c:v>11.04707012487992</c:v>
                </c:pt>
                <c:pt idx="20">
                  <c:v>10.91867469879518</c:v>
                </c:pt>
                <c:pt idx="21">
                  <c:v>10.58872914261727</c:v>
                </c:pt>
                <c:pt idx="22">
                  <c:v>10.1368332867914</c:v>
                </c:pt>
                <c:pt idx="23">
                  <c:v>7.88834951456311</c:v>
                </c:pt>
                <c:pt idx="24">
                  <c:v>7.572837546763403</c:v>
                </c:pt>
                <c:pt idx="25">
                  <c:v>6.327272727272727</c:v>
                </c:pt>
                <c:pt idx="26">
                  <c:v>5.602240896358542</c:v>
                </c:pt>
                <c:pt idx="27">
                  <c:v>5.363984674329498</c:v>
                </c:pt>
                <c:pt idx="28">
                  <c:v>4.49549215758923</c:v>
                </c:pt>
                <c:pt idx="29">
                  <c:v>4.188601510643167</c:v>
                </c:pt>
                <c:pt idx="30">
                  <c:v>2.378686964795433</c:v>
                </c:pt>
                <c:pt idx="31">
                  <c:v>2.019831068674257</c:v>
                </c:pt>
                <c:pt idx="32">
                  <c:v>1.89681335356601</c:v>
                </c:pt>
                <c:pt idx="33">
                  <c:v>1.41407419730494</c:v>
                </c:pt>
                <c:pt idx="34">
                  <c:v>0.958466453674121</c:v>
                </c:pt>
                <c:pt idx="35">
                  <c:v>0.853633145950448</c:v>
                </c:pt>
                <c:pt idx="36">
                  <c:v>0.790629575402635</c:v>
                </c:pt>
                <c:pt idx="37">
                  <c:v>0.5552984729292</c:v>
                </c:pt>
                <c:pt idx="38">
                  <c:v>0.390854016025015</c:v>
                </c:pt>
                <c:pt idx="39">
                  <c:v>0.0</c:v>
                </c:pt>
                <c:pt idx="40">
                  <c:v>0.0</c:v>
                </c:pt>
                <c:pt idx="41">
                  <c:v>0.0</c:v>
                </c:pt>
                <c:pt idx="42">
                  <c:v>0.0</c:v>
                </c:pt>
                <c:pt idx="43">
                  <c:v>0.0</c:v>
                </c:pt>
                <c:pt idx="44">
                  <c:v>0.0</c:v>
                </c:pt>
                <c:pt idx="45">
                  <c:v>0.0</c:v>
                </c:pt>
              </c:numCache>
            </c:numRef>
          </c:val>
        </c:ser>
        <c:dLbls>
          <c:showLegendKey val="0"/>
          <c:showVal val="0"/>
          <c:showCatName val="0"/>
          <c:showSerName val="0"/>
          <c:showPercent val="0"/>
          <c:showBubbleSize val="0"/>
        </c:dLbls>
        <c:gapWidth val="150"/>
        <c:shape val="box"/>
        <c:axId val="2126950392"/>
        <c:axId val="-2085765288"/>
        <c:axId val="0"/>
      </c:bar3DChart>
      <c:catAx>
        <c:axId val="2126950392"/>
        <c:scaling>
          <c:orientation val="minMax"/>
        </c:scaling>
        <c:delete val="0"/>
        <c:axPos val="b"/>
        <c:numFmt formatCode="General" sourceLinked="0"/>
        <c:majorTickMark val="out"/>
        <c:minorTickMark val="none"/>
        <c:tickLblPos val="nextTo"/>
        <c:crossAx val="-2085765288"/>
        <c:crosses val="autoZero"/>
        <c:auto val="1"/>
        <c:lblAlgn val="ctr"/>
        <c:lblOffset val="100"/>
        <c:noMultiLvlLbl val="0"/>
      </c:catAx>
      <c:valAx>
        <c:axId val="-2085765288"/>
        <c:scaling>
          <c:orientation val="minMax"/>
        </c:scaling>
        <c:delete val="0"/>
        <c:axPos val="l"/>
        <c:majorGridlines/>
        <c:title>
          <c:tx>
            <c:rich>
              <a:bodyPr rot="-5400000" vert="horz"/>
              <a:lstStyle/>
              <a:p>
                <a:pPr>
                  <a:defRPr/>
                </a:pPr>
                <a:r>
                  <a:rPr lang="en-US" dirty="0"/>
                  <a:t>Individuals Served Per 100K in Population</a:t>
                </a:r>
              </a:p>
            </c:rich>
          </c:tx>
          <c:layout>
            <c:manualLayout>
              <c:xMode val="edge"/>
              <c:yMode val="edge"/>
              <c:x val="0.00138014639665643"/>
              <c:y val="0.313243617275113"/>
            </c:manualLayout>
          </c:layout>
          <c:overlay val="0"/>
        </c:title>
        <c:numFmt formatCode="0" sourceLinked="0"/>
        <c:majorTickMark val="out"/>
        <c:minorTickMark val="none"/>
        <c:tickLblPos val="nextTo"/>
        <c:crossAx val="2126950392"/>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Individuals Served in Non</a:t>
            </a:r>
            <a:r>
              <a:rPr lang="en-US" baseline="0" dirty="0"/>
              <a:t> </a:t>
            </a:r>
            <a:r>
              <a:rPr lang="en-US" dirty="0"/>
              <a:t>State-Operated ICFs &gt; 16 beds Per Capita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573607038123167"/>
          <c:y val="0.0848796966482221"/>
          <c:w val="0.926532084882351"/>
          <c:h val="0.808103443045221"/>
        </c:manualLayout>
      </c:layout>
      <c:bar3DChart>
        <c:barDir val="col"/>
        <c:grouping val="clustered"/>
        <c:varyColors val="0"/>
        <c:ser>
          <c:idx val="0"/>
          <c:order val="0"/>
          <c:invertIfNegative val="0"/>
          <c:dPt>
            <c:idx val="1"/>
            <c:invertIfNegative val="0"/>
            <c:bubble3D val="0"/>
            <c:spPr>
              <a:solidFill>
                <a:srgbClr val="FF0000"/>
              </a:solidFill>
            </c:spPr>
          </c:dPt>
          <c:dPt>
            <c:idx val="2"/>
            <c:invertIfNegative val="0"/>
            <c:bubble3D val="0"/>
          </c:dPt>
          <c:dPt>
            <c:idx val="4"/>
            <c:invertIfNegative val="0"/>
            <c:bubble3D val="0"/>
          </c:dPt>
          <c:dPt>
            <c:idx val="5"/>
            <c:invertIfNegative val="0"/>
            <c:bubble3D val="0"/>
          </c:dPt>
          <c:dPt>
            <c:idx val="7"/>
            <c:invertIfNegative val="0"/>
            <c:bubble3D val="0"/>
          </c:dPt>
          <c:cat>
            <c:strRef>
              <c:f>'Non State ICFs &gt; 16'!$A$4:$A$49</c:f>
              <c:strCache>
                <c:ptCount val="46"/>
                <c:pt idx="0">
                  <c:v>IA</c:v>
                </c:pt>
                <c:pt idx="1">
                  <c:v>OH</c:v>
                </c:pt>
                <c:pt idx="2">
                  <c:v>MS</c:v>
                </c:pt>
                <c:pt idx="3">
                  <c:v>IL</c:v>
                </c:pt>
                <c:pt idx="4">
                  <c:v>UT</c:v>
                </c:pt>
                <c:pt idx="5">
                  <c:v>NE</c:v>
                </c:pt>
                <c:pt idx="6">
                  <c:v>LA</c:v>
                </c:pt>
                <c:pt idx="7">
                  <c:v>TN</c:v>
                </c:pt>
                <c:pt idx="8">
                  <c:v>FL</c:v>
                </c:pt>
                <c:pt idx="9">
                  <c:v>PA</c:v>
                </c:pt>
                <c:pt idx="10">
                  <c:v>SD</c:v>
                </c:pt>
                <c:pt idx="11">
                  <c:v>NJ</c:v>
                </c:pt>
                <c:pt idx="12">
                  <c:v>AR</c:v>
                </c:pt>
                <c:pt idx="13">
                  <c:v>MN</c:v>
                </c:pt>
                <c:pt idx="14">
                  <c:v>NY</c:v>
                </c:pt>
                <c:pt idx="15">
                  <c:v>WI</c:v>
                </c:pt>
                <c:pt idx="16">
                  <c:v>IN</c:v>
                </c:pt>
                <c:pt idx="17">
                  <c:v>ND</c:v>
                </c:pt>
                <c:pt idx="18">
                  <c:v>KY</c:v>
                </c:pt>
                <c:pt idx="19">
                  <c:v>ME</c:v>
                </c:pt>
                <c:pt idx="20">
                  <c:v>RI</c:v>
                </c:pt>
                <c:pt idx="21">
                  <c:v>NC</c:v>
                </c:pt>
                <c:pt idx="22">
                  <c:v>TX</c:v>
                </c:pt>
                <c:pt idx="23">
                  <c:v>CA</c:v>
                </c:pt>
                <c:pt idx="24">
                  <c:v>NH</c:v>
                </c:pt>
                <c:pt idx="25">
                  <c:v>VA</c:v>
                </c:pt>
                <c:pt idx="26">
                  <c:v>NV</c:v>
                </c:pt>
                <c:pt idx="27">
                  <c:v>AZ</c:v>
                </c:pt>
                <c:pt idx="28">
                  <c:v>MO</c:v>
                </c:pt>
                <c:pt idx="29">
                  <c:v>AL</c:v>
                </c:pt>
                <c:pt idx="30">
                  <c:v>AK</c:v>
                </c:pt>
                <c:pt idx="31">
                  <c:v>CT</c:v>
                </c:pt>
                <c:pt idx="32">
                  <c:v>DC</c:v>
                </c:pt>
                <c:pt idx="33">
                  <c:v>GA</c:v>
                </c:pt>
                <c:pt idx="34">
                  <c:v>HI</c:v>
                </c:pt>
                <c:pt idx="35">
                  <c:v>ID</c:v>
                </c:pt>
                <c:pt idx="36">
                  <c:v>KS</c:v>
                </c:pt>
                <c:pt idx="37">
                  <c:v>MD</c:v>
                </c:pt>
                <c:pt idx="38">
                  <c:v>MI</c:v>
                </c:pt>
                <c:pt idx="39">
                  <c:v>MT</c:v>
                </c:pt>
                <c:pt idx="40">
                  <c:v>NM</c:v>
                </c:pt>
                <c:pt idx="41">
                  <c:v>OR</c:v>
                </c:pt>
                <c:pt idx="42">
                  <c:v>SC</c:v>
                </c:pt>
                <c:pt idx="43">
                  <c:v>VT</c:v>
                </c:pt>
                <c:pt idx="44">
                  <c:v>WA</c:v>
                </c:pt>
                <c:pt idx="45">
                  <c:v>WY</c:v>
                </c:pt>
              </c:strCache>
            </c:strRef>
          </c:cat>
          <c:val>
            <c:numRef>
              <c:f>'Non State ICFs &gt; 16'!$M$4:$M$49</c:f>
              <c:numCache>
                <c:formatCode>0.00</c:formatCode>
                <c:ptCount val="46"/>
                <c:pt idx="0">
                  <c:v>30.73154800783801</c:v>
                </c:pt>
                <c:pt idx="1">
                  <c:v>28.57514075357297</c:v>
                </c:pt>
                <c:pt idx="2">
                  <c:v>22.82645182947298</c:v>
                </c:pt>
                <c:pt idx="3">
                  <c:v>21.85095967052607</c:v>
                </c:pt>
                <c:pt idx="4">
                  <c:v>18.53035143769968</c:v>
                </c:pt>
                <c:pt idx="5">
                  <c:v>13.67335865436788</c:v>
                </c:pt>
                <c:pt idx="6">
                  <c:v>11.21311475409836</c:v>
                </c:pt>
                <c:pt idx="7">
                  <c:v>9.479931282211463</c:v>
                </c:pt>
                <c:pt idx="8">
                  <c:v>9.313674047644036</c:v>
                </c:pt>
                <c:pt idx="9">
                  <c:v>9.157969081064113</c:v>
                </c:pt>
                <c:pt idx="10">
                  <c:v>7.88834951456311</c:v>
                </c:pt>
                <c:pt idx="11">
                  <c:v>7.572837546763403</c:v>
                </c:pt>
                <c:pt idx="12">
                  <c:v>6.909462219196732</c:v>
                </c:pt>
                <c:pt idx="13">
                  <c:v>6.679139382600561</c:v>
                </c:pt>
                <c:pt idx="14">
                  <c:v>4.937066529668636</c:v>
                </c:pt>
                <c:pt idx="15">
                  <c:v>4.779411764705882</c:v>
                </c:pt>
                <c:pt idx="16">
                  <c:v>4.680067515728096</c:v>
                </c:pt>
                <c:pt idx="17">
                  <c:v>4.53216374269006</c:v>
                </c:pt>
                <c:pt idx="18">
                  <c:v>4.188601510643167</c:v>
                </c:pt>
                <c:pt idx="19">
                  <c:v>2.484939759036145</c:v>
                </c:pt>
                <c:pt idx="20">
                  <c:v>2.378686964795433</c:v>
                </c:pt>
                <c:pt idx="21">
                  <c:v>2.371582435791216</c:v>
                </c:pt>
                <c:pt idx="22">
                  <c:v>2.301850048685492</c:v>
                </c:pt>
                <c:pt idx="23">
                  <c:v>2.000424493261169</c:v>
                </c:pt>
                <c:pt idx="24">
                  <c:v>1.89681335356601</c:v>
                </c:pt>
                <c:pt idx="25">
                  <c:v>1.432629368902062</c:v>
                </c:pt>
                <c:pt idx="26">
                  <c:v>0.661035622475211</c:v>
                </c:pt>
                <c:pt idx="27">
                  <c:v>0.5552984729292</c:v>
                </c:pt>
                <c:pt idx="28">
                  <c:v>0.482448843786392</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numCache>
            </c:numRef>
          </c:val>
        </c:ser>
        <c:dLbls>
          <c:showLegendKey val="0"/>
          <c:showVal val="0"/>
          <c:showCatName val="0"/>
          <c:showSerName val="0"/>
          <c:showPercent val="0"/>
          <c:showBubbleSize val="0"/>
        </c:dLbls>
        <c:gapWidth val="150"/>
        <c:shape val="box"/>
        <c:axId val="-2085697624"/>
        <c:axId val="-2085775976"/>
        <c:axId val="0"/>
      </c:bar3DChart>
      <c:catAx>
        <c:axId val="-2085697624"/>
        <c:scaling>
          <c:orientation val="minMax"/>
        </c:scaling>
        <c:delete val="0"/>
        <c:axPos val="b"/>
        <c:numFmt formatCode="General" sourceLinked="0"/>
        <c:majorTickMark val="out"/>
        <c:minorTickMark val="none"/>
        <c:tickLblPos val="nextTo"/>
        <c:crossAx val="-2085775976"/>
        <c:crosses val="autoZero"/>
        <c:auto val="1"/>
        <c:lblAlgn val="ctr"/>
        <c:lblOffset val="100"/>
        <c:tickLblSkip val="1"/>
        <c:noMultiLvlLbl val="0"/>
      </c:catAx>
      <c:valAx>
        <c:axId val="-2085775976"/>
        <c:scaling>
          <c:orientation val="minMax"/>
        </c:scaling>
        <c:delete val="0"/>
        <c:axPos val="l"/>
        <c:majorGridlines/>
        <c:title>
          <c:tx>
            <c:rich>
              <a:bodyPr rot="-5400000" vert="horz"/>
              <a:lstStyle/>
              <a:p>
                <a:pPr>
                  <a:defRPr/>
                </a:pPr>
                <a:r>
                  <a:rPr lang="en-US" dirty="0"/>
                  <a:t>Individuals Served Per 100K in Population</a:t>
                </a:r>
              </a:p>
            </c:rich>
          </c:tx>
          <c:layout/>
          <c:overlay val="0"/>
        </c:title>
        <c:numFmt formatCode="0" sourceLinked="0"/>
        <c:majorTickMark val="out"/>
        <c:minorTickMark val="none"/>
        <c:tickLblPos val="nextTo"/>
        <c:crossAx val="-2085697624"/>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Individuals Served in State-Operated ICFs &gt; 16 beds Per Capita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426979472140763"/>
          <c:y val="0.0848796966482221"/>
          <c:w val="0.941194841480592"/>
          <c:h val="0.808103443045221"/>
        </c:manualLayout>
      </c:layout>
      <c:bar3DChart>
        <c:barDir val="col"/>
        <c:grouping val="clustered"/>
        <c:varyColors val="0"/>
        <c:ser>
          <c:idx val="0"/>
          <c:order val="0"/>
          <c:invertIfNegative val="0"/>
          <c:dPt>
            <c:idx val="2"/>
            <c:invertIfNegative val="0"/>
            <c:bubble3D val="0"/>
          </c:dPt>
          <c:dPt>
            <c:idx val="4"/>
            <c:invertIfNegative val="0"/>
            <c:bubble3D val="0"/>
          </c:dPt>
          <c:dPt>
            <c:idx val="5"/>
            <c:invertIfNegative val="0"/>
            <c:bubble3D val="0"/>
          </c:dPt>
          <c:dPt>
            <c:idx val="7"/>
            <c:invertIfNegative val="0"/>
            <c:bubble3D val="0"/>
          </c:dPt>
          <c:dPt>
            <c:idx val="10"/>
            <c:invertIfNegative val="0"/>
            <c:bubble3D val="0"/>
          </c:dPt>
          <c:dPt>
            <c:idx val="15"/>
            <c:invertIfNegative val="0"/>
            <c:bubble3D val="0"/>
            <c:spPr>
              <a:solidFill>
                <a:srgbClr val="FF0000"/>
              </a:solidFill>
            </c:spPr>
          </c:dPt>
          <c:cat>
            <c:strRef>
              <c:f>'State ICFs &gt; 16'!$A$4:$A$52</c:f>
              <c:strCache>
                <c:ptCount val="49"/>
                <c:pt idx="0">
                  <c:v>MS</c:v>
                </c:pt>
                <c:pt idx="1">
                  <c:v>AR</c:v>
                </c:pt>
                <c:pt idx="2">
                  <c:v>NJ</c:v>
                </c:pt>
                <c:pt idx="3">
                  <c:v>LA</c:v>
                </c:pt>
                <c:pt idx="4">
                  <c:v>CT</c:v>
                </c:pt>
                <c:pt idx="5">
                  <c:v>SD</c:v>
                </c:pt>
                <c:pt idx="6">
                  <c:v>ND</c:v>
                </c:pt>
                <c:pt idx="7">
                  <c:v>SC</c:v>
                </c:pt>
                <c:pt idx="8">
                  <c:v>IL</c:v>
                </c:pt>
                <c:pt idx="9">
                  <c:v>TX</c:v>
                </c:pt>
                <c:pt idx="10">
                  <c:v>IA</c:v>
                </c:pt>
                <c:pt idx="11">
                  <c:v>NC</c:v>
                </c:pt>
                <c:pt idx="12">
                  <c:v>WY</c:v>
                </c:pt>
                <c:pt idx="13">
                  <c:v>VA</c:v>
                </c:pt>
                <c:pt idx="14">
                  <c:v>KS</c:v>
                </c:pt>
                <c:pt idx="15">
                  <c:v>OH</c:v>
                </c:pt>
                <c:pt idx="16">
                  <c:v>MO</c:v>
                </c:pt>
                <c:pt idx="17">
                  <c:v>NY</c:v>
                </c:pt>
                <c:pt idx="18">
                  <c:v>WA</c:v>
                </c:pt>
                <c:pt idx="19">
                  <c:v>PA</c:v>
                </c:pt>
                <c:pt idx="20">
                  <c:v>NE</c:v>
                </c:pt>
                <c:pt idx="21">
                  <c:v>WI</c:v>
                </c:pt>
                <c:pt idx="22">
                  <c:v>UT</c:v>
                </c:pt>
                <c:pt idx="23">
                  <c:v>DE</c:v>
                </c:pt>
                <c:pt idx="24">
                  <c:v>OK</c:v>
                </c:pt>
                <c:pt idx="25">
                  <c:v>MT</c:v>
                </c:pt>
                <c:pt idx="26">
                  <c:v>CA</c:v>
                </c:pt>
                <c:pt idx="27">
                  <c:v>GA</c:v>
                </c:pt>
                <c:pt idx="28">
                  <c:v>FL</c:v>
                </c:pt>
                <c:pt idx="29">
                  <c:v>TN</c:v>
                </c:pt>
                <c:pt idx="30">
                  <c:v>KY</c:v>
                </c:pt>
                <c:pt idx="31">
                  <c:v>ID</c:v>
                </c:pt>
                <c:pt idx="32">
                  <c:v>AL</c:v>
                </c:pt>
                <c:pt idx="33">
                  <c:v>MD</c:v>
                </c:pt>
                <c:pt idx="34">
                  <c:v>NV</c:v>
                </c:pt>
                <c:pt idx="35">
                  <c:v>AZ</c:v>
                </c:pt>
                <c:pt idx="36">
                  <c:v>IN</c:v>
                </c:pt>
                <c:pt idx="37">
                  <c:v>AK</c:v>
                </c:pt>
                <c:pt idx="38">
                  <c:v>DC</c:v>
                </c:pt>
                <c:pt idx="39">
                  <c:v>HI</c:v>
                </c:pt>
                <c:pt idx="40">
                  <c:v>ME</c:v>
                </c:pt>
                <c:pt idx="41">
                  <c:v>MI</c:v>
                </c:pt>
                <c:pt idx="42">
                  <c:v>MN</c:v>
                </c:pt>
                <c:pt idx="43">
                  <c:v>NH</c:v>
                </c:pt>
                <c:pt idx="44">
                  <c:v>NM</c:v>
                </c:pt>
                <c:pt idx="45">
                  <c:v>OR</c:v>
                </c:pt>
                <c:pt idx="46">
                  <c:v>RI</c:v>
                </c:pt>
                <c:pt idx="47">
                  <c:v>VT</c:v>
                </c:pt>
                <c:pt idx="48">
                  <c:v>WV</c:v>
                </c:pt>
              </c:strCache>
            </c:strRef>
          </c:cat>
          <c:val>
            <c:numRef>
              <c:f>'State ICFs &gt; 16'!$Q$4:$Q$52</c:f>
              <c:numCache>
                <c:formatCode>#,##0.00_);[Red]\(#,##0.00\)</c:formatCode>
                <c:ptCount val="49"/>
                <c:pt idx="0">
                  <c:v>46.62638469284995</c:v>
                </c:pt>
                <c:pt idx="1">
                  <c:v>32.47106875425457</c:v>
                </c:pt>
                <c:pt idx="2">
                  <c:v>29.32774061897744</c:v>
                </c:pt>
                <c:pt idx="3">
                  <c:v>20.32786885245902</c:v>
                </c:pt>
                <c:pt idx="4">
                  <c:v>18.31890533370567</c:v>
                </c:pt>
                <c:pt idx="5">
                  <c:v>16.86893203883495</c:v>
                </c:pt>
                <c:pt idx="6">
                  <c:v>16.81286549707604</c:v>
                </c:pt>
                <c:pt idx="7">
                  <c:v>16.30690318444112</c:v>
                </c:pt>
                <c:pt idx="8">
                  <c:v>15.8054238868599</c:v>
                </c:pt>
                <c:pt idx="9">
                  <c:v>15.555988315482</c:v>
                </c:pt>
                <c:pt idx="10">
                  <c:v>15.51273677335075</c:v>
                </c:pt>
                <c:pt idx="11">
                  <c:v>15.30654515327258</c:v>
                </c:pt>
                <c:pt idx="12">
                  <c:v>14.43661971830986</c:v>
                </c:pt>
                <c:pt idx="13">
                  <c:v>13.17772014326294</c:v>
                </c:pt>
                <c:pt idx="14">
                  <c:v>11.7032392894462</c:v>
                </c:pt>
                <c:pt idx="15">
                  <c:v>10.63663923776527</c:v>
                </c:pt>
                <c:pt idx="16">
                  <c:v>9.56579604059225</c:v>
                </c:pt>
                <c:pt idx="17">
                  <c:v>9.324428461340863</c:v>
                </c:pt>
                <c:pt idx="18">
                  <c:v>9.311859443631036</c:v>
                </c:pt>
                <c:pt idx="19">
                  <c:v>9.071647178843294</c:v>
                </c:pt>
                <c:pt idx="20">
                  <c:v>8.301682040151927</c:v>
                </c:pt>
                <c:pt idx="21">
                  <c:v>7.860644257703079</c:v>
                </c:pt>
                <c:pt idx="22">
                  <c:v>7.312744053958109</c:v>
                </c:pt>
                <c:pt idx="23">
                  <c:v>7.056229327453142</c:v>
                </c:pt>
                <c:pt idx="24">
                  <c:v>6.460970464135021</c:v>
                </c:pt>
                <c:pt idx="25">
                  <c:v>5.31062124248497</c:v>
                </c:pt>
                <c:pt idx="26">
                  <c:v>5.022285896211396</c:v>
                </c:pt>
                <c:pt idx="27">
                  <c:v>4.859908303616911</c:v>
                </c:pt>
                <c:pt idx="28">
                  <c:v>4.764403400146918</c:v>
                </c:pt>
                <c:pt idx="29">
                  <c:v>3.779478369514289</c:v>
                </c:pt>
                <c:pt idx="30">
                  <c:v>3.547722590981918</c:v>
                </c:pt>
                <c:pt idx="31">
                  <c:v>3.02839116719243</c:v>
                </c:pt>
                <c:pt idx="32">
                  <c:v>2.560899437851343</c:v>
                </c:pt>
                <c:pt idx="33">
                  <c:v>2.436513383665063</c:v>
                </c:pt>
                <c:pt idx="34">
                  <c:v>1.762761659933897</c:v>
                </c:pt>
                <c:pt idx="35">
                  <c:v>1.712170291531698</c:v>
                </c:pt>
                <c:pt idx="36">
                  <c:v>0.429645542427497</c:v>
                </c:pt>
                <c:pt idx="37">
                  <c:v>0.0</c:v>
                </c:pt>
                <c:pt idx="38">
                  <c:v>0.0</c:v>
                </c:pt>
                <c:pt idx="39">
                  <c:v>0.0</c:v>
                </c:pt>
                <c:pt idx="40">
                  <c:v>0.0</c:v>
                </c:pt>
                <c:pt idx="41">
                  <c:v>0.0</c:v>
                </c:pt>
                <c:pt idx="42">
                  <c:v>0.0</c:v>
                </c:pt>
                <c:pt idx="43">
                  <c:v>0.0</c:v>
                </c:pt>
                <c:pt idx="44">
                  <c:v>0.0</c:v>
                </c:pt>
                <c:pt idx="45">
                  <c:v>0.0</c:v>
                </c:pt>
                <c:pt idx="46">
                  <c:v>0.0</c:v>
                </c:pt>
                <c:pt idx="47">
                  <c:v>0.0</c:v>
                </c:pt>
                <c:pt idx="48">
                  <c:v>0.0</c:v>
                </c:pt>
              </c:numCache>
            </c:numRef>
          </c:val>
        </c:ser>
        <c:dLbls>
          <c:showLegendKey val="0"/>
          <c:showVal val="0"/>
          <c:showCatName val="0"/>
          <c:showSerName val="0"/>
          <c:showPercent val="0"/>
          <c:showBubbleSize val="0"/>
        </c:dLbls>
        <c:gapWidth val="150"/>
        <c:shape val="box"/>
        <c:axId val="-2069485240"/>
        <c:axId val="-2069488296"/>
        <c:axId val="0"/>
      </c:bar3DChart>
      <c:catAx>
        <c:axId val="-2069485240"/>
        <c:scaling>
          <c:orientation val="minMax"/>
        </c:scaling>
        <c:delete val="0"/>
        <c:axPos val="b"/>
        <c:numFmt formatCode="General" sourceLinked="0"/>
        <c:majorTickMark val="out"/>
        <c:minorTickMark val="none"/>
        <c:tickLblPos val="nextTo"/>
        <c:txPr>
          <a:bodyPr/>
          <a:lstStyle/>
          <a:p>
            <a:pPr>
              <a:defRPr sz="1200"/>
            </a:pPr>
            <a:endParaRPr lang="en-US"/>
          </a:p>
        </c:txPr>
        <c:crossAx val="-2069488296"/>
        <c:crosses val="autoZero"/>
        <c:auto val="1"/>
        <c:lblAlgn val="ctr"/>
        <c:lblOffset val="100"/>
        <c:tickLblSkip val="1"/>
        <c:noMultiLvlLbl val="0"/>
      </c:catAx>
      <c:valAx>
        <c:axId val="-2069488296"/>
        <c:scaling>
          <c:orientation val="minMax"/>
        </c:scaling>
        <c:delete val="0"/>
        <c:axPos val="l"/>
        <c:majorGridlines/>
        <c:title>
          <c:tx>
            <c:rich>
              <a:bodyPr rot="-5400000" vert="horz"/>
              <a:lstStyle/>
              <a:p>
                <a:pPr>
                  <a:defRPr/>
                </a:pPr>
                <a:r>
                  <a:rPr lang="en-US" dirty="0"/>
                  <a:t>Individuals Served Per 100K in Population</a:t>
                </a:r>
              </a:p>
            </c:rich>
          </c:tx>
          <c:layout>
            <c:manualLayout>
              <c:xMode val="edge"/>
              <c:yMode val="edge"/>
              <c:x val="0.00561544657834567"/>
              <c:y val="0.31103912231978"/>
            </c:manualLayout>
          </c:layout>
          <c:overlay val="0"/>
        </c:title>
        <c:numFmt formatCode="0" sourceLinked="0"/>
        <c:majorTickMark val="out"/>
        <c:minorTickMark val="none"/>
        <c:tickLblPos val="nextTo"/>
        <c:txPr>
          <a:bodyPr/>
          <a:lstStyle/>
          <a:p>
            <a:pPr>
              <a:defRPr sz="1000"/>
            </a:pPr>
            <a:endParaRPr lang="en-US"/>
          </a:p>
        </c:txPr>
        <c:crossAx val="-2069485240"/>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A9CED-A039-4EFE-9887-CFDD5C9A7BDA}" type="doc">
      <dgm:prSet loTypeId="urn:microsoft.com/office/officeart/2011/layout/CircleProcess" loCatId="process" qsTypeId="urn:microsoft.com/office/officeart/2005/8/quickstyle/simple1" qsCatId="simple" csTypeId="urn:microsoft.com/office/officeart/2005/8/colors/accent3_1" csCatId="accent3" phldr="1"/>
      <dgm:spPr/>
      <dgm:t>
        <a:bodyPr/>
        <a:lstStyle/>
        <a:p>
          <a:endParaRPr lang="en-US"/>
        </a:p>
      </dgm:t>
    </dgm:pt>
    <dgm:pt modelId="{C8F7FBD1-2D52-44F8-B7C6-FA0F48775BF5}">
      <dgm:prSet phldrT="[Text]" custT="1"/>
      <dgm:spPr/>
      <dgm:t>
        <a:bodyPr/>
        <a:lstStyle/>
        <a:p>
          <a:r>
            <a:rPr lang="en-US" sz="1050" b="1">
              <a:solidFill>
                <a:srgbClr val="0070C0"/>
              </a:solidFill>
            </a:rPr>
            <a:t>February 11</a:t>
          </a:r>
        </a:p>
        <a:p>
          <a:r>
            <a:rPr lang="en-US" sz="1050" b="1">
              <a:solidFill>
                <a:srgbClr val="0070C0"/>
              </a:solidFill>
            </a:rPr>
            <a:t>SLG Meeting</a:t>
          </a:r>
        </a:p>
        <a:p>
          <a:r>
            <a:rPr lang="en-US" sz="1050" b="1">
              <a:solidFill>
                <a:srgbClr val="0070C0"/>
              </a:solidFill>
            </a:rPr>
            <a:t>Aging/</a:t>
          </a:r>
        </a:p>
        <a:p>
          <a:r>
            <a:rPr lang="en-US" sz="1050" b="1">
              <a:solidFill>
                <a:srgbClr val="0070C0"/>
              </a:solidFill>
            </a:rPr>
            <a:t>Wait List</a:t>
          </a:r>
        </a:p>
        <a:p>
          <a:r>
            <a:rPr lang="en-US" sz="1050" b="1">
              <a:solidFill>
                <a:srgbClr val="0070C0"/>
              </a:solidFill>
            </a:rPr>
            <a:t>Benchmarking</a:t>
          </a:r>
        </a:p>
      </dgm:t>
    </dgm:pt>
    <dgm:pt modelId="{BE25B60E-22D1-4AF7-A5DF-A8289D6BD204}" type="parTrans" cxnId="{711E0153-8954-4B84-80B5-E981C5F96B6D}">
      <dgm:prSet/>
      <dgm:spPr/>
      <dgm:t>
        <a:bodyPr/>
        <a:lstStyle/>
        <a:p>
          <a:endParaRPr lang="en-US"/>
        </a:p>
      </dgm:t>
    </dgm:pt>
    <dgm:pt modelId="{7E641CF8-5FBB-45EB-B40A-C240E0C11CE2}" type="sibTrans" cxnId="{711E0153-8954-4B84-80B5-E981C5F96B6D}">
      <dgm:prSet/>
      <dgm:spPr/>
      <dgm:t>
        <a:bodyPr/>
        <a:lstStyle/>
        <a:p>
          <a:endParaRPr lang="en-US"/>
        </a:p>
      </dgm:t>
    </dgm:pt>
    <dgm:pt modelId="{D5626D55-7515-4AA5-AC57-975FA457960A}">
      <dgm:prSet phldrT="[Text]" custT="1"/>
      <dgm:spPr/>
      <dgm:t>
        <a:bodyPr/>
        <a:lstStyle/>
        <a:p>
          <a:r>
            <a:rPr lang="en-US" sz="1050" b="1">
              <a:solidFill>
                <a:srgbClr val="C00000"/>
              </a:solidFill>
            </a:rPr>
            <a:t>March 11</a:t>
          </a:r>
        </a:p>
        <a:p>
          <a:r>
            <a:rPr lang="en-US" sz="1050" b="1">
              <a:solidFill>
                <a:srgbClr val="C00000"/>
              </a:solidFill>
            </a:rPr>
            <a:t>Open Forum</a:t>
          </a:r>
        </a:p>
        <a:p>
          <a:r>
            <a:rPr lang="en-US" sz="1050" b="1">
              <a:solidFill>
                <a:srgbClr val="C00000"/>
              </a:solidFill>
            </a:rPr>
            <a:t>FULL DAY</a:t>
          </a:r>
        </a:p>
        <a:p>
          <a:r>
            <a:rPr lang="en-US" sz="1050" b="1">
              <a:solidFill>
                <a:srgbClr val="C00000"/>
              </a:solidFill>
            </a:rPr>
            <a:t> CMS Rule</a:t>
          </a:r>
        </a:p>
      </dgm:t>
    </dgm:pt>
    <dgm:pt modelId="{42DB63E1-1D3A-4531-B48F-92E2F5EAF998}" type="parTrans" cxnId="{07EDEA86-72CD-4A2D-8AD1-FA9876B625B8}">
      <dgm:prSet/>
      <dgm:spPr/>
      <dgm:t>
        <a:bodyPr/>
        <a:lstStyle/>
        <a:p>
          <a:endParaRPr lang="en-US"/>
        </a:p>
      </dgm:t>
    </dgm:pt>
    <dgm:pt modelId="{E0A3A39D-21A2-4BC9-AE35-35F43F470B0B}" type="sibTrans" cxnId="{07EDEA86-72CD-4A2D-8AD1-FA9876B625B8}">
      <dgm:prSet/>
      <dgm:spPr/>
      <dgm:t>
        <a:bodyPr/>
        <a:lstStyle/>
        <a:p>
          <a:endParaRPr lang="en-US"/>
        </a:p>
      </dgm:t>
    </dgm:pt>
    <dgm:pt modelId="{385F9081-E488-434D-A86E-5AD55CFB14C5}">
      <dgm:prSet phldrT="[Text]" custT="1"/>
      <dgm:spPr/>
      <dgm:t>
        <a:bodyPr/>
        <a:lstStyle/>
        <a:p>
          <a:endParaRPr lang="en-US" sz="1000" b="1">
            <a:solidFill>
              <a:srgbClr val="C00000"/>
            </a:solidFill>
          </a:endParaRPr>
        </a:p>
        <a:p>
          <a:r>
            <a:rPr lang="en-US" sz="950" b="1">
              <a:solidFill>
                <a:srgbClr val="C00000"/>
              </a:solidFill>
            </a:rPr>
            <a:t>April 1</a:t>
          </a:r>
        </a:p>
        <a:p>
          <a:r>
            <a:rPr lang="en-US" sz="950" b="1">
              <a:solidFill>
                <a:srgbClr val="C00000"/>
              </a:solidFill>
            </a:rPr>
            <a:t>Open Forum</a:t>
          </a:r>
        </a:p>
        <a:p>
          <a:r>
            <a:rPr lang="en-US" sz="950" b="1">
              <a:solidFill>
                <a:srgbClr val="C00000"/>
              </a:solidFill>
            </a:rPr>
            <a:t>FULL DAY </a:t>
          </a:r>
        </a:p>
        <a:p>
          <a:r>
            <a:rPr lang="en-US" sz="950" b="1">
              <a:solidFill>
                <a:srgbClr val="C00000"/>
              </a:solidFill>
            </a:rPr>
            <a:t>CREATING WORK</a:t>
          </a:r>
        </a:p>
        <a:p>
          <a:r>
            <a:rPr lang="en-US" sz="950" b="1">
              <a:solidFill>
                <a:srgbClr val="C00000"/>
              </a:solidFill>
            </a:rPr>
            <a:t>OPPORTUNITIES </a:t>
          </a:r>
        </a:p>
        <a:p>
          <a:endParaRPr lang="en-US" sz="1050" b="0">
            <a:solidFill>
              <a:srgbClr val="FF0000"/>
            </a:solidFill>
          </a:endParaRPr>
        </a:p>
      </dgm:t>
    </dgm:pt>
    <dgm:pt modelId="{067823C4-E385-4332-AF17-A980AA06773C}" type="parTrans" cxnId="{CFC59253-550D-466A-8790-FB8EC44DE483}">
      <dgm:prSet/>
      <dgm:spPr/>
      <dgm:t>
        <a:bodyPr/>
        <a:lstStyle/>
        <a:p>
          <a:endParaRPr lang="en-US"/>
        </a:p>
      </dgm:t>
    </dgm:pt>
    <dgm:pt modelId="{8EAB1ECF-04CD-4B43-A70A-81B1D32C0CD6}" type="sibTrans" cxnId="{CFC59253-550D-466A-8790-FB8EC44DE483}">
      <dgm:prSet/>
      <dgm:spPr/>
      <dgm:t>
        <a:bodyPr/>
        <a:lstStyle/>
        <a:p>
          <a:endParaRPr lang="en-US"/>
        </a:p>
      </dgm:t>
    </dgm:pt>
    <dgm:pt modelId="{10770689-D9A6-41E7-84B8-1EC9FF66B496}">
      <dgm:prSet custT="1"/>
      <dgm:spPr/>
      <dgm:t>
        <a:bodyPr/>
        <a:lstStyle/>
        <a:p>
          <a:r>
            <a:rPr lang="en-US" sz="1000" b="1">
              <a:solidFill>
                <a:srgbClr val="0070C0"/>
              </a:solidFill>
            </a:rPr>
            <a:t>April 29</a:t>
          </a:r>
        </a:p>
        <a:p>
          <a:r>
            <a:rPr lang="en-US" sz="1000" b="1">
              <a:solidFill>
                <a:srgbClr val="0070C0"/>
              </a:solidFill>
            </a:rPr>
            <a:t>12:30-3:30</a:t>
          </a:r>
        </a:p>
        <a:p>
          <a:r>
            <a:rPr lang="en-US" sz="1000" b="1">
              <a:solidFill>
                <a:srgbClr val="0070C0"/>
              </a:solidFill>
            </a:rPr>
            <a:t>SLG Meeting</a:t>
          </a:r>
        </a:p>
        <a:p>
          <a:r>
            <a:rPr lang="en-US" sz="1000" b="1">
              <a:solidFill>
                <a:srgbClr val="0070C0"/>
              </a:solidFill>
            </a:rPr>
            <a:t>Legacy </a:t>
          </a:r>
        </a:p>
        <a:p>
          <a:r>
            <a:rPr lang="en-US" sz="1000" b="1">
              <a:solidFill>
                <a:srgbClr val="0070C0"/>
              </a:solidFill>
            </a:rPr>
            <a:t>Programs Benchmarking </a:t>
          </a:r>
        </a:p>
      </dgm:t>
    </dgm:pt>
    <dgm:pt modelId="{11F45782-D5E4-4C94-960D-1A220DFC7993}" type="parTrans" cxnId="{3E209FD2-C901-4083-B2B0-97BC9C3CC820}">
      <dgm:prSet/>
      <dgm:spPr/>
      <dgm:t>
        <a:bodyPr/>
        <a:lstStyle/>
        <a:p>
          <a:endParaRPr lang="en-US"/>
        </a:p>
      </dgm:t>
    </dgm:pt>
    <dgm:pt modelId="{9020091E-934A-4775-B596-C61B37262F4C}" type="sibTrans" cxnId="{3E209FD2-C901-4083-B2B0-97BC9C3CC820}">
      <dgm:prSet/>
      <dgm:spPr/>
      <dgm:t>
        <a:bodyPr/>
        <a:lstStyle/>
        <a:p>
          <a:endParaRPr lang="en-US"/>
        </a:p>
      </dgm:t>
    </dgm:pt>
    <dgm:pt modelId="{E617655B-F3E7-46CF-ADC5-559BA1A34D93}">
      <dgm:prSet custT="1"/>
      <dgm:spPr/>
      <dgm:t>
        <a:bodyPr/>
        <a:lstStyle/>
        <a:p>
          <a:r>
            <a:rPr lang="en-US" sz="900" b="1">
              <a:solidFill>
                <a:srgbClr val="C00000"/>
              </a:solidFill>
            </a:rPr>
            <a:t>May 6</a:t>
          </a:r>
        </a:p>
        <a:p>
          <a:r>
            <a:rPr lang="en-US" sz="900" b="1">
              <a:solidFill>
                <a:srgbClr val="C00000"/>
              </a:solidFill>
            </a:rPr>
            <a:t>Open Fourm</a:t>
          </a:r>
        </a:p>
        <a:p>
          <a:r>
            <a:rPr lang="en-US" sz="900" b="1">
              <a:solidFill>
                <a:srgbClr val="C00000"/>
              </a:solidFill>
            </a:rPr>
            <a:t>FULL DAY</a:t>
          </a:r>
        </a:p>
        <a:p>
          <a:r>
            <a:rPr lang="en-US" sz="900" b="1">
              <a:solidFill>
                <a:srgbClr val="C00000"/>
              </a:solidFill>
            </a:rPr>
            <a:t>CREATING OPPORTUNITIES</a:t>
          </a:r>
        </a:p>
        <a:p>
          <a:r>
            <a:rPr lang="en-US" sz="900" b="1">
              <a:solidFill>
                <a:srgbClr val="C00000"/>
              </a:solidFill>
            </a:rPr>
            <a:t>FOR COMMUNITY LIVING</a:t>
          </a:r>
        </a:p>
      </dgm:t>
    </dgm:pt>
    <dgm:pt modelId="{CBE2BAF0-F7A5-445F-91BF-A421DBD12E97}" type="sibTrans" cxnId="{037F172C-94D1-46A9-BF02-7DA57E95A0AB}">
      <dgm:prSet/>
      <dgm:spPr/>
      <dgm:t>
        <a:bodyPr/>
        <a:lstStyle/>
        <a:p>
          <a:endParaRPr lang="en-US"/>
        </a:p>
      </dgm:t>
    </dgm:pt>
    <dgm:pt modelId="{D4727596-4377-4ED8-9312-7ADFCF178A67}" type="parTrans" cxnId="{037F172C-94D1-46A9-BF02-7DA57E95A0AB}">
      <dgm:prSet/>
      <dgm:spPr/>
      <dgm:t>
        <a:bodyPr/>
        <a:lstStyle/>
        <a:p>
          <a:endParaRPr lang="en-US"/>
        </a:p>
      </dgm:t>
    </dgm:pt>
    <dgm:pt modelId="{B37D9D50-FF2D-468B-BC80-324EBC6A5808}">
      <dgm:prSet custT="1"/>
      <dgm:spPr/>
      <dgm:t>
        <a:bodyPr/>
        <a:lstStyle/>
        <a:p>
          <a:r>
            <a:rPr lang="en-US" sz="1000" b="1">
              <a:solidFill>
                <a:srgbClr val="0070C0"/>
              </a:solidFill>
            </a:rPr>
            <a:t>May 20 </a:t>
          </a:r>
        </a:p>
        <a:p>
          <a:r>
            <a:rPr lang="en-US" sz="1000" b="1">
              <a:solidFill>
                <a:srgbClr val="0070C0"/>
              </a:solidFill>
            </a:rPr>
            <a:t>SLG Meeting</a:t>
          </a:r>
        </a:p>
        <a:p>
          <a:r>
            <a:rPr lang="en-US" sz="1000" b="1">
              <a:solidFill>
                <a:srgbClr val="0070C0"/>
              </a:solidFill>
            </a:rPr>
            <a:t>12:30-3:30</a:t>
          </a:r>
        </a:p>
        <a:p>
          <a:r>
            <a:rPr lang="en-US" sz="1000" b="1">
              <a:solidFill>
                <a:srgbClr val="0070C0"/>
              </a:solidFill>
            </a:rPr>
            <a:t>Legacy Program</a:t>
          </a:r>
        </a:p>
        <a:p>
          <a:r>
            <a:rPr lang="en-US" sz="1000" b="1">
              <a:solidFill>
                <a:srgbClr val="0070C0"/>
              </a:solidFill>
            </a:rPr>
            <a:t>Benchmarking</a:t>
          </a:r>
        </a:p>
      </dgm:t>
    </dgm:pt>
    <dgm:pt modelId="{3CC53E90-F3B6-4556-939F-3090ECC1FA37}" type="parTrans" cxnId="{A0FDF2E8-2941-415C-84BE-D730A2944E33}">
      <dgm:prSet/>
      <dgm:spPr/>
      <dgm:t>
        <a:bodyPr/>
        <a:lstStyle/>
        <a:p>
          <a:endParaRPr lang="en-US"/>
        </a:p>
      </dgm:t>
    </dgm:pt>
    <dgm:pt modelId="{8E910074-4A2B-4F0B-B9A8-58BB63E8A598}" type="sibTrans" cxnId="{A0FDF2E8-2941-415C-84BE-D730A2944E33}">
      <dgm:prSet/>
      <dgm:spPr/>
      <dgm:t>
        <a:bodyPr/>
        <a:lstStyle/>
        <a:p>
          <a:endParaRPr lang="en-US"/>
        </a:p>
      </dgm:t>
    </dgm:pt>
    <dgm:pt modelId="{DE485B46-F1DB-4D0F-BE6F-831F6E92D2A0}" type="pres">
      <dgm:prSet presAssocID="{953A9CED-A039-4EFE-9887-CFDD5C9A7BDA}" presName="Name0" presStyleCnt="0">
        <dgm:presLayoutVars>
          <dgm:chMax val="11"/>
          <dgm:chPref val="11"/>
          <dgm:dir/>
          <dgm:resizeHandles/>
        </dgm:presLayoutVars>
      </dgm:prSet>
      <dgm:spPr/>
      <dgm:t>
        <a:bodyPr/>
        <a:lstStyle/>
        <a:p>
          <a:endParaRPr lang="en-US"/>
        </a:p>
      </dgm:t>
    </dgm:pt>
    <dgm:pt modelId="{07C2CF82-52BE-478A-BE6B-98CE374A8EDE}" type="pres">
      <dgm:prSet presAssocID="{B37D9D50-FF2D-468B-BC80-324EBC6A5808}" presName="Accent6" presStyleCnt="0"/>
      <dgm:spPr/>
      <dgm:t>
        <a:bodyPr/>
        <a:lstStyle/>
        <a:p>
          <a:endParaRPr lang="en-US"/>
        </a:p>
      </dgm:t>
    </dgm:pt>
    <dgm:pt modelId="{3EB3A432-F833-4F04-A950-0E1D37F8D72F}" type="pres">
      <dgm:prSet presAssocID="{B37D9D50-FF2D-468B-BC80-324EBC6A5808}" presName="Accent" presStyleLbl="node1" presStyleIdx="0" presStyleCnt="6"/>
      <dgm:spPr/>
      <dgm:t>
        <a:bodyPr/>
        <a:lstStyle/>
        <a:p>
          <a:endParaRPr lang="en-US"/>
        </a:p>
      </dgm:t>
    </dgm:pt>
    <dgm:pt modelId="{9EB46AEC-003A-46AB-959C-1B7E2B48C0A3}" type="pres">
      <dgm:prSet presAssocID="{B37D9D50-FF2D-468B-BC80-324EBC6A5808}" presName="ParentBackground6" presStyleCnt="0"/>
      <dgm:spPr/>
      <dgm:t>
        <a:bodyPr/>
        <a:lstStyle/>
        <a:p>
          <a:endParaRPr lang="en-US"/>
        </a:p>
      </dgm:t>
    </dgm:pt>
    <dgm:pt modelId="{3FCA12F6-7505-4428-8B57-28F211E8A09B}" type="pres">
      <dgm:prSet presAssocID="{B37D9D50-FF2D-468B-BC80-324EBC6A5808}" presName="ParentBackground" presStyleLbl="fgAcc1" presStyleIdx="0" presStyleCnt="6"/>
      <dgm:spPr/>
      <dgm:t>
        <a:bodyPr/>
        <a:lstStyle/>
        <a:p>
          <a:endParaRPr lang="en-US"/>
        </a:p>
      </dgm:t>
    </dgm:pt>
    <dgm:pt modelId="{710860CC-9117-425B-A37D-C3E5729A1F5C}" type="pres">
      <dgm:prSet presAssocID="{B37D9D50-FF2D-468B-BC80-324EBC6A5808}" presName="Parent6" presStyleLbl="revTx" presStyleIdx="0" presStyleCnt="0">
        <dgm:presLayoutVars>
          <dgm:chMax val="1"/>
          <dgm:chPref val="1"/>
          <dgm:bulletEnabled val="1"/>
        </dgm:presLayoutVars>
      </dgm:prSet>
      <dgm:spPr/>
      <dgm:t>
        <a:bodyPr/>
        <a:lstStyle/>
        <a:p>
          <a:endParaRPr lang="en-US"/>
        </a:p>
      </dgm:t>
    </dgm:pt>
    <dgm:pt modelId="{BA23D173-1DD2-4AA3-BDD7-8D93D548EC78}" type="pres">
      <dgm:prSet presAssocID="{E617655B-F3E7-46CF-ADC5-559BA1A34D93}" presName="Accent5" presStyleCnt="0"/>
      <dgm:spPr/>
      <dgm:t>
        <a:bodyPr/>
        <a:lstStyle/>
        <a:p>
          <a:endParaRPr lang="en-US"/>
        </a:p>
      </dgm:t>
    </dgm:pt>
    <dgm:pt modelId="{E7E38852-F16A-45A0-9A8C-027978C2AD40}" type="pres">
      <dgm:prSet presAssocID="{E617655B-F3E7-46CF-ADC5-559BA1A34D93}" presName="Accent" presStyleLbl="node1" presStyleIdx="1" presStyleCnt="6" custLinFactNeighborY="1482"/>
      <dgm:spPr/>
      <dgm:t>
        <a:bodyPr/>
        <a:lstStyle/>
        <a:p>
          <a:endParaRPr lang="en-US"/>
        </a:p>
      </dgm:t>
    </dgm:pt>
    <dgm:pt modelId="{4C328CD1-EE44-4F0F-BC96-5401DD60600E}" type="pres">
      <dgm:prSet presAssocID="{E617655B-F3E7-46CF-ADC5-559BA1A34D93}" presName="ParentBackground5" presStyleCnt="0"/>
      <dgm:spPr/>
      <dgm:t>
        <a:bodyPr/>
        <a:lstStyle/>
        <a:p>
          <a:endParaRPr lang="en-US"/>
        </a:p>
      </dgm:t>
    </dgm:pt>
    <dgm:pt modelId="{D8704987-0D5E-45F9-A7D4-6E6AA93A23E8}" type="pres">
      <dgm:prSet presAssocID="{E617655B-F3E7-46CF-ADC5-559BA1A34D93}" presName="ParentBackground" presStyleLbl="fgAcc1" presStyleIdx="1" presStyleCnt="6"/>
      <dgm:spPr/>
      <dgm:t>
        <a:bodyPr/>
        <a:lstStyle/>
        <a:p>
          <a:endParaRPr lang="en-US"/>
        </a:p>
      </dgm:t>
    </dgm:pt>
    <dgm:pt modelId="{29E8452F-0736-4E02-B6A3-87495DFC1700}" type="pres">
      <dgm:prSet presAssocID="{E617655B-F3E7-46CF-ADC5-559BA1A34D93}" presName="Parent5" presStyleLbl="revTx" presStyleIdx="0" presStyleCnt="0">
        <dgm:presLayoutVars>
          <dgm:chMax val="1"/>
          <dgm:chPref val="1"/>
          <dgm:bulletEnabled val="1"/>
        </dgm:presLayoutVars>
      </dgm:prSet>
      <dgm:spPr/>
      <dgm:t>
        <a:bodyPr/>
        <a:lstStyle/>
        <a:p>
          <a:endParaRPr lang="en-US"/>
        </a:p>
      </dgm:t>
    </dgm:pt>
    <dgm:pt modelId="{D3B00010-3725-4458-86BE-4DEC00B1720C}" type="pres">
      <dgm:prSet presAssocID="{10770689-D9A6-41E7-84B8-1EC9FF66B496}" presName="Accent4" presStyleCnt="0"/>
      <dgm:spPr/>
      <dgm:t>
        <a:bodyPr/>
        <a:lstStyle/>
        <a:p>
          <a:endParaRPr lang="en-US"/>
        </a:p>
      </dgm:t>
    </dgm:pt>
    <dgm:pt modelId="{C70DFB46-8EDF-4F02-A5BB-CD08D4FF3218}" type="pres">
      <dgm:prSet presAssocID="{10770689-D9A6-41E7-84B8-1EC9FF66B496}" presName="Accent" presStyleLbl="node1" presStyleIdx="2" presStyleCnt="6"/>
      <dgm:spPr/>
      <dgm:t>
        <a:bodyPr/>
        <a:lstStyle/>
        <a:p>
          <a:endParaRPr lang="en-US"/>
        </a:p>
      </dgm:t>
    </dgm:pt>
    <dgm:pt modelId="{B46D3CB3-4452-44BC-89BD-EF3A602BE2AC}" type="pres">
      <dgm:prSet presAssocID="{10770689-D9A6-41E7-84B8-1EC9FF66B496}" presName="ParentBackground4" presStyleCnt="0"/>
      <dgm:spPr/>
      <dgm:t>
        <a:bodyPr/>
        <a:lstStyle/>
        <a:p>
          <a:endParaRPr lang="en-US"/>
        </a:p>
      </dgm:t>
    </dgm:pt>
    <dgm:pt modelId="{5451BB28-D477-42A4-AECF-8699289500EC}" type="pres">
      <dgm:prSet presAssocID="{10770689-D9A6-41E7-84B8-1EC9FF66B496}" presName="ParentBackground" presStyleLbl="fgAcc1" presStyleIdx="2" presStyleCnt="6"/>
      <dgm:spPr/>
      <dgm:t>
        <a:bodyPr/>
        <a:lstStyle/>
        <a:p>
          <a:endParaRPr lang="en-US"/>
        </a:p>
      </dgm:t>
    </dgm:pt>
    <dgm:pt modelId="{A3455247-0124-4167-9603-203608AB7F61}" type="pres">
      <dgm:prSet presAssocID="{10770689-D9A6-41E7-84B8-1EC9FF66B496}" presName="Parent4" presStyleLbl="revTx" presStyleIdx="0" presStyleCnt="0">
        <dgm:presLayoutVars>
          <dgm:chMax val="1"/>
          <dgm:chPref val="1"/>
          <dgm:bulletEnabled val="1"/>
        </dgm:presLayoutVars>
      </dgm:prSet>
      <dgm:spPr/>
      <dgm:t>
        <a:bodyPr/>
        <a:lstStyle/>
        <a:p>
          <a:endParaRPr lang="en-US"/>
        </a:p>
      </dgm:t>
    </dgm:pt>
    <dgm:pt modelId="{F41DBFAF-B5A7-4A07-9ADE-B6F5CB5F1EF8}" type="pres">
      <dgm:prSet presAssocID="{385F9081-E488-434D-A86E-5AD55CFB14C5}" presName="Accent3" presStyleCnt="0"/>
      <dgm:spPr/>
      <dgm:t>
        <a:bodyPr/>
        <a:lstStyle/>
        <a:p>
          <a:endParaRPr lang="en-US"/>
        </a:p>
      </dgm:t>
    </dgm:pt>
    <dgm:pt modelId="{3DA1195E-DCA0-49D8-A696-542712F1EEFC}" type="pres">
      <dgm:prSet presAssocID="{385F9081-E488-434D-A86E-5AD55CFB14C5}" presName="Accent" presStyleLbl="node1" presStyleIdx="3" presStyleCnt="6"/>
      <dgm:spPr/>
      <dgm:t>
        <a:bodyPr/>
        <a:lstStyle/>
        <a:p>
          <a:endParaRPr lang="en-US"/>
        </a:p>
      </dgm:t>
    </dgm:pt>
    <dgm:pt modelId="{8C42116B-A20F-4703-938C-141964D68430}" type="pres">
      <dgm:prSet presAssocID="{385F9081-E488-434D-A86E-5AD55CFB14C5}" presName="ParentBackground3" presStyleCnt="0"/>
      <dgm:spPr/>
      <dgm:t>
        <a:bodyPr/>
        <a:lstStyle/>
        <a:p>
          <a:endParaRPr lang="en-US"/>
        </a:p>
      </dgm:t>
    </dgm:pt>
    <dgm:pt modelId="{E53279CC-2CFB-417F-8567-7F9897D4ACA3}" type="pres">
      <dgm:prSet presAssocID="{385F9081-E488-434D-A86E-5AD55CFB14C5}" presName="ParentBackground" presStyleLbl="fgAcc1" presStyleIdx="3" presStyleCnt="6"/>
      <dgm:spPr/>
      <dgm:t>
        <a:bodyPr/>
        <a:lstStyle/>
        <a:p>
          <a:endParaRPr lang="en-US"/>
        </a:p>
      </dgm:t>
    </dgm:pt>
    <dgm:pt modelId="{AD9192A8-F1DE-43C4-840E-CAAEA6C419BF}" type="pres">
      <dgm:prSet presAssocID="{385F9081-E488-434D-A86E-5AD55CFB14C5}" presName="Parent3" presStyleLbl="revTx" presStyleIdx="0" presStyleCnt="0">
        <dgm:presLayoutVars>
          <dgm:chMax val="1"/>
          <dgm:chPref val="1"/>
          <dgm:bulletEnabled val="1"/>
        </dgm:presLayoutVars>
      </dgm:prSet>
      <dgm:spPr/>
      <dgm:t>
        <a:bodyPr/>
        <a:lstStyle/>
        <a:p>
          <a:endParaRPr lang="en-US"/>
        </a:p>
      </dgm:t>
    </dgm:pt>
    <dgm:pt modelId="{A38DCE4F-89EA-4A02-BC9E-599618A9776D}" type="pres">
      <dgm:prSet presAssocID="{D5626D55-7515-4AA5-AC57-975FA457960A}" presName="Accent2" presStyleCnt="0"/>
      <dgm:spPr/>
      <dgm:t>
        <a:bodyPr/>
        <a:lstStyle/>
        <a:p>
          <a:endParaRPr lang="en-US"/>
        </a:p>
      </dgm:t>
    </dgm:pt>
    <dgm:pt modelId="{0F3ED046-346D-47F5-9BB5-524DE693D447}" type="pres">
      <dgm:prSet presAssocID="{D5626D55-7515-4AA5-AC57-975FA457960A}" presName="Accent" presStyleLbl="node1" presStyleIdx="4" presStyleCnt="6" custLinFactNeighborX="-2470" custLinFactNeighborY="-988"/>
      <dgm:spPr/>
      <dgm:t>
        <a:bodyPr/>
        <a:lstStyle/>
        <a:p>
          <a:endParaRPr lang="en-US"/>
        </a:p>
      </dgm:t>
    </dgm:pt>
    <dgm:pt modelId="{8D16477D-3661-4FBE-8CAE-C4B6DD13B541}" type="pres">
      <dgm:prSet presAssocID="{D5626D55-7515-4AA5-AC57-975FA457960A}" presName="ParentBackground2" presStyleCnt="0"/>
      <dgm:spPr/>
      <dgm:t>
        <a:bodyPr/>
        <a:lstStyle/>
        <a:p>
          <a:endParaRPr lang="en-US"/>
        </a:p>
      </dgm:t>
    </dgm:pt>
    <dgm:pt modelId="{9A4A751E-507C-4FCA-9EFA-8919AF1E3790}" type="pres">
      <dgm:prSet presAssocID="{D5626D55-7515-4AA5-AC57-975FA457960A}" presName="ParentBackground" presStyleLbl="fgAcc1" presStyleIdx="4" presStyleCnt="6" custLinFactNeighborX="-733" custLinFactNeighborY="-2027"/>
      <dgm:spPr/>
      <dgm:t>
        <a:bodyPr/>
        <a:lstStyle/>
        <a:p>
          <a:endParaRPr lang="en-US"/>
        </a:p>
      </dgm:t>
    </dgm:pt>
    <dgm:pt modelId="{C39DA515-55EC-42CA-B1EA-5857896C89B1}" type="pres">
      <dgm:prSet presAssocID="{D5626D55-7515-4AA5-AC57-975FA457960A}" presName="Parent2" presStyleLbl="revTx" presStyleIdx="0" presStyleCnt="0">
        <dgm:presLayoutVars>
          <dgm:chMax val="1"/>
          <dgm:chPref val="1"/>
          <dgm:bulletEnabled val="1"/>
        </dgm:presLayoutVars>
      </dgm:prSet>
      <dgm:spPr/>
      <dgm:t>
        <a:bodyPr/>
        <a:lstStyle/>
        <a:p>
          <a:endParaRPr lang="en-US"/>
        </a:p>
      </dgm:t>
    </dgm:pt>
    <dgm:pt modelId="{9BBC86EC-E64C-4C8C-B178-10F6C9EF6C15}" type="pres">
      <dgm:prSet presAssocID="{C8F7FBD1-2D52-44F8-B7C6-FA0F48775BF5}" presName="Accent1" presStyleCnt="0"/>
      <dgm:spPr/>
      <dgm:t>
        <a:bodyPr/>
        <a:lstStyle/>
        <a:p>
          <a:endParaRPr lang="en-US"/>
        </a:p>
      </dgm:t>
    </dgm:pt>
    <dgm:pt modelId="{7A166C6F-334C-4422-9DDA-CAA8976D3B29}" type="pres">
      <dgm:prSet presAssocID="{C8F7FBD1-2D52-44F8-B7C6-FA0F48775BF5}" presName="Accent" presStyleLbl="node1" presStyleIdx="5" presStyleCnt="6"/>
      <dgm:spPr/>
      <dgm:t>
        <a:bodyPr/>
        <a:lstStyle/>
        <a:p>
          <a:endParaRPr lang="en-US"/>
        </a:p>
      </dgm:t>
    </dgm:pt>
    <dgm:pt modelId="{D8B145BA-DA19-4A89-9218-5EC3DD495893}" type="pres">
      <dgm:prSet presAssocID="{C8F7FBD1-2D52-44F8-B7C6-FA0F48775BF5}" presName="ParentBackground1" presStyleCnt="0"/>
      <dgm:spPr/>
      <dgm:t>
        <a:bodyPr/>
        <a:lstStyle/>
        <a:p>
          <a:endParaRPr lang="en-US"/>
        </a:p>
      </dgm:t>
    </dgm:pt>
    <dgm:pt modelId="{358DCB5F-D418-46AA-9BC4-C9DEA45A42E6}" type="pres">
      <dgm:prSet presAssocID="{C8F7FBD1-2D52-44F8-B7C6-FA0F48775BF5}" presName="ParentBackground" presStyleLbl="fgAcc1" presStyleIdx="5" presStyleCnt="6"/>
      <dgm:spPr/>
      <dgm:t>
        <a:bodyPr/>
        <a:lstStyle/>
        <a:p>
          <a:endParaRPr lang="en-US"/>
        </a:p>
      </dgm:t>
    </dgm:pt>
    <dgm:pt modelId="{53F47CF1-2209-4EA5-9D2A-EBA08F4C7CE6}" type="pres">
      <dgm:prSet presAssocID="{C8F7FBD1-2D52-44F8-B7C6-FA0F48775BF5}" presName="Parent1" presStyleLbl="revTx" presStyleIdx="0" presStyleCnt="0">
        <dgm:presLayoutVars>
          <dgm:chMax val="1"/>
          <dgm:chPref val="1"/>
          <dgm:bulletEnabled val="1"/>
        </dgm:presLayoutVars>
      </dgm:prSet>
      <dgm:spPr/>
      <dgm:t>
        <a:bodyPr/>
        <a:lstStyle/>
        <a:p>
          <a:endParaRPr lang="en-US"/>
        </a:p>
      </dgm:t>
    </dgm:pt>
  </dgm:ptLst>
  <dgm:cxnLst>
    <dgm:cxn modelId="{CFC59253-550D-466A-8790-FB8EC44DE483}" srcId="{953A9CED-A039-4EFE-9887-CFDD5C9A7BDA}" destId="{385F9081-E488-434D-A86E-5AD55CFB14C5}" srcOrd="2" destOrd="0" parTransId="{067823C4-E385-4332-AF17-A980AA06773C}" sibTransId="{8EAB1ECF-04CD-4B43-A70A-81B1D32C0CD6}"/>
    <dgm:cxn modelId="{79A27C59-7F2D-45E7-B8D0-ECA17275C78A}" type="presOf" srcId="{C8F7FBD1-2D52-44F8-B7C6-FA0F48775BF5}" destId="{358DCB5F-D418-46AA-9BC4-C9DEA45A42E6}" srcOrd="0" destOrd="0" presId="urn:microsoft.com/office/officeart/2011/layout/CircleProcess"/>
    <dgm:cxn modelId="{69DFE628-034E-458B-8836-CBF79A8E75CE}" type="presOf" srcId="{385F9081-E488-434D-A86E-5AD55CFB14C5}" destId="{AD9192A8-F1DE-43C4-840E-CAAEA6C419BF}" srcOrd="1" destOrd="0" presId="urn:microsoft.com/office/officeart/2011/layout/CircleProcess"/>
    <dgm:cxn modelId="{C3800904-9A96-467D-AC5B-2F872D34A048}" type="presOf" srcId="{E617655B-F3E7-46CF-ADC5-559BA1A34D93}" destId="{29E8452F-0736-4E02-B6A3-87495DFC1700}" srcOrd="1" destOrd="0" presId="urn:microsoft.com/office/officeart/2011/layout/CircleProcess"/>
    <dgm:cxn modelId="{A0FDF2E8-2941-415C-84BE-D730A2944E33}" srcId="{953A9CED-A039-4EFE-9887-CFDD5C9A7BDA}" destId="{B37D9D50-FF2D-468B-BC80-324EBC6A5808}" srcOrd="5" destOrd="0" parTransId="{3CC53E90-F3B6-4556-939F-3090ECC1FA37}" sibTransId="{8E910074-4A2B-4F0B-B9A8-58BB63E8A598}"/>
    <dgm:cxn modelId="{54B66CFA-F64A-4EE5-A16B-826E9C3F09E7}" type="presOf" srcId="{10770689-D9A6-41E7-84B8-1EC9FF66B496}" destId="{5451BB28-D477-42A4-AECF-8699289500EC}" srcOrd="0" destOrd="0" presId="urn:microsoft.com/office/officeart/2011/layout/CircleProcess"/>
    <dgm:cxn modelId="{3E209FD2-C901-4083-B2B0-97BC9C3CC820}" srcId="{953A9CED-A039-4EFE-9887-CFDD5C9A7BDA}" destId="{10770689-D9A6-41E7-84B8-1EC9FF66B496}" srcOrd="3" destOrd="0" parTransId="{11F45782-D5E4-4C94-960D-1A220DFC7993}" sibTransId="{9020091E-934A-4775-B596-C61B37262F4C}"/>
    <dgm:cxn modelId="{3A85DA5B-40ED-4EEF-AB32-4BA66920C2AE}" type="presOf" srcId="{B37D9D50-FF2D-468B-BC80-324EBC6A5808}" destId="{3FCA12F6-7505-4428-8B57-28F211E8A09B}" srcOrd="0" destOrd="0" presId="urn:microsoft.com/office/officeart/2011/layout/CircleProcess"/>
    <dgm:cxn modelId="{07EDEA86-72CD-4A2D-8AD1-FA9876B625B8}" srcId="{953A9CED-A039-4EFE-9887-CFDD5C9A7BDA}" destId="{D5626D55-7515-4AA5-AC57-975FA457960A}" srcOrd="1" destOrd="0" parTransId="{42DB63E1-1D3A-4531-B48F-92E2F5EAF998}" sibTransId="{E0A3A39D-21A2-4BC9-AE35-35F43F470B0B}"/>
    <dgm:cxn modelId="{711E0153-8954-4B84-80B5-E981C5F96B6D}" srcId="{953A9CED-A039-4EFE-9887-CFDD5C9A7BDA}" destId="{C8F7FBD1-2D52-44F8-B7C6-FA0F48775BF5}" srcOrd="0" destOrd="0" parTransId="{BE25B60E-22D1-4AF7-A5DF-A8289D6BD204}" sibTransId="{7E641CF8-5FBB-45EB-B40A-C240E0C11CE2}"/>
    <dgm:cxn modelId="{037F172C-94D1-46A9-BF02-7DA57E95A0AB}" srcId="{953A9CED-A039-4EFE-9887-CFDD5C9A7BDA}" destId="{E617655B-F3E7-46CF-ADC5-559BA1A34D93}" srcOrd="4" destOrd="0" parTransId="{D4727596-4377-4ED8-9312-7ADFCF178A67}" sibTransId="{CBE2BAF0-F7A5-445F-91BF-A421DBD12E97}"/>
    <dgm:cxn modelId="{33D798B8-CD8C-4373-9FCF-609034205442}" type="presOf" srcId="{D5626D55-7515-4AA5-AC57-975FA457960A}" destId="{C39DA515-55EC-42CA-B1EA-5857896C89B1}" srcOrd="1" destOrd="0" presId="urn:microsoft.com/office/officeart/2011/layout/CircleProcess"/>
    <dgm:cxn modelId="{FDEAB05C-C8EE-4825-92A5-7EA8673E90E2}" type="presOf" srcId="{B37D9D50-FF2D-468B-BC80-324EBC6A5808}" destId="{710860CC-9117-425B-A37D-C3E5729A1F5C}" srcOrd="1" destOrd="0" presId="urn:microsoft.com/office/officeart/2011/layout/CircleProcess"/>
    <dgm:cxn modelId="{91658937-2906-486A-97B3-373085680CB3}" type="presOf" srcId="{C8F7FBD1-2D52-44F8-B7C6-FA0F48775BF5}" destId="{53F47CF1-2209-4EA5-9D2A-EBA08F4C7CE6}" srcOrd="1" destOrd="0" presId="urn:microsoft.com/office/officeart/2011/layout/CircleProcess"/>
    <dgm:cxn modelId="{BBC65AD0-F148-4C37-87F8-D404F5068995}" type="presOf" srcId="{953A9CED-A039-4EFE-9887-CFDD5C9A7BDA}" destId="{DE485B46-F1DB-4D0F-BE6F-831F6E92D2A0}" srcOrd="0" destOrd="0" presId="urn:microsoft.com/office/officeart/2011/layout/CircleProcess"/>
    <dgm:cxn modelId="{85BEA6AB-5064-4976-8147-204B37CAF62A}" type="presOf" srcId="{10770689-D9A6-41E7-84B8-1EC9FF66B496}" destId="{A3455247-0124-4167-9603-203608AB7F61}" srcOrd="1" destOrd="0" presId="urn:microsoft.com/office/officeart/2011/layout/CircleProcess"/>
    <dgm:cxn modelId="{DB963987-5B01-4A2C-82FA-B5F66C1C42EA}" type="presOf" srcId="{385F9081-E488-434D-A86E-5AD55CFB14C5}" destId="{E53279CC-2CFB-417F-8567-7F9897D4ACA3}" srcOrd="0" destOrd="0" presId="urn:microsoft.com/office/officeart/2011/layout/CircleProcess"/>
    <dgm:cxn modelId="{FEF15531-D976-4312-B51C-5A46EE87713E}" type="presOf" srcId="{D5626D55-7515-4AA5-AC57-975FA457960A}" destId="{9A4A751E-507C-4FCA-9EFA-8919AF1E3790}" srcOrd="0" destOrd="0" presId="urn:microsoft.com/office/officeart/2011/layout/CircleProcess"/>
    <dgm:cxn modelId="{EC08DA7A-653F-43B8-828D-E985A86FA53E}" type="presOf" srcId="{E617655B-F3E7-46CF-ADC5-559BA1A34D93}" destId="{D8704987-0D5E-45F9-A7D4-6E6AA93A23E8}" srcOrd="0" destOrd="0" presId="urn:microsoft.com/office/officeart/2011/layout/CircleProcess"/>
    <dgm:cxn modelId="{8007DE6B-F16A-4D2C-93D4-9EF7794CB59F}" type="presParOf" srcId="{DE485B46-F1DB-4D0F-BE6F-831F6E92D2A0}" destId="{07C2CF82-52BE-478A-BE6B-98CE374A8EDE}" srcOrd="0" destOrd="0" presId="urn:microsoft.com/office/officeart/2011/layout/CircleProcess"/>
    <dgm:cxn modelId="{C7A1D2DC-E1DD-4A05-AB0C-6118CA7416AC}" type="presParOf" srcId="{07C2CF82-52BE-478A-BE6B-98CE374A8EDE}" destId="{3EB3A432-F833-4F04-A950-0E1D37F8D72F}" srcOrd="0" destOrd="0" presId="urn:microsoft.com/office/officeart/2011/layout/CircleProcess"/>
    <dgm:cxn modelId="{330298F4-F1DC-426F-B8BD-E60EFCD61D6A}" type="presParOf" srcId="{DE485B46-F1DB-4D0F-BE6F-831F6E92D2A0}" destId="{9EB46AEC-003A-46AB-959C-1B7E2B48C0A3}" srcOrd="1" destOrd="0" presId="urn:microsoft.com/office/officeart/2011/layout/CircleProcess"/>
    <dgm:cxn modelId="{0F7E9F54-13A9-4542-858E-A2F8622C6568}" type="presParOf" srcId="{9EB46AEC-003A-46AB-959C-1B7E2B48C0A3}" destId="{3FCA12F6-7505-4428-8B57-28F211E8A09B}" srcOrd="0" destOrd="0" presId="urn:microsoft.com/office/officeart/2011/layout/CircleProcess"/>
    <dgm:cxn modelId="{D5F1F643-8885-4464-AAA9-D6225509B98B}" type="presParOf" srcId="{DE485B46-F1DB-4D0F-BE6F-831F6E92D2A0}" destId="{710860CC-9117-425B-A37D-C3E5729A1F5C}" srcOrd="2" destOrd="0" presId="urn:microsoft.com/office/officeart/2011/layout/CircleProcess"/>
    <dgm:cxn modelId="{77AEE20F-F90A-4F21-B81F-DEFA70E5982D}" type="presParOf" srcId="{DE485B46-F1DB-4D0F-BE6F-831F6E92D2A0}" destId="{BA23D173-1DD2-4AA3-BDD7-8D93D548EC78}" srcOrd="3" destOrd="0" presId="urn:microsoft.com/office/officeart/2011/layout/CircleProcess"/>
    <dgm:cxn modelId="{36F13A48-5B45-4BFD-BB4A-E025F2A3097B}" type="presParOf" srcId="{BA23D173-1DD2-4AA3-BDD7-8D93D548EC78}" destId="{E7E38852-F16A-45A0-9A8C-027978C2AD40}" srcOrd="0" destOrd="0" presId="urn:microsoft.com/office/officeart/2011/layout/CircleProcess"/>
    <dgm:cxn modelId="{09118EB5-BF6E-41D2-AD84-27CDD7ECD3EE}" type="presParOf" srcId="{DE485B46-F1DB-4D0F-BE6F-831F6E92D2A0}" destId="{4C328CD1-EE44-4F0F-BC96-5401DD60600E}" srcOrd="4" destOrd="0" presId="urn:microsoft.com/office/officeart/2011/layout/CircleProcess"/>
    <dgm:cxn modelId="{0CF468D4-6E78-4551-A397-BED93160F362}" type="presParOf" srcId="{4C328CD1-EE44-4F0F-BC96-5401DD60600E}" destId="{D8704987-0D5E-45F9-A7D4-6E6AA93A23E8}" srcOrd="0" destOrd="0" presId="urn:microsoft.com/office/officeart/2011/layout/CircleProcess"/>
    <dgm:cxn modelId="{E888F840-8896-43D4-83AF-5AC0EE46D018}" type="presParOf" srcId="{DE485B46-F1DB-4D0F-BE6F-831F6E92D2A0}" destId="{29E8452F-0736-4E02-B6A3-87495DFC1700}" srcOrd="5" destOrd="0" presId="urn:microsoft.com/office/officeart/2011/layout/CircleProcess"/>
    <dgm:cxn modelId="{FFC08D40-58F2-40B3-AC71-AF05B0F0E494}" type="presParOf" srcId="{DE485B46-F1DB-4D0F-BE6F-831F6E92D2A0}" destId="{D3B00010-3725-4458-86BE-4DEC00B1720C}" srcOrd="6" destOrd="0" presId="urn:microsoft.com/office/officeart/2011/layout/CircleProcess"/>
    <dgm:cxn modelId="{AE80E216-C0E7-4C7D-B984-0BFEFEB3C3CC}" type="presParOf" srcId="{D3B00010-3725-4458-86BE-4DEC00B1720C}" destId="{C70DFB46-8EDF-4F02-A5BB-CD08D4FF3218}" srcOrd="0" destOrd="0" presId="urn:microsoft.com/office/officeart/2011/layout/CircleProcess"/>
    <dgm:cxn modelId="{4AC6CEE5-1954-4546-A661-6FB397476730}" type="presParOf" srcId="{DE485B46-F1DB-4D0F-BE6F-831F6E92D2A0}" destId="{B46D3CB3-4452-44BC-89BD-EF3A602BE2AC}" srcOrd="7" destOrd="0" presId="urn:microsoft.com/office/officeart/2011/layout/CircleProcess"/>
    <dgm:cxn modelId="{A9584947-7C19-47D8-A3CD-944C735E6E5C}" type="presParOf" srcId="{B46D3CB3-4452-44BC-89BD-EF3A602BE2AC}" destId="{5451BB28-D477-42A4-AECF-8699289500EC}" srcOrd="0" destOrd="0" presId="urn:microsoft.com/office/officeart/2011/layout/CircleProcess"/>
    <dgm:cxn modelId="{C9B4BB5C-173F-4AE4-8E9F-4CF5A879ED6F}" type="presParOf" srcId="{DE485B46-F1DB-4D0F-BE6F-831F6E92D2A0}" destId="{A3455247-0124-4167-9603-203608AB7F61}" srcOrd="8" destOrd="0" presId="urn:microsoft.com/office/officeart/2011/layout/CircleProcess"/>
    <dgm:cxn modelId="{1ECD5CC4-8C02-415B-99E4-E7992D318B02}" type="presParOf" srcId="{DE485B46-F1DB-4D0F-BE6F-831F6E92D2A0}" destId="{F41DBFAF-B5A7-4A07-9ADE-B6F5CB5F1EF8}" srcOrd="9" destOrd="0" presId="urn:microsoft.com/office/officeart/2011/layout/CircleProcess"/>
    <dgm:cxn modelId="{8C422FF3-6BE3-4826-9596-386294DF0FD8}" type="presParOf" srcId="{F41DBFAF-B5A7-4A07-9ADE-B6F5CB5F1EF8}" destId="{3DA1195E-DCA0-49D8-A696-542712F1EEFC}" srcOrd="0" destOrd="0" presId="urn:microsoft.com/office/officeart/2011/layout/CircleProcess"/>
    <dgm:cxn modelId="{697B332C-C2BF-4FE8-99FD-C2EA56BF7685}" type="presParOf" srcId="{DE485B46-F1DB-4D0F-BE6F-831F6E92D2A0}" destId="{8C42116B-A20F-4703-938C-141964D68430}" srcOrd="10" destOrd="0" presId="urn:microsoft.com/office/officeart/2011/layout/CircleProcess"/>
    <dgm:cxn modelId="{73FF28A0-0A73-4F2D-A2B3-761264B5B213}" type="presParOf" srcId="{8C42116B-A20F-4703-938C-141964D68430}" destId="{E53279CC-2CFB-417F-8567-7F9897D4ACA3}" srcOrd="0" destOrd="0" presId="urn:microsoft.com/office/officeart/2011/layout/CircleProcess"/>
    <dgm:cxn modelId="{C9903689-5525-4BB9-8C89-C4EF8A9A32A7}" type="presParOf" srcId="{DE485B46-F1DB-4D0F-BE6F-831F6E92D2A0}" destId="{AD9192A8-F1DE-43C4-840E-CAAEA6C419BF}" srcOrd="11" destOrd="0" presId="urn:microsoft.com/office/officeart/2011/layout/CircleProcess"/>
    <dgm:cxn modelId="{03795C01-B0E8-4F13-966D-F3588AAC7DA7}" type="presParOf" srcId="{DE485B46-F1DB-4D0F-BE6F-831F6E92D2A0}" destId="{A38DCE4F-89EA-4A02-BC9E-599618A9776D}" srcOrd="12" destOrd="0" presId="urn:microsoft.com/office/officeart/2011/layout/CircleProcess"/>
    <dgm:cxn modelId="{6748A82D-EAEE-4719-8849-9816E06D5AA6}" type="presParOf" srcId="{A38DCE4F-89EA-4A02-BC9E-599618A9776D}" destId="{0F3ED046-346D-47F5-9BB5-524DE693D447}" srcOrd="0" destOrd="0" presId="urn:microsoft.com/office/officeart/2011/layout/CircleProcess"/>
    <dgm:cxn modelId="{47B748EA-3195-418D-9738-00CEE2CB81A0}" type="presParOf" srcId="{DE485B46-F1DB-4D0F-BE6F-831F6E92D2A0}" destId="{8D16477D-3661-4FBE-8CAE-C4B6DD13B541}" srcOrd="13" destOrd="0" presId="urn:microsoft.com/office/officeart/2011/layout/CircleProcess"/>
    <dgm:cxn modelId="{F4EB84A7-C147-4D26-AA38-28645AD9CAFE}" type="presParOf" srcId="{8D16477D-3661-4FBE-8CAE-C4B6DD13B541}" destId="{9A4A751E-507C-4FCA-9EFA-8919AF1E3790}" srcOrd="0" destOrd="0" presId="urn:microsoft.com/office/officeart/2011/layout/CircleProcess"/>
    <dgm:cxn modelId="{90E80A21-1706-4C61-AA82-8D22343CF280}" type="presParOf" srcId="{DE485B46-F1DB-4D0F-BE6F-831F6E92D2A0}" destId="{C39DA515-55EC-42CA-B1EA-5857896C89B1}" srcOrd="14" destOrd="0" presId="urn:microsoft.com/office/officeart/2011/layout/CircleProcess"/>
    <dgm:cxn modelId="{8B0F1A91-B1DC-4CBF-965D-E8E3FCA7D5AB}" type="presParOf" srcId="{DE485B46-F1DB-4D0F-BE6F-831F6E92D2A0}" destId="{9BBC86EC-E64C-4C8C-B178-10F6C9EF6C15}" srcOrd="15" destOrd="0" presId="urn:microsoft.com/office/officeart/2011/layout/CircleProcess"/>
    <dgm:cxn modelId="{9A967213-8097-4B0B-95D3-06D24A9FC41A}" type="presParOf" srcId="{9BBC86EC-E64C-4C8C-B178-10F6C9EF6C15}" destId="{7A166C6F-334C-4422-9DDA-CAA8976D3B29}" srcOrd="0" destOrd="0" presId="urn:microsoft.com/office/officeart/2011/layout/CircleProcess"/>
    <dgm:cxn modelId="{BF003BD6-E44C-4660-927A-1AEFBE7009D4}" type="presParOf" srcId="{DE485B46-F1DB-4D0F-BE6F-831F6E92D2A0}" destId="{D8B145BA-DA19-4A89-9218-5EC3DD495893}" srcOrd="16" destOrd="0" presId="urn:microsoft.com/office/officeart/2011/layout/CircleProcess"/>
    <dgm:cxn modelId="{CC03332E-4F2B-414D-917C-CDD923D5702A}" type="presParOf" srcId="{D8B145BA-DA19-4A89-9218-5EC3DD495893}" destId="{358DCB5F-D418-46AA-9BC4-C9DEA45A42E6}" srcOrd="0" destOrd="0" presId="urn:microsoft.com/office/officeart/2011/layout/CircleProcess"/>
    <dgm:cxn modelId="{52F731C9-D7FF-4E62-B9CC-E792B6D1E5FC}" type="presParOf" srcId="{DE485B46-F1DB-4D0F-BE6F-831F6E92D2A0}" destId="{53F47CF1-2209-4EA5-9D2A-EBA08F4C7CE6}" srcOrd="17" destOrd="0" presId="urn:microsoft.com/office/officeart/2011/layout/CircleProcess"/>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09C15-A826-430B-A1B0-DF87891E09CF}" type="doc">
      <dgm:prSet loTypeId="urn:microsoft.com/office/officeart/2011/layout/CircleProcess" loCatId="process" qsTypeId="urn:microsoft.com/office/officeart/2005/8/quickstyle/simple1" qsCatId="simple" csTypeId="urn:microsoft.com/office/officeart/2005/8/colors/accent3_1" csCatId="accent3" phldr="1"/>
      <dgm:spPr/>
      <dgm:t>
        <a:bodyPr/>
        <a:lstStyle/>
        <a:p>
          <a:endParaRPr lang="en-US"/>
        </a:p>
      </dgm:t>
    </dgm:pt>
    <dgm:pt modelId="{763287A2-4815-490B-957B-42F697DDC670}">
      <dgm:prSet phldrT="[Text]" custT="1"/>
      <dgm:spPr/>
      <dgm:t>
        <a:bodyPr/>
        <a:lstStyle/>
        <a:p>
          <a:endParaRPr lang="en-US" sz="1100" b="1"/>
        </a:p>
        <a:p>
          <a:r>
            <a:rPr lang="en-US" sz="900" b="1">
              <a:solidFill>
                <a:srgbClr val="C00000"/>
              </a:solidFill>
            </a:rPr>
            <a:t>June 11</a:t>
          </a:r>
        </a:p>
        <a:p>
          <a:r>
            <a:rPr lang="en-US" sz="900" b="1">
              <a:solidFill>
                <a:srgbClr val="C00000"/>
              </a:solidFill>
            </a:rPr>
            <a:t>Open Forum</a:t>
          </a:r>
        </a:p>
        <a:p>
          <a:r>
            <a:rPr lang="en-US" sz="900" b="1">
              <a:solidFill>
                <a:srgbClr val="C00000"/>
              </a:solidFill>
            </a:rPr>
            <a:t>FULL DAY</a:t>
          </a:r>
        </a:p>
        <a:p>
          <a:r>
            <a:rPr lang="en-US" sz="900" b="1">
              <a:solidFill>
                <a:srgbClr val="C00000"/>
              </a:solidFill>
            </a:rPr>
            <a:t>Listening to People &amp;</a:t>
          </a:r>
        </a:p>
        <a:p>
          <a:r>
            <a:rPr lang="en-US" sz="900" b="1">
              <a:solidFill>
                <a:srgbClr val="C00000"/>
              </a:solidFill>
            </a:rPr>
            <a:t>Family Supports</a:t>
          </a:r>
        </a:p>
        <a:p>
          <a:endParaRPr lang="en-US" sz="900" b="1"/>
        </a:p>
      </dgm:t>
    </dgm:pt>
    <dgm:pt modelId="{F1A254D3-974C-4C9E-A36E-20AA43FB7C54}" type="parTrans" cxnId="{427A962A-C1F1-4DB9-9AFD-FA6EFF15F697}">
      <dgm:prSet/>
      <dgm:spPr/>
      <dgm:t>
        <a:bodyPr/>
        <a:lstStyle/>
        <a:p>
          <a:endParaRPr lang="en-US"/>
        </a:p>
      </dgm:t>
    </dgm:pt>
    <dgm:pt modelId="{A473D677-19F0-48DE-AD7E-A9871474FC67}" type="sibTrans" cxnId="{427A962A-C1F1-4DB9-9AFD-FA6EFF15F697}">
      <dgm:prSet/>
      <dgm:spPr/>
      <dgm:t>
        <a:bodyPr/>
        <a:lstStyle/>
        <a:p>
          <a:endParaRPr lang="en-US"/>
        </a:p>
      </dgm:t>
    </dgm:pt>
    <dgm:pt modelId="{D740CC8F-B885-41EC-993D-AF27DE90E4E4}">
      <dgm:prSet phldrT="[Text]" custT="1"/>
      <dgm:spPr/>
      <dgm:t>
        <a:bodyPr/>
        <a:lstStyle/>
        <a:p>
          <a:r>
            <a:rPr lang="en-US" sz="900" b="1">
              <a:solidFill>
                <a:srgbClr val="0070C0"/>
              </a:solidFill>
            </a:rPr>
            <a:t>July 15</a:t>
          </a:r>
        </a:p>
        <a:p>
          <a:r>
            <a:rPr lang="en-US" sz="900" b="1">
              <a:solidFill>
                <a:srgbClr val="0070C0"/>
              </a:solidFill>
            </a:rPr>
            <a:t>12:30-3:30</a:t>
          </a:r>
        </a:p>
        <a:p>
          <a:r>
            <a:rPr lang="en-US" sz="900" b="1">
              <a:solidFill>
                <a:srgbClr val="0070C0"/>
              </a:solidFill>
            </a:rPr>
            <a:t>SLG Meeting</a:t>
          </a:r>
        </a:p>
        <a:p>
          <a:r>
            <a:rPr lang="en-US" sz="900" b="1">
              <a:solidFill>
                <a:srgbClr val="0070C0"/>
              </a:solidFill>
            </a:rPr>
            <a:t>Changing Systems &amp; </a:t>
          </a:r>
        </a:p>
        <a:p>
          <a:r>
            <a:rPr lang="en-US" sz="900" b="1">
              <a:solidFill>
                <a:srgbClr val="0070C0"/>
              </a:solidFill>
            </a:rPr>
            <a:t>Collaboration; Outcome-based Planning</a:t>
          </a:r>
        </a:p>
      </dgm:t>
    </dgm:pt>
    <dgm:pt modelId="{A7617CCF-6EB8-4920-AA0C-3D66A3E86E76}" type="parTrans" cxnId="{FFE9B7AB-7BDC-4370-8163-6B4FE67A7A99}">
      <dgm:prSet/>
      <dgm:spPr/>
      <dgm:t>
        <a:bodyPr/>
        <a:lstStyle/>
        <a:p>
          <a:endParaRPr lang="en-US"/>
        </a:p>
      </dgm:t>
    </dgm:pt>
    <dgm:pt modelId="{F1470609-0E4B-4CA3-9B2F-4346401786E3}" type="sibTrans" cxnId="{FFE9B7AB-7BDC-4370-8163-6B4FE67A7A99}">
      <dgm:prSet/>
      <dgm:spPr/>
      <dgm:t>
        <a:bodyPr/>
        <a:lstStyle/>
        <a:p>
          <a:endParaRPr lang="en-US"/>
        </a:p>
      </dgm:t>
    </dgm:pt>
    <dgm:pt modelId="{6435A5E7-85FC-4366-A8F8-D15FA88E90D3}">
      <dgm:prSet phldrT="[Text]" custT="1"/>
      <dgm:spPr/>
      <dgm:t>
        <a:bodyPr/>
        <a:lstStyle/>
        <a:p>
          <a:endParaRPr lang="en-US" sz="1100" b="1" dirty="0"/>
        </a:p>
        <a:p>
          <a:r>
            <a:rPr lang="en-US" sz="1000" b="1" dirty="0">
              <a:solidFill>
                <a:srgbClr val="0070C0"/>
              </a:solidFill>
            </a:rPr>
            <a:t>Aug. 12</a:t>
          </a:r>
        </a:p>
        <a:p>
          <a:r>
            <a:rPr lang="en-US" sz="1000" b="1" dirty="0">
              <a:solidFill>
                <a:srgbClr val="0070C0"/>
              </a:solidFill>
            </a:rPr>
            <a:t>12:30-3:30</a:t>
          </a:r>
        </a:p>
        <a:p>
          <a:r>
            <a:rPr lang="en-US" sz="1000" b="1" dirty="0">
              <a:solidFill>
                <a:srgbClr val="0070C0"/>
              </a:solidFill>
            </a:rPr>
            <a:t>SLG Meeting</a:t>
          </a:r>
        </a:p>
        <a:p>
          <a:r>
            <a:rPr lang="en-US" sz="1000" b="1" dirty="0">
              <a:solidFill>
                <a:srgbClr val="0070C0"/>
              </a:solidFill>
            </a:rPr>
            <a:t>Workforce </a:t>
          </a:r>
        </a:p>
        <a:p>
          <a:r>
            <a:rPr lang="en-US" sz="1000" b="1" dirty="0">
              <a:solidFill>
                <a:srgbClr val="0070C0"/>
              </a:solidFill>
            </a:rPr>
            <a:t>Development</a:t>
          </a:r>
        </a:p>
        <a:p>
          <a:endParaRPr lang="en-US" sz="1100" b="1" dirty="0"/>
        </a:p>
      </dgm:t>
    </dgm:pt>
    <dgm:pt modelId="{E2F54BF9-C43F-4B7E-AB1A-DFDF7D732347}" type="parTrans" cxnId="{686299F4-108D-4F24-AE13-0C6536BDDA8B}">
      <dgm:prSet/>
      <dgm:spPr/>
      <dgm:t>
        <a:bodyPr/>
        <a:lstStyle/>
        <a:p>
          <a:endParaRPr lang="en-US"/>
        </a:p>
      </dgm:t>
    </dgm:pt>
    <dgm:pt modelId="{F1D47A58-1C54-4EDF-B06C-53252ADEEABA}" type="sibTrans" cxnId="{686299F4-108D-4F24-AE13-0C6536BDDA8B}">
      <dgm:prSet/>
      <dgm:spPr/>
      <dgm:t>
        <a:bodyPr/>
        <a:lstStyle/>
        <a:p>
          <a:endParaRPr lang="en-US"/>
        </a:p>
      </dgm:t>
    </dgm:pt>
    <dgm:pt modelId="{83321AF9-5338-4047-8BE9-EB074AD323E1}">
      <dgm:prSet custT="1"/>
      <dgm:spPr/>
      <dgm:t>
        <a:bodyPr/>
        <a:lstStyle/>
        <a:p>
          <a:r>
            <a:rPr lang="en-US" sz="900" b="1">
              <a:solidFill>
                <a:srgbClr val="0070C0"/>
              </a:solidFill>
            </a:rPr>
            <a:t>Sep. 9</a:t>
          </a:r>
        </a:p>
        <a:p>
          <a:r>
            <a:rPr lang="en-US" sz="900" b="1">
              <a:solidFill>
                <a:srgbClr val="0070C0"/>
              </a:solidFill>
            </a:rPr>
            <a:t>12:30-3:30</a:t>
          </a:r>
        </a:p>
        <a:p>
          <a:r>
            <a:rPr lang="en-US" sz="900" b="1">
              <a:solidFill>
                <a:srgbClr val="0070C0"/>
              </a:solidFill>
            </a:rPr>
            <a:t>SLG Meeting</a:t>
          </a:r>
        </a:p>
        <a:p>
          <a:r>
            <a:rPr lang="en-US" sz="900" b="1">
              <a:solidFill>
                <a:srgbClr val="0070C0"/>
              </a:solidFill>
            </a:rPr>
            <a:t>Benchmarks &amp; Biennium</a:t>
          </a:r>
        </a:p>
        <a:p>
          <a:r>
            <a:rPr lang="en-US" sz="900" b="1">
              <a:solidFill>
                <a:srgbClr val="0070C0"/>
              </a:solidFill>
            </a:rPr>
            <a:t>Recommenda-tions</a:t>
          </a:r>
        </a:p>
      </dgm:t>
    </dgm:pt>
    <dgm:pt modelId="{4AC42222-E58E-43FB-8F1E-01836429BEBF}" type="parTrans" cxnId="{48078CBF-4468-4A64-A237-D9AEDBA092C1}">
      <dgm:prSet/>
      <dgm:spPr/>
      <dgm:t>
        <a:bodyPr/>
        <a:lstStyle/>
        <a:p>
          <a:endParaRPr lang="en-US"/>
        </a:p>
      </dgm:t>
    </dgm:pt>
    <dgm:pt modelId="{6D09B1EC-E758-4568-89D9-970625905422}" type="sibTrans" cxnId="{48078CBF-4468-4A64-A237-D9AEDBA092C1}">
      <dgm:prSet/>
      <dgm:spPr/>
      <dgm:t>
        <a:bodyPr/>
        <a:lstStyle/>
        <a:p>
          <a:endParaRPr lang="en-US"/>
        </a:p>
      </dgm:t>
    </dgm:pt>
    <dgm:pt modelId="{9DDB70DD-32B4-4573-986D-AFA0AEAA9267}">
      <dgm:prSet custT="1"/>
      <dgm:spPr/>
      <dgm:t>
        <a:bodyPr/>
        <a:lstStyle/>
        <a:p>
          <a:pPr algn="ctr"/>
          <a:endParaRPr lang="en-US" sz="1000" b="0"/>
        </a:p>
        <a:p>
          <a:pPr algn="ctr"/>
          <a:r>
            <a:rPr lang="en-US" sz="900" b="1">
              <a:solidFill>
                <a:srgbClr val="0070C0"/>
              </a:solidFill>
            </a:rPr>
            <a:t>Oct. 7 </a:t>
          </a:r>
        </a:p>
        <a:p>
          <a:pPr algn="ctr"/>
          <a:r>
            <a:rPr lang="en-US" sz="900" b="1">
              <a:solidFill>
                <a:srgbClr val="0070C0"/>
              </a:solidFill>
            </a:rPr>
            <a:t>12:30-3:30</a:t>
          </a:r>
        </a:p>
        <a:p>
          <a:pPr algn="ctr"/>
          <a:r>
            <a:rPr lang="en-US" sz="900" b="1">
              <a:solidFill>
                <a:srgbClr val="0070C0"/>
              </a:solidFill>
            </a:rPr>
            <a:t>SLG Meeting</a:t>
          </a:r>
        </a:p>
        <a:p>
          <a:pPr algn="ctr"/>
          <a:r>
            <a:rPr lang="en-US" sz="900" b="1">
              <a:solidFill>
                <a:srgbClr val="0070C0"/>
              </a:solidFill>
            </a:rPr>
            <a:t>Benchmarks &amp; </a:t>
          </a:r>
        </a:p>
        <a:p>
          <a:pPr algn="ctr"/>
          <a:r>
            <a:rPr lang="en-US" sz="900" b="1">
              <a:solidFill>
                <a:srgbClr val="0070C0"/>
              </a:solidFill>
            </a:rPr>
            <a:t>Biennium </a:t>
          </a:r>
        </a:p>
        <a:p>
          <a:pPr algn="ctr"/>
          <a:r>
            <a:rPr lang="en-US" sz="900" b="1">
              <a:solidFill>
                <a:srgbClr val="0070C0"/>
              </a:solidFill>
            </a:rPr>
            <a:t>Recommenda-tions</a:t>
          </a:r>
        </a:p>
        <a:p>
          <a:pPr algn="ctr"/>
          <a:endParaRPr lang="en-US" sz="900" b="1">
            <a:solidFill>
              <a:srgbClr val="0070C0"/>
            </a:solidFill>
          </a:endParaRPr>
        </a:p>
      </dgm:t>
    </dgm:pt>
    <dgm:pt modelId="{A173EA46-DCFE-40EE-8E42-CCCE48CE9F2A}" type="parTrans" cxnId="{031F826F-BF41-4313-879B-3267EBF0FA91}">
      <dgm:prSet/>
      <dgm:spPr/>
      <dgm:t>
        <a:bodyPr/>
        <a:lstStyle/>
        <a:p>
          <a:endParaRPr lang="en-US"/>
        </a:p>
      </dgm:t>
    </dgm:pt>
    <dgm:pt modelId="{D651A4A7-992F-4F1E-8903-A79066916AE3}" type="sibTrans" cxnId="{031F826F-BF41-4313-879B-3267EBF0FA91}">
      <dgm:prSet/>
      <dgm:spPr/>
      <dgm:t>
        <a:bodyPr/>
        <a:lstStyle/>
        <a:p>
          <a:endParaRPr lang="en-US"/>
        </a:p>
      </dgm:t>
    </dgm:pt>
    <dgm:pt modelId="{EDED5D28-7D47-43A7-B01A-EB55DFBA690C}">
      <dgm:prSet custT="1"/>
      <dgm:spPr/>
      <dgm:t>
        <a:bodyPr/>
        <a:lstStyle/>
        <a:p>
          <a:r>
            <a:rPr lang="en-US" sz="900" b="1">
              <a:solidFill>
                <a:srgbClr val="0070C0"/>
              </a:solidFill>
            </a:rPr>
            <a:t>Nov. 4</a:t>
          </a:r>
        </a:p>
        <a:p>
          <a:r>
            <a:rPr lang="en-US" sz="900" b="1">
              <a:solidFill>
                <a:srgbClr val="0070C0"/>
              </a:solidFill>
            </a:rPr>
            <a:t>12:30-3:30</a:t>
          </a:r>
        </a:p>
        <a:p>
          <a:r>
            <a:rPr lang="en-US" sz="900" b="1">
              <a:solidFill>
                <a:srgbClr val="0070C0"/>
              </a:solidFill>
            </a:rPr>
            <a:t>SLG Meeting</a:t>
          </a:r>
        </a:p>
        <a:p>
          <a:r>
            <a:rPr lang="en-US" sz="900" b="1">
              <a:solidFill>
                <a:srgbClr val="0070C0"/>
              </a:solidFill>
            </a:rPr>
            <a:t>Benchmarks</a:t>
          </a:r>
        </a:p>
        <a:p>
          <a:r>
            <a:rPr lang="en-US" sz="900" b="1">
              <a:solidFill>
                <a:srgbClr val="0070C0"/>
              </a:solidFill>
            </a:rPr>
            <a:t>&amp; Biennium </a:t>
          </a:r>
        </a:p>
        <a:p>
          <a:r>
            <a:rPr lang="en-US" sz="900" b="1">
              <a:solidFill>
                <a:srgbClr val="0070C0"/>
              </a:solidFill>
            </a:rPr>
            <a:t>Recommenda-tions</a:t>
          </a:r>
        </a:p>
      </dgm:t>
    </dgm:pt>
    <dgm:pt modelId="{F5F24FDF-229A-443F-B183-57932A9F035D}" type="parTrans" cxnId="{93CC17AD-9BB9-4EAA-984A-9406044FD72A}">
      <dgm:prSet/>
      <dgm:spPr/>
      <dgm:t>
        <a:bodyPr/>
        <a:lstStyle/>
        <a:p>
          <a:endParaRPr lang="en-US"/>
        </a:p>
      </dgm:t>
    </dgm:pt>
    <dgm:pt modelId="{8A0B254E-3057-481F-B6CE-DD72608E5B39}" type="sibTrans" cxnId="{93CC17AD-9BB9-4EAA-984A-9406044FD72A}">
      <dgm:prSet/>
      <dgm:spPr/>
      <dgm:t>
        <a:bodyPr/>
        <a:lstStyle/>
        <a:p>
          <a:endParaRPr lang="en-US"/>
        </a:p>
      </dgm:t>
    </dgm:pt>
    <dgm:pt modelId="{A118DA2A-8BFE-416B-932A-5793CE19FE3C}">
      <dgm:prSet custT="1"/>
      <dgm:spPr/>
      <dgm:t>
        <a:bodyPr/>
        <a:lstStyle/>
        <a:p>
          <a:r>
            <a:rPr lang="en-US" sz="900" b="1">
              <a:solidFill>
                <a:srgbClr val="0070C0"/>
              </a:solidFill>
            </a:rPr>
            <a:t>June 25</a:t>
          </a:r>
        </a:p>
        <a:p>
          <a:r>
            <a:rPr lang="en-US" sz="900" b="1">
              <a:solidFill>
                <a:srgbClr val="0070C0"/>
              </a:solidFill>
            </a:rPr>
            <a:t>12:30-3:30</a:t>
          </a:r>
        </a:p>
        <a:p>
          <a:r>
            <a:rPr lang="en-US" sz="900" b="1">
              <a:solidFill>
                <a:srgbClr val="0070C0"/>
              </a:solidFill>
            </a:rPr>
            <a:t>SLG Meeting</a:t>
          </a:r>
        </a:p>
        <a:p>
          <a:r>
            <a:rPr lang="en-US" sz="900" b="1">
              <a:solidFill>
                <a:srgbClr val="0070C0"/>
              </a:solidFill>
            </a:rPr>
            <a:t>Listening to People/Family Support</a:t>
          </a:r>
        </a:p>
        <a:p>
          <a:r>
            <a:rPr lang="en-US" sz="900" b="1">
              <a:solidFill>
                <a:srgbClr val="0070C0"/>
              </a:solidFill>
            </a:rPr>
            <a:t>Benchmarking</a:t>
          </a:r>
        </a:p>
      </dgm:t>
    </dgm:pt>
    <dgm:pt modelId="{175DFEFA-E7E5-4700-BFF7-1192ABEB29C9}" type="parTrans" cxnId="{3C299522-DD42-47C9-8F8F-40D0DF3B649A}">
      <dgm:prSet/>
      <dgm:spPr/>
      <dgm:t>
        <a:bodyPr/>
        <a:lstStyle/>
        <a:p>
          <a:endParaRPr lang="en-US"/>
        </a:p>
      </dgm:t>
    </dgm:pt>
    <dgm:pt modelId="{00730BD3-DA53-465F-AC86-577B78CF480B}" type="sibTrans" cxnId="{3C299522-DD42-47C9-8F8F-40D0DF3B649A}">
      <dgm:prSet/>
      <dgm:spPr/>
      <dgm:t>
        <a:bodyPr/>
        <a:lstStyle/>
        <a:p>
          <a:endParaRPr lang="en-US"/>
        </a:p>
      </dgm:t>
    </dgm:pt>
    <dgm:pt modelId="{46AD96D9-D813-43C5-9CBD-B8D8E57C2242}" type="pres">
      <dgm:prSet presAssocID="{B4109C15-A826-430B-A1B0-DF87891E09CF}" presName="Name0" presStyleCnt="0">
        <dgm:presLayoutVars>
          <dgm:chMax val="11"/>
          <dgm:chPref val="11"/>
          <dgm:dir/>
          <dgm:resizeHandles/>
        </dgm:presLayoutVars>
      </dgm:prSet>
      <dgm:spPr/>
      <dgm:t>
        <a:bodyPr/>
        <a:lstStyle/>
        <a:p>
          <a:endParaRPr lang="en-US"/>
        </a:p>
      </dgm:t>
    </dgm:pt>
    <dgm:pt modelId="{03DA440B-C0D1-4A11-B054-23FE17D85B4F}" type="pres">
      <dgm:prSet presAssocID="{EDED5D28-7D47-43A7-B01A-EB55DFBA690C}" presName="Accent7" presStyleCnt="0"/>
      <dgm:spPr/>
    </dgm:pt>
    <dgm:pt modelId="{4B8188B6-18A6-4A25-8FE4-8C65655C708D}" type="pres">
      <dgm:prSet presAssocID="{EDED5D28-7D47-43A7-B01A-EB55DFBA690C}" presName="Accent" presStyleLbl="node1" presStyleIdx="0" presStyleCnt="7"/>
      <dgm:spPr/>
      <dgm:t>
        <a:bodyPr/>
        <a:lstStyle/>
        <a:p>
          <a:endParaRPr lang="en-US"/>
        </a:p>
      </dgm:t>
    </dgm:pt>
    <dgm:pt modelId="{0003140D-1D82-4DC3-BDDA-C183481D2B8D}" type="pres">
      <dgm:prSet presAssocID="{EDED5D28-7D47-43A7-B01A-EB55DFBA690C}" presName="ParentBackground7" presStyleCnt="0"/>
      <dgm:spPr/>
    </dgm:pt>
    <dgm:pt modelId="{69E0BE16-6747-4B9E-B647-558A2EE70524}" type="pres">
      <dgm:prSet presAssocID="{EDED5D28-7D47-43A7-B01A-EB55DFBA690C}" presName="ParentBackground" presStyleLbl="fgAcc1" presStyleIdx="0" presStyleCnt="7"/>
      <dgm:spPr/>
      <dgm:t>
        <a:bodyPr/>
        <a:lstStyle/>
        <a:p>
          <a:endParaRPr lang="en-US"/>
        </a:p>
      </dgm:t>
    </dgm:pt>
    <dgm:pt modelId="{10C0B7C5-E8E6-4401-9FED-DE4886BFF05C}" type="pres">
      <dgm:prSet presAssocID="{EDED5D28-7D47-43A7-B01A-EB55DFBA690C}" presName="Parent7" presStyleLbl="revTx" presStyleIdx="0" presStyleCnt="0">
        <dgm:presLayoutVars>
          <dgm:chMax val="1"/>
          <dgm:chPref val="1"/>
          <dgm:bulletEnabled val="1"/>
        </dgm:presLayoutVars>
      </dgm:prSet>
      <dgm:spPr/>
      <dgm:t>
        <a:bodyPr/>
        <a:lstStyle/>
        <a:p>
          <a:endParaRPr lang="en-US"/>
        </a:p>
      </dgm:t>
    </dgm:pt>
    <dgm:pt modelId="{9300E070-9B99-4D3E-956D-8CF005DDCEC0}" type="pres">
      <dgm:prSet presAssocID="{9DDB70DD-32B4-4573-986D-AFA0AEAA9267}" presName="Accent6" presStyleCnt="0"/>
      <dgm:spPr/>
    </dgm:pt>
    <dgm:pt modelId="{B135EAD9-A6C2-4191-9688-2377DD9F1A23}" type="pres">
      <dgm:prSet presAssocID="{9DDB70DD-32B4-4573-986D-AFA0AEAA9267}" presName="Accent" presStyleLbl="node1" presStyleIdx="1" presStyleCnt="7"/>
      <dgm:spPr/>
      <dgm:t>
        <a:bodyPr/>
        <a:lstStyle/>
        <a:p>
          <a:endParaRPr lang="en-US"/>
        </a:p>
      </dgm:t>
    </dgm:pt>
    <dgm:pt modelId="{A8B89443-87D1-4AB2-970D-9A291932C5C5}" type="pres">
      <dgm:prSet presAssocID="{9DDB70DD-32B4-4573-986D-AFA0AEAA9267}" presName="ParentBackground6" presStyleCnt="0"/>
      <dgm:spPr/>
    </dgm:pt>
    <dgm:pt modelId="{87ABBB93-7CC9-4814-9A07-25249091CBA3}" type="pres">
      <dgm:prSet presAssocID="{9DDB70DD-32B4-4573-986D-AFA0AEAA9267}" presName="ParentBackground" presStyleLbl="fgAcc1" presStyleIdx="1" presStyleCnt="7"/>
      <dgm:spPr/>
      <dgm:t>
        <a:bodyPr/>
        <a:lstStyle/>
        <a:p>
          <a:endParaRPr lang="en-US"/>
        </a:p>
      </dgm:t>
    </dgm:pt>
    <dgm:pt modelId="{8879E1F9-7D40-4A87-B774-6CFB59D4862A}" type="pres">
      <dgm:prSet presAssocID="{9DDB70DD-32B4-4573-986D-AFA0AEAA9267}" presName="Parent6" presStyleLbl="revTx" presStyleIdx="0" presStyleCnt="0">
        <dgm:presLayoutVars>
          <dgm:chMax val="1"/>
          <dgm:chPref val="1"/>
          <dgm:bulletEnabled val="1"/>
        </dgm:presLayoutVars>
      </dgm:prSet>
      <dgm:spPr/>
      <dgm:t>
        <a:bodyPr/>
        <a:lstStyle/>
        <a:p>
          <a:endParaRPr lang="en-US"/>
        </a:p>
      </dgm:t>
    </dgm:pt>
    <dgm:pt modelId="{84BD5E02-F76A-40B9-AB35-AC96A76D257B}" type="pres">
      <dgm:prSet presAssocID="{83321AF9-5338-4047-8BE9-EB074AD323E1}" presName="Accent5" presStyleCnt="0"/>
      <dgm:spPr/>
    </dgm:pt>
    <dgm:pt modelId="{A477C685-E6EF-4547-9DCE-12EF913F3089}" type="pres">
      <dgm:prSet presAssocID="{83321AF9-5338-4047-8BE9-EB074AD323E1}" presName="Accent" presStyleLbl="node1" presStyleIdx="2" presStyleCnt="7"/>
      <dgm:spPr/>
      <dgm:t>
        <a:bodyPr/>
        <a:lstStyle/>
        <a:p>
          <a:endParaRPr lang="en-US"/>
        </a:p>
      </dgm:t>
    </dgm:pt>
    <dgm:pt modelId="{5E610443-7C6F-4D20-9633-02D636BFA91C}" type="pres">
      <dgm:prSet presAssocID="{83321AF9-5338-4047-8BE9-EB074AD323E1}" presName="ParentBackground5" presStyleCnt="0"/>
      <dgm:spPr/>
    </dgm:pt>
    <dgm:pt modelId="{D2FAEA71-2BC1-47C7-8210-C73D53B32448}" type="pres">
      <dgm:prSet presAssocID="{83321AF9-5338-4047-8BE9-EB074AD323E1}" presName="ParentBackground" presStyleLbl="fgAcc1" presStyleIdx="2" presStyleCnt="7" custLinFactNeighborX="-9365" custLinFactNeighborY="-851"/>
      <dgm:spPr/>
      <dgm:t>
        <a:bodyPr/>
        <a:lstStyle/>
        <a:p>
          <a:endParaRPr lang="en-US"/>
        </a:p>
      </dgm:t>
    </dgm:pt>
    <dgm:pt modelId="{B52953CE-CE81-4B22-825D-F89A164614F6}" type="pres">
      <dgm:prSet presAssocID="{83321AF9-5338-4047-8BE9-EB074AD323E1}" presName="Parent5" presStyleLbl="revTx" presStyleIdx="0" presStyleCnt="0">
        <dgm:presLayoutVars>
          <dgm:chMax val="1"/>
          <dgm:chPref val="1"/>
          <dgm:bulletEnabled val="1"/>
        </dgm:presLayoutVars>
      </dgm:prSet>
      <dgm:spPr/>
      <dgm:t>
        <a:bodyPr/>
        <a:lstStyle/>
        <a:p>
          <a:endParaRPr lang="en-US"/>
        </a:p>
      </dgm:t>
    </dgm:pt>
    <dgm:pt modelId="{C8A0E8E2-9775-4A45-BC86-715C6004DE02}" type="pres">
      <dgm:prSet presAssocID="{6435A5E7-85FC-4366-A8F8-D15FA88E90D3}" presName="Accent4" presStyleCnt="0"/>
      <dgm:spPr/>
    </dgm:pt>
    <dgm:pt modelId="{32E6BA8C-E886-4967-81A0-46A1F525F8C5}" type="pres">
      <dgm:prSet presAssocID="{6435A5E7-85FC-4366-A8F8-D15FA88E90D3}" presName="Accent" presStyleLbl="node1" presStyleIdx="3" presStyleCnt="7" custLinFactNeighborX="-5053" custLinFactNeighborY="-1123"/>
      <dgm:spPr/>
      <dgm:t>
        <a:bodyPr/>
        <a:lstStyle/>
        <a:p>
          <a:endParaRPr lang="en-US"/>
        </a:p>
      </dgm:t>
    </dgm:pt>
    <dgm:pt modelId="{20CD28F4-56BE-43FB-8AAA-94537497DA88}" type="pres">
      <dgm:prSet presAssocID="{6435A5E7-85FC-4366-A8F8-D15FA88E90D3}" presName="ParentBackground4" presStyleCnt="0"/>
      <dgm:spPr/>
    </dgm:pt>
    <dgm:pt modelId="{3DE11B3F-F2C6-4C89-9C86-EA5BCA65370E}" type="pres">
      <dgm:prSet presAssocID="{6435A5E7-85FC-4366-A8F8-D15FA88E90D3}" presName="ParentBackground" presStyleLbl="fgAcc1" presStyleIdx="3" presStyleCnt="7" custLinFactNeighborX="-11919"/>
      <dgm:spPr/>
      <dgm:t>
        <a:bodyPr/>
        <a:lstStyle/>
        <a:p>
          <a:endParaRPr lang="en-US"/>
        </a:p>
      </dgm:t>
    </dgm:pt>
    <dgm:pt modelId="{35DE4559-91BD-483A-980D-71227DA868C6}" type="pres">
      <dgm:prSet presAssocID="{6435A5E7-85FC-4366-A8F8-D15FA88E90D3}" presName="Parent4" presStyleLbl="revTx" presStyleIdx="0" presStyleCnt="0">
        <dgm:presLayoutVars>
          <dgm:chMax val="1"/>
          <dgm:chPref val="1"/>
          <dgm:bulletEnabled val="1"/>
        </dgm:presLayoutVars>
      </dgm:prSet>
      <dgm:spPr/>
      <dgm:t>
        <a:bodyPr/>
        <a:lstStyle/>
        <a:p>
          <a:endParaRPr lang="en-US"/>
        </a:p>
      </dgm:t>
    </dgm:pt>
    <dgm:pt modelId="{94458BF3-ED4C-4A6E-BCF7-7F687F0D2372}" type="pres">
      <dgm:prSet presAssocID="{D740CC8F-B885-41EC-993D-AF27DE90E4E4}" presName="Accent3" presStyleCnt="0"/>
      <dgm:spPr/>
    </dgm:pt>
    <dgm:pt modelId="{254A40F3-A5DF-4826-89A4-A67EA14F7242}" type="pres">
      <dgm:prSet presAssocID="{D740CC8F-B885-41EC-993D-AF27DE90E4E4}" presName="Accent" presStyleLbl="node1" presStyleIdx="4" presStyleCnt="7" custLinFactNeighborX="-7861" custLinFactNeighborY="0"/>
      <dgm:spPr/>
      <dgm:t>
        <a:bodyPr/>
        <a:lstStyle/>
        <a:p>
          <a:endParaRPr lang="en-US"/>
        </a:p>
      </dgm:t>
    </dgm:pt>
    <dgm:pt modelId="{55F8B030-009E-4266-898F-9F387F85A721}" type="pres">
      <dgm:prSet presAssocID="{D740CC8F-B885-41EC-993D-AF27DE90E4E4}" presName="ParentBackground3" presStyleCnt="0"/>
      <dgm:spPr/>
    </dgm:pt>
    <dgm:pt modelId="{70973E8C-1E6A-4BD0-B840-FA93BB17EE31}" type="pres">
      <dgm:prSet presAssocID="{D740CC8F-B885-41EC-993D-AF27DE90E4E4}" presName="ParentBackground" presStyleLbl="fgAcc1" presStyleIdx="4" presStyleCnt="7" custLinFactNeighborX="-15684" custLinFactNeighborY="-1463"/>
      <dgm:spPr/>
      <dgm:t>
        <a:bodyPr/>
        <a:lstStyle/>
        <a:p>
          <a:endParaRPr lang="en-US"/>
        </a:p>
      </dgm:t>
    </dgm:pt>
    <dgm:pt modelId="{43622A2A-4CE0-4D7A-806D-5880B65FF03A}" type="pres">
      <dgm:prSet presAssocID="{D740CC8F-B885-41EC-993D-AF27DE90E4E4}" presName="Parent3" presStyleLbl="revTx" presStyleIdx="0" presStyleCnt="0">
        <dgm:presLayoutVars>
          <dgm:chMax val="1"/>
          <dgm:chPref val="1"/>
          <dgm:bulletEnabled val="1"/>
        </dgm:presLayoutVars>
      </dgm:prSet>
      <dgm:spPr/>
      <dgm:t>
        <a:bodyPr/>
        <a:lstStyle/>
        <a:p>
          <a:endParaRPr lang="en-US"/>
        </a:p>
      </dgm:t>
    </dgm:pt>
    <dgm:pt modelId="{812FE3ED-579F-4B97-9720-C86869DEA4EA}" type="pres">
      <dgm:prSet presAssocID="{A118DA2A-8BFE-416B-932A-5793CE19FE3C}" presName="Accent2" presStyleCnt="0"/>
      <dgm:spPr/>
    </dgm:pt>
    <dgm:pt modelId="{0BF0C0D8-B1EB-46D8-BC79-32BAC26DE223}" type="pres">
      <dgm:prSet presAssocID="{A118DA2A-8BFE-416B-932A-5793CE19FE3C}" presName="Accent" presStyleLbl="node1" presStyleIdx="5" presStyleCnt="7" custLinFactNeighborX="-7299" custLinFactNeighborY="0"/>
      <dgm:spPr/>
    </dgm:pt>
    <dgm:pt modelId="{5C094A78-FF25-425F-BD44-881A7ED6798F}" type="pres">
      <dgm:prSet presAssocID="{A118DA2A-8BFE-416B-932A-5793CE19FE3C}" presName="ParentBackground2" presStyleCnt="0"/>
      <dgm:spPr/>
    </dgm:pt>
    <dgm:pt modelId="{74C2D2F1-7DB7-4102-BC08-2EACF8770ED8}" type="pres">
      <dgm:prSet presAssocID="{A118DA2A-8BFE-416B-932A-5793CE19FE3C}" presName="ParentBackground" presStyleLbl="fgAcc1" presStyleIdx="5" presStyleCnt="7" custLinFactNeighborX="-12769" custLinFactNeighborY="1702"/>
      <dgm:spPr/>
      <dgm:t>
        <a:bodyPr/>
        <a:lstStyle/>
        <a:p>
          <a:endParaRPr lang="en-US"/>
        </a:p>
      </dgm:t>
    </dgm:pt>
    <dgm:pt modelId="{E3E3AE26-912E-4BBB-A8A8-1540A5AA6147}" type="pres">
      <dgm:prSet presAssocID="{A118DA2A-8BFE-416B-932A-5793CE19FE3C}" presName="Parent2" presStyleLbl="revTx" presStyleIdx="0" presStyleCnt="0">
        <dgm:presLayoutVars>
          <dgm:chMax val="1"/>
          <dgm:chPref val="1"/>
          <dgm:bulletEnabled val="1"/>
        </dgm:presLayoutVars>
      </dgm:prSet>
      <dgm:spPr/>
      <dgm:t>
        <a:bodyPr/>
        <a:lstStyle/>
        <a:p>
          <a:endParaRPr lang="en-US"/>
        </a:p>
      </dgm:t>
    </dgm:pt>
    <dgm:pt modelId="{0B10F1B2-1663-45BD-882F-7FB267662F9E}" type="pres">
      <dgm:prSet presAssocID="{763287A2-4815-490B-957B-42F697DDC670}" presName="Accent1" presStyleCnt="0"/>
      <dgm:spPr/>
      <dgm:t>
        <a:bodyPr/>
        <a:lstStyle/>
        <a:p>
          <a:endParaRPr lang="en-US"/>
        </a:p>
      </dgm:t>
    </dgm:pt>
    <dgm:pt modelId="{552DF721-E436-4DA2-96B7-D99BE0C8BF9D}" type="pres">
      <dgm:prSet presAssocID="{763287A2-4815-490B-957B-42F697DDC670}" presName="Accent" presStyleLbl="node1" presStyleIdx="6" presStyleCnt="7" custLinFactNeighborX="-8967" custLinFactNeighborY="562"/>
      <dgm:spPr/>
      <dgm:t>
        <a:bodyPr/>
        <a:lstStyle/>
        <a:p>
          <a:endParaRPr lang="en-US"/>
        </a:p>
      </dgm:t>
    </dgm:pt>
    <dgm:pt modelId="{51EDA512-5DCD-4642-BDFF-902EA9195456}" type="pres">
      <dgm:prSet presAssocID="{763287A2-4815-490B-957B-42F697DDC670}" presName="ParentBackground1" presStyleCnt="0"/>
      <dgm:spPr/>
      <dgm:t>
        <a:bodyPr/>
        <a:lstStyle/>
        <a:p>
          <a:endParaRPr lang="en-US"/>
        </a:p>
      </dgm:t>
    </dgm:pt>
    <dgm:pt modelId="{422DE805-2A9D-4073-A93C-7AF3DA8A97FF}" type="pres">
      <dgm:prSet presAssocID="{763287A2-4815-490B-957B-42F697DDC670}" presName="ParentBackground" presStyleLbl="fgAcc1" presStyleIdx="6" presStyleCnt="7" custLinFactNeighborX="-7662" custLinFactNeighborY="851"/>
      <dgm:spPr/>
      <dgm:t>
        <a:bodyPr/>
        <a:lstStyle/>
        <a:p>
          <a:endParaRPr lang="en-US"/>
        </a:p>
      </dgm:t>
    </dgm:pt>
    <dgm:pt modelId="{6F80F9BC-F5E8-44DF-8FC2-23F459133704}" type="pres">
      <dgm:prSet presAssocID="{763287A2-4815-490B-957B-42F697DDC670}" presName="Parent1" presStyleLbl="revTx" presStyleIdx="0" presStyleCnt="0">
        <dgm:presLayoutVars>
          <dgm:chMax val="1"/>
          <dgm:chPref val="1"/>
          <dgm:bulletEnabled val="1"/>
        </dgm:presLayoutVars>
      </dgm:prSet>
      <dgm:spPr/>
      <dgm:t>
        <a:bodyPr/>
        <a:lstStyle/>
        <a:p>
          <a:endParaRPr lang="en-US"/>
        </a:p>
      </dgm:t>
    </dgm:pt>
  </dgm:ptLst>
  <dgm:cxnLst>
    <dgm:cxn modelId="{3E15B089-3041-49E3-86F4-6284152D0F2D}" type="presOf" srcId="{B4109C15-A826-430B-A1B0-DF87891E09CF}" destId="{46AD96D9-D813-43C5-9CBD-B8D8E57C2242}" srcOrd="0" destOrd="0" presId="urn:microsoft.com/office/officeart/2011/layout/CircleProcess"/>
    <dgm:cxn modelId="{63EA43FD-3203-4516-A9BA-16BB47EB5198}" type="presOf" srcId="{6435A5E7-85FC-4366-A8F8-D15FA88E90D3}" destId="{35DE4559-91BD-483A-980D-71227DA868C6}" srcOrd="1" destOrd="0" presId="urn:microsoft.com/office/officeart/2011/layout/CircleProcess"/>
    <dgm:cxn modelId="{69EAFAB5-BE72-41D3-B8F4-796E5C53C562}" type="presOf" srcId="{D740CC8F-B885-41EC-993D-AF27DE90E4E4}" destId="{70973E8C-1E6A-4BD0-B840-FA93BB17EE31}" srcOrd="0" destOrd="0" presId="urn:microsoft.com/office/officeart/2011/layout/CircleProcess"/>
    <dgm:cxn modelId="{B9E7B18D-15D4-4B03-B568-7ED5BE521A57}" type="presOf" srcId="{763287A2-4815-490B-957B-42F697DDC670}" destId="{6F80F9BC-F5E8-44DF-8FC2-23F459133704}" srcOrd="1" destOrd="0" presId="urn:microsoft.com/office/officeart/2011/layout/CircleProcess"/>
    <dgm:cxn modelId="{686299F4-108D-4F24-AE13-0C6536BDDA8B}" srcId="{B4109C15-A826-430B-A1B0-DF87891E09CF}" destId="{6435A5E7-85FC-4366-A8F8-D15FA88E90D3}" srcOrd="3" destOrd="0" parTransId="{E2F54BF9-C43F-4B7E-AB1A-DFDF7D732347}" sibTransId="{F1D47A58-1C54-4EDF-B06C-53252ADEEABA}"/>
    <dgm:cxn modelId="{48078CBF-4468-4A64-A237-D9AEDBA092C1}" srcId="{B4109C15-A826-430B-A1B0-DF87891E09CF}" destId="{83321AF9-5338-4047-8BE9-EB074AD323E1}" srcOrd="4" destOrd="0" parTransId="{4AC42222-E58E-43FB-8F1E-01836429BEBF}" sibTransId="{6D09B1EC-E758-4568-89D9-970625905422}"/>
    <dgm:cxn modelId="{6AD3DF66-68F9-45DB-B9CF-A5CBA9E3F876}" type="presOf" srcId="{763287A2-4815-490B-957B-42F697DDC670}" destId="{422DE805-2A9D-4073-A93C-7AF3DA8A97FF}" srcOrd="0" destOrd="0" presId="urn:microsoft.com/office/officeart/2011/layout/CircleProcess"/>
    <dgm:cxn modelId="{FD943D11-B857-4FB8-8665-938B8F1A26A1}" type="presOf" srcId="{9DDB70DD-32B4-4573-986D-AFA0AEAA9267}" destId="{8879E1F9-7D40-4A87-B774-6CFB59D4862A}" srcOrd="1" destOrd="0" presId="urn:microsoft.com/office/officeart/2011/layout/CircleProcess"/>
    <dgm:cxn modelId="{427A962A-C1F1-4DB9-9AFD-FA6EFF15F697}" srcId="{B4109C15-A826-430B-A1B0-DF87891E09CF}" destId="{763287A2-4815-490B-957B-42F697DDC670}" srcOrd="0" destOrd="0" parTransId="{F1A254D3-974C-4C9E-A36E-20AA43FB7C54}" sibTransId="{A473D677-19F0-48DE-AD7E-A9871474FC67}"/>
    <dgm:cxn modelId="{EAE901F0-7919-41C2-99D5-75E422A733EC}" type="presOf" srcId="{A118DA2A-8BFE-416B-932A-5793CE19FE3C}" destId="{E3E3AE26-912E-4BBB-A8A8-1540A5AA6147}" srcOrd="1" destOrd="0" presId="urn:microsoft.com/office/officeart/2011/layout/CircleProcess"/>
    <dgm:cxn modelId="{D62C7B94-A4FA-4CA3-AE32-CAB5FE7A49E2}" type="presOf" srcId="{6435A5E7-85FC-4366-A8F8-D15FA88E90D3}" destId="{3DE11B3F-F2C6-4C89-9C86-EA5BCA65370E}" srcOrd="0" destOrd="0" presId="urn:microsoft.com/office/officeart/2011/layout/CircleProcess"/>
    <dgm:cxn modelId="{6A7F81A0-5774-49EC-9863-53DB2B68AA6A}" type="presOf" srcId="{9DDB70DD-32B4-4573-986D-AFA0AEAA9267}" destId="{87ABBB93-7CC9-4814-9A07-25249091CBA3}" srcOrd="0" destOrd="0" presId="urn:microsoft.com/office/officeart/2011/layout/CircleProcess"/>
    <dgm:cxn modelId="{092B11D1-F927-4D64-B6DE-34F83DF8EA64}" type="presOf" srcId="{A118DA2A-8BFE-416B-932A-5793CE19FE3C}" destId="{74C2D2F1-7DB7-4102-BC08-2EACF8770ED8}" srcOrd="0" destOrd="0" presId="urn:microsoft.com/office/officeart/2011/layout/CircleProcess"/>
    <dgm:cxn modelId="{77CC7435-795C-4942-8020-E119094B109C}" type="presOf" srcId="{EDED5D28-7D47-43A7-B01A-EB55DFBA690C}" destId="{69E0BE16-6747-4B9E-B647-558A2EE70524}" srcOrd="0" destOrd="0" presId="urn:microsoft.com/office/officeart/2011/layout/CircleProcess"/>
    <dgm:cxn modelId="{FFE9B7AB-7BDC-4370-8163-6B4FE67A7A99}" srcId="{B4109C15-A826-430B-A1B0-DF87891E09CF}" destId="{D740CC8F-B885-41EC-993D-AF27DE90E4E4}" srcOrd="2" destOrd="0" parTransId="{A7617CCF-6EB8-4920-AA0C-3D66A3E86E76}" sibTransId="{F1470609-0E4B-4CA3-9B2F-4346401786E3}"/>
    <dgm:cxn modelId="{B15FF81F-14BD-47BC-A93F-CDC821E05968}" type="presOf" srcId="{D740CC8F-B885-41EC-993D-AF27DE90E4E4}" destId="{43622A2A-4CE0-4D7A-806D-5880B65FF03A}" srcOrd="1" destOrd="0" presId="urn:microsoft.com/office/officeart/2011/layout/CircleProcess"/>
    <dgm:cxn modelId="{031F826F-BF41-4313-879B-3267EBF0FA91}" srcId="{B4109C15-A826-430B-A1B0-DF87891E09CF}" destId="{9DDB70DD-32B4-4573-986D-AFA0AEAA9267}" srcOrd="5" destOrd="0" parTransId="{A173EA46-DCFE-40EE-8E42-CCCE48CE9F2A}" sibTransId="{D651A4A7-992F-4F1E-8903-A79066916AE3}"/>
    <dgm:cxn modelId="{277A9DC4-BD20-4982-B8DC-A07E5D4A7111}" type="presOf" srcId="{83321AF9-5338-4047-8BE9-EB074AD323E1}" destId="{B52953CE-CE81-4B22-825D-F89A164614F6}" srcOrd="1" destOrd="0" presId="urn:microsoft.com/office/officeart/2011/layout/CircleProcess"/>
    <dgm:cxn modelId="{93CC17AD-9BB9-4EAA-984A-9406044FD72A}" srcId="{B4109C15-A826-430B-A1B0-DF87891E09CF}" destId="{EDED5D28-7D47-43A7-B01A-EB55DFBA690C}" srcOrd="6" destOrd="0" parTransId="{F5F24FDF-229A-443F-B183-57932A9F035D}" sibTransId="{8A0B254E-3057-481F-B6CE-DD72608E5B39}"/>
    <dgm:cxn modelId="{CC4BAE79-494A-43D6-8935-98590B1ED68A}" type="presOf" srcId="{EDED5D28-7D47-43A7-B01A-EB55DFBA690C}" destId="{10C0B7C5-E8E6-4401-9FED-DE4886BFF05C}" srcOrd="1" destOrd="0" presId="urn:microsoft.com/office/officeart/2011/layout/CircleProcess"/>
    <dgm:cxn modelId="{BC97B3FF-D2D4-4BB1-A7A3-2E852495472A}" type="presOf" srcId="{83321AF9-5338-4047-8BE9-EB074AD323E1}" destId="{D2FAEA71-2BC1-47C7-8210-C73D53B32448}" srcOrd="0" destOrd="0" presId="urn:microsoft.com/office/officeart/2011/layout/CircleProcess"/>
    <dgm:cxn modelId="{3C299522-DD42-47C9-8F8F-40D0DF3B649A}" srcId="{B4109C15-A826-430B-A1B0-DF87891E09CF}" destId="{A118DA2A-8BFE-416B-932A-5793CE19FE3C}" srcOrd="1" destOrd="0" parTransId="{175DFEFA-E7E5-4700-BFF7-1192ABEB29C9}" sibTransId="{00730BD3-DA53-465F-AC86-577B78CF480B}"/>
    <dgm:cxn modelId="{2B49BDCC-CB53-4DDA-92E6-115417A68D4B}" type="presParOf" srcId="{46AD96D9-D813-43C5-9CBD-B8D8E57C2242}" destId="{03DA440B-C0D1-4A11-B054-23FE17D85B4F}" srcOrd="0" destOrd="0" presId="urn:microsoft.com/office/officeart/2011/layout/CircleProcess"/>
    <dgm:cxn modelId="{1D4B7337-58C1-4397-97F9-76BD345E4A7F}" type="presParOf" srcId="{03DA440B-C0D1-4A11-B054-23FE17D85B4F}" destId="{4B8188B6-18A6-4A25-8FE4-8C65655C708D}" srcOrd="0" destOrd="0" presId="urn:microsoft.com/office/officeart/2011/layout/CircleProcess"/>
    <dgm:cxn modelId="{910B5316-2022-406B-B1E9-AE190D2DAC94}" type="presParOf" srcId="{46AD96D9-D813-43C5-9CBD-B8D8E57C2242}" destId="{0003140D-1D82-4DC3-BDDA-C183481D2B8D}" srcOrd="1" destOrd="0" presId="urn:microsoft.com/office/officeart/2011/layout/CircleProcess"/>
    <dgm:cxn modelId="{AEE0C4C5-6841-4B01-87E7-3362276E1F5C}" type="presParOf" srcId="{0003140D-1D82-4DC3-BDDA-C183481D2B8D}" destId="{69E0BE16-6747-4B9E-B647-558A2EE70524}" srcOrd="0" destOrd="0" presId="urn:microsoft.com/office/officeart/2011/layout/CircleProcess"/>
    <dgm:cxn modelId="{D3678BBB-47D0-4F2B-BE86-1FE7A347B4E6}" type="presParOf" srcId="{46AD96D9-D813-43C5-9CBD-B8D8E57C2242}" destId="{10C0B7C5-E8E6-4401-9FED-DE4886BFF05C}" srcOrd="2" destOrd="0" presId="urn:microsoft.com/office/officeart/2011/layout/CircleProcess"/>
    <dgm:cxn modelId="{A6631231-C4D3-479C-9B38-B18E5321A86B}" type="presParOf" srcId="{46AD96D9-D813-43C5-9CBD-B8D8E57C2242}" destId="{9300E070-9B99-4D3E-956D-8CF005DDCEC0}" srcOrd="3" destOrd="0" presId="urn:microsoft.com/office/officeart/2011/layout/CircleProcess"/>
    <dgm:cxn modelId="{3E38517C-186A-4417-9D9D-05895E2B4EA0}" type="presParOf" srcId="{9300E070-9B99-4D3E-956D-8CF005DDCEC0}" destId="{B135EAD9-A6C2-4191-9688-2377DD9F1A23}" srcOrd="0" destOrd="0" presId="urn:microsoft.com/office/officeart/2011/layout/CircleProcess"/>
    <dgm:cxn modelId="{8B2EFBE2-386F-4DE9-8F37-2DA7AB8EB9BA}" type="presParOf" srcId="{46AD96D9-D813-43C5-9CBD-B8D8E57C2242}" destId="{A8B89443-87D1-4AB2-970D-9A291932C5C5}" srcOrd="4" destOrd="0" presId="urn:microsoft.com/office/officeart/2011/layout/CircleProcess"/>
    <dgm:cxn modelId="{D5311CAC-FB23-4322-B8DC-4DEED023DC52}" type="presParOf" srcId="{A8B89443-87D1-4AB2-970D-9A291932C5C5}" destId="{87ABBB93-7CC9-4814-9A07-25249091CBA3}" srcOrd="0" destOrd="0" presId="urn:microsoft.com/office/officeart/2011/layout/CircleProcess"/>
    <dgm:cxn modelId="{7AA018EC-AEA6-4519-8EE9-DEF34D91830B}" type="presParOf" srcId="{46AD96D9-D813-43C5-9CBD-B8D8E57C2242}" destId="{8879E1F9-7D40-4A87-B774-6CFB59D4862A}" srcOrd="5" destOrd="0" presId="urn:microsoft.com/office/officeart/2011/layout/CircleProcess"/>
    <dgm:cxn modelId="{EA1C54C1-1AEA-4E56-A096-7421E1EC380D}" type="presParOf" srcId="{46AD96D9-D813-43C5-9CBD-B8D8E57C2242}" destId="{84BD5E02-F76A-40B9-AB35-AC96A76D257B}" srcOrd="6" destOrd="0" presId="urn:microsoft.com/office/officeart/2011/layout/CircleProcess"/>
    <dgm:cxn modelId="{A662C3D0-8AEC-46E7-A1E5-7287E35F6E7B}" type="presParOf" srcId="{84BD5E02-F76A-40B9-AB35-AC96A76D257B}" destId="{A477C685-E6EF-4547-9DCE-12EF913F3089}" srcOrd="0" destOrd="0" presId="urn:microsoft.com/office/officeart/2011/layout/CircleProcess"/>
    <dgm:cxn modelId="{C051DBAA-E7AD-40C4-B3F8-FB71D0138CBA}" type="presParOf" srcId="{46AD96D9-D813-43C5-9CBD-B8D8E57C2242}" destId="{5E610443-7C6F-4D20-9633-02D636BFA91C}" srcOrd="7" destOrd="0" presId="urn:microsoft.com/office/officeart/2011/layout/CircleProcess"/>
    <dgm:cxn modelId="{0E57694A-9AFC-405C-B24E-4EE64C55B531}" type="presParOf" srcId="{5E610443-7C6F-4D20-9633-02D636BFA91C}" destId="{D2FAEA71-2BC1-47C7-8210-C73D53B32448}" srcOrd="0" destOrd="0" presId="urn:microsoft.com/office/officeart/2011/layout/CircleProcess"/>
    <dgm:cxn modelId="{5917B977-9AB1-47EB-9609-DD9E3CE8ACEB}" type="presParOf" srcId="{46AD96D9-D813-43C5-9CBD-B8D8E57C2242}" destId="{B52953CE-CE81-4B22-825D-F89A164614F6}" srcOrd="8" destOrd="0" presId="urn:microsoft.com/office/officeart/2011/layout/CircleProcess"/>
    <dgm:cxn modelId="{C2F67C61-0688-43F4-83D7-634C7F3CDE66}" type="presParOf" srcId="{46AD96D9-D813-43C5-9CBD-B8D8E57C2242}" destId="{C8A0E8E2-9775-4A45-BC86-715C6004DE02}" srcOrd="9" destOrd="0" presId="urn:microsoft.com/office/officeart/2011/layout/CircleProcess"/>
    <dgm:cxn modelId="{9173F94A-34B2-40E4-A46E-1CD321C20C8D}" type="presParOf" srcId="{C8A0E8E2-9775-4A45-BC86-715C6004DE02}" destId="{32E6BA8C-E886-4967-81A0-46A1F525F8C5}" srcOrd="0" destOrd="0" presId="urn:microsoft.com/office/officeart/2011/layout/CircleProcess"/>
    <dgm:cxn modelId="{72C57DE4-DB4F-4587-A34B-D89B0111D1B4}" type="presParOf" srcId="{46AD96D9-D813-43C5-9CBD-B8D8E57C2242}" destId="{20CD28F4-56BE-43FB-8AAA-94537497DA88}" srcOrd="10" destOrd="0" presId="urn:microsoft.com/office/officeart/2011/layout/CircleProcess"/>
    <dgm:cxn modelId="{C055D144-FE02-4B76-B651-B00D5370D3DF}" type="presParOf" srcId="{20CD28F4-56BE-43FB-8AAA-94537497DA88}" destId="{3DE11B3F-F2C6-4C89-9C86-EA5BCA65370E}" srcOrd="0" destOrd="0" presId="urn:microsoft.com/office/officeart/2011/layout/CircleProcess"/>
    <dgm:cxn modelId="{F7FDF487-3BC0-4A78-907A-4904EAD66472}" type="presParOf" srcId="{46AD96D9-D813-43C5-9CBD-B8D8E57C2242}" destId="{35DE4559-91BD-483A-980D-71227DA868C6}" srcOrd="11" destOrd="0" presId="urn:microsoft.com/office/officeart/2011/layout/CircleProcess"/>
    <dgm:cxn modelId="{812A03FB-C279-43ED-9B0F-51B6EFECBDEF}" type="presParOf" srcId="{46AD96D9-D813-43C5-9CBD-B8D8E57C2242}" destId="{94458BF3-ED4C-4A6E-BCF7-7F687F0D2372}" srcOrd="12" destOrd="0" presId="urn:microsoft.com/office/officeart/2011/layout/CircleProcess"/>
    <dgm:cxn modelId="{52B57C8E-1666-4665-8BBB-AE598698012D}" type="presParOf" srcId="{94458BF3-ED4C-4A6E-BCF7-7F687F0D2372}" destId="{254A40F3-A5DF-4826-89A4-A67EA14F7242}" srcOrd="0" destOrd="0" presId="urn:microsoft.com/office/officeart/2011/layout/CircleProcess"/>
    <dgm:cxn modelId="{76EC8C9A-EFB7-4CEC-B62A-5782C4B2D0E0}" type="presParOf" srcId="{46AD96D9-D813-43C5-9CBD-B8D8E57C2242}" destId="{55F8B030-009E-4266-898F-9F387F85A721}" srcOrd="13" destOrd="0" presId="urn:microsoft.com/office/officeart/2011/layout/CircleProcess"/>
    <dgm:cxn modelId="{733A5F52-CB87-4F5C-ACE7-758205DA8CAE}" type="presParOf" srcId="{55F8B030-009E-4266-898F-9F387F85A721}" destId="{70973E8C-1E6A-4BD0-B840-FA93BB17EE31}" srcOrd="0" destOrd="0" presId="urn:microsoft.com/office/officeart/2011/layout/CircleProcess"/>
    <dgm:cxn modelId="{116A3251-A407-49C7-9930-914563D9BB8A}" type="presParOf" srcId="{46AD96D9-D813-43C5-9CBD-B8D8E57C2242}" destId="{43622A2A-4CE0-4D7A-806D-5880B65FF03A}" srcOrd="14" destOrd="0" presId="urn:microsoft.com/office/officeart/2011/layout/CircleProcess"/>
    <dgm:cxn modelId="{E98609AE-1879-46E6-BC7F-671914EB7B0A}" type="presParOf" srcId="{46AD96D9-D813-43C5-9CBD-B8D8E57C2242}" destId="{812FE3ED-579F-4B97-9720-C86869DEA4EA}" srcOrd="15" destOrd="0" presId="urn:microsoft.com/office/officeart/2011/layout/CircleProcess"/>
    <dgm:cxn modelId="{524AB99C-6B3C-4678-B396-9D34CA22075E}" type="presParOf" srcId="{812FE3ED-579F-4B97-9720-C86869DEA4EA}" destId="{0BF0C0D8-B1EB-46D8-BC79-32BAC26DE223}" srcOrd="0" destOrd="0" presId="urn:microsoft.com/office/officeart/2011/layout/CircleProcess"/>
    <dgm:cxn modelId="{91BF09CF-C23D-4058-8A08-2353F4B3683E}" type="presParOf" srcId="{46AD96D9-D813-43C5-9CBD-B8D8E57C2242}" destId="{5C094A78-FF25-425F-BD44-881A7ED6798F}" srcOrd="16" destOrd="0" presId="urn:microsoft.com/office/officeart/2011/layout/CircleProcess"/>
    <dgm:cxn modelId="{5E3A17A7-D288-4622-84E1-68A49E1B24D4}" type="presParOf" srcId="{5C094A78-FF25-425F-BD44-881A7ED6798F}" destId="{74C2D2F1-7DB7-4102-BC08-2EACF8770ED8}" srcOrd="0" destOrd="0" presId="urn:microsoft.com/office/officeart/2011/layout/CircleProcess"/>
    <dgm:cxn modelId="{240533D3-E5E0-48BF-91AF-393EA6C57F1A}" type="presParOf" srcId="{46AD96D9-D813-43C5-9CBD-B8D8E57C2242}" destId="{E3E3AE26-912E-4BBB-A8A8-1540A5AA6147}" srcOrd="17" destOrd="0" presId="urn:microsoft.com/office/officeart/2011/layout/CircleProcess"/>
    <dgm:cxn modelId="{3FDCEDD7-CEA7-47AD-8BA5-B4073678DE04}" type="presParOf" srcId="{46AD96D9-D813-43C5-9CBD-B8D8E57C2242}" destId="{0B10F1B2-1663-45BD-882F-7FB267662F9E}" srcOrd="18" destOrd="0" presId="urn:microsoft.com/office/officeart/2011/layout/CircleProcess"/>
    <dgm:cxn modelId="{6888FB79-0730-4FD7-BFE7-366A0473AB06}" type="presParOf" srcId="{0B10F1B2-1663-45BD-882F-7FB267662F9E}" destId="{552DF721-E436-4DA2-96B7-D99BE0C8BF9D}" srcOrd="0" destOrd="0" presId="urn:microsoft.com/office/officeart/2011/layout/CircleProcess"/>
    <dgm:cxn modelId="{86045109-A446-43D4-A8D3-52288940C90D}" type="presParOf" srcId="{46AD96D9-D813-43C5-9CBD-B8D8E57C2242}" destId="{51EDA512-5DCD-4642-BDFF-902EA9195456}" srcOrd="19" destOrd="0" presId="urn:microsoft.com/office/officeart/2011/layout/CircleProcess"/>
    <dgm:cxn modelId="{F8B87484-FCD8-4A74-A9E0-C567E75508C9}" type="presParOf" srcId="{51EDA512-5DCD-4642-BDFF-902EA9195456}" destId="{422DE805-2A9D-4073-A93C-7AF3DA8A97FF}" srcOrd="0" destOrd="0" presId="urn:microsoft.com/office/officeart/2011/layout/CircleProcess"/>
    <dgm:cxn modelId="{BDF0479C-F425-48CD-9DDB-6AB2C5922EF2}" type="presParOf" srcId="{46AD96D9-D813-43C5-9CBD-B8D8E57C2242}" destId="{6F80F9BC-F5E8-44DF-8FC2-23F459133704}" srcOrd="20"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3A432-F833-4F04-A950-0E1D37F8D72F}">
      <dsp:nvSpPr>
        <dsp:cNvPr id="0" name=""/>
        <dsp:cNvSpPr/>
      </dsp:nvSpPr>
      <dsp:spPr>
        <a:xfrm>
          <a:off x="7235326" y="510122"/>
          <a:ext cx="1342446" cy="134219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A12F6-7505-4428-8B57-28F211E8A09B}">
      <dsp:nvSpPr>
        <dsp:cNvPr id="0" name=""/>
        <dsp:cNvSpPr/>
      </dsp:nvSpPr>
      <dsp:spPr>
        <a:xfrm>
          <a:off x="7280529" y="554869"/>
          <a:ext cx="1252893" cy="1252696"/>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solidFill>
                <a:srgbClr val="0070C0"/>
              </a:solidFill>
            </a:rPr>
            <a:t>May 20 </a:t>
          </a:r>
        </a:p>
        <a:p>
          <a:pPr lvl="0" algn="ctr" defTabSz="444500">
            <a:lnSpc>
              <a:spcPct val="90000"/>
            </a:lnSpc>
            <a:spcBef>
              <a:spcPct val="0"/>
            </a:spcBef>
            <a:spcAft>
              <a:spcPct val="35000"/>
            </a:spcAft>
          </a:pPr>
          <a:r>
            <a:rPr lang="en-US" sz="1000" b="1" kern="1200">
              <a:solidFill>
                <a:srgbClr val="0070C0"/>
              </a:solidFill>
            </a:rPr>
            <a:t>SLG Meeting</a:t>
          </a:r>
        </a:p>
        <a:p>
          <a:pPr lvl="0" algn="ctr" defTabSz="444500">
            <a:lnSpc>
              <a:spcPct val="90000"/>
            </a:lnSpc>
            <a:spcBef>
              <a:spcPct val="0"/>
            </a:spcBef>
            <a:spcAft>
              <a:spcPct val="35000"/>
            </a:spcAft>
          </a:pPr>
          <a:r>
            <a:rPr lang="en-US" sz="1000" b="1" kern="1200">
              <a:solidFill>
                <a:srgbClr val="0070C0"/>
              </a:solidFill>
            </a:rPr>
            <a:t>12:30-3:30</a:t>
          </a:r>
        </a:p>
        <a:p>
          <a:pPr lvl="0" algn="ctr" defTabSz="444500">
            <a:lnSpc>
              <a:spcPct val="90000"/>
            </a:lnSpc>
            <a:spcBef>
              <a:spcPct val="0"/>
            </a:spcBef>
            <a:spcAft>
              <a:spcPct val="35000"/>
            </a:spcAft>
          </a:pPr>
          <a:r>
            <a:rPr lang="en-US" sz="1000" b="1" kern="1200">
              <a:solidFill>
                <a:srgbClr val="0070C0"/>
              </a:solidFill>
            </a:rPr>
            <a:t>Legacy Program</a:t>
          </a:r>
        </a:p>
        <a:p>
          <a:pPr lvl="0" algn="ctr" defTabSz="444500">
            <a:lnSpc>
              <a:spcPct val="90000"/>
            </a:lnSpc>
            <a:spcBef>
              <a:spcPct val="0"/>
            </a:spcBef>
            <a:spcAft>
              <a:spcPct val="35000"/>
            </a:spcAft>
          </a:pPr>
          <a:r>
            <a:rPr lang="en-US" sz="1000" b="1" kern="1200">
              <a:solidFill>
                <a:srgbClr val="0070C0"/>
              </a:solidFill>
            </a:rPr>
            <a:t>Benchmarking</a:t>
          </a:r>
        </a:p>
      </dsp:txBody>
      <dsp:txXfrm>
        <a:off x="7459636" y="733859"/>
        <a:ext cx="894679" cy="894715"/>
      </dsp:txXfrm>
    </dsp:sp>
    <dsp:sp modelId="{E7E38852-F16A-45A0-9A8C-027978C2AD40}">
      <dsp:nvSpPr>
        <dsp:cNvPr id="0" name=""/>
        <dsp:cNvSpPr/>
      </dsp:nvSpPr>
      <dsp:spPr>
        <a:xfrm rot="2700000">
          <a:off x="5848624" y="538103"/>
          <a:ext cx="1342257" cy="1342257"/>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704987-0D5E-45F9-A7D4-6E6AA93A23E8}">
      <dsp:nvSpPr>
        <dsp:cNvPr id="0" name=""/>
        <dsp:cNvSpPr/>
      </dsp:nvSpPr>
      <dsp:spPr>
        <a:xfrm>
          <a:off x="5893733" y="554869"/>
          <a:ext cx="1252893" cy="1252696"/>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solidFill>
                <a:srgbClr val="C00000"/>
              </a:solidFill>
            </a:rPr>
            <a:t>May 6</a:t>
          </a:r>
        </a:p>
        <a:p>
          <a:pPr lvl="0" algn="ctr" defTabSz="400050">
            <a:lnSpc>
              <a:spcPct val="90000"/>
            </a:lnSpc>
            <a:spcBef>
              <a:spcPct val="0"/>
            </a:spcBef>
            <a:spcAft>
              <a:spcPct val="35000"/>
            </a:spcAft>
          </a:pPr>
          <a:r>
            <a:rPr lang="en-US" sz="900" b="1" kern="1200">
              <a:solidFill>
                <a:srgbClr val="C00000"/>
              </a:solidFill>
            </a:rPr>
            <a:t>Open Fourm</a:t>
          </a:r>
        </a:p>
        <a:p>
          <a:pPr lvl="0" algn="ctr" defTabSz="400050">
            <a:lnSpc>
              <a:spcPct val="90000"/>
            </a:lnSpc>
            <a:spcBef>
              <a:spcPct val="0"/>
            </a:spcBef>
            <a:spcAft>
              <a:spcPct val="35000"/>
            </a:spcAft>
          </a:pPr>
          <a:r>
            <a:rPr lang="en-US" sz="900" b="1" kern="1200">
              <a:solidFill>
                <a:srgbClr val="C00000"/>
              </a:solidFill>
            </a:rPr>
            <a:t>FULL DAY</a:t>
          </a:r>
        </a:p>
        <a:p>
          <a:pPr lvl="0" algn="ctr" defTabSz="400050">
            <a:lnSpc>
              <a:spcPct val="90000"/>
            </a:lnSpc>
            <a:spcBef>
              <a:spcPct val="0"/>
            </a:spcBef>
            <a:spcAft>
              <a:spcPct val="35000"/>
            </a:spcAft>
          </a:pPr>
          <a:r>
            <a:rPr lang="en-US" sz="900" b="1" kern="1200">
              <a:solidFill>
                <a:srgbClr val="C00000"/>
              </a:solidFill>
            </a:rPr>
            <a:t>CREATING OPPORTUNITIES</a:t>
          </a:r>
        </a:p>
        <a:p>
          <a:pPr lvl="0" algn="ctr" defTabSz="400050">
            <a:lnSpc>
              <a:spcPct val="90000"/>
            </a:lnSpc>
            <a:spcBef>
              <a:spcPct val="0"/>
            </a:spcBef>
            <a:spcAft>
              <a:spcPct val="35000"/>
            </a:spcAft>
          </a:pPr>
          <a:r>
            <a:rPr lang="en-US" sz="900" b="1" kern="1200">
              <a:solidFill>
                <a:srgbClr val="C00000"/>
              </a:solidFill>
            </a:rPr>
            <a:t>FOR COMMUNITY LIVING</a:t>
          </a:r>
        </a:p>
      </dsp:txBody>
      <dsp:txXfrm>
        <a:off x="6072839" y="733859"/>
        <a:ext cx="894679" cy="894715"/>
      </dsp:txXfrm>
    </dsp:sp>
    <dsp:sp modelId="{C70DFB46-8EDF-4F02-A5BB-CD08D4FF3218}">
      <dsp:nvSpPr>
        <dsp:cNvPr id="0" name=""/>
        <dsp:cNvSpPr/>
      </dsp:nvSpPr>
      <dsp:spPr>
        <a:xfrm rot="2700000">
          <a:off x="4461827" y="509971"/>
          <a:ext cx="1342257" cy="1342257"/>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1BB28-D477-42A4-AECF-8699289500EC}">
      <dsp:nvSpPr>
        <dsp:cNvPr id="0" name=""/>
        <dsp:cNvSpPr/>
      </dsp:nvSpPr>
      <dsp:spPr>
        <a:xfrm>
          <a:off x="4506936" y="554869"/>
          <a:ext cx="1252893" cy="1252696"/>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solidFill>
                <a:srgbClr val="0070C0"/>
              </a:solidFill>
            </a:rPr>
            <a:t>April 29</a:t>
          </a:r>
        </a:p>
        <a:p>
          <a:pPr lvl="0" algn="ctr" defTabSz="444500">
            <a:lnSpc>
              <a:spcPct val="90000"/>
            </a:lnSpc>
            <a:spcBef>
              <a:spcPct val="0"/>
            </a:spcBef>
            <a:spcAft>
              <a:spcPct val="35000"/>
            </a:spcAft>
          </a:pPr>
          <a:r>
            <a:rPr lang="en-US" sz="1000" b="1" kern="1200">
              <a:solidFill>
                <a:srgbClr val="0070C0"/>
              </a:solidFill>
            </a:rPr>
            <a:t>12:30-3:30</a:t>
          </a:r>
        </a:p>
        <a:p>
          <a:pPr lvl="0" algn="ctr" defTabSz="444500">
            <a:lnSpc>
              <a:spcPct val="90000"/>
            </a:lnSpc>
            <a:spcBef>
              <a:spcPct val="0"/>
            </a:spcBef>
            <a:spcAft>
              <a:spcPct val="35000"/>
            </a:spcAft>
          </a:pPr>
          <a:r>
            <a:rPr lang="en-US" sz="1000" b="1" kern="1200">
              <a:solidFill>
                <a:srgbClr val="0070C0"/>
              </a:solidFill>
            </a:rPr>
            <a:t>SLG Meeting</a:t>
          </a:r>
        </a:p>
        <a:p>
          <a:pPr lvl="0" algn="ctr" defTabSz="444500">
            <a:lnSpc>
              <a:spcPct val="90000"/>
            </a:lnSpc>
            <a:spcBef>
              <a:spcPct val="0"/>
            </a:spcBef>
            <a:spcAft>
              <a:spcPct val="35000"/>
            </a:spcAft>
          </a:pPr>
          <a:r>
            <a:rPr lang="en-US" sz="1000" b="1" kern="1200">
              <a:solidFill>
                <a:srgbClr val="0070C0"/>
              </a:solidFill>
            </a:rPr>
            <a:t>Legacy </a:t>
          </a:r>
        </a:p>
        <a:p>
          <a:pPr lvl="0" algn="ctr" defTabSz="444500">
            <a:lnSpc>
              <a:spcPct val="90000"/>
            </a:lnSpc>
            <a:spcBef>
              <a:spcPct val="0"/>
            </a:spcBef>
            <a:spcAft>
              <a:spcPct val="35000"/>
            </a:spcAft>
          </a:pPr>
          <a:r>
            <a:rPr lang="en-US" sz="1000" b="1" kern="1200">
              <a:solidFill>
                <a:srgbClr val="0070C0"/>
              </a:solidFill>
            </a:rPr>
            <a:t>Programs Benchmarking </a:t>
          </a:r>
        </a:p>
      </dsp:txBody>
      <dsp:txXfrm>
        <a:off x="4686043" y="733859"/>
        <a:ext cx="894679" cy="894715"/>
      </dsp:txXfrm>
    </dsp:sp>
    <dsp:sp modelId="{3DA1195E-DCA0-49D8-A696-542712F1EEFC}">
      <dsp:nvSpPr>
        <dsp:cNvPr id="0" name=""/>
        <dsp:cNvSpPr/>
      </dsp:nvSpPr>
      <dsp:spPr>
        <a:xfrm rot="2700000">
          <a:off x="3075031" y="509971"/>
          <a:ext cx="1342257" cy="1342257"/>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279CC-2CFB-417F-8567-7F9897D4ACA3}">
      <dsp:nvSpPr>
        <dsp:cNvPr id="0" name=""/>
        <dsp:cNvSpPr/>
      </dsp:nvSpPr>
      <dsp:spPr>
        <a:xfrm>
          <a:off x="3120139" y="554869"/>
          <a:ext cx="1252893" cy="1252696"/>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1" kern="1200">
            <a:solidFill>
              <a:srgbClr val="C00000"/>
            </a:solidFill>
          </a:endParaRPr>
        </a:p>
        <a:p>
          <a:pPr lvl="0" algn="ctr" defTabSz="444500">
            <a:lnSpc>
              <a:spcPct val="90000"/>
            </a:lnSpc>
            <a:spcBef>
              <a:spcPct val="0"/>
            </a:spcBef>
            <a:spcAft>
              <a:spcPct val="35000"/>
            </a:spcAft>
          </a:pPr>
          <a:r>
            <a:rPr lang="en-US" sz="950" b="1" kern="1200">
              <a:solidFill>
                <a:srgbClr val="C00000"/>
              </a:solidFill>
            </a:rPr>
            <a:t>April 1</a:t>
          </a:r>
        </a:p>
        <a:p>
          <a:pPr lvl="0" algn="ctr" defTabSz="444500">
            <a:lnSpc>
              <a:spcPct val="90000"/>
            </a:lnSpc>
            <a:spcBef>
              <a:spcPct val="0"/>
            </a:spcBef>
            <a:spcAft>
              <a:spcPct val="35000"/>
            </a:spcAft>
          </a:pPr>
          <a:r>
            <a:rPr lang="en-US" sz="950" b="1" kern="1200">
              <a:solidFill>
                <a:srgbClr val="C00000"/>
              </a:solidFill>
            </a:rPr>
            <a:t>Open Forum</a:t>
          </a:r>
        </a:p>
        <a:p>
          <a:pPr lvl="0" algn="ctr" defTabSz="444500">
            <a:lnSpc>
              <a:spcPct val="90000"/>
            </a:lnSpc>
            <a:spcBef>
              <a:spcPct val="0"/>
            </a:spcBef>
            <a:spcAft>
              <a:spcPct val="35000"/>
            </a:spcAft>
          </a:pPr>
          <a:r>
            <a:rPr lang="en-US" sz="950" b="1" kern="1200">
              <a:solidFill>
                <a:srgbClr val="C00000"/>
              </a:solidFill>
            </a:rPr>
            <a:t>FULL DAY </a:t>
          </a:r>
        </a:p>
        <a:p>
          <a:pPr lvl="0" algn="ctr" defTabSz="444500">
            <a:lnSpc>
              <a:spcPct val="90000"/>
            </a:lnSpc>
            <a:spcBef>
              <a:spcPct val="0"/>
            </a:spcBef>
            <a:spcAft>
              <a:spcPct val="35000"/>
            </a:spcAft>
          </a:pPr>
          <a:r>
            <a:rPr lang="en-US" sz="950" b="1" kern="1200">
              <a:solidFill>
                <a:srgbClr val="C00000"/>
              </a:solidFill>
            </a:rPr>
            <a:t>CREATING WORK</a:t>
          </a:r>
        </a:p>
        <a:p>
          <a:pPr lvl="0" algn="ctr" defTabSz="444500">
            <a:lnSpc>
              <a:spcPct val="90000"/>
            </a:lnSpc>
            <a:spcBef>
              <a:spcPct val="0"/>
            </a:spcBef>
            <a:spcAft>
              <a:spcPct val="35000"/>
            </a:spcAft>
          </a:pPr>
          <a:r>
            <a:rPr lang="en-US" sz="950" b="1" kern="1200">
              <a:solidFill>
                <a:srgbClr val="C00000"/>
              </a:solidFill>
            </a:rPr>
            <a:t>OPPORTUNITIES </a:t>
          </a:r>
        </a:p>
        <a:p>
          <a:pPr lvl="0" algn="ctr" defTabSz="444500">
            <a:lnSpc>
              <a:spcPct val="90000"/>
            </a:lnSpc>
            <a:spcBef>
              <a:spcPct val="0"/>
            </a:spcBef>
            <a:spcAft>
              <a:spcPct val="35000"/>
            </a:spcAft>
          </a:pPr>
          <a:endParaRPr lang="en-US" sz="1050" b="0" kern="1200">
            <a:solidFill>
              <a:srgbClr val="FF0000"/>
            </a:solidFill>
          </a:endParaRPr>
        </a:p>
      </dsp:txBody>
      <dsp:txXfrm>
        <a:off x="3298393" y="733859"/>
        <a:ext cx="894679" cy="894715"/>
      </dsp:txXfrm>
    </dsp:sp>
    <dsp:sp modelId="{0F3ED046-346D-47F5-9BB5-524DE693D447}">
      <dsp:nvSpPr>
        <dsp:cNvPr id="0" name=""/>
        <dsp:cNvSpPr/>
      </dsp:nvSpPr>
      <dsp:spPr>
        <a:xfrm rot="2700000">
          <a:off x="1641341" y="491216"/>
          <a:ext cx="1342257" cy="1342257"/>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A751E-507C-4FCA-9EFA-8919AF1E3790}">
      <dsp:nvSpPr>
        <dsp:cNvPr id="0" name=""/>
        <dsp:cNvSpPr/>
      </dsp:nvSpPr>
      <dsp:spPr>
        <a:xfrm>
          <a:off x="1724159" y="529477"/>
          <a:ext cx="1252893" cy="1252696"/>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a:solidFill>
                <a:srgbClr val="C00000"/>
              </a:solidFill>
            </a:rPr>
            <a:t>March 11</a:t>
          </a:r>
        </a:p>
        <a:p>
          <a:pPr lvl="0" algn="ctr" defTabSz="466725">
            <a:lnSpc>
              <a:spcPct val="90000"/>
            </a:lnSpc>
            <a:spcBef>
              <a:spcPct val="0"/>
            </a:spcBef>
            <a:spcAft>
              <a:spcPct val="35000"/>
            </a:spcAft>
          </a:pPr>
          <a:r>
            <a:rPr lang="en-US" sz="1050" b="1" kern="1200">
              <a:solidFill>
                <a:srgbClr val="C00000"/>
              </a:solidFill>
            </a:rPr>
            <a:t>Open Forum</a:t>
          </a:r>
        </a:p>
        <a:p>
          <a:pPr lvl="0" algn="ctr" defTabSz="466725">
            <a:lnSpc>
              <a:spcPct val="90000"/>
            </a:lnSpc>
            <a:spcBef>
              <a:spcPct val="0"/>
            </a:spcBef>
            <a:spcAft>
              <a:spcPct val="35000"/>
            </a:spcAft>
          </a:pPr>
          <a:r>
            <a:rPr lang="en-US" sz="1050" b="1" kern="1200">
              <a:solidFill>
                <a:srgbClr val="C00000"/>
              </a:solidFill>
            </a:rPr>
            <a:t>FULL DAY</a:t>
          </a:r>
        </a:p>
        <a:p>
          <a:pPr lvl="0" algn="ctr" defTabSz="466725">
            <a:lnSpc>
              <a:spcPct val="90000"/>
            </a:lnSpc>
            <a:spcBef>
              <a:spcPct val="0"/>
            </a:spcBef>
            <a:spcAft>
              <a:spcPct val="35000"/>
            </a:spcAft>
          </a:pPr>
          <a:r>
            <a:rPr lang="en-US" sz="1050" b="1" kern="1200">
              <a:solidFill>
                <a:srgbClr val="C00000"/>
              </a:solidFill>
            </a:rPr>
            <a:t> CMS Rule</a:t>
          </a:r>
        </a:p>
      </dsp:txBody>
      <dsp:txXfrm>
        <a:off x="1902413" y="708467"/>
        <a:ext cx="894679" cy="894715"/>
      </dsp:txXfrm>
    </dsp:sp>
    <dsp:sp modelId="{7A166C6F-334C-4422-9DDA-CAA8976D3B29}">
      <dsp:nvSpPr>
        <dsp:cNvPr id="0" name=""/>
        <dsp:cNvSpPr/>
      </dsp:nvSpPr>
      <dsp:spPr>
        <a:xfrm rot="2700000">
          <a:off x="301438" y="509971"/>
          <a:ext cx="1342257" cy="1342257"/>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DCB5F-D418-46AA-9BC4-C9DEA45A42E6}">
      <dsp:nvSpPr>
        <dsp:cNvPr id="0" name=""/>
        <dsp:cNvSpPr/>
      </dsp:nvSpPr>
      <dsp:spPr>
        <a:xfrm>
          <a:off x="345693" y="554869"/>
          <a:ext cx="1252893" cy="1252696"/>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a:solidFill>
                <a:srgbClr val="0070C0"/>
              </a:solidFill>
            </a:rPr>
            <a:t>February 11</a:t>
          </a:r>
        </a:p>
        <a:p>
          <a:pPr lvl="0" algn="ctr" defTabSz="466725">
            <a:lnSpc>
              <a:spcPct val="90000"/>
            </a:lnSpc>
            <a:spcBef>
              <a:spcPct val="0"/>
            </a:spcBef>
            <a:spcAft>
              <a:spcPct val="35000"/>
            </a:spcAft>
          </a:pPr>
          <a:r>
            <a:rPr lang="en-US" sz="1050" b="1" kern="1200">
              <a:solidFill>
                <a:srgbClr val="0070C0"/>
              </a:solidFill>
            </a:rPr>
            <a:t>SLG Meeting</a:t>
          </a:r>
        </a:p>
        <a:p>
          <a:pPr lvl="0" algn="ctr" defTabSz="466725">
            <a:lnSpc>
              <a:spcPct val="90000"/>
            </a:lnSpc>
            <a:spcBef>
              <a:spcPct val="0"/>
            </a:spcBef>
            <a:spcAft>
              <a:spcPct val="35000"/>
            </a:spcAft>
          </a:pPr>
          <a:r>
            <a:rPr lang="en-US" sz="1050" b="1" kern="1200">
              <a:solidFill>
                <a:srgbClr val="0070C0"/>
              </a:solidFill>
            </a:rPr>
            <a:t>Aging/</a:t>
          </a:r>
        </a:p>
        <a:p>
          <a:pPr lvl="0" algn="ctr" defTabSz="466725">
            <a:lnSpc>
              <a:spcPct val="90000"/>
            </a:lnSpc>
            <a:spcBef>
              <a:spcPct val="0"/>
            </a:spcBef>
            <a:spcAft>
              <a:spcPct val="35000"/>
            </a:spcAft>
          </a:pPr>
          <a:r>
            <a:rPr lang="en-US" sz="1050" b="1" kern="1200">
              <a:solidFill>
                <a:srgbClr val="0070C0"/>
              </a:solidFill>
            </a:rPr>
            <a:t>Wait List</a:t>
          </a:r>
        </a:p>
        <a:p>
          <a:pPr lvl="0" algn="ctr" defTabSz="466725">
            <a:lnSpc>
              <a:spcPct val="90000"/>
            </a:lnSpc>
            <a:spcBef>
              <a:spcPct val="0"/>
            </a:spcBef>
            <a:spcAft>
              <a:spcPct val="35000"/>
            </a:spcAft>
          </a:pPr>
          <a:r>
            <a:rPr lang="en-US" sz="1050" b="1" kern="1200">
              <a:solidFill>
                <a:srgbClr val="0070C0"/>
              </a:solidFill>
            </a:rPr>
            <a:t>Benchmarking</a:t>
          </a:r>
        </a:p>
      </dsp:txBody>
      <dsp:txXfrm>
        <a:off x="524800" y="733859"/>
        <a:ext cx="894679" cy="894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188B6-18A6-4A25-8FE4-8C65655C708D}">
      <dsp:nvSpPr>
        <dsp:cNvPr id="0" name=""/>
        <dsp:cNvSpPr/>
      </dsp:nvSpPr>
      <dsp:spPr>
        <a:xfrm>
          <a:off x="7785525" y="1117926"/>
          <a:ext cx="1203252" cy="120288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0BE16-6747-4B9E-B647-558A2EE70524}">
      <dsp:nvSpPr>
        <dsp:cNvPr id="0" name=""/>
        <dsp:cNvSpPr/>
      </dsp:nvSpPr>
      <dsp:spPr>
        <a:xfrm>
          <a:off x="7826404" y="1158029"/>
          <a:ext cx="1122384" cy="1122677"/>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solidFill>
                <a:srgbClr val="0070C0"/>
              </a:solidFill>
            </a:rPr>
            <a:t>Nov. 4</a:t>
          </a:r>
        </a:p>
        <a:p>
          <a:pPr lvl="0" algn="ctr" defTabSz="400050">
            <a:lnSpc>
              <a:spcPct val="90000"/>
            </a:lnSpc>
            <a:spcBef>
              <a:spcPct val="0"/>
            </a:spcBef>
            <a:spcAft>
              <a:spcPct val="35000"/>
            </a:spcAft>
          </a:pPr>
          <a:r>
            <a:rPr lang="en-US" sz="900" b="1" kern="1200">
              <a:solidFill>
                <a:srgbClr val="0070C0"/>
              </a:solidFill>
            </a:rPr>
            <a:t>12:30-3:30</a:t>
          </a:r>
        </a:p>
        <a:p>
          <a:pPr lvl="0" algn="ctr" defTabSz="400050">
            <a:lnSpc>
              <a:spcPct val="90000"/>
            </a:lnSpc>
            <a:spcBef>
              <a:spcPct val="0"/>
            </a:spcBef>
            <a:spcAft>
              <a:spcPct val="35000"/>
            </a:spcAft>
          </a:pPr>
          <a:r>
            <a:rPr lang="en-US" sz="900" b="1" kern="1200">
              <a:solidFill>
                <a:srgbClr val="0070C0"/>
              </a:solidFill>
            </a:rPr>
            <a:t>SLG Meeting</a:t>
          </a:r>
        </a:p>
        <a:p>
          <a:pPr lvl="0" algn="ctr" defTabSz="400050">
            <a:lnSpc>
              <a:spcPct val="90000"/>
            </a:lnSpc>
            <a:spcBef>
              <a:spcPct val="0"/>
            </a:spcBef>
            <a:spcAft>
              <a:spcPct val="35000"/>
            </a:spcAft>
          </a:pPr>
          <a:r>
            <a:rPr lang="en-US" sz="900" b="1" kern="1200">
              <a:solidFill>
                <a:srgbClr val="0070C0"/>
              </a:solidFill>
            </a:rPr>
            <a:t>Benchmarks</a:t>
          </a:r>
        </a:p>
        <a:p>
          <a:pPr lvl="0" algn="ctr" defTabSz="400050">
            <a:lnSpc>
              <a:spcPct val="90000"/>
            </a:lnSpc>
            <a:spcBef>
              <a:spcPct val="0"/>
            </a:spcBef>
            <a:spcAft>
              <a:spcPct val="35000"/>
            </a:spcAft>
          </a:pPr>
          <a:r>
            <a:rPr lang="en-US" sz="900" b="1" kern="1200">
              <a:solidFill>
                <a:srgbClr val="0070C0"/>
              </a:solidFill>
            </a:rPr>
            <a:t>&amp; Biennium </a:t>
          </a:r>
        </a:p>
        <a:p>
          <a:pPr lvl="0" algn="ctr" defTabSz="400050">
            <a:lnSpc>
              <a:spcPct val="90000"/>
            </a:lnSpc>
            <a:spcBef>
              <a:spcPct val="0"/>
            </a:spcBef>
            <a:spcAft>
              <a:spcPct val="35000"/>
            </a:spcAft>
          </a:pPr>
          <a:r>
            <a:rPr lang="en-US" sz="900" b="1" kern="1200">
              <a:solidFill>
                <a:srgbClr val="0070C0"/>
              </a:solidFill>
            </a:rPr>
            <a:t>Recommenda-tions</a:t>
          </a:r>
        </a:p>
      </dsp:txBody>
      <dsp:txXfrm>
        <a:off x="7986363" y="1318441"/>
        <a:ext cx="801575" cy="801852"/>
      </dsp:txXfrm>
    </dsp:sp>
    <dsp:sp modelId="{B135EAD9-A6C2-4191-9688-2377DD9F1A23}">
      <dsp:nvSpPr>
        <dsp:cNvPr id="0" name=""/>
        <dsp:cNvSpPr/>
      </dsp:nvSpPr>
      <dsp:spPr>
        <a:xfrm rot="2700000">
          <a:off x="6542882" y="1117790"/>
          <a:ext cx="1202943" cy="1202943"/>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BBB93-7CC9-4814-9A07-25249091CBA3}">
      <dsp:nvSpPr>
        <dsp:cNvPr id="0" name=""/>
        <dsp:cNvSpPr/>
      </dsp:nvSpPr>
      <dsp:spPr>
        <a:xfrm>
          <a:off x="6583161" y="1158029"/>
          <a:ext cx="1122384" cy="1122677"/>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0" kern="1200"/>
        </a:p>
        <a:p>
          <a:pPr lvl="0" algn="ctr" defTabSz="444500">
            <a:lnSpc>
              <a:spcPct val="90000"/>
            </a:lnSpc>
            <a:spcBef>
              <a:spcPct val="0"/>
            </a:spcBef>
            <a:spcAft>
              <a:spcPct val="35000"/>
            </a:spcAft>
          </a:pPr>
          <a:r>
            <a:rPr lang="en-US" sz="900" b="1" kern="1200">
              <a:solidFill>
                <a:srgbClr val="0070C0"/>
              </a:solidFill>
            </a:rPr>
            <a:t>Oct. 7 </a:t>
          </a:r>
        </a:p>
        <a:p>
          <a:pPr lvl="0" algn="ctr" defTabSz="444500">
            <a:lnSpc>
              <a:spcPct val="90000"/>
            </a:lnSpc>
            <a:spcBef>
              <a:spcPct val="0"/>
            </a:spcBef>
            <a:spcAft>
              <a:spcPct val="35000"/>
            </a:spcAft>
          </a:pPr>
          <a:r>
            <a:rPr lang="en-US" sz="900" b="1" kern="1200">
              <a:solidFill>
                <a:srgbClr val="0070C0"/>
              </a:solidFill>
            </a:rPr>
            <a:t>12:30-3:30</a:t>
          </a:r>
        </a:p>
        <a:p>
          <a:pPr lvl="0" algn="ctr" defTabSz="444500">
            <a:lnSpc>
              <a:spcPct val="90000"/>
            </a:lnSpc>
            <a:spcBef>
              <a:spcPct val="0"/>
            </a:spcBef>
            <a:spcAft>
              <a:spcPct val="35000"/>
            </a:spcAft>
          </a:pPr>
          <a:r>
            <a:rPr lang="en-US" sz="900" b="1" kern="1200">
              <a:solidFill>
                <a:srgbClr val="0070C0"/>
              </a:solidFill>
            </a:rPr>
            <a:t>SLG Meeting</a:t>
          </a:r>
        </a:p>
        <a:p>
          <a:pPr lvl="0" algn="ctr" defTabSz="444500">
            <a:lnSpc>
              <a:spcPct val="90000"/>
            </a:lnSpc>
            <a:spcBef>
              <a:spcPct val="0"/>
            </a:spcBef>
            <a:spcAft>
              <a:spcPct val="35000"/>
            </a:spcAft>
          </a:pPr>
          <a:r>
            <a:rPr lang="en-US" sz="900" b="1" kern="1200">
              <a:solidFill>
                <a:srgbClr val="0070C0"/>
              </a:solidFill>
            </a:rPr>
            <a:t>Benchmarks &amp; </a:t>
          </a:r>
        </a:p>
        <a:p>
          <a:pPr lvl="0" algn="ctr" defTabSz="444500">
            <a:lnSpc>
              <a:spcPct val="90000"/>
            </a:lnSpc>
            <a:spcBef>
              <a:spcPct val="0"/>
            </a:spcBef>
            <a:spcAft>
              <a:spcPct val="35000"/>
            </a:spcAft>
          </a:pPr>
          <a:r>
            <a:rPr lang="en-US" sz="900" b="1" kern="1200">
              <a:solidFill>
                <a:srgbClr val="0070C0"/>
              </a:solidFill>
            </a:rPr>
            <a:t>Biennium </a:t>
          </a:r>
        </a:p>
        <a:p>
          <a:pPr lvl="0" algn="ctr" defTabSz="444500">
            <a:lnSpc>
              <a:spcPct val="90000"/>
            </a:lnSpc>
            <a:spcBef>
              <a:spcPct val="0"/>
            </a:spcBef>
            <a:spcAft>
              <a:spcPct val="35000"/>
            </a:spcAft>
          </a:pPr>
          <a:r>
            <a:rPr lang="en-US" sz="900" b="1" kern="1200">
              <a:solidFill>
                <a:srgbClr val="0070C0"/>
              </a:solidFill>
            </a:rPr>
            <a:t>Recommenda-tions</a:t>
          </a:r>
        </a:p>
        <a:p>
          <a:pPr lvl="0" algn="ctr" defTabSz="444500">
            <a:lnSpc>
              <a:spcPct val="90000"/>
            </a:lnSpc>
            <a:spcBef>
              <a:spcPct val="0"/>
            </a:spcBef>
            <a:spcAft>
              <a:spcPct val="35000"/>
            </a:spcAft>
          </a:pPr>
          <a:endParaRPr lang="en-US" sz="900" b="1" kern="1200">
            <a:solidFill>
              <a:srgbClr val="0070C0"/>
            </a:solidFill>
          </a:endParaRPr>
        </a:p>
      </dsp:txBody>
      <dsp:txXfrm>
        <a:off x="6743121" y="1318441"/>
        <a:ext cx="801575" cy="801852"/>
      </dsp:txXfrm>
    </dsp:sp>
    <dsp:sp modelId="{A477C685-E6EF-4547-9DCE-12EF913F3089}">
      <dsp:nvSpPr>
        <dsp:cNvPr id="0" name=""/>
        <dsp:cNvSpPr/>
      </dsp:nvSpPr>
      <dsp:spPr>
        <a:xfrm rot="2700000">
          <a:off x="5300528" y="1117790"/>
          <a:ext cx="1202943" cy="1202943"/>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AEA71-2BC1-47C7-8210-C73D53B32448}">
      <dsp:nvSpPr>
        <dsp:cNvPr id="0" name=""/>
        <dsp:cNvSpPr/>
      </dsp:nvSpPr>
      <dsp:spPr>
        <a:xfrm>
          <a:off x="5234807" y="1148475"/>
          <a:ext cx="1122384" cy="1122677"/>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solidFill>
                <a:srgbClr val="0070C0"/>
              </a:solidFill>
            </a:rPr>
            <a:t>Sep. 9</a:t>
          </a:r>
        </a:p>
        <a:p>
          <a:pPr lvl="0" algn="ctr" defTabSz="400050">
            <a:lnSpc>
              <a:spcPct val="90000"/>
            </a:lnSpc>
            <a:spcBef>
              <a:spcPct val="0"/>
            </a:spcBef>
            <a:spcAft>
              <a:spcPct val="35000"/>
            </a:spcAft>
          </a:pPr>
          <a:r>
            <a:rPr lang="en-US" sz="900" b="1" kern="1200">
              <a:solidFill>
                <a:srgbClr val="0070C0"/>
              </a:solidFill>
            </a:rPr>
            <a:t>12:30-3:30</a:t>
          </a:r>
        </a:p>
        <a:p>
          <a:pPr lvl="0" algn="ctr" defTabSz="400050">
            <a:lnSpc>
              <a:spcPct val="90000"/>
            </a:lnSpc>
            <a:spcBef>
              <a:spcPct val="0"/>
            </a:spcBef>
            <a:spcAft>
              <a:spcPct val="35000"/>
            </a:spcAft>
          </a:pPr>
          <a:r>
            <a:rPr lang="en-US" sz="900" b="1" kern="1200">
              <a:solidFill>
                <a:srgbClr val="0070C0"/>
              </a:solidFill>
            </a:rPr>
            <a:t>SLG Meeting</a:t>
          </a:r>
        </a:p>
        <a:p>
          <a:pPr lvl="0" algn="ctr" defTabSz="400050">
            <a:lnSpc>
              <a:spcPct val="90000"/>
            </a:lnSpc>
            <a:spcBef>
              <a:spcPct val="0"/>
            </a:spcBef>
            <a:spcAft>
              <a:spcPct val="35000"/>
            </a:spcAft>
          </a:pPr>
          <a:r>
            <a:rPr lang="en-US" sz="900" b="1" kern="1200">
              <a:solidFill>
                <a:srgbClr val="0070C0"/>
              </a:solidFill>
            </a:rPr>
            <a:t>Benchmarks &amp; Biennium</a:t>
          </a:r>
        </a:p>
        <a:p>
          <a:pPr lvl="0" algn="ctr" defTabSz="400050">
            <a:lnSpc>
              <a:spcPct val="90000"/>
            </a:lnSpc>
            <a:spcBef>
              <a:spcPct val="0"/>
            </a:spcBef>
            <a:spcAft>
              <a:spcPct val="35000"/>
            </a:spcAft>
          </a:pPr>
          <a:r>
            <a:rPr lang="en-US" sz="900" b="1" kern="1200">
              <a:solidFill>
                <a:srgbClr val="0070C0"/>
              </a:solidFill>
            </a:rPr>
            <a:t>Recommenda-tions</a:t>
          </a:r>
        </a:p>
      </dsp:txBody>
      <dsp:txXfrm>
        <a:off x="5395656" y="1308887"/>
        <a:ext cx="801575" cy="801852"/>
      </dsp:txXfrm>
    </dsp:sp>
    <dsp:sp modelId="{32E6BA8C-E886-4967-81A0-46A1F525F8C5}">
      <dsp:nvSpPr>
        <dsp:cNvPr id="0" name=""/>
        <dsp:cNvSpPr/>
      </dsp:nvSpPr>
      <dsp:spPr>
        <a:xfrm rot="2700000">
          <a:off x="3971294" y="1098686"/>
          <a:ext cx="1202943" cy="1202943"/>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11B3F-F2C6-4C89-9C86-EA5BCA65370E}">
      <dsp:nvSpPr>
        <dsp:cNvPr id="0" name=""/>
        <dsp:cNvSpPr/>
      </dsp:nvSpPr>
      <dsp:spPr>
        <a:xfrm>
          <a:off x="3963788" y="1158029"/>
          <a:ext cx="1122384" cy="1122677"/>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dirty="0"/>
        </a:p>
        <a:p>
          <a:pPr lvl="0" algn="ctr" defTabSz="488950">
            <a:lnSpc>
              <a:spcPct val="90000"/>
            </a:lnSpc>
            <a:spcBef>
              <a:spcPct val="0"/>
            </a:spcBef>
            <a:spcAft>
              <a:spcPct val="35000"/>
            </a:spcAft>
          </a:pPr>
          <a:r>
            <a:rPr lang="en-US" sz="1000" b="1" kern="1200" dirty="0">
              <a:solidFill>
                <a:srgbClr val="0070C0"/>
              </a:solidFill>
            </a:rPr>
            <a:t>Aug. 12</a:t>
          </a:r>
        </a:p>
        <a:p>
          <a:pPr lvl="0" algn="ctr" defTabSz="488950">
            <a:lnSpc>
              <a:spcPct val="90000"/>
            </a:lnSpc>
            <a:spcBef>
              <a:spcPct val="0"/>
            </a:spcBef>
            <a:spcAft>
              <a:spcPct val="35000"/>
            </a:spcAft>
          </a:pPr>
          <a:r>
            <a:rPr lang="en-US" sz="1000" b="1" kern="1200" dirty="0">
              <a:solidFill>
                <a:srgbClr val="0070C0"/>
              </a:solidFill>
            </a:rPr>
            <a:t>12:30-3:30</a:t>
          </a:r>
        </a:p>
        <a:p>
          <a:pPr lvl="0" algn="ctr" defTabSz="488950">
            <a:lnSpc>
              <a:spcPct val="90000"/>
            </a:lnSpc>
            <a:spcBef>
              <a:spcPct val="0"/>
            </a:spcBef>
            <a:spcAft>
              <a:spcPct val="35000"/>
            </a:spcAft>
          </a:pPr>
          <a:r>
            <a:rPr lang="en-US" sz="1000" b="1" kern="1200" dirty="0">
              <a:solidFill>
                <a:srgbClr val="0070C0"/>
              </a:solidFill>
            </a:rPr>
            <a:t>SLG Meeting</a:t>
          </a:r>
        </a:p>
        <a:p>
          <a:pPr lvl="0" algn="ctr" defTabSz="488950">
            <a:lnSpc>
              <a:spcPct val="90000"/>
            </a:lnSpc>
            <a:spcBef>
              <a:spcPct val="0"/>
            </a:spcBef>
            <a:spcAft>
              <a:spcPct val="35000"/>
            </a:spcAft>
          </a:pPr>
          <a:r>
            <a:rPr lang="en-US" sz="1000" b="1" kern="1200" dirty="0">
              <a:solidFill>
                <a:srgbClr val="0070C0"/>
              </a:solidFill>
            </a:rPr>
            <a:t>Workforce </a:t>
          </a:r>
        </a:p>
        <a:p>
          <a:pPr lvl="0" algn="ctr" defTabSz="488950">
            <a:lnSpc>
              <a:spcPct val="90000"/>
            </a:lnSpc>
            <a:spcBef>
              <a:spcPct val="0"/>
            </a:spcBef>
            <a:spcAft>
              <a:spcPct val="35000"/>
            </a:spcAft>
          </a:pPr>
          <a:r>
            <a:rPr lang="en-US" sz="1000" b="1" kern="1200" dirty="0">
              <a:solidFill>
                <a:srgbClr val="0070C0"/>
              </a:solidFill>
            </a:rPr>
            <a:t>Development</a:t>
          </a:r>
        </a:p>
        <a:p>
          <a:pPr lvl="0" algn="ctr" defTabSz="488950">
            <a:lnSpc>
              <a:spcPct val="90000"/>
            </a:lnSpc>
            <a:spcBef>
              <a:spcPct val="0"/>
            </a:spcBef>
            <a:spcAft>
              <a:spcPct val="35000"/>
            </a:spcAft>
          </a:pPr>
          <a:endParaRPr lang="en-US" sz="1100" b="1" kern="1200" dirty="0"/>
        </a:p>
      </dsp:txBody>
      <dsp:txXfrm>
        <a:off x="4123748" y="1318441"/>
        <a:ext cx="801575" cy="801852"/>
      </dsp:txXfrm>
    </dsp:sp>
    <dsp:sp modelId="{254A40F3-A5DF-4826-89A4-A67EA14F7242}">
      <dsp:nvSpPr>
        <dsp:cNvPr id="0" name=""/>
        <dsp:cNvSpPr/>
      </dsp:nvSpPr>
      <dsp:spPr>
        <a:xfrm rot="2700000">
          <a:off x="2680265" y="1117790"/>
          <a:ext cx="1202943" cy="1202943"/>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73E8C-1E6A-4BD0-B840-FA93BB17EE31}">
      <dsp:nvSpPr>
        <dsp:cNvPr id="0" name=""/>
        <dsp:cNvSpPr/>
      </dsp:nvSpPr>
      <dsp:spPr>
        <a:xfrm>
          <a:off x="2678288" y="1141604"/>
          <a:ext cx="1122384" cy="1122677"/>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solidFill>
                <a:srgbClr val="0070C0"/>
              </a:solidFill>
            </a:rPr>
            <a:t>July 15</a:t>
          </a:r>
        </a:p>
        <a:p>
          <a:pPr lvl="0" algn="ctr" defTabSz="400050">
            <a:lnSpc>
              <a:spcPct val="90000"/>
            </a:lnSpc>
            <a:spcBef>
              <a:spcPct val="0"/>
            </a:spcBef>
            <a:spcAft>
              <a:spcPct val="35000"/>
            </a:spcAft>
          </a:pPr>
          <a:r>
            <a:rPr lang="en-US" sz="900" b="1" kern="1200">
              <a:solidFill>
                <a:srgbClr val="0070C0"/>
              </a:solidFill>
            </a:rPr>
            <a:t>12:30-3:30</a:t>
          </a:r>
        </a:p>
        <a:p>
          <a:pPr lvl="0" algn="ctr" defTabSz="400050">
            <a:lnSpc>
              <a:spcPct val="90000"/>
            </a:lnSpc>
            <a:spcBef>
              <a:spcPct val="0"/>
            </a:spcBef>
            <a:spcAft>
              <a:spcPct val="35000"/>
            </a:spcAft>
          </a:pPr>
          <a:r>
            <a:rPr lang="en-US" sz="900" b="1" kern="1200">
              <a:solidFill>
                <a:srgbClr val="0070C0"/>
              </a:solidFill>
            </a:rPr>
            <a:t>SLG Meeting</a:t>
          </a:r>
        </a:p>
        <a:p>
          <a:pPr lvl="0" algn="ctr" defTabSz="400050">
            <a:lnSpc>
              <a:spcPct val="90000"/>
            </a:lnSpc>
            <a:spcBef>
              <a:spcPct val="0"/>
            </a:spcBef>
            <a:spcAft>
              <a:spcPct val="35000"/>
            </a:spcAft>
          </a:pPr>
          <a:r>
            <a:rPr lang="en-US" sz="900" b="1" kern="1200">
              <a:solidFill>
                <a:srgbClr val="0070C0"/>
              </a:solidFill>
            </a:rPr>
            <a:t>Changing Systems &amp; </a:t>
          </a:r>
        </a:p>
        <a:p>
          <a:pPr lvl="0" algn="ctr" defTabSz="400050">
            <a:lnSpc>
              <a:spcPct val="90000"/>
            </a:lnSpc>
            <a:spcBef>
              <a:spcPct val="0"/>
            </a:spcBef>
            <a:spcAft>
              <a:spcPct val="35000"/>
            </a:spcAft>
          </a:pPr>
          <a:r>
            <a:rPr lang="en-US" sz="900" b="1" kern="1200">
              <a:solidFill>
                <a:srgbClr val="0070C0"/>
              </a:solidFill>
            </a:rPr>
            <a:t>Collaboration; Outcome-based Planning</a:t>
          </a:r>
        </a:p>
      </dsp:txBody>
      <dsp:txXfrm>
        <a:off x="2838247" y="1302017"/>
        <a:ext cx="801575" cy="801852"/>
      </dsp:txXfrm>
    </dsp:sp>
    <dsp:sp modelId="{0BF0C0D8-B1EB-46D8-BC79-32BAC26DE223}">
      <dsp:nvSpPr>
        <dsp:cNvPr id="0" name=""/>
        <dsp:cNvSpPr/>
      </dsp:nvSpPr>
      <dsp:spPr>
        <a:xfrm rot="2700000">
          <a:off x="1447475" y="1117790"/>
          <a:ext cx="1202943" cy="1202943"/>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2D2F1-7DB7-4102-BC08-2EACF8770ED8}">
      <dsp:nvSpPr>
        <dsp:cNvPr id="0" name=""/>
        <dsp:cNvSpPr/>
      </dsp:nvSpPr>
      <dsp:spPr>
        <a:xfrm>
          <a:off x="1467763" y="1177137"/>
          <a:ext cx="1122384" cy="1122677"/>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solidFill>
                <a:srgbClr val="0070C0"/>
              </a:solidFill>
            </a:rPr>
            <a:t>June 25</a:t>
          </a:r>
        </a:p>
        <a:p>
          <a:pPr lvl="0" algn="ctr" defTabSz="400050">
            <a:lnSpc>
              <a:spcPct val="90000"/>
            </a:lnSpc>
            <a:spcBef>
              <a:spcPct val="0"/>
            </a:spcBef>
            <a:spcAft>
              <a:spcPct val="35000"/>
            </a:spcAft>
          </a:pPr>
          <a:r>
            <a:rPr lang="en-US" sz="900" b="1" kern="1200">
              <a:solidFill>
                <a:srgbClr val="0070C0"/>
              </a:solidFill>
            </a:rPr>
            <a:t>12:30-3:30</a:t>
          </a:r>
        </a:p>
        <a:p>
          <a:pPr lvl="0" algn="ctr" defTabSz="400050">
            <a:lnSpc>
              <a:spcPct val="90000"/>
            </a:lnSpc>
            <a:spcBef>
              <a:spcPct val="0"/>
            </a:spcBef>
            <a:spcAft>
              <a:spcPct val="35000"/>
            </a:spcAft>
          </a:pPr>
          <a:r>
            <a:rPr lang="en-US" sz="900" b="1" kern="1200">
              <a:solidFill>
                <a:srgbClr val="0070C0"/>
              </a:solidFill>
            </a:rPr>
            <a:t>SLG Meeting</a:t>
          </a:r>
        </a:p>
        <a:p>
          <a:pPr lvl="0" algn="ctr" defTabSz="400050">
            <a:lnSpc>
              <a:spcPct val="90000"/>
            </a:lnSpc>
            <a:spcBef>
              <a:spcPct val="0"/>
            </a:spcBef>
            <a:spcAft>
              <a:spcPct val="35000"/>
            </a:spcAft>
          </a:pPr>
          <a:r>
            <a:rPr lang="en-US" sz="900" b="1" kern="1200">
              <a:solidFill>
                <a:srgbClr val="0070C0"/>
              </a:solidFill>
            </a:rPr>
            <a:t>Listening to People/Family Support</a:t>
          </a:r>
        </a:p>
        <a:p>
          <a:pPr lvl="0" algn="ctr" defTabSz="400050">
            <a:lnSpc>
              <a:spcPct val="90000"/>
            </a:lnSpc>
            <a:spcBef>
              <a:spcPct val="0"/>
            </a:spcBef>
            <a:spcAft>
              <a:spcPct val="35000"/>
            </a:spcAft>
          </a:pPr>
          <a:r>
            <a:rPr lang="en-US" sz="900" b="1" kern="1200">
              <a:solidFill>
                <a:srgbClr val="0070C0"/>
              </a:solidFill>
            </a:rPr>
            <a:t>Benchmarking</a:t>
          </a:r>
        </a:p>
      </dsp:txBody>
      <dsp:txXfrm>
        <a:off x="1628611" y="1337549"/>
        <a:ext cx="801575" cy="801852"/>
      </dsp:txXfrm>
    </dsp:sp>
    <dsp:sp modelId="{552DF721-E436-4DA2-96B7-D99BE0C8BF9D}">
      <dsp:nvSpPr>
        <dsp:cNvPr id="0" name=""/>
        <dsp:cNvSpPr/>
      </dsp:nvSpPr>
      <dsp:spPr>
        <a:xfrm rot="2700000">
          <a:off x="249425" y="1127351"/>
          <a:ext cx="1202943" cy="1202943"/>
        </a:xfrm>
        <a:prstGeom prst="teardrop">
          <a:avLst>
            <a:gd name="adj" fmla="val 1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DE805-2A9D-4073-A93C-7AF3DA8A97FF}">
      <dsp:nvSpPr>
        <dsp:cNvPr id="0" name=""/>
        <dsp:cNvSpPr/>
      </dsp:nvSpPr>
      <dsp:spPr>
        <a:xfrm>
          <a:off x="282729" y="1167583"/>
          <a:ext cx="1122384" cy="1122677"/>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a:p>
        <a:p>
          <a:pPr lvl="0" algn="ctr" defTabSz="488950">
            <a:lnSpc>
              <a:spcPct val="90000"/>
            </a:lnSpc>
            <a:spcBef>
              <a:spcPct val="0"/>
            </a:spcBef>
            <a:spcAft>
              <a:spcPct val="35000"/>
            </a:spcAft>
          </a:pPr>
          <a:r>
            <a:rPr lang="en-US" sz="900" b="1" kern="1200">
              <a:solidFill>
                <a:srgbClr val="C00000"/>
              </a:solidFill>
            </a:rPr>
            <a:t>June 11</a:t>
          </a:r>
        </a:p>
        <a:p>
          <a:pPr lvl="0" algn="ctr" defTabSz="488950">
            <a:lnSpc>
              <a:spcPct val="90000"/>
            </a:lnSpc>
            <a:spcBef>
              <a:spcPct val="0"/>
            </a:spcBef>
            <a:spcAft>
              <a:spcPct val="35000"/>
            </a:spcAft>
          </a:pPr>
          <a:r>
            <a:rPr lang="en-US" sz="900" b="1" kern="1200">
              <a:solidFill>
                <a:srgbClr val="C00000"/>
              </a:solidFill>
            </a:rPr>
            <a:t>Open Forum</a:t>
          </a:r>
        </a:p>
        <a:p>
          <a:pPr lvl="0" algn="ctr" defTabSz="488950">
            <a:lnSpc>
              <a:spcPct val="90000"/>
            </a:lnSpc>
            <a:spcBef>
              <a:spcPct val="0"/>
            </a:spcBef>
            <a:spcAft>
              <a:spcPct val="35000"/>
            </a:spcAft>
          </a:pPr>
          <a:r>
            <a:rPr lang="en-US" sz="900" b="1" kern="1200">
              <a:solidFill>
                <a:srgbClr val="C00000"/>
              </a:solidFill>
            </a:rPr>
            <a:t>FULL DAY</a:t>
          </a:r>
        </a:p>
        <a:p>
          <a:pPr lvl="0" algn="ctr" defTabSz="488950">
            <a:lnSpc>
              <a:spcPct val="90000"/>
            </a:lnSpc>
            <a:spcBef>
              <a:spcPct val="0"/>
            </a:spcBef>
            <a:spcAft>
              <a:spcPct val="35000"/>
            </a:spcAft>
          </a:pPr>
          <a:r>
            <a:rPr lang="en-US" sz="900" b="1" kern="1200">
              <a:solidFill>
                <a:srgbClr val="C00000"/>
              </a:solidFill>
            </a:rPr>
            <a:t>Listening to People &amp;</a:t>
          </a:r>
        </a:p>
        <a:p>
          <a:pPr lvl="0" algn="ctr" defTabSz="488950">
            <a:lnSpc>
              <a:spcPct val="90000"/>
            </a:lnSpc>
            <a:spcBef>
              <a:spcPct val="0"/>
            </a:spcBef>
            <a:spcAft>
              <a:spcPct val="35000"/>
            </a:spcAft>
          </a:pPr>
          <a:r>
            <a:rPr lang="en-US" sz="900" b="1" kern="1200">
              <a:solidFill>
                <a:srgbClr val="C00000"/>
              </a:solidFill>
            </a:rPr>
            <a:t>Family Supports</a:t>
          </a:r>
        </a:p>
        <a:p>
          <a:pPr lvl="0" algn="ctr" defTabSz="488950">
            <a:lnSpc>
              <a:spcPct val="90000"/>
            </a:lnSpc>
            <a:spcBef>
              <a:spcPct val="0"/>
            </a:spcBef>
            <a:spcAft>
              <a:spcPct val="35000"/>
            </a:spcAft>
          </a:pPr>
          <a:endParaRPr lang="en-US" sz="900" b="1" kern="1200"/>
        </a:p>
      </dsp:txBody>
      <dsp:txXfrm>
        <a:off x="442689" y="1327995"/>
        <a:ext cx="801575" cy="80185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0.06161</cdr:x>
      <cdr:y>0.92374</cdr:y>
    </cdr:from>
    <cdr:to>
      <cdr:x>0.95</cdr:x>
      <cdr:y>1</cdr:y>
    </cdr:to>
    <cdr:sp macro="" textlink="">
      <cdr:nvSpPr>
        <cdr:cNvPr id="2" name="TextBox 1"/>
        <cdr:cNvSpPr txBox="1"/>
      </cdr:nvSpPr>
      <cdr:spPr>
        <a:xfrm xmlns:a="http://schemas.openxmlformats.org/drawingml/2006/main">
          <a:off x="534329" y="5815671"/>
          <a:ext cx="7705183" cy="480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0" i="0" baseline="0" dirty="0">
              <a:effectLst/>
              <a:latin typeface="+mn-lt"/>
              <a:ea typeface="+mn-ea"/>
              <a:cs typeface="+mn-cs"/>
            </a:rPr>
            <a:t>Source: Butterworth, J., Hall, A.C., Smith, F. A., Migliore, A., Winsor, J., Domin, D., &amp; Sulewski, J. (2013).  </a:t>
          </a:r>
          <a:r>
            <a:rPr lang="en-US" sz="900" b="0" i="0" baseline="0" dirty="0" smtClean="0">
              <a:effectLst/>
              <a:latin typeface="+mn-lt"/>
              <a:ea typeface="+mn-ea"/>
              <a:cs typeface="+mn-cs"/>
            </a:rPr>
            <a:t>State Data: </a:t>
          </a:r>
          <a:r>
            <a:rPr lang="en-US" sz="900" b="0" i="0" baseline="0" dirty="0">
              <a:effectLst/>
              <a:latin typeface="+mn-lt"/>
              <a:ea typeface="+mn-ea"/>
              <a:cs typeface="+mn-cs"/>
            </a:rPr>
            <a:t>The national report on employment services and outcomes. Boston, MA: University of Massachusetts Boston, Institute for Community Inclusion</a:t>
          </a:r>
          <a:r>
            <a:rPr lang="en-US" sz="1100" b="0" i="0" baseline="0" dirty="0">
              <a:effectLst/>
              <a:latin typeface="+mn-lt"/>
              <a:ea typeface="+mn-ea"/>
              <a:cs typeface="+mn-cs"/>
            </a:rPr>
            <a:t>.</a:t>
          </a:r>
          <a:endParaRPr lang="en-US" dirty="0">
            <a:effectLst/>
          </a:endParaRPr>
        </a:p>
        <a:p xmlns:a="http://schemas.openxmlformats.org/drawingml/2006/main">
          <a:endParaRPr lang="en-US" sz="1100" dirty="0"/>
        </a:p>
      </cdr:txBody>
    </cdr:sp>
  </cdr:relSizeAnchor>
  <cdr:relSizeAnchor xmlns:cdr="http://schemas.openxmlformats.org/drawingml/2006/chartDrawing">
    <cdr:from>
      <cdr:x>0.16716</cdr:x>
      <cdr:y>0.27879</cdr:y>
    </cdr:from>
    <cdr:to>
      <cdr:x>0.29765</cdr:x>
      <cdr:y>0.35758</cdr:y>
    </cdr:to>
    <cdr:sp macro="" textlink="">
      <cdr:nvSpPr>
        <cdr:cNvPr id="3" name="TextBox 2"/>
        <cdr:cNvSpPr txBox="1"/>
      </cdr:nvSpPr>
      <cdr:spPr>
        <a:xfrm xmlns:a="http://schemas.openxmlformats.org/drawingml/2006/main">
          <a:off x="1447800" y="1752600"/>
          <a:ext cx="113030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 #6</a:t>
          </a:r>
        </a:p>
      </cdr:txBody>
    </cdr:sp>
  </cdr:relSizeAnchor>
</c:userShapes>
</file>

<file path=ppt/drawings/drawing2.xml><?xml version="1.0" encoding="utf-8"?>
<c:userShapes xmlns:c="http://schemas.openxmlformats.org/drawingml/2006/chart">
  <cdr:relSizeAnchor xmlns:cdr="http://schemas.openxmlformats.org/drawingml/2006/chartDrawing">
    <cdr:from>
      <cdr:x>0.06161</cdr:x>
      <cdr:y>0.92743</cdr:y>
    </cdr:from>
    <cdr:to>
      <cdr:x>0.96964</cdr:x>
      <cdr:y>0.99139</cdr:y>
    </cdr:to>
    <cdr:sp macro="" textlink="">
      <cdr:nvSpPr>
        <cdr:cNvPr id="2" name="TextBox 1"/>
        <cdr:cNvSpPr txBox="1"/>
      </cdr:nvSpPr>
      <cdr:spPr>
        <a:xfrm xmlns:a="http://schemas.openxmlformats.org/drawingml/2006/main">
          <a:off x="534329" y="5838902"/>
          <a:ext cx="7875548" cy="4026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i="0" u="none" strike="noStrike" baseline="0" dirty="0" smtClean="0">
              <a:latin typeface="+mn-lt"/>
              <a:ea typeface="+mn-ea"/>
              <a:cs typeface="+mn-cs"/>
            </a:rPr>
            <a:t>Source: Butterworth, J., Hall, A.C., Smith, F. A., Migliore, A., Winsor, J., Domin, D., &amp; Sulewski, J. (2013).  State Data: The national report on employment services and outcomes. Boston, MA: University of Massachusetts Boston, Institute for Community Inclusion.</a:t>
          </a:r>
          <a:endParaRPr lang="en-US" sz="900" dirty="0"/>
        </a:p>
      </cdr:txBody>
    </cdr:sp>
  </cdr:relSizeAnchor>
  <cdr:relSizeAnchor xmlns:cdr="http://schemas.openxmlformats.org/drawingml/2006/chartDrawing">
    <cdr:from>
      <cdr:x>0.1261</cdr:x>
      <cdr:y>0.35354</cdr:y>
    </cdr:from>
    <cdr:to>
      <cdr:x>0.23754</cdr:x>
      <cdr:y>0.42222</cdr:y>
    </cdr:to>
    <cdr:sp macro="" textlink="">
      <cdr:nvSpPr>
        <cdr:cNvPr id="3" name="TextBox 2"/>
        <cdr:cNvSpPr txBox="1"/>
      </cdr:nvSpPr>
      <cdr:spPr>
        <a:xfrm xmlns:a="http://schemas.openxmlformats.org/drawingml/2006/main">
          <a:off x="1092200" y="2222500"/>
          <a:ext cx="965200" cy="431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 #3</a:t>
          </a:r>
        </a:p>
      </cdr:txBody>
    </cdr:sp>
  </cdr:relSizeAnchor>
</c:userShapes>
</file>

<file path=ppt/drawings/drawing3.xml><?xml version="1.0" encoding="utf-8"?>
<c:userShapes xmlns:c="http://schemas.openxmlformats.org/drawingml/2006/chart">
  <cdr:relSizeAnchor xmlns:cdr="http://schemas.openxmlformats.org/drawingml/2006/chartDrawing">
    <cdr:from>
      <cdr:x>0.61611</cdr:x>
      <cdr:y>0.60481</cdr:y>
    </cdr:from>
    <cdr:to>
      <cdr:x>0.72415</cdr:x>
      <cdr:y>0.65032</cdr:y>
    </cdr:to>
    <cdr:sp macro="" textlink="">
      <cdr:nvSpPr>
        <cdr:cNvPr id="2" name="TextBox 1"/>
        <cdr:cNvSpPr txBox="1"/>
      </cdr:nvSpPr>
      <cdr:spPr>
        <a:xfrm xmlns:a="http://schemas.openxmlformats.org/drawingml/2006/main">
          <a:off x="5336346" y="3802153"/>
          <a:ext cx="935778" cy="286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a:t>
          </a:r>
          <a:r>
            <a:rPr lang="en-US" sz="1400" b="1" baseline="0" dirty="0"/>
            <a:t> #</a:t>
          </a:r>
          <a:r>
            <a:rPr lang="en-US" sz="1600" b="1" baseline="0" dirty="0"/>
            <a:t>25</a:t>
          </a:r>
          <a:endParaRPr lang="en-US" sz="1400" b="1" dirty="0"/>
        </a:p>
      </cdr:txBody>
    </cdr:sp>
  </cdr:relSizeAnchor>
  <cdr:relSizeAnchor xmlns:cdr="http://schemas.openxmlformats.org/drawingml/2006/chartDrawing">
    <cdr:from>
      <cdr:x>0.05446</cdr:x>
      <cdr:y>0.92497</cdr:y>
    </cdr:from>
    <cdr:to>
      <cdr:x>0.94821</cdr:x>
      <cdr:y>0.99508</cdr:y>
    </cdr:to>
    <cdr:sp macro="" textlink="">
      <cdr:nvSpPr>
        <cdr:cNvPr id="9" name="TextBox 8"/>
        <cdr:cNvSpPr txBox="1"/>
      </cdr:nvSpPr>
      <cdr:spPr>
        <a:xfrm xmlns:a="http://schemas.openxmlformats.org/drawingml/2006/main">
          <a:off x="472378" y="5823415"/>
          <a:ext cx="7751646" cy="441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0" i="0" baseline="0" dirty="0">
              <a:effectLst/>
              <a:latin typeface="+mn-lt"/>
              <a:ea typeface="+mn-ea"/>
              <a:cs typeface="+mn-cs"/>
            </a:rPr>
            <a:t>Source: Butterworth, J., Hall, A.C., Smith, F. A., Migliore, A., Winsor, J., Domin, D., &amp; Sulewski, J. (2013).  </a:t>
          </a:r>
          <a:r>
            <a:rPr lang="en-US" sz="900" b="0" i="0" baseline="0" dirty="0" smtClean="0">
              <a:effectLst/>
              <a:latin typeface="+mn-lt"/>
              <a:ea typeface="+mn-ea"/>
              <a:cs typeface="+mn-cs"/>
            </a:rPr>
            <a:t>State Data: </a:t>
          </a:r>
          <a:r>
            <a:rPr lang="en-US" sz="900" b="0" i="0" baseline="0" dirty="0">
              <a:effectLst/>
              <a:latin typeface="+mn-lt"/>
              <a:ea typeface="+mn-ea"/>
              <a:cs typeface="+mn-cs"/>
            </a:rPr>
            <a:t>The national report on employment services and outcomes. Boston, MA: University of Massachusetts Boston, Institute for Community Inclusion</a:t>
          </a:r>
          <a:r>
            <a:rPr lang="en-US" sz="1100" b="0" i="0" baseline="0" dirty="0">
              <a:effectLst/>
              <a:latin typeface="+mn-lt"/>
              <a:ea typeface="+mn-ea"/>
              <a:cs typeface="+mn-cs"/>
            </a:rPr>
            <a:t>.</a:t>
          </a:r>
          <a:endParaRPr lang="en-US" dirty="0">
            <a:effectLst/>
          </a:endParaRPr>
        </a:p>
        <a:p xmlns:a="http://schemas.openxmlformats.org/drawingml/2006/main">
          <a:endParaRPr lang="en-US" sz="1050" dirty="0"/>
        </a:p>
      </cdr:txBody>
    </cdr:sp>
  </cdr:relSizeAnchor>
</c:userShapes>
</file>

<file path=ppt/drawings/drawing4.xml><?xml version="1.0" encoding="utf-8"?>
<c:userShapes xmlns:c="http://schemas.openxmlformats.org/drawingml/2006/chart">
  <cdr:relSizeAnchor xmlns:cdr="http://schemas.openxmlformats.org/drawingml/2006/chartDrawing">
    <cdr:from>
      <cdr:x>0.04196</cdr:x>
      <cdr:y>0.85476</cdr:y>
    </cdr:from>
    <cdr:to>
      <cdr:x>0.97411</cdr:x>
      <cdr:y>1</cdr:y>
    </cdr:to>
    <cdr:sp macro="" textlink="">
      <cdr:nvSpPr>
        <cdr:cNvPr id="2" name="TextBox 1"/>
        <cdr:cNvSpPr txBox="1"/>
      </cdr:nvSpPr>
      <cdr:spPr>
        <a:xfrm xmlns:a="http://schemas.openxmlformats.org/drawingml/2006/main">
          <a:off x="363962" y="5381393"/>
          <a:ext cx="808463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0.04732</cdr:x>
      <cdr:y>0.87454</cdr:y>
    </cdr:from>
    <cdr:to>
      <cdr:x>0.87589</cdr:x>
      <cdr:y>0.99016</cdr:y>
    </cdr:to>
    <cdr:sp macro="" textlink="">
      <cdr:nvSpPr>
        <cdr:cNvPr id="3" name="TextBox 2"/>
        <cdr:cNvSpPr txBox="1"/>
      </cdr:nvSpPr>
      <cdr:spPr>
        <a:xfrm xmlns:a="http://schemas.openxmlformats.org/drawingml/2006/main">
          <a:off x="410427" y="5505915"/>
          <a:ext cx="7186341" cy="7279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0.06607</cdr:x>
      <cdr:y>0.92128</cdr:y>
    </cdr:from>
    <cdr:to>
      <cdr:x>0.94107</cdr:x>
      <cdr:y>0.98524</cdr:y>
    </cdr:to>
    <cdr:sp macro="" textlink="">
      <cdr:nvSpPr>
        <cdr:cNvPr id="4" name="TextBox 3"/>
        <cdr:cNvSpPr txBox="1"/>
      </cdr:nvSpPr>
      <cdr:spPr>
        <a:xfrm xmlns:a="http://schemas.openxmlformats.org/drawingml/2006/main">
          <a:off x="573049" y="5800182"/>
          <a:ext cx="7589024" cy="402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0" i="0" baseline="0" dirty="0">
              <a:effectLst/>
              <a:latin typeface="+mn-lt"/>
              <a:ea typeface="+mn-ea"/>
              <a:cs typeface="+mn-cs"/>
            </a:rPr>
            <a:t>Source: Butterworth, J., Hall, A.C., Smith, F. A., Migliore, A., Winsor, J., Domin, D., &amp; Sulewski, J. (2013).  </a:t>
          </a:r>
          <a:r>
            <a:rPr lang="en-US" sz="900" b="0" i="0" baseline="0" dirty="0" smtClean="0">
              <a:effectLst/>
              <a:latin typeface="+mn-lt"/>
              <a:ea typeface="+mn-ea"/>
              <a:cs typeface="+mn-cs"/>
            </a:rPr>
            <a:t>State Data: </a:t>
          </a:r>
          <a:r>
            <a:rPr lang="en-US" sz="900" b="0" i="0" baseline="0" dirty="0">
              <a:effectLst/>
              <a:latin typeface="+mn-lt"/>
              <a:ea typeface="+mn-ea"/>
              <a:cs typeface="+mn-cs"/>
            </a:rPr>
            <a:t>The national report on employment services and outcomes. Boston, MA: University of Massachusetts Boston, Institute for Community Inclusion.</a:t>
          </a:r>
          <a:endParaRPr lang="en-US" sz="900" dirty="0">
            <a:effectLst/>
          </a:endParaRPr>
        </a:p>
        <a:p xmlns:a="http://schemas.openxmlformats.org/drawingml/2006/main">
          <a:endParaRPr lang="en-US" sz="1100" dirty="0"/>
        </a:p>
      </cdr:txBody>
    </cdr:sp>
  </cdr:relSizeAnchor>
  <cdr:relSizeAnchor xmlns:cdr="http://schemas.openxmlformats.org/drawingml/2006/chartDrawing">
    <cdr:from>
      <cdr:x>0.21408</cdr:x>
      <cdr:y>0.47273</cdr:y>
    </cdr:from>
    <cdr:to>
      <cdr:x>0.31525</cdr:x>
      <cdr:y>0.53737</cdr:y>
    </cdr:to>
    <cdr:sp macro="" textlink="">
      <cdr:nvSpPr>
        <cdr:cNvPr id="5" name="TextBox 4"/>
        <cdr:cNvSpPr txBox="1"/>
      </cdr:nvSpPr>
      <cdr:spPr>
        <a:xfrm xmlns:a="http://schemas.openxmlformats.org/drawingml/2006/main">
          <a:off x="1854200" y="2971800"/>
          <a:ext cx="876300" cy="40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 #8</a:t>
          </a:r>
        </a:p>
      </cdr:txBody>
    </cdr:sp>
  </cdr:relSizeAnchor>
</c:userShapes>
</file>

<file path=ppt/drawings/drawing5.xml><?xml version="1.0" encoding="utf-8"?>
<c:userShapes xmlns:c="http://schemas.openxmlformats.org/drawingml/2006/chart">
  <cdr:relSizeAnchor xmlns:cdr="http://schemas.openxmlformats.org/drawingml/2006/chartDrawing">
    <cdr:from>
      <cdr:x>0.06161</cdr:x>
      <cdr:y>0.93112</cdr:y>
    </cdr:from>
    <cdr:to>
      <cdr:x>0.95</cdr:x>
      <cdr:y>1</cdr:y>
    </cdr:to>
    <cdr:sp macro="" textlink="">
      <cdr:nvSpPr>
        <cdr:cNvPr id="2" name="TextBox 1"/>
        <cdr:cNvSpPr txBox="1"/>
      </cdr:nvSpPr>
      <cdr:spPr>
        <a:xfrm xmlns:a="http://schemas.openxmlformats.org/drawingml/2006/main">
          <a:off x="534354" y="5862134"/>
          <a:ext cx="7705158" cy="433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0" i="0" baseline="0" dirty="0">
              <a:effectLst/>
              <a:latin typeface="+mn-lt"/>
              <a:ea typeface="+mn-ea"/>
              <a:cs typeface="+mn-cs"/>
            </a:rPr>
            <a:t>Source: Larson, S.A., Ryan, A., Salmi, P., Smith, D., Anderson, L. and Hewitt A.S. (2013).  Residential Services for Persons with Developmental Disabilities: Status and trends through 2011.  Minneapolis: University of Minnesota, Research and Training Center on Community Living, Institute on Community Integration.</a:t>
          </a:r>
          <a:endParaRPr lang="en-US" sz="1100" dirty="0"/>
        </a:p>
      </cdr:txBody>
    </cdr:sp>
  </cdr:relSizeAnchor>
  <cdr:relSizeAnchor xmlns:cdr="http://schemas.openxmlformats.org/drawingml/2006/chartDrawing">
    <cdr:from>
      <cdr:x>0.30666</cdr:x>
      <cdr:y>0.46995</cdr:y>
    </cdr:from>
    <cdr:to>
      <cdr:x>0.43842</cdr:x>
      <cdr:y>0.53883</cdr:y>
    </cdr:to>
    <cdr:sp macro="" textlink="">
      <cdr:nvSpPr>
        <cdr:cNvPr id="3" name="TextBox 2"/>
        <cdr:cNvSpPr txBox="1"/>
      </cdr:nvSpPr>
      <cdr:spPr>
        <a:xfrm xmlns:a="http://schemas.openxmlformats.org/drawingml/2006/main">
          <a:off x="2656122" y="2954333"/>
          <a:ext cx="1141178" cy="433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a:t>
          </a:r>
          <a:r>
            <a:rPr lang="en-US" sz="1600" b="1" baseline="0" dirty="0"/>
            <a:t> #14</a:t>
          </a:r>
          <a:endParaRPr lang="en-US"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0.06161</cdr:x>
      <cdr:y>0.93112</cdr:y>
    </cdr:from>
    <cdr:to>
      <cdr:x>0.95</cdr:x>
      <cdr:y>1</cdr:y>
    </cdr:to>
    <cdr:sp macro="" textlink="">
      <cdr:nvSpPr>
        <cdr:cNvPr id="2" name="TextBox 1"/>
        <cdr:cNvSpPr txBox="1"/>
      </cdr:nvSpPr>
      <cdr:spPr>
        <a:xfrm xmlns:a="http://schemas.openxmlformats.org/drawingml/2006/main">
          <a:off x="534354" y="5862134"/>
          <a:ext cx="7705158" cy="433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0" i="0" baseline="0" dirty="0">
              <a:effectLst/>
              <a:latin typeface="+mn-lt"/>
              <a:ea typeface="+mn-ea"/>
              <a:cs typeface="+mn-cs"/>
            </a:rPr>
            <a:t>Source: Larson, S.A., Ryan, A., Salmi, P., Smith, D., Anderson, L. and Hewitt A.S. (2013).  Residential Services for Persons with Developmental Disabilities: Status and trends through 2011.  Minneapolis: University of Minnesota, Research and Training Center on Community Living, Institute on Community Integration.</a:t>
          </a:r>
          <a:endParaRPr lang="en-US" sz="1100" dirty="0"/>
        </a:p>
      </cdr:txBody>
    </cdr:sp>
  </cdr:relSizeAnchor>
  <cdr:relSizeAnchor xmlns:cdr="http://schemas.openxmlformats.org/drawingml/2006/chartDrawing">
    <cdr:from>
      <cdr:x>0.33892</cdr:x>
      <cdr:y>0.48207</cdr:y>
    </cdr:from>
    <cdr:to>
      <cdr:x>0.96552</cdr:x>
      <cdr:y>0.55095</cdr:y>
    </cdr:to>
    <cdr:sp macro="" textlink="">
      <cdr:nvSpPr>
        <cdr:cNvPr id="3" name="TextBox 2"/>
        <cdr:cNvSpPr txBox="1"/>
      </cdr:nvSpPr>
      <cdr:spPr>
        <a:xfrm xmlns:a="http://schemas.openxmlformats.org/drawingml/2006/main">
          <a:off x="2995782" y="3239915"/>
          <a:ext cx="5538618" cy="4629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a:t>
          </a:r>
          <a:r>
            <a:rPr lang="en-US" sz="1600" b="1" baseline="0" dirty="0"/>
            <a:t> #</a:t>
          </a:r>
          <a:r>
            <a:rPr lang="en-US" sz="1600" b="1" baseline="0" dirty="0" smtClean="0"/>
            <a:t>17 (</a:t>
          </a:r>
          <a:r>
            <a:rPr lang="en-US" sz="1600" b="1" dirty="0" smtClean="0"/>
            <a:t>up from 24</a:t>
          </a:r>
          <a:r>
            <a:rPr lang="en-US" sz="1600" b="1" baseline="30000" dirty="0" smtClean="0"/>
            <a:t>th</a:t>
          </a:r>
          <a:r>
            <a:rPr lang="en-US" sz="1600" b="1" dirty="0" smtClean="0"/>
            <a:t> in 2008)</a:t>
          </a:r>
          <a:endParaRPr lang="en-US" sz="16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0.06161</cdr:x>
      <cdr:y>0.93112</cdr:y>
    </cdr:from>
    <cdr:to>
      <cdr:x>0.95</cdr:x>
      <cdr:y>1</cdr:y>
    </cdr:to>
    <cdr:sp macro="" textlink="">
      <cdr:nvSpPr>
        <cdr:cNvPr id="2" name="TextBox 1"/>
        <cdr:cNvSpPr txBox="1"/>
      </cdr:nvSpPr>
      <cdr:spPr>
        <a:xfrm xmlns:a="http://schemas.openxmlformats.org/drawingml/2006/main">
          <a:off x="534354" y="5862134"/>
          <a:ext cx="7705158" cy="433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0" i="0" baseline="0" dirty="0">
              <a:effectLst/>
              <a:latin typeface="+mn-lt"/>
              <a:ea typeface="+mn-ea"/>
              <a:cs typeface="+mn-cs"/>
            </a:rPr>
            <a:t>Source: Larson, S.A., Ryan, A., Salmi, P., Smith, D., Anderson, L. and Hewitt A.S. (2013).  Residential Services for Persons with Developmental Disabilities: Status and trends through 2011.  Minneapolis: University of Minnesota, Research and Training Center on Community Living, Institute on Community Integration.</a:t>
          </a:r>
          <a:endParaRPr lang="en-US" sz="1100" dirty="0"/>
        </a:p>
      </cdr:txBody>
    </cdr:sp>
  </cdr:relSizeAnchor>
  <cdr:relSizeAnchor xmlns:cdr="http://schemas.openxmlformats.org/drawingml/2006/chartDrawing">
    <cdr:from>
      <cdr:x>0.13343</cdr:x>
      <cdr:y>0.36768</cdr:y>
    </cdr:from>
    <cdr:to>
      <cdr:x>0.24487</cdr:x>
      <cdr:y>0.4404</cdr:y>
    </cdr:to>
    <cdr:sp macro="" textlink="">
      <cdr:nvSpPr>
        <cdr:cNvPr id="3" name="TextBox 2"/>
        <cdr:cNvSpPr txBox="1"/>
      </cdr:nvSpPr>
      <cdr:spPr>
        <a:xfrm xmlns:a="http://schemas.openxmlformats.org/drawingml/2006/main">
          <a:off x="1155700" y="2311400"/>
          <a:ext cx="965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a:t>
          </a:r>
          <a:r>
            <a:rPr lang="en-US" sz="1400" b="1" dirty="0"/>
            <a:t> </a:t>
          </a:r>
          <a:r>
            <a:rPr lang="en-US" sz="1600" b="1" dirty="0"/>
            <a:t>#6</a:t>
          </a:r>
        </a:p>
      </cdr:txBody>
    </cdr:sp>
  </cdr:relSizeAnchor>
</c:userShapes>
</file>

<file path=ppt/drawings/drawing8.xml><?xml version="1.0" encoding="utf-8"?>
<c:userShapes xmlns:c="http://schemas.openxmlformats.org/drawingml/2006/chart">
  <cdr:relSizeAnchor xmlns:cdr="http://schemas.openxmlformats.org/drawingml/2006/chartDrawing">
    <cdr:from>
      <cdr:x>0.06161</cdr:x>
      <cdr:y>0.93112</cdr:y>
    </cdr:from>
    <cdr:to>
      <cdr:x>0.95</cdr:x>
      <cdr:y>1</cdr:y>
    </cdr:to>
    <cdr:sp macro="" textlink="">
      <cdr:nvSpPr>
        <cdr:cNvPr id="2" name="TextBox 1"/>
        <cdr:cNvSpPr txBox="1"/>
      </cdr:nvSpPr>
      <cdr:spPr>
        <a:xfrm xmlns:a="http://schemas.openxmlformats.org/drawingml/2006/main">
          <a:off x="534354" y="5862134"/>
          <a:ext cx="7705158" cy="433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0" i="0" baseline="0" dirty="0">
              <a:effectLst/>
              <a:latin typeface="+mn-lt"/>
              <a:ea typeface="+mn-ea"/>
              <a:cs typeface="+mn-cs"/>
            </a:rPr>
            <a:t>Source: Larson, S.A., Ryan, A., Salmi, P., Smith, D., Anderson, L. and Hewitt A.S. (2013).  Residential Services for Persons with Developmental Disabilities: Status and trends through 2011.  Minneapolis: University of Minnesota, Research and Training Center on Community Living, Institute on Community Integration.</a:t>
          </a:r>
          <a:endParaRPr lang="en-US" sz="1100" dirty="0"/>
        </a:p>
      </cdr:txBody>
    </cdr:sp>
  </cdr:relSizeAnchor>
  <cdr:relSizeAnchor xmlns:cdr="http://schemas.openxmlformats.org/drawingml/2006/chartDrawing">
    <cdr:from>
      <cdr:x>0.87857</cdr:x>
      <cdr:y>0.59041</cdr:y>
    </cdr:from>
    <cdr:to>
      <cdr:x>0.98393</cdr:x>
      <cdr:y>0.65929</cdr:y>
    </cdr:to>
    <cdr:sp macro="" textlink="">
      <cdr:nvSpPr>
        <cdr:cNvPr id="3" name="TextBox 2"/>
        <cdr:cNvSpPr txBox="1"/>
      </cdr:nvSpPr>
      <cdr:spPr>
        <a:xfrm xmlns:a="http://schemas.openxmlformats.org/drawingml/2006/main">
          <a:off x="7619999" y="3717073"/>
          <a:ext cx="913781" cy="4336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b="1" dirty="0"/>
        </a:p>
      </cdr:txBody>
    </cdr:sp>
  </cdr:relSizeAnchor>
  <cdr:relSizeAnchor xmlns:cdr="http://schemas.openxmlformats.org/drawingml/2006/chartDrawing">
    <cdr:from>
      <cdr:x>0.08065</cdr:x>
      <cdr:y>0.16364</cdr:y>
    </cdr:from>
    <cdr:to>
      <cdr:x>0.20821</cdr:x>
      <cdr:y>0.25051</cdr:y>
    </cdr:to>
    <cdr:sp macro="" textlink="">
      <cdr:nvSpPr>
        <cdr:cNvPr id="4" name="TextBox 3"/>
        <cdr:cNvSpPr txBox="1"/>
      </cdr:nvSpPr>
      <cdr:spPr>
        <a:xfrm xmlns:a="http://schemas.openxmlformats.org/drawingml/2006/main">
          <a:off x="698500" y="1028700"/>
          <a:ext cx="1104900" cy="546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 #2</a:t>
          </a:r>
        </a:p>
      </cdr:txBody>
    </cdr:sp>
  </cdr:relSizeAnchor>
</c:userShapes>
</file>

<file path=ppt/drawings/drawing9.xml><?xml version="1.0" encoding="utf-8"?>
<c:userShapes xmlns:c="http://schemas.openxmlformats.org/drawingml/2006/chart">
  <cdr:relSizeAnchor xmlns:cdr="http://schemas.openxmlformats.org/drawingml/2006/chartDrawing">
    <cdr:from>
      <cdr:x>0.06161</cdr:x>
      <cdr:y>0.93112</cdr:y>
    </cdr:from>
    <cdr:to>
      <cdr:x>0.95</cdr:x>
      <cdr:y>1</cdr:y>
    </cdr:to>
    <cdr:sp macro="" textlink="">
      <cdr:nvSpPr>
        <cdr:cNvPr id="2" name="TextBox 1"/>
        <cdr:cNvSpPr txBox="1"/>
      </cdr:nvSpPr>
      <cdr:spPr>
        <a:xfrm xmlns:a="http://schemas.openxmlformats.org/drawingml/2006/main">
          <a:off x="534354" y="5862134"/>
          <a:ext cx="7705158" cy="433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0" i="0" baseline="0" dirty="0">
              <a:effectLst/>
              <a:latin typeface="+mn-lt"/>
              <a:ea typeface="+mn-ea"/>
              <a:cs typeface="+mn-cs"/>
            </a:rPr>
            <a:t>Source: Larson, S.A., Ryan, A., Salmi, P., Smith, D., Anderson, L. and Hewitt A.S. (2013).  Residential Services for Persons with Developmental Disabilities: Status and trends through 2011.  Minneapolis: University of Minnesota, Research and Training Center on Community Living, Institute on Community Integration.</a:t>
          </a:r>
          <a:endParaRPr lang="en-US" sz="1100" dirty="0"/>
        </a:p>
      </cdr:txBody>
    </cdr:sp>
  </cdr:relSizeAnchor>
  <cdr:relSizeAnchor xmlns:cdr="http://schemas.openxmlformats.org/drawingml/2006/chartDrawing">
    <cdr:from>
      <cdr:x>0.30819</cdr:x>
      <cdr:y>0.65506</cdr:y>
    </cdr:from>
    <cdr:to>
      <cdr:x>0.43695</cdr:x>
      <cdr:y>0.72394</cdr:y>
    </cdr:to>
    <cdr:sp macro="" textlink="">
      <cdr:nvSpPr>
        <cdr:cNvPr id="3" name="TextBox 2"/>
        <cdr:cNvSpPr txBox="1"/>
      </cdr:nvSpPr>
      <cdr:spPr>
        <a:xfrm xmlns:a="http://schemas.openxmlformats.org/drawingml/2006/main">
          <a:off x="2669346" y="4118012"/>
          <a:ext cx="1115254" cy="4330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Ohio</a:t>
          </a:r>
          <a:r>
            <a:rPr lang="en-US" sz="1600" b="1" baseline="0" dirty="0"/>
            <a:t> #16</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7A201FAC-9195-4124-893F-6192B9281A02}" type="datetimeFigureOut">
              <a:rPr lang="en-US" smtClean="0"/>
              <a:t>4/8/14</a:t>
            </a:fld>
            <a:endParaRPr lang="en-US"/>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64188"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30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2525"/>
            <a:ext cx="3013075" cy="461963"/>
          </a:xfrm>
          <a:prstGeom prst="rect">
            <a:avLst/>
          </a:prstGeom>
        </p:spPr>
        <p:txBody>
          <a:bodyPr vert="horz" lIns="91440" tIns="45720" rIns="91440" bIns="45720" rtlCol="0" anchor="b"/>
          <a:lstStyle>
            <a:lvl1pPr algn="r">
              <a:defRPr sz="1200"/>
            </a:lvl1pPr>
          </a:lstStyle>
          <a:p>
            <a:fld id="{0C957636-59B0-420E-8D62-3F29D9437AFE}" type="slidenum">
              <a:rPr lang="en-US" smtClean="0"/>
              <a:t>‹#›</a:t>
            </a:fld>
            <a:endParaRPr lang="en-US"/>
          </a:p>
        </p:txBody>
      </p:sp>
    </p:spTree>
    <p:extLst>
      <p:ext uri="{BB962C8B-B14F-4D97-AF65-F5344CB8AC3E}">
        <p14:creationId xmlns:p14="http://schemas.microsoft.com/office/powerpoint/2010/main" val="313164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BB7E8-E9D9-4FBC-A5F5-3534B6558034}" type="datetime1">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374922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C79F0-B9C6-48B9-925C-3F5553028EDD}" type="datetime1">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17989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F1D10-8175-423C-8527-2ABAD44E53FA}" type="datetime1">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165745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CF24D0-967D-4314-8681-A052C815BED7}" type="datetime1">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325850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9BF80-CB8D-48B4-ABC5-3865771446FF}" type="datetime1">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224469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C0445-C10F-4B8A-9BD8-3A2917D3F99D}" type="datetime1">
              <a:rPr lang="en-US" smtClean="0"/>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270574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B552B-9BDD-4D17-9AA3-2305E02CE21E}" type="datetime1">
              <a:rPr lang="en-US" smtClean="0"/>
              <a:t>4/8/14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312123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1CBCF8-3C22-4D18-B532-0250A3BD3553}" type="datetime1">
              <a:rPr lang="en-US" smtClean="0"/>
              <a:t>4/8/14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215359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ED2E5-C0F2-46E3-8C7B-0992D3254BB5}" type="datetime1">
              <a:rPr lang="en-US" smtClean="0"/>
              <a:t>4/8/14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412484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1A68F-D5E3-437D-B082-AEAB4104B18B}" type="datetime1">
              <a:rPr lang="en-US" smtClean="0"/>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19775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3A90A-D90C-4830-961A-6489A9654BDD}" type="datetime1">
              <a:rPr lang="en-US" smtClean="0"/>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B16E4-91FB-42F1-8085-4B8B3A515F45}" type="slidenum">
              <a:rPr lang="en-US" smtClean="0"/>
              <a:t>‹#›</a:t>
            </a:fld>
            <a:endParaRPr lang="en-US"/>
          </a:p>
        </p:txBody>
      </p:sp>
    </p:spTree>
    <p:extLst>
      <p:ext uri="{BB962C8B-B14F-4D97-AF65-F5344CB8AC3E}">
        <p14:creationId xmlns:p14="http://schemas.microsoft.com/office/powerpoint/2010/main" val="3600067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235DA-B7D1-4FD2-9857-D0F5EC48E40E}" type="datetime1">
              <a:rPr lang="en-US" smtClean="0"/>
              <a:t>4/8/14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B16E4-91FB-42F1-8085-4B8B3A515F45}" type="slidenum">
              <a:rPr lang="en-US" smtClean="0"/>
              <a:t>‹#›</a:t>
            </a:fld>
            <a:endParaRPr lang="en-US"/>
          </a:p>
        </p:txBody>
      </p:sp>
    </p:spTree>
    <p:extLst>
      <p:ext uri="{BB962C8B-B14F-4D97-AF65-F5344CB8AC3E}">
        <p14:creationId xmlns:p14="http://schemas.microsoft.com/office/powerpoint/2010/main" val="2140204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3154362"/>
          </a:xfrm>
        </p:spPr>
        <p:txBody>
          <a:bodyPr>
            <a:noAutofit/>
          </a:bodyPr>
          <a:lstStyle/>
          <a:p>
            <a:pPr marL="0" indent="0"/>
            <a:r>
              <a:rPr lang="en-US" sz="8000" dirty="0">
                <a:latin typeface="Albertus Medium" pitchFamily="34" charset="0"/>
                <a:cs typeface="Aharoni" panose="02010803020104030203" pitchFamily="2" charset="-79"/>
              </a:rPr>
              <a:t>OPRA Spring </a:t>
            </a:r>
            <a:r>
              <a:rPr lang="en-US" sz="8000" dirty="0" smtClean="0">
                <a:latin typeface="Albertus Medium" pitchFamily="34" charset="0"/>
                <a:cs typeface="Aharoni" panose="02010803020104030203" pitchFamily="2" charset="-79"/>
              </a:rPr>
              <a:t>Conference</a:t>
            </a:r>
            <a:endParaRPr lang="en-US" sz="8000" dirty="0">
              <a:latin typeface="Albertus Medium" pitchFamily="34" charset="0"/>
              <a:cs typeface="Aharoni" panose="02010803020104030203" pitchFamily="2" charset="-79"/>
            </a:endParaRPr>
          </a:p>
        </p:txBody>
      </p:sp>
      <p:sp>
        <p:nvSpPr>
          <p:cNvPr id="3" name="Content Placeholder 2"/>
          <p:cNvSpPr>
            <a:spLocks noGrp="1"/>
          </p:cNvSpPr>
          <p:nvPr>
            <p:ph idx="1"/>
          </p:nvPr>
        </p:nvSpPr>
        <p:spPr>
          <a:xfrm>
            <a:off x="457200" y="3429000"/>
            <a:ext cx="8229600" cy="2697163"/>
          </a:xfrm>
        </p:spPr>
        <p:txBody>
          <a:bodyPr>
            <a:normAutofit fontScale="92500" lnSpcReduction="20000"/>
          </a:bodyPr>
          <a:lstStyle/>
          <a:p>
            <a:pPr marL="0" indent="0" algn="ctr">
              <a:buNone/>
            </a:pPr>
            <a:endParaRPr lang="en-US" sz="3600" dirty="0"/>
          </a:p>
          <a:p>
            <a:pPr marL="0" indent="0" algn="ctr">
              <a:buNone/>
            </a:pPr>
            <a:r>
              <a:rPr lang="en-US" sz="3600" dirty="0" smtClean="0"/>
              <a:t>John L. Martin, Director</a:t>
            </a:r>
          </a:p>
          <a:p>
            <a:pPr marL="0" indent="0" algn="ctr">
              <a:buNone/>
            </a:pPr>
            <a:r>
              <a:rPr lang="en-US" sz="3600" dirty="0" smtClean="0"/>
              <a:t>Ohio Department of Developmental Disabilities</a:t>
            </a:r>
          </a:p>
          <a:p>
            <a:pPr marL="0" indent="0" algn="ctr">
              <a:buNone/>
            </a:pPr>
            <a:endParaRPr lang="en-US" sz="3600" dirty="0"/>
          </a:p>
          <a:p>
            <a:pPr marL="0" indent="0" algn="ctr">
              <a:buNone/>
            </a:pPr>
            <a:r>
              <a:rPr lang="en-US" sz="3600" dirty="0" smtClean="0"/>
              <a:t>April 9, 2014</a:t>
            </a:r>
            <a:endParaRPr lang="en-US" sz="2800" dirty="0" smtClean="0"/>
          </a:p>
          <a:p>
            <a:endParaRPr lang="en-US" sz="2800"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1</a:t>
            </a:fld>
            <a:endParaRPr lang="en-US"/>
          </a:p>
        </p:txBody>
      </p:sp>
    </p:spTree>
    <p:extLst>
      <p:ext uri="{BB962C8B-B14F-4D97-AF65-F5344CB8AC3E}">
        <p14:creationId xmlns:p14="http://schemas.microsoft.com/office/powerpoint/2010/main" val="1210646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143000"/>
            <a:ext cx="8534400" cy="4983163"/>
          </a:xfrm>
        </p:spPr>
        <p:txBody>
          <a:bodyPr>
            <a:normAutofit/>
          </a:bodyPr>
          <a:lstStyle/>
          <a:p>
            <a:pPr marL="514350" indent="-514350">
              <a:buAutoNum type="arabicPeriod"/>
            </a:pPr>
            <a:r>
              <a:rPr lang="en-US" sz="2800" dirty="0" smtClean="0"/>
              <a:t>How can we reduce the reliance on segregated schools both in the public sector and the private sector?</a:t>
            </a:r>
          </a:p>
          <a:p>
            <a:pPr marL="514350" indent="-514350">
              <a:buAutoNum type="arabicPeriod"/>
            </a:pPr>
            <a:r>
              <a:rPr lang="en-US" sz="2800" dirty="0" smtClean="0"/>
              <a:t>What ways can we support families and schools so full integration becomes a reality?</a:t>
            </a:r>
          </a:p>
          <a:p>
            <a:pPr marL="514350" indent="-514350">
              <a:buAutoNum type="arabicPeriod"/>
            </a:pPr>
            <a:r>
              <a:rPr lang="en-US" sz="2800" dirty="0" smtClean="0"/>
              <a:t>Benchmarks</a:t>
            </a:r>
          </a:p>
          <a:p>
            <a:pPr lvl="1" indent="-342900"/>
            <a:r>
              <a:rPr lang="en-US" sz="2400" dirty="0" smtClean="0"/>
              <a:t>Two Years</a:t>
            </a:r>
          </a:p>
          <a:p>
            <a:pPr lvl="1" indent="-342900"/>
            <a:r>
              <a:rPr lang="en-US" sz="2400" dirty="0" smtClean="0"/>
              <a:t>Ten Years</a:t>
            </a:r>
            <a:endParaRPr lang="en-US" sz="2400" dirty="0"/>
          </a:p>
        </p:txBody>
      </p:sp>
      <p:sp>
        <p:nvSpPr>
          <p:cNvPr id="4" name="Title 3"/>
          <p:cNvSpPr>
            <a:spLocks noGrp="1"/>
          </p:cNvSpPr>
          <p:nvPr>
            <p:ph type="title"/>
          </p:nvPr>
        </p:nvSpPr>
        <p:spPr>
          <a:xfrm>
            <a:off x="457200" y="0"/>
            <a:ext cx="8382000" cy="685800"/>
          </a:xfrm>
        </p:spPr>
        <p:txBody>
          <a:bodyPr>
            <a:normAutofit/>
          </a:bodyPr>
          <a:lstStyle/>
          <a:p>
            <a:r>
              <a:rPr lang="en-US" sz="3600" b="1" dirty="0" smtClean="0"/>
              <a:t>Consideration for Strategic Planning Group</a:t>
            </a:r>
            <a:endParaRPr lang="en-US" sz="3600" b="1"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10</a:t>
            </a:fld>
            <a:endParaRPr lang="en-US"/>
          </a:p>
        </p:txBody>
      </p:sp>
    </p:spTree>
    <p:extLst>
      <p:ext uri="{BB962C8B-B14F-4D97-AF65-F5344CB8AC3E}">
        <p14:creationId xmlns:p14="http://schemas.microsoft.com/office/powerpoint/2010/main" val="33606586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066800"/>
            <a:ext cx="8534400" cy="5059363"/>
          </a:xfrm>
        </p:spPr>
        <p:txBody>
          <a:bodyPr>
            <a:normAutofit/>
          </a:bodyPr>
          <a:lstStyle/>
          <a:p>
            <a:r>
              <a:rPr lang="en-US" sz="2800" dirty="0" smtClean="0"/>
              <a:t>We grow up expecting to work, with the hope of a meaningful job to be independent and self supporting</a:t>
            </a:r>
          </a:p>
          <a:p>
            <a:pPr marL="0" indent="0">
              <a:buNone/>
            </a:pPr>
            <a:endParaRPr lang="en-US" sz="2800" dirty="0" smtClean="0"/>
          </a:p>
          <a:p>
            <a:pPr marL="0" indent="0">
              <a:buNone/>
            </a:pPr>
            <a:r>
              <a:rPr lang="en-US" sz="2800" dirty="0" smtClean="0"/>
              <a:t>Goal:  Everyone including persons with disabilities have this expectation set early in EI, school and our families</a:t>
            </a:r>
          </a:p>
          <a:p>
            <a:endParaRPr lang="en-US" sz="2800" dirty="0" smtClean="0"/>
          </a:p>
          <a:p>
            <a:r>
              <a:rPr lang="en-US" sz="2800" dirty="0" smtClean="0"/>
              <a:t>This is the third community we enter, and like the first two, it should not be segregated</a:t>
            </a:r>
          </a:p>
          <a:p>
            <a:r>
              <a:rPr lang="en-US" sz="2800" dirty="0" smtClean="0"/>
              <a:t>What is the status of this third community, where individuals with disabilities spend their day.</a:t>
            </a:r>
            <a:endParaRPr lang="en-US" sz="2800" dirty="0"/>
          </a:p>
        </p:txBody>
      </p:sp>
      <p:sp>
        <p:nvSpPr>
          <p:cNvPr id="4" name="Title 3"/>
          <p:cNvSpPr>
            <a:spLocks noGrp="1"/>
          </p:cNvSpPr>
          <p:nvPr>
            <p:ph type="title"/>
          </p:nvPr>
        </p:nvSpPr>
        <p:spPr>
          <a:xfrm>
            <a:off x="457200" y="152400"/>
            <a:ext cx="8534400" cy="762000"/>
          </a:xfrm>
        </p:spPr>
        <p:txBody>
          <a:bodyPr>
            <a:noAutofit/>
          </a:bodyPr>
          <a:lstStyle/>
          <a:p>
            <a:r>
              <a:rPr lang="en-US" sz="2800" b="1" dirty="0" smtClean="0"/>
              <a:t>Adulthood – Living, Working and Socializing Together</a:t>
            </a:r>
            <a:br>
              <a:rPr lang="en-US" sz="2800" b="1" dirty="0" smtClean="0"/>
            </a:br>
            <a:r>
              <a:rPr lang="en-US" sz="2800" b="1" dirty="0" smtClean="0"/>
              <a:t>“Working in the Community”</a:t>
            </a:r>
            <a:endParaRPr lang="en-US" sz="2800" b="1"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11</a:t>
            </a:fld>
            <a:endParaRPr lang="en-US"/>
          </a:p>
        </p:txBody>
      </p:sp>
    </p:spTree>
    <p:extLst>
      <p:ext uri="{BB962C8B-B14F-4D97-AF65-F5344CB8AC3E}">
        <p14:creationId xmlns:p14="http://schemas.microsoft.com/office/powerpoint/2010/main" val="33606586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07B1CC-55A8-4E51-A79F-79AA816A903C}" type="slidenum">
              <a:rPr lang="en-US" smtClean="0"/>
              <a:pPr>
                <a:defRPr/>
              </a:pPr>
              <a:t>12</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20126538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446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07B1CC-55A8-4E51-A79F-79AA816A903C}" type="slidenum">
              <a:rPr lang="en-US" smtClean="0"/>
              <a:pPr>
                <a:defRPr/>
              </a:pPr>
              <a:t>13</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020772590"/>
              </p:ext>
            </p:extLst>
          </p:nvPr>
        </p:nvGraphicFramePr>
        <p:xfrm>
          <a:off x="76200" y="0"/>
          <a:ext cx="89916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560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07B1CC-55A8-4E51-A79F-79AA816A903C}" type="slidenum">
              <a:rPr lang="en-US" smtClean="0"/>
              <a:pPr>
                <a:defRPr/>
              </a:pPr>
              <a:t>14</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429926360"/>
              </p:ext>
            </p:extLst>
          </p:nvPr>
        </p:nvGraphicFramePr>
        <p:xfrm>
          <a:off x="0" y="76200"/>
          <a:ext cx="9144000" cy="662940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3661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07B1CC-55A8-4E51-A79F-79AA816A903C}" type="slidenum">
              <a:rPr lang="en-US" smtClean="0"/>
              <a:pPr>
                <a:defRPr/>
              </a:pPr>
              <a:t>15</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12007319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181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0" y="1447800"/>
            <a:ext cx="7924800" cy="4525963"/>
          </a:xfrm>
        </p:spPr>
        <p:txBody>
          <a:bodyPr>
            <a:normAutofit fontScale="92500" lnSpcReduction="20000"/>
          </a:bodyPr>
          <a:lstStyle/>
          <a:p>
            <a:pPr marL="0" indent="0" algn="ctr">
              <a:buNone/>
            </a:pPr>
            <a:r>
              <a:rPr lang="en-US" sz="5400" dirty="0" smtClean="0"/>
              <a:t>Building on the strength of being the 8</a:t>
            </a:r>
            <a:r>
              <a:rPr lang="en-US" sz="5400" baseline="30000" dirty="0" smtClean="0"/>
              <a:t>th</a:t>
            </a:r>
            <a:r>
              <a:rPr lang="en-US" sz="5400" dirty="0" smtClean="0"/>
              <a:t> state out of 50 states in the number of individuals per capita in integrated employment, these current initiatives are under way</a:t>
            </a:r>
            <a:endParaRPr lang="en-US" sz="5400" dirty="0"/>
          </a:p>
        </p:txBody>
      </p:sp>
      <p:sp>
        <p:nvSpPr>
          <p:cNvPr id="4" name="Title 3"/>
          <p:cNvSpPr>
            <a:spLocks noGrp="1"/>
          </p:cNvSpPr>
          <p:nvPr>
            <p:ph type="title"/>
          </p:nvPr>
        </p:nvSpPr>
        <p:spPr>
          <a:xfrm>
            <a:off x="457200" y="228600"/>
            <a:ext cx="8229600" cy="762000"/>
          </a:xfrm>
        </p:spPr>
        <p:txBody>
          <a:bodyPr>
            <a:noAutofit/>
          </a:bodyPr>
          <a:lstStyle/>
          <a:p>
            <a:r>
              <a:rPr lang="en-US" b="1" dirty="0" smtClean="0"/>
              <a:t>Looking to the Future and Current Initiatives</a:t>
            </a:r>
            <a:endParaRPr lang="en-US" b="1"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16</a:t>
            </a:fld>
            <a:endParaRPr lang="en-US"/>
          </a:p>
        </p:txBody>
      </p:sp>
    </p:spTree>
    <p:extLst>
      <p:ext uri="{BB962C8B-B14F-4D97-AF65-F5344CB8AC3E}">
        <p14:creationId xmlns:p14="http://schemas.microsoft.com/office/powerpoint/2010/main" val="33606586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67800" cy="6781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304800"/>
          </a:xfrm>
        </p:spPr>
        <p:txBody>
          <a:bodyPr>
            <a:normAutofit fontScale="90000"/>
          </a:bodyPr>
          <a:lstStyle/>
          <a:p>
            <a:r>
              <a:rPr lang="en-US" sz="2800" b="1" dirty="0" smtClean="0"/>
              <a:t>Current Initiatives</a:t>
            </a:r>
            <a:endParaRPr lang="en-US" sz="2800" b="1" dirty="0"/>
          </a:p>
        </p:txBody>
      </p:sp>
      <p:sp>
        <p:nvSpPr>
          <p:cNvPr id="4" name="Content Placeholder 3"/>
          <p:cNvSpPr>
            <a:spLocks noGrp="1"/>
          </p:cNvSpPr>
          <p:nvPr>
            <p:ph idx="1"/>
          </p:nvPr>
        </p:nvSpPr>
        <p:spPr>
          <a:xfrm>
            <a:off x="457200" y="457200"/>
            <a:ext cx="8534400" cy="5943600"/>
          </a:xfrm>
        </p:spPr>
        <p:txBody>
          <a:bodyPr>
            <a:noAutofit/>
          </a:bodyPr>
          <a:lstStyle/>
          <a:p>
            <a:pPr marL="514350" indent="-514350">
              <a:buAutoNum type="arabicPeriod"/>
            </a:pPr>
            <a:r>
              <a:rPr lang="en-US" sz="2000" dirty="0" smtClean="0"/>
              <a:t>Joined SELN</a:t>
            </a:r>
          </a:p>
          <a:p>
            <a:pPr marL="514350" indent="-514350">
              <a:buAutoNum type="arabicPeriod"/>
            </a:pPr>
            <a:r>
              <a:rPr lang="en-US" sz="2000" dirty="0" smtClean="0"/>
              <a:t>Governor Kasich signed and supports Employment First Initiative</a:t>
            </a:r>
          </a:p>
          <a:p>
            <a:pPr marL="514350" indent="-514350">
              <a:buAutoNum type="arabicPeriod"/>
            </a:pPr>
            <a:r>
              <a:rPr lang="en-US" sz="2000" dirty="0" smtClean="0"/>
              <a:t>Established a taskforce of representatives from 6 state agencies and an enthusiastic efficient stakeholder advisory group (cb’s, providers, advocates)</a:t>
            </a:r>
          </a:p>
          <a:p>
            <a:pPr marL="514350" indent="-514350">
              <a:buAutoNum type="arabicPeriod"/>
            </a:pPr>
            <a:r>
              <a:rPr lang="en-US" sz="2000" dirty="0" smtClean="0"/>
              <a:t>DODD receives $3 million annually for Employment First, with part of the money transferred to OOD to leverage federal draw down.  In return:</a:t>
            </a:r>
          </a:p>
          <a:p>
            <a:pPr lvl="1"/>
            <a:r>
              <a:rPr lang="en-US" sz="1600" dirty="0" smtClean="0"/>
              <a:t>OOD hires counselors exclusively for individuals with DD.  County board initiates referrals, and career planning.  The VR counselors provide the person-centered training.  The counselors will have a smaller than average caseload, allowing them to provide in-depth person-centered career planning</a:t>
            </a:r>
          </a:p>
          <a:p>
            <a:pPr lvl="2"/>
            <a:r>
              <a:rPr lang="en-US" sz="1600" dirty="0" smtClean="0"/>
              <a:t>A dual certification process was created so waiver providers can provide VR services and VR providers can provide waiver services.  This ensures a seamless service delivery system from the individual/family and employer perspective when shifting from time limited to long term supports</a:t>
            </a:r>
          </a:p>
          <a:p>
            <a:pPr lvl="2"/>
            <a:r>
              <a:rPr lang="en-US" sz="1600" dirty="0" smtClean="0"/>
              <a:t>Competency-based supported employment training required for all providers and counselors.  Currently more than 1,000</a:t>
            </a:r>
            <a:r>
              <a:rPr lang="en-US" sz="1600" dirty="0"/>
              <a:t> </a:t>
            </a:r>
            <a:r>
              <a:rPr lang="en-US" sz="1600" dirty="0" smtClean="0"/>
              <a:t>trained</a:t>
            </a:r>
          </a:p>
          <a:p>
            <a:pPr marL="914400" lvl="2" indent="0">
              <a:buNone/>
            </a:pPr>
            <a:endParaRPr lang="en-US" sz="1200" dirty="0"/>
          </a:p>
          <a:p>
            <a:pPr marL="914400" lvl="2" indent="0">
              <a:buNone/>
            </a:pPr>
            <a:r>
              <a:rPr lang="en-US" sz="1400" dirty="0"/>
              <a:t>Goal:  </a:t>
            </a:r>
            <a:r>
              <a:rPr lang="en-US" sz="1400" dirty="0" smtClean="0"/>
              <a:t>1500 </a:t>
            </a:r>
            <a:r>
              <a:rPr lang="en-US" sz="1400" dirty="0"/>
              <a:t>individuals in year one and 1,500 individuals each successive year will have the opportunity to be employed that are currently in sheltered workshops.  The slots are distributed to counties based on the number of individuals in sheltered workshops</a:t>
            </a:r>
            <a:r>
              <a:rPr lang="en-US" sz="1400" dirty="0" smtClean="0"/>
              <a:t>.</a:t>
            </a:r>
            <a:endParaRPr lang="en-US" sz="1400" dirty="0"/>
          </a:p>
        </p:txBody>
      </p:sp>
      <p:sp>
        <p:nvSpPr>
          <p:cNvPr id="14340" name="Slide Number Placeholder 1"/>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fld id="{6E4EF9A4-FBEC-474A-9C2B-559E7DE7CD20}" type="slidenum">
              <a:rPr lang="en-US" sz="1400" smtClean="0"/>
              <a:pPr eaLnBrk="1" hangingPunct="1"/>
              <a:t>17</a:t>
            </a:fld>
            <a:endParaRPr lang="en-US" sz="1400" dirty="0" smtClean="0"/>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798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609600"/>
            <a:ext cx="8763000" cy="5516563"/>
          </a:xfrm>
        </p:spPr>
        <p:txBody>
          <a:bodyPr>
            <a:normAutofit fontScale="62500" lnSpcReduction="20000"/>
          </a:bodyPr>
          <a:lstStyle/>
          <a:p>
            <a:pPr marL="971550" lvl="1" indent="-514350">
              <a:buAutoNum type="arabicPeriod" startAt="5"/>
            </a:pPr>
            <a:r>
              <a:rPr lang="en-US" sz="3500" dirty="0" smtClean="0"/>
              <a:t>Data </a:t>
            </a:r>
            <a:r>
              <a:rPr lang="en-US" sz="3500" dirty="0"/>
              <a:t>collection system to track outcomes is in pilot testing </a:t>
            </a:r>
            <a:r>
              <a:rPr lang="en-US" sz="3500" dirty="0" smtClean="0"/>
              <a:t>phase</a:t>
            </a:r>
          </a:p>
          <a:p>
            <a:pPr marL="971550" lvl="1" indent="-514350">
              <a:buAutoNum type="arabicPeriod" startAt="5"/>
            </a:pPr>
            <a:r>
              <a:rPr lang="en-US" sz="3500" dirty="0" smtClean="0"/>
              <a:t>Local leaders grants awarded in 7 counties</a:t>
            </a:r>
          </a:p>
          <a:p>
            <a:pPr marL="971550" lvl="1" indent="-514350">
              <a:buAutoNum type="arabicPeriod" startAt="5"/>
            </a:pPr>
            <a:r>
              <a:rPr lang="en-US" sz="3500" dirty="0" smtClean="0"/>
              <a:t>Workshop to Employment Transformation grants awarded to 6 counties and 3 private providers</a:t>
            </a:r>
          </a:p>
          <a:p>
            <a:pPr marL="971550" lvl="1" indent="-514350">
              <a:buAutoNum type="arabicPeriod" startAt="5"/>
            </a:pPr>
            <a:r>
              <a:rPr lang="en-US" sz="3500" dirty="0" smtClean="0"/>
              <a:t>Entered into a contract to establish on-line benefits calculators so person/families can understand how working will not impact benefits</a:t>
            </a:r>
          </a:p>
          <a:p>
            <a:pPr marL="971550" lvl="1" indent="-514350">
              <a:buAutoNum type="arabicPeriod" startAt="5"/>
            </a:pPr>
            <a:r>
              <a:rPr lang="en-US" sz="3500" dirty="0" smtClean="0"/>
              <a:t>Awarded a contract to support families/jobseekers to understand the initiative</a:t>
            </a:r>
          </a:p>
          <a:p>
            <a:pPr marL="971550" lvl="1" indent="-514350">
              <a:buAutoNum type="arabicPeriod" startAt="5"/>
            </a:pPr>
            <a:r>
              <a:rPr lang="en-US" sz="3500" dirty="0" smtClean="0"/>
              <a:t>Awarded a contract to redesign our reimbursement system to incentivize employment leading to competitive employment</a:t>
            </a:r>
          </a:p>
          <a:p>
            <a:pPr marL="971550" lvl="1" indent="-514350">
              <a:buAutoNum type="arabicPeriod" startAt="5"/>
            </a:pPr>
            <a:r>
              <a:rPr lang="en-US" sz="3500" dirty="0" smtClean="0"/>
              <a:t>Awarded a contract to support providers to understand career planning, discover and assistive technology</a:t>
            </a:r>
          </a:p>
          <a:p>
            <a:pPr marL="971550" lvl="1" indent="-514350">
              <a:buAutoNum type="arabicPeriod" startAt="5"/>
            </a:pPr>
            <a:r>
              <a:rPr lang="en-US" sz="3500" dirty="0" smtClean="0"/>
              <a:t>Awarded a contract to build community first and employer engagement teams at the local level</a:t>
            </a:r>
          </a:p>
          <a:p>
            <a:pPr marL="971550" lvl="1" indent="-514350">
              <a:buAutoNum type="arabicPeriod" startAt="5"/>
            </a:pPr>
            <a:r>
              <a:rPr lang="en-US" sz="3500" dirty="0" smtClean="0"/>
              <a:t>Transition framework – training for educators and professionals about evidence-based transition planning process</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
        <p:nvSpPr>
          <p:cNvPr id="5" name="Title 1"/>
          <p:cNvSpPr>
            <a:spLocks noGrp="1"/>
          </p:cNvSpPr>
          <p:nvPr>
            <p:ph type="title"/>
          </p:nvPr>
        </p:nvSpPr>
        <p:spPr>
          <a:xfrm>
            <a:off x="457200" y="76200"/>
            <a:ext cx="8229600" cy="304800"/>
          </a:xfrm>
        </p:spPr>
        <p:txBody>
          <a:bodyPr>
            <a:normAutofit fontScale="90000"/>
          </a:bodyPr>
          <a:lstStyle/>
          <a:p>
            <a:r>
              <a:rPr lang="en-US" sz="2800" b="1" dirty="0" smtClean="0"/>
              <a:t>Current Initiatives (</a:t>
            </a:r>
            <a:r>
              <a:rPr lang="en-US" sz="2800" b="1" dirty="0" err="1" smtClean="0"/>
              <a:t>con’t</a:t>
            </a:r>
            <a:r>
              <a:rPr lang="en-US" sz="2800" b="1" dirty="0" smtClean="0"/>
              <a:t>)</a:t>
            </a:r>
            <a:endParaRPr lang="en-US" sz="2800" b="1"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B16E4-91FB-42F1-8085-4B8B3A515F45}" type="slidenum">
              <a:rPr lang="en-US" smtClean="0"/>
              <a:t>18</a:t>
            </a:fld>
            <a:endParaRPr lang="en-US"/>
          </a:p>
        </p:txBody>
      </p:sp>
    </p:spTree>
    <p:extLst>
      <p:ext uri="{BB962C8B-B14F-4D97-AF65-F5344CB8AC3E}">
        <p14:creationId xmlns:p14="http://schemas.microsoft.com/office/powerpoint/2010/main" val="33606586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6600" dirty="0" smtClean="0"/>
              <a:t>-Two Years</a:t>
            </a:r>
          </a:p>
          <a:p>
            <a:pPr marL="0" indent="0">
              <a:buNone/>
            </a:pPr>
            <a:r>
              <a:rPr lang="en-US" sz="6600" dirty="0"/>
              <a:t>-</a:t>
            </a:r>
            <a:r>
              <a:rPr lang="en-US" sz="6600" dirty="0" smtClean="0"/>
              <a:t>Ten Years</a:t>
            </a:r>
            <a:endParaRPr lang="en-US" sz="6600" dirty="0"/>
          </a:p>
        </p:txBody>
      </p:sp>
      <p:sp>
        <p:nvSpPr>
          <p:cNvPr id="4" name="Title 3"/>
          <p:cNvSpPr>
            <a:spLocks noGrp="1"/>
          </p:cNvSpPr>
          <p:nvPr>
            <p:ph type="title"/>
          </p:nvPr>
        </p:nvSpPr>
        <p:spPr/>
        <p:txBody>
          <a:bodyPr>
            <a:normAutofit fontScale="90000"/>
          </a:bodyPr>
          <a:lstStyle/>
          <a:p>
            <a:r>
              <a:rPr lang="en-US" sz="4800" dirty="0" smtClean="0"/>
              <a:t>Benchmarks – to be Established by Strategic Planning Group</a:t>
            </a:r>
            <a:endParaRPr lang="en-US" sz="48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19</a:t>
            </a:fld>
            <a:endParaRPr lang="en-US"/>
          </a:p>
        </p:txBody>
      </p:sp>
    </p:spTree>
    <p:extLst>
      <p:ext uri="{BB962C8B-B14F-4D97-AF65-F5344CB8AC3E}">
        <p14:creationId xmlns:p14="http://schemas.microsoft.com/office/powerpoint/2010/main" val="3360658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2468562"/>
          </a:xfrm>
        </p:spPr>
        <p:txBody>
          <a:bodyPr>
            <a:normAutofit fontScale="90000"/>
          </a:bodyPr>
          <a:lstStyle/>
          <a:p>
            <a:r>
              <a:rPr lang="en-US" sz="4000" b="1" dirty="0" smtClean="0">
                <a:latin typeface="Minion Pro" pitchFamily="18" charset="0"/>
              </a:rPr>
              <a:t>What follows is a draft of a presentation I am preparing on Ohio’s legacy programs for the Strategic Planning Group</a:t>
            </a:r>
            <a:endParaRPr lang="en-US" sz="4000" b="1" dirty="0">
              <a:latin typeface="Minion Pro" pitchFamily="18" charset="0"/>
            </a:endParaRPr>
          </a:p>
        </p:txBody>
      </p:sp>
      <p:sp>
        <p:nvSpPr>
          <p:cNvPr id="3" name="Content Placeholder 2"/>
          <p:cNvSpPr>
            <a:spLocks noGrp="1"/>
          </p:cNvSpPr>
          <p:nvPr>
            <p:ph idx="1"/>
          </p:nvPr>
        </p:nvSpPr>
        <p:spPr>
          <a:xfrm>
            <a:off x="914400" y="2743200"/>
            <a:ext cx="7772400" cy="3382963"/>
          </a:xfrm>
        </p:spPr>
        <p:txBody>
          <a:bodyPr>
            <a:normAutofit/>
          </a:bodyPr>
          <a:lstStyle/>
          <a:p>
            <a:pPr marL="514350" indent="-514350">
              <a:buFont typeface="+mj-lt"/>
              <a:buAutoNum type="arabicPeriod"/>
            </a:pPr>
            <a:r>
              <a:rPr lang="en-US" dirty="0" smtClean="0"/>
              <a:t>Early Intervention</a:t>
            </a:r>
          </a:p>
          <a:p>
            <a:pPr marL="514350" indent="-514350">
              <a:buFont typeface="+mj-lt"/>
              <a:buAutoNum type="arabicPeriod"/>
            </a:pPr>
            <a:r>
              <a:rPr lang="en-US" dirty="0" smtClean="0"/>
              <a:t>Schools</a:t>
            </a:r>
          </a:p>
          <a:p>
            <a:pPr marL="514350" indent="-514350">
              <a:buFont typeface="+mj-lt"/>
              <a:buAutoNum type="arabicPeriod"/>
            </a:pPr>
            <a:r>
              <a:rPr lang="en-US" dirty="0" smtClean="0"/>
              <a:t>Day Services</a:t>
            </a:r>
          </a:p>
          <a:p>
            <a:pPr marL="514350" indent="-514350">
              <a:buFont typeface="+mj-lt"/>
              <a:buAutoNum type="arabicPeriod"/>
            </a:pPr>
            <a:r>
              <a:rPr lang="en-US" dirty="0" smtClean="0"/>
              <a:t>Residential Supports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2</a:t>
            </a:fld>
            <a:endParaRPr lang="en-US"/>
          </a:p>
        </p:txBody>
      </p:sp>
    </p:spTree>
    <p:extLst>
      <p:ext uri="{BB962C8B-B14F-4D97-AF65-F5344CB8AC3E}">
        <p14:creationId xmlns:p14="http://schemas.microsoft.com/office/powerpoint/2010/main" val="31541204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sz="2800" dirty="0" smtClean="0"/>
              <a:t>Just as we need to learn and work as a diverse community, we also need to live in diverse communities.  Segregation of any group is demeaning and deprives the community from experiencing and learning from each other</a:t>
            </a:r>
          </a:p>
          <a:p>
            <a:r>
              <a:rPr lang="en-US" sz="2800" dirty="0" smtClean="0"/>
              <a:t>This was not always society’s view, and early efforts at residential services was large residential facilities.  States like Ohio that identified this need early expanded this service platform dramatically from 1960 to 1980.  Business grew up around the model and families liked it</a:t>
            </a:r>
          </a:p>
          <a:p>
            <a:r>
              <a:rPr lang="en-US" sz="2800" dirty="0" smtClean="0"/>
              <a:t>Ohio is engaged in an effort to move away from this model and the following slides describe our current system and initiatives to move to a more integrated community based services</a:t>
            </a:r>
            <a:endParaRPr lang="en-US" sz="2800" dirty="0"/>
          </a:p>
        </p:txBody>
      </p:sp>
      <p:sp>
        <p:nvSpPr>
          <p:cNvPr id="4" name="Title 3"/>
          <p:cNvSpPr>
            <a:spLocks noGrp="1"/>
          </p:cNvSpPr>
          <p:nvPr>
            <p:ph type="title"/>
          </p:nvPr>
        </p:nvSpPr>
        <p:spPr>
          <a:xfrm>
            <a:off x="457200" y="274638"/>
            <a:ext cx="8229600" cy="792162"/>
          </a:xfrm>
        </p:spPr>
        <p:txBody>
          <a:bodyPr>
            <a:normAutofit fontScale="90000"/>
          </a:bodyPr>
          <a:lstStyle/>
          <a:p>
            <a:r>
              <a:rPr lang="en-US" sz="2700" b="1" dirty="0"/>
              <a:t>Adulthood – Living, Working and Socializing Together</a:t>
            </a:r>
            <a:br>
              <a:rPr lang="en-US" sz="2700" b="1" dirty="0"/>
            </a:br>
            <a:r>
              <a:rPr lang="en-US" sz="2700" b="1" dirty="0" smtClean="0"/>
              <a:t>“Living in </a:t>
            </a:r>
            <a:r>
              <a:rPr lang="en-US" sz="2700" b="1" dirty="0"/>
              <a:t>the Community”</a:t>
            </a:r>
            <a:endParaRPr lang="en-US" sz="27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20</a:t>
            </a:fld>
            <a:endParaRPr lang="en-US"/>
          </a:p>
        </p:txBody>
      </p:sp>
    </p:spTree>
    <p:extLst>
      <p:ext uri="{BB962C8B-B14F-4D97-AF65-F5344CB8AC3E}">
        <p14:creationId xmlns:p14="http://schemas.microsoft.com/office/powerpoint/2010/main" val="3360658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0" indent="0">
              <a:buNone/>
            </a:pPr>
            <a:endParaRPr lang="en-US" sz="2800" dirty="0" smtClean="0"/>
          </a:p>
          <a:p>
            <a:pPr marL="0" indent="0" algn="ctr">
              <a:buNone/>
            </a:pPr>
            <a:r>
              <a:rPr lang="en-US" sz="6600" dirty="0" smtClean="0"/>
              <a:t>Non State Operated Residential Options</a:t>
            </a:r>
            <a:endParaRPr lang="en-US" sz="66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21</a:t>
            </a:fld>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3221717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1"/>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fld id="{6E4EF9A4-FBEC-474A-9C2B-559E7DE7CD20}" type="slidenum">
              <a:rPr lang="en-US" sz="1400" smtClean="0"/>
              <a:pPr eaLnBrk="1" hangingPunct="1"/>
              <a:t>22</a:t>
            </a:fld>
            <a:endParaRPr lang="en-US" sz="1400" dirty="0" smtClean="0"/>
          </a:p>
        </p:txBody>
      </p:sp>
      <p:graphicFrame>
        <p:nvGraphicFramePr>
          <p:cNvPr id="6" name="Chart 5"/>
          <p:cNvGraphicFramePr>
            <a:graphicFrameLocks noGrp="1"/>
          </p:cNvGraphicFramePr>
          <p:nvPr/>
        </p:nvGraphicFramePr>
        <p:xfrm>
          <a:off x="236904" y="284529"/>
          <a:ext cx="8670192" cy="6288942"/>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6292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07B1CC-55A8-4E51-A79F-79AA816A903C}" type="slidenum">
              <a:rPr lang="en-US" smtClean="0"/>
              <a:pPr>
                <a:defRPr/>
              </a:pPr>
              <a:t>23</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553958703"/>
              </p:ext>
            </p:extLst>
          </p:nvPr>
        </p:nvGraphicFramePr>
        <p:xfrm>
          <a:off x="152400" y="-15240"/>
          <a:ext cx="8839200" cy="672084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45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07B1CC-55A8-4E51-A79F-79AA816A903C}" type="slidenum">
              <a:rPr lang="en-US" smtClean="0"/>
              <a:pPr>
                <a:defRPr/>
              </a:pPr>
              <a:t>24</a:t>
            </a:fld>
            <a:endParaRPr lang="en-US" dirty="0"/>
          </a:p>
        </p:txBody>
      </p:sp>
      <p:graphicFrame>
        <p:nvGraphicFramePr>
          <p:cNvPr id="5" name="Chart 4"/>
          <p:cNvGraphicFramePr>
            <a:graphicFrameLocks noGrp="1"/>
          </p:cNvGraphicFramePr>
          <p:nvPr/>
        </p:nvGraphicFramePr>
        <p:xfrm>
          <a:off x="236904" y="284529"/>
          <a:ext cx="8670192" cy="6288942"/>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013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07B1CC-55A8-4E51-A79F-79AA816A903C}" type="slidenum">
              <a:rPr lang="en-US" smtClean="0"/>
              <a:pPr>
                <a:defRPr/>
              </a:pPr>
              <a:t>25</a:t>
            </a:fld>
            <a:endParaRPr lang="en-US" dirty="0"/>
          </a:p>
        </p:txBody>
      </p:sp>
      <p:graphicFrame>
        <p:nvGraphicFramePr>
          <p:cNvPr id="5" name="Chart 4"/>
          <p:cNvGraphicFramePr>
            <a:graphicFrameLocks noGrp="1"/>
          </p:cNvGraphicFramePr>
          <p:nvPr/>
        </p:nvGraphicFramePr>
        <p:xfrm>
          <a:off x="236904" y="284529"/>
          <a:ext cx="8670192" cy="6288942"/>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573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67800" cy="6781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381000"/>
          </a:xfrm>
        </p:spPr>
        <p:txBody>
          <a:bodyPr>
            <a:normAutofit fontScale="90000"/>
          </a:bodyPr>
          <a:lstStyle/>
          <a:p>
            <a:r>
              <a:rPr lang="en-US" sz="3200" b="1" dirty="0" smtClean="0"/>
              <a:t>ICF to Community Initiatives</a:t>
            </a:r>
            <a:endParaRPr lang="en-US" sz="3200" b="1" dirty="0"/>
          </a:p>
        </p:txBody>
      </p:sp>
      <p:sp>
        <p:nvSpPr>
          <p:cNvPr id="4" name="Content Placeholder 3"/>
          <p:cNvSpPr>
            <a:spLocks noGrp="1"/>
          </p:cNvSpPr>
          <p:nvPr>
            <p:ph idx="1"/>
          </p:nvPr>
        </p:nvSpPr>
        <p:spPr>
          <a:xfrm>
            <a:off x="457200" y="533400"/>
            <a:ext cx="8610600" cy="5592763"/>
          </a:xfrm>
        </p:spPr>
        <p:txBody>
          <a:bodyPr>
            <a:noAutofit/>
          </a:bodyPr>
          <a:lstStyle/>
          <a:p>
            <a:pPr marL="514350" indent="-514350">
              <a:buAutoNum type="arabicPeriod"/>
            </a:pPr>
            <a:r>
              <a:rPr lang="en-US" sz="2600" dirty="0" smtClean="0"/>
              <a:t>Moved the ICF program from the Ohio Department of Medicaid to DODD so the money, reimbursement system, and licensure resided at DODD.</a:t>
            </a:r>
          </a:p>
          <a:p>
            <a:pPr marL="514350" indent="-514350">
              <a:buAutoNum type="arabicPeriod"/>
            </a:pPr>
            <a:r>
              <a:rPr lang="en-US" sz="2600" dirty="0" smtClean="0"/>
              <a:t>Created the ability for an ICF provider to convert an ICF bed to a waiver bed.  With both budget allocations (ICF and waivers) in DODD this became easy, rather then a huge obstacle.</a:t>
            </a:r>
          </a:p>
          <a:p>
            <a:pPr marL="514350" indent="-514350">
              <a:buAutoNum type="arabicPeriod"/>
            </a:pPr>
            <a:r>
              <a:rPr lang="en-US" sz="2600" dirty="0" smtClean="0"/>
              <a:t>Issued a White Paper providing clarity to the field on DODD’s direction with ICF’s along with frequent presentations to anyone who would listen.  Established stakeholder work group.</a:t>
            </a:r>
          </a:p>
          <a:p>
            <a:pPr marL="514350" indent="-514350">
              <a:buAutoNum type="arabicPeriod"/>
            </a:pPr>
            <a:r>
              <a:rPr lang="en-US" sz="2600" dirty="0" smtClean="0"/>
              <a:t>DODD started to align the reimbursement system to support the White Paper.</a:t>
            </a:r>
          </a:p>
          <a:p>
            <a:pPr marL="0" indent="0">
              <a:buNone/>
            </a:pPr>
            <a:endParaRPr lang="en-US" sz="2600" dirty="0" smtClean="0"/>
          </a:p>
        </p:txBody>
      </p:sp>
      <p:sp>
        <p:nvSpPr>
          <p:cNvPr id="14340" name="Slide Number Placeholder 1"/>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fld id="{6E4EF9A4-FBEC-474A-9C2B-559E7DE7CD20}" type="slidenum">
              <a:rPr lang="en-US" sz="1400" smtClean="0"/>
              <a:pPr eaLnBrk="1" hangingPunct="1"/>
              <a:t>26</a:t>
            </a:fld>
            <a:endParaRPr lang="en-US" sz="1400" dirty="0" smtClean="0"/>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673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67800" cy="6781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381000" y="76201"/>
            <a:ext cx="8763000" cy="6172200"/>
          </a:xfrm>
        </p:spPr>
        <p:txBody>
          <a:bodyPr>
            <a:noAutofit/>
          </a:bodyPr>
          <a:lstStyle/>
          <a:p>
            <a:pPr marL="514350" indent="-514350">
              <a:buAutoNum type="arabicPeriod" startAt="5"/>
            </a:pPr>
            <a:r>
              <a:rPr lang="en-US" sz="2700" dirty="0" smtClean="0"/>
              <a:t>DODD negotiated an agreement with the private providers associations to either downsize or convert 1,200 ICF  beds over the next five years.  Included are reimbursement changes to facilitate this movement.  We are engaged in frequent meetings with individual providers and their boards to problem solve and facilitate this work.  All providers operating large facilities have to submit a downsizing plan by June 1, 2014 to be eligible for full efficiency incentives.</a:t>
            </a:r>
          </a:p>
          <a:p>
            <a:pPr marL="514350" indent="-514350">
              <a:buAutoNum type="arabicPeriod" startAt="5"/>
            </a:pPr>
            <a:r>
              <a:rPr lang="en-US" sz="2700" dirty="0" smtClean="0"/>
              <a:t>CMS approved a community integration add on ($2.00 hour) for one year for people converting from ICF to waiver and requested we study the impact.</a:t>
            </a:r>
          </a:p>
          <a:p>
            <a:pPr marL="514350" indent="-514350">
              <a:buAutoNum type="arabicPeriod" startAt="5"/>
            </a:pPr>
            <a:r>
              <a:rPr lang="en-US" sz="2700" dirty="0" smtClean="0"/>
              <a:t>Capital Assistance is available.</a:t>
            </a:r>
          </a:p>
          <a:p>
            <a:pPr marL="514350" indent="-514350">
              <a:buAutoNum type="arabicPeriod" startAt="5"/>
            </a:pPr>
            <a:r>
              <a:rPr lang="en-US" sz="2700" dirty="0" smtClean="0"/>
              <a:t>This is hard work with many barriers, but we are grateful for an understanding and supportive provider community.</a:t>
            </a:r>
          </a:p>
        </p:txBody>
      </p:sp>
      <p:sp>
        <p:nvSpPr>
          <p:cNvPr id="14340" name="Slide Number Placeholder 1"/>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fld id="{6E4EF9A4-FBEC-474A-9C2B-559E7DE7CD20}" type="slidenum">
              <a:rPr lang="en-US" sz="1400" smtClean="0"/>
              <a:pPr eaLnBrk="1" hangingPunct="1"/>
              <a:t>27</a:t>
            </a:fld>
            <a:endParaRPr lang="en-US" sz="1400" dirty="0" smtClean="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040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286000"/>
            <a:ext cx="8229600" cy="3840163"/>
          </a:xfrm>
        </p:spPr>
        <p:txBody>
          <a:bodyPr>
            <a:normAutofit/>
          </a:bodyPr>
          <a:lstStyle/>
          <a:p>
            <a:pPr>
              <a:buFontTx/>
              <a:buChar char="-"/>
            </a:pPr>
            <a:r>
              <a:rPr lang="en-US" sz="6000" dirty="0" smtClean="0"/>
              <a:t>Two Years</a:t>
            </a:r>
          </a:p>
          <a:p>
            <a:pPr>
              <a:buFontTx/>
              <a:buChar char="-"/>
            </a:pPr>
            <a:r>
              <a:rPr lang="en-US" sz="6000" dirty="0" smtClean="0"/>
              <a:t>Ten Years</a:t>
            </a:r>
            <a:endParaRPr lang="en-US" sz="6000" dirty="0"/>
          </a:p>
        </p:txBody>
      </p:sp>
      <p:sp>
        <p:nvSpPr>
          <p:cNvPr id="4" name="Title 3"/>
          <p:cNvSpPr>
            <a:spLocks noGrp="1"/>
          </p:cNvSpPr>
          <p:nvPr>
            <p:ph type="title"/>
          </p:nvPr>
        </p:nvSpPr>
        <p:spPr>
          <a:xfrm>
            <a:off x="457200" y="274638"/>
            <a:ext cx="8229600" cy="1630362"/>
          </a:xfrm>
        </p:spPr>
        <p:txBody>
          <a:bodyPr>
            <a:normAutofit fontScale="90000"/>
          </a:bodyPr>
          <a:lstStyle/>
          <a:p>
            <a:r>
              <a:rPr lang="en-US" sz="4800" dirty="0" smtClean="0"/>
              <a:t>Additional Benchmarks and Initiatives Identified by the Strategic Planning Group</a:t>
            </a:r>
            <a:endParaRPr lang="en-US" sz="48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28</a:t>
            </a:fld>
            <a:endParaRPr lang="en-US"/>
          </a:p>
        </p:txBody>
      </p:sp>
    </p:spTree>
    <p:extLst>
      <p:ext uri="{BB962C8B-B14F-4D97-AF65-F5344CB8AC3E}">
        <p14:creationId xmlns:p14="http://schemas.microsoft.com/office/powerpoint/2010/main" val="33606586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0" y="2286000"/>
            <a:ext cx="7924800" cy="3840163"/>
          </a:xfrm>
        </p:spPr>
        <p:txBody>
          <a:bodyPr>
            <a:normAutofit/>
          </a:bodyPr>
          <a:lstStyle/>
          <a:p>
            <a:pPr marL="0" indent="0" algn="ctr">
              <a:buNone/>
            </a:pPr>
            <a:r>
              <a:rPr lang="en-US" sz="6000" dirty="0" smtClean="0"/>
              <a:t>Current goal is downsizing our DC’s census by 90 persons per </a:t>
            </a:r>
            <a:r>
              <a:rPr lang="en-US" sz="6000" dirty="0"/>
              <a:t>y</a:t>
            </a:r>
            <a:r>
              <a:rPr lang="en-US" sz="6000" dirty="0" smtClean="0"/>
              <a:t>ear</a:t>
            </a:r>
            <a:endParaRPr lang="en-US" sz="6000" dirty="0"/>
          </a:p>
        </p:txBody>
      </p:sp>
      <p:sp>
        <p:nvSpPr>
          <p:cNvPr id="4" name="Title 3"/>
          <p:cNvSpPr>
            <a:spLocks noGrp="1"/>
          </p:cNvSpPr>
          <p:nvPr>
            <p:ph type="title"/>
          </p:nvPr>
        </p:nvSpPr>
        <p:spPr>
          <a:xfrm>
            <a:off x="457200" y="274638"/>
            <a:ext cx="8229600" cy="1630362"/>
          </a:xfrm>
        </p:spPr>
        <p:txBody>
          <a:bodyPr>
            <a:normAutofit/>
          </a:bodyPr>
          <a:lstStyle/>
          <a:p>
            <a:r>
              <a:rPr lang="en-US" sz="4800" dirty="0" smtClean="0"/>
              <a:t>State Operated Facilities Current Status and Initiatives</a:t>
            </a:r>
            <a:endParaRPr lang="en-US" sz="48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29</a:t>
            </a:fld>
            <a:endParaRPr lang="en-US"/>
          </a:p>
        </p:txBody>
      </p:sp>
    </p:spTree>
    <p:extLst>
      <p:ext uri="{BB962C8B-B14F-4D97-AF65-F5344CB8AC3E}">
        <p14:creationId xmlns:p14="http://schemas.microsoft.com/office/powerpoint/2010/main" val="18700516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533400"/>
          </a:xfrm>
        </p:spPr>
        <p:txBody>
          <a:bodyPr>
            <a:normAutofit fontScale="90000"/>
          </a:bodyPr>
          <a:lstStyle/>
          <a:p>
            <a:r>
              <a:rPr lang="en-US" sz="3200" dirty="0" smtClean="0">
                <a:latin typeface="Minion Pro" pitchFamily="18" charset="0"/>
              </a:rPr>
              <a:t>Strategic Planning Update</a:t>
            </a:r>
            <a:endParaRPr lang="en-US" sz="3200" dirty="0">
              <a:latin typeface="Minion Pro"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3</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268197330"/>
              </p:ext>
            </p:extLst>
          </p:nvPr>
        </p:nvGraphicFramePr>
        <p:xfrm>
          <a:off x="457200" y="838200"/>
          <a:ext cx="3962400" cy="5563693"/>
        </p:xfrm>
        <a:graphic>
          <a:graphicData uri="http://schemas.openxmlformats.org/drawingml/2006/table">
            <a:tbl>
              <a:tblPr>
                <a:tableStyleId>{5C22544A-7EE6-4342-B048-85BDC9FD1C3A}</a:tableStyleId>
              </a:tblPr>
              <a:tblGrid>
                <a:gridCol w="2223626"/>
                <a:gridCol w="1738774"/>
              </a:tblGrid>
              <a:tr h="317613">
                <a:tc>
                  <a:txBody>
                    <a:bodyPr/>
                    <a:lstStyle/>
                    <a:p>
                      <a:pPr algn="l" fontAlgn="b"/>
                      <a:r>
                        <a:rPr lang="en-US" sz="1700" u="none" strike="noStrike" dirty="0">
                          <a:effectLst/>
                        </a:rPr>
                        <a:t>OACBDD/OSCBDD</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Steve Oster</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Alice Pavey</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Willie Jones</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153">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Dee Zeffiro-Krenisky</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dirty="0">
                          <a:effectLst/>
                        </a:rPr>
                        <a:t>Arc of Ohio</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Gary Tonks</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 </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Judy Murray</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People First</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Sadie Hunter</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 </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Tami </a:t>
                      </a:r>
                      <a:r>
                        <a:rPr lang="en-US" sz="1700" u="none" strike="noStrike" dirty="0" err="1">
                          <a:effectLst/>
                        </a:rPr>
                        <a:t>Grogg</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The Ohio League</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Neil Castilow</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OSDA</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Dana Charlton</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 </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Diana </a:t>
                      </a:r>
                      <a:r>
                        <a:rPr lang="en-US" sz="1700" u="none" strike="noStrike" dirty="0" err="1">
                          <a:effectLst/>
                        </a:rPr>
                        <a:t>Mairose</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Autism Association</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Pat </a:t>
                      </a:r>
                      <a:r>
                        <a:rPr lang="en-US" sz="1700" u="none" strike="noStrike" dirty="0" err="1">
                          <a:effectLst/>
                        </a:rPr>
                        <a:t>Cloppert</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0869">
                <a:tc>
                  <a:txBody>
                    <a:bodyPr/>
                    <a:lstStyle/>
                    <a:p>
                      <a:pPr algn="l" fontAlgn="b"/>
                      <a:r>
                        <a:rPr lang="en-US" sz="1700" u="none" strike="noStrike" dirty="0">
                          <a:effectLst/>
                        </a:rPr>
                        <a:t>Down Syndrome </a:t>
                      </a:r>
                      <a:r>
                        <a:rPr lang="en-US" sz="1700" u="none" strike="noStrike" dirty="0" err="1" smtClean="0">
                          <a:effectLst/>
                        </a:rPr>
                        <a:t>Assoc</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Marge </a:t>
                      </a:r>
                      <a:r>
                        <a:rPr lang="en-US" sz="1700" u="none" strike="noStrike" dirty="0" err="1">
                          <a:effectLst/>
                        </a:rPr>
                        <a:t>Barnheiser</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APSI</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Karla </a:t>
                      </a:r>
                      <a:r>
                        <a:rPr lang="en-US" sz="1700" u="none" strike="noStrike" dirty="0" err="1">
                          <a:effectLst/>
                        </a:rPr>
                        <a:t>Rinto</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DD Council</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Carolyn Knight</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13">
                <a:tc>
                  <a:txBody>
                    <a:bodyPr/>
                    <a:lstStyle/>
                    <a:p>
                      <a:pPr algn="l" fontAlgn="b"/>
                      <a:r>
                        <a:rPr lang="en-US" sz="1700" u="none" strike="noStrike">
                          <a:effectLst/>
                        </a:rPr>
                        <a:t>SIBS</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Barb </a:t>
                      </a:r>
                      <a:r>
                        <a:rPr lang="en-US" sz="1700" u="none" strike="noStrike" dirty="0" err="1">
                          <a:effectLst/>
                        </a:rPr>
                        <a:t>Sapharas</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22318961"/>
              </p:ext>
            </p:extLst>
          </p:nvPr>
        </p:nvGraphicFramePr>
        <p:xfrm>
          <a:off x="4876800" y="838201"/>
          <a:ext cx="4267200" cy="5495127"/>
        </p:xfrm>
        <a:graphic>
          <a:graphicData uri="http://schemas.openxmlformats.org/drawingml/2006/table">
            <a:tbl>
              <a:tblPr>
                <a:tableStyleId>{5C22544A-7EE6-4342-B048-85BDC9FD1C3A}</a:tableStyleId>
              </a:tblPr>
              <a:tblGrid>
                <a:gridCol w="2394674"/>
                <a:gridCol w="1872526"/>
              </a:tblGrid>
              <a:tr h="331259">
                <a:tc>
                  <a:txBody>
                    <a:bodyPr/>
                    <a:lstStyle/>
                    <a:p>
                      <a:pPr algn="l" fontAlgn="b"/>
                      <a:r>
                        <a:rPr lang="en-US" sz="1700" u="none" strike="noStrike" dirty="0">
                          <a:effectLst/>
                        </a:rPr>
                        <a:t>Ohio Waiver Network</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Kathy Phillips</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OPRA</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Mark Davis</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Jorji Milliken</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OHCA</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Pete Van Runkle</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Marilyn Weber</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Values and Faith Alliance</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Vicki Obee-Hilty </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Deb Lyle</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11">
                <a:tc>
                  <a:txBody>
                    <a:bodyPr/>
                    <a:lstStyle/>
                    <a:p>
                      <a:pPr algn="l" fontAlgn="b"/>
                      <a:r>
                        <a:rPr lang="en-US" sz="1700" u="none" strike="noStrike" dirty="0">
                          <a:effectLst/>
                        </a:rPr>
                        <a:t>Ohio Department of Medicaid</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Icilda Dickerson</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DODD</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Patrick Stephan</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Kate Haller</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a:effectLst/>
                        </a:rPr>
                        <a:t>Monty Kerr</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a:effectLst/>
                        </a:rPr>
                        <a:t> </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Zach Haughawout</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a:effectLst/>
                        </a:rPr>
                        <a:t> </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Ann Rengert</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a:effectLst/>
                        </a:rPr>
                        <a:t> </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err="1">
                          <a:effectLst/>
                        </a:rPr>
                        <a:t>Ginnie</a:t>
                      </a:r>
                      <a:r>
                        <a:rPr lang="en-US" sz="1700" u="none" strike="noStrike" dirty="0">
                          <a:effectLst/>
                        </a:rPr>
                        <a:t> Whisman</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dirty="0">
                          <a:effectLst/>
                        </a:rPr>
                        <a:t> </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700" u="none" strike="noStrike" dirty="0">
                          <a:effectLst/>
                        </a:rPr>
                        <a:t>Toni Wallace</a:t>
                      </a:r>
                      <a:endParaRPr lang="en-US" sz="1700" b="0" i="0" u="none" strike="noStrike" dirty="0">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1259">
                <a:tc>
                  <a:txBody>
                    <a:bodyPr/>
                    <a:lstStyle/>
                    <a:p>
                      <a:pPr algn="l" fontAlgn="b"/>
                      <a:r>
                        <a:rPr lang="en-US" sz="1700" u="none" strike="noStrike">
                          <a:effectLst/>
                        </a:rPr>
                        <a:t>Facilitator</a:t>
                      </a:r>
                      <a:endParaRPr lang="en-US" sz="1700" b="0" i="0" u="none" strike="noStrike">
                        <a:solidFill>
                          <a:srgbClr val="000000"/>
                        </a:solidFill>
                        <a:effectLst/>
                        <a:latin typeface="Calibri"/>
                      </a:endParaRPr>
                    </a:p>
                  </a:txBody>
                  <a:tcPr marL="8082" marR="8082" marT="80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700" u="none" strike="noStrike" dirty="0">
                          <a:effectLst/>
                        </a:rPr>
                        <a:t>Jo </a:t>
                      </a:r>
                      <a:r>
                        <a:rPr lang="en-US" sz="1700" u="none" strike="noStrike" dirty="0" err="1">
                          <a:effectLst/>
                        </a:rPr>
                        <a:t>Krippenstapel</a:t>
                      </a:r>
                      <a:endParaRPr lang="en-US" sz="1700" b="0" i="0" u="none" strike="noStrike" dirty="0">
                        <a:solidFill>
                          <a:srgbClr val="000000"/>
                        </a:solidFill>
                        <a:effectLst/>
                        <a:latin typeface="Calibri"/>
                      </a:endParaRPr>
                    </a:p>
                  </a:txBody>
                  <a:tcPr marL="8082" marR="8082" marT="80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022437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07B1CC-55A8-4E51-A79F-79AA816A903C}" type="slidenum">
              <a:rPr lang="en-US" smtClean="0"/>
              <a:pPr>
                <a:defRPr/>
              </a:pPr>
              <a:t>30</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632907129"/>
              </p:ext>
            </p:extLst>
          </p:nvPr>
        </p:nvGraphicFramePr>
        <p:xfrm>
          <a:off x="0" y="152400"/>
          <a:ext cx="9144000" cy="642107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711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9BA311-42C7-427D-B3A0-0D5321DABB92}" type="slidenum">
              <a:rPr lang="en-US" smtClean="0"/>
              <a:pPr>
                <a:defRPr/>
              </a:pPr>
              <a:t>31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097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22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67800" cy="6781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533400"/>
          </a:xfrm>
        </p:spPr>
        <p:txBody>
          <a:bodyPr>
            <a:noAutofit/>
          </a:bodyPr>
          <a:lstStyle/>
          <a:p>
            <a:r>
              <a:rPr lang="en-US" sz="2800" b="1" dirty="0" smtClean="0">
                <a:latin typeface="+mn-lt"/>
              </a:rPr>
              <a:t>Methods</a:t>
            </a:r>
            <a:endParaRPr lang="en-US" sz="2800" b="1" dirty="0">
              <a:latin typeface="+mn-lt"/>
            </a:endParaRPr>
          </a:p>
        </p:txBody>
      </p:sp>
      <p:sp>
        <p:nvSpPr>
          <p:cNvPr id="3" name="Content Placeholder 2"/>
          <p:cNvSpPr>
            <a:spLocks noGrp="1"/>
          </p:cNvSpPr>
          <p:nvPr>
            <p:ph idx="1"/>
          </p:nvPr>
        </p:nvSpPr>
        <p:spPr>
          <a:xfrm>
            <a:off x="457200" y="533400"/>
            <a:ext cx="8458200" cy="5592763"/>
          </a:xfrm>
        </p:spPr>
        <p:txBody>
          <a:bodyPr>
            <a:normAutofit fontScale="62500" lnSpcReduction="20000"/>
          </a:bodyPr>
          <a:lstStyle/>
          <a:p>
            <a:pPr marL="514350" indent="-514350">
              <a:buAutoNum type="arabicPeriod"/>
            </a:pPr>
            <a:r>
              <a:rPr lang="en-US" dirty="0" smtClean="0"/>
              <a:t>Created a DC stakeholder group for ongoing input</a:t>
            </a:r>
          </a:p>
          <a:p>
            <a:pPr marL="514350" indent="-514350">
              <a:buAutoNum type="arabicPeriod"/>
            </a:pPr>
            <a:r>
              <a:rPr lang="en-US" dirty="0" smtClean="0"/>
              <a:t>Offered state funded waivers to every single resident of a DC</a:t>
            </a:r>
          </a:p>
          <a:p>
            <a:pPr marL="514350" indent="-514350">
              <a:buAutoNum type="arabicPeriod"/>
            </a:pPr>
            <a:r>
              <a:rPr lang="en-US" dirty="0" smtClean="0"/>
              <a:t>If a county needs an emergency placement, they pay the match and take a current resident out.</a:t>
            </a:r>
          </a:p>
          <a:p>
            <a:pPr marL="514350" indent="-514350">
              <a:buAutoNum type="arabicPeriod"/>
            </a:pPr>
            <a:r>
              <a:rPr lang="en-US" dirty="0" smtClean="0"/>
              <a:t>Offering families attractive alternatives:</a:t>
            </a:r>
          </a:p>
          <a:p>
            <a:pPr marL="857250" lvl="1" indent="-457200"/>
            <a:r>
              <a:rPr lang="en-US" dirty="0"/>
              <a:t>	</a:t>
            </a:r>
            <a:r>
              <a:rPr lang="en-US" dirty="0" smtClean="0"/>
              <a:t>19 </a:t>
            </a:r>
            <a:r>
              <a:rPr lang="en-US" dirty="0"/>
              <a:t>6-person ICF’s</a:t>
            </a:r>
          </a:p>
          <a:p>
            <a:pPr marL="857250" lvl="1" indent="-457200"/>
            <a:r>
              <a:rPr lang="en-US" dirty="0"/>
              <a:t>Privates operate but state controls admission/discharge</a:t>
            </a:r>
          </a:p>
          <a:p>
            <a:pPr marL="514350" indent="-514350">
              <a:buAutoNum type="arabicPeriod"/>
            </a:pPr>
            <a:r>
              <a:rPr lang="en-US" dirty="0" smtClean="0"/>
              <a:t>Hired resource coordinators to provide intensive follow  along services/interventions to individuals from the DC to the community and prevent readmissions.</a:t>
            </a:r>
          </a:p>
          <a:p>
            <a:pPr marL="514350" indent="-514350">
              <a:buAutoNum type="arabicPeriod"/>
            </a:pPr>
            <a:r>
              <a:rPr lang="en-US" dirty="0" smtClean="0"/>
              <a:t>CMS approved a $2.00 an hour community add on for 1 year for persons going from a DC to a waiver.  They have requested we study the impact.</a:t>
            </a:r>
          </a:p>
          <a:p>
            <a:pPr marL="514350" indent="-514350">
              <a:buAutoNum type="arabicPeriod"/>
            </a:pPr>
            <a:r>
              <a:rPr lang="en-US" dirty="0" smtClean="0"/>
              <a:t>Communicating that DC’s are </a:t>
            </a:r>
            <a:r>
              <a:rPr lang="en-US" u="sng" dirty="0" smtClean="0"/>
              <a:t>not</a:t>
            </a:r>
            <a:r>
              <a:rPr lang="en-US" dirty="0" smtClean="0"/>
              <a:t> long term placements</a:t>
            </a:r>
          </a:p>
          <a:p>
            <a:pPr marL="514350" indent="-514350">
              <a:buAutoNum type="arabicPeriod"/>
            </a:pPr>
            <a:r>
              <a:rPr lang="en-US" dirty="0" smtClean="0"/>
              <a:t>One year free readmission</a:t>
            </a:r>
          </a:p>
          <a:p>
            <a:pPr marL="514350" indent="-514350">
              <a:buAutoNum type="arabicPeriod"/>
            </a:pPr>
            <a:r>
              <a:rPr lang="en-US" dirty="0" smtClean="0"/>
              <a:t>Provide access to community capital for individuals leaving a DC</a:t>
            </a:r>
          </a:p>
          <a:p>
            <a:pPr marL="514350" indent="-514350">
              <a:buAutoNum type="arabicPeriod"/>
            </a:pPr>
            <a:r>
              <a:rPr lang="en-US" dirty="0" smtClean="0"/>
              <a:t>Money follows the person dollars are available for start up</a:t>
            </a:r>
          </a:p>
          <a:p>
            <a:pPr marL="514350" indent="-514350">
              <a:buAutoNum type="arabicPeriod"/>
            </a:pPr>
            <a:r>
              <a:rPr lang="en-US" dirty="0" smtClean="0"/>
              <a:t>The support of families/advocates/county boards/providers has been critical as we have moved 1,032 individuals from our DC’s into the community since 2007.</a:t>
            </a:r>
          </a:p>
        </p:txBody>
      </p:sp>
      <p:sp>
        <p:nvSpPr>
          <p:cNvPr id="14340" name="Slide Number Placeholder 1"/>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fld id="{6E4EF9A4-FBEC-474A-9C2B-559E7DE7CD20}" type="slidenum">
              <a:rPr lang="en-US" sz="1400" smtClean="0"/>
              <a:pPr eaLnBrk="1" hangingPunct="1"/>
              <a:t>32</a:t>
            </a:fld>
            <a:endParaRPr lang="en-US" sz="1400" dirty="0" smtClean="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644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286000"/>
            <a:ext cx="8229600" cy="3840163"/>
          </a:xfrm>
        </p:spPr>
        <p:txBody>
          <a:bodyPr>
            <a:normAutofit/>
          </a:bodyPr>
          <a:lstStyle/>
          <a:p>
            <a:pPr>
              <a:buFontTx/>
              <a:buChar char="-"/>
            </a:pPr>
            <a:r>
              <a:rPr lang="en-US" sz="6000" dirty="0" smtClean="0"/>
              <a:t>Two Years</a:t>
            </a:r>
          </a:p>
          <a:p>
            <a:pPr>
              <a:buFontTx/>
              <a:buChar char="-"/>
            </a:pPr>
            <a:r>
              <a:rPr lang="en-US" sz="6000" dirty="0" smtClean="0"/>
              <a:t>Ten Years</a:t>
            </a:r>
            <a:endParaRPr lang="en-US" sz="6000" dirty="0"/>
          </a:p>
        </p:txBody>
      </p:sp>
      <p:sp>
        <p:nvSpPr>
          <p:cNvPr id="4" name="Title 3"/>
          <p:cNvSpPr>
            <a:spLocks noGrp="1"/>
          </p:cNvSpPr>
          <p:nvPr>
            <p:ph type="title"/>
          </p:nvPr>
        </p:nvSpPr>
        <p:spPr>
          <a:xfrm>
            <a:off x="457200" y="274638"/>
            <a:ext cx="8229600" cy="1630362"/>
          </a:xfrm>
        </p:spPr>
        <p:txBody>
          <a:bodyPr>
            <a:normAutofit fontScale="90000"/>
          </a:bodyPr>
          <a:lstStyle/>
          <a:p>
            <a:r>
              <a:rPr lang="en-US" sz="4800" dirty="0" smtClean="0"/>
              <a:t>Additional Benchmarks and Initiatives Identified by the Strategic Planning Group</a:t>
            </a:r>
            <a:endParaRPr lang="en-US" sz="48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33</a:t>
            </a:fld>
            <a:endParaRPr lang="en-US"/>
          </a:p>
        </p:txBody>
      </p:sp>
    </p:spTree>
    <p:extLst>
      <p:ext uri="{BB962C8B-B14F-4D97-AF65-F5344CB8AC3E}">
        <p14:creationId xmlns:p14="http://schemas.microsoft.com/office/powerpoint/2010/main" val="18700516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838200"/>
            <a:ext cx="8229600" cy="4678363"/>
          </a:xfrm>
        </p:spPr>
        <p:txBody>
          <a:bodyPr>
            <a:normAutofit/>
          </a:bodyPr>
          <a:lstStyle/>
          <a:p>
            <a:pPr marL="0" indent="0" algn="ctr">
              <a:buNone/>
            </a:pPr>
            <a:r>
              <a:rPr lang="en-US" sz="6000" dirty="0" smtClean="0"/>
              <a:t>Other Updates</a:t>
            </a:r>
          </a:p>
          <a:p>
            <a:pPr marL="0" indent="0" algn="ctr">
              <a:buNone/>
            </a:pPr>
            <a:r>
              <a:rPr lang="en-US" sz="6000" dirty="0" smtClean="0"/>
              <a:t>and</a:t>
            </a:r>
          </a:p>
          <a:p>
            <a:pPr marL="0" indent="0" algn="ctr">
              <a:buNone/>
            </a:pPr>
            <a:r>
              <a:rPr lang="en-US" sz="6000" dirty="0" smtClean="0"/>
              <a:t>Questions?</a:t>
            </a:r>
            <a:endParaRPr lang="en-US" sz="60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34</a:t>
            </a:fld>
            <a:endParaRPr lang="en-US"/>
          </a:p>
        </p:txBody>
      </p:sp>
    </p:spTree>
    <p:extLst>
      <p:ext uri="{BB962C8B-B14F-4D97-AF65-F5344CB8AC3E}">
        <p14:creationId xmlns:p14="http://schemas.microsoft.com/office/powerpoint/2010/main" val="16753725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1" y="0"/>
            <a:ext cx="9067800" cy="6781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Slide Number Placeholder 1"/>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fld id="{6E4EF9A4-FBEC-474A-9C2B-559E7DE7CD20}" type="slidenum">
              <a:rPr lang="en-US" sz="1400" smtClean="0"/>
              <a:pPr eaLnBrk="1" hangingPunct="1"/>
              <a:t>4</a:t>
            </a:fld>
            <a:endParaRPr lang="en-US" sz="1400" dirty="0" smtClean="0"/>
          </a:p>
        </p:txBody>
      </p:sp>
      <p:graphicFrame>
        <p:nvGraphicFramePr>
          <p:cNvPr id="6" name="Diagram 5"/>
          <p:cNvGraphicFramePr/>
          <p:nvPr>
            <p:extLst>
              <p:ext uri="{D42A27DB-BD31-4B8C-83A1-F6EECF244321}">
                <p14:modId xmlns:p14="http://schemas.microsoft.com/office/powerpoint/2010/main" val="113627977"/>
              </p:ext>
            </p:extLst>
          </p:nvPr>
        </p:nvGraphicFramePr>
        <p:xfrm>
          <a:off x="238125" y="914401"/>
          <a:ext cx="8601075"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022205287"/>
              </p:ext>
            </p:extLst>
          </p:nvPr>
        </p:nvGraphicFramePr>
        <p:xfrm>
          <a:off x="18171" y="2971800"/>
          <a:ext cx="9067800" cy="34385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4"/>
          <p:cNvSpPr>
            <a:spLocks noChangeArrowheads="1"/>
          </p:cNvSpPr>
          <p:nvPr/>
        </p:nvSpPr>
        <p:spPr bwMode="auto">
          <a:xfrm>
            <a:off x="2534434" y="90845"/>
            <a:ext cx="4035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Strategic Planning Leadership Group</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533399" y="5788223"/>
            <a:ext cx="862232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Blue = Strategic Leadership Group (SLG) Meetings.  </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Red = Open Forums hosted by the Strategic Leadership Group (SLG), open to all (as long as space is available).  Flyers will be prepared for each Open Forum.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114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800" dirty="0" smtClean="0">
                <a:latin typeface="Minion Pro" pitchFamily="18" charset="0"/>
              </a:rPr>
              <a:t>Early Intervention</a:t>
            </a:r>
            <a:endParaRPr lang="en-US" sz="4800" dirty="0">
              <a:latin typeface="Minion Pro"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dirty="0" smtClean="0"/>
              <a:t>Setting the Tone For Community Integration</a:t>
            </a:r>
            <a:endParaRPr lang="en-US" sz="1900" dirty="0" smtClean="0"/>
          </a:p>
          <a:p>
            <a:pPr marL="0" indent="0" algn="ctr">
              <a:buNone/>
            </a:pPr>
            <a:endParaRPr lang="en-US" sz="1900" dirty="0" smtClean="0"/>
          </a:p>
          <a:p>
            <a:r>
              <a:rPr lang="en-US" sz="2800" dirty="0" smtClean="0"/>
              <a:t>The first community we are a part of is our family.</a:t>
            </a:r>
          </a:p>
          <a:p>
            <a:pPr marL="0" indent="0">
              <a:buNone/>
            </a:pPr>
            <a:endParaRPr lang="en-US" sz="2800" dirty="0" smtClean="0"/>
          </a:p>
          <a:p>
            <a:r>
              <a:rPr lang="en-US" sz="2800" dirty="0" smtClean="0"/>
              <a:t>With self-directed/family oriented services, competent and confident parents are essential components to making the family a successful community.</a:t>
            </a:r>
          </a:p>
          <a:p>
            <a:endParaRPr lang="en-US" sz="2800" dirty="0" smtClean="0"/>
          </a:p>
          <a:p>
            <a:r>
              <a:rPr lang="en-US" sz="2800" dirty="0" smtClean="0"/>
              <a:t>If facility based, rather then community based, EI services are the first services the parent experiences, they will expect, facility based services the rest of their child’s life.</a:t>
            </a:r>
          </a:p>
          <a:p>
            <a:endParaRPr lang="en-US" sz="2800"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5</a:t>
            </a:fld>
            <a:endParaRPr lang="en-US"/>
          </a:p>
        </p:txBody>
      </p:sp>
    </p:spTree>
    <p:extLst>
      <p:ext uri="{BB962C8B-B14F-4D97-AF65-F5344CB8AC3E}">
        <p14:creationId xmlns:p14="http://schemas.microsoft.com/office/powerpoint/2010/main" val="24236409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Every year Ohio serves between 10,000 – 11,000 kids 0-2 in Early Intervention.</a:t>
            </a:r>
            <a:r>
              <a:rPr lang="en-US" sz="1100" dirty="0"/>
              <a:t> </a:t>
            </a:r>
            <a:r>
              <a:rPr lang="en-US" sz="1100" dirty="0" smtClean="0"/>
              <a:t> </a:t>
            </a:r>
            <a:r>
              <a:rPr lang="en-US" sz="2800" dirty="0" smtClean="0"/>
              <a:t>To be successful, these services need to be parent focused and provided in integrated environments (usually the home).</a:t>
            </a:r>
            <a:endParaRPr lang="en-US" sz="1100" dirty="0"/>
          </a:p>
          <a:p>
            <a:pPr marL="514350" indent="-514350">
              <a:buFont typeface="+mj-lt"/>
              <a:buAutoNum type="arabicPeriod"/>
            </a:pPr>
            <a:endParaRPr lang="en-US" sz="1100" dirty="0" smtClean="0"/>
          </a:p>
          <a:p>
            <a:pPr marL="514350" indent="-514350">
              <a:buFont typeface="+mj-lt"/>
              <a:buAutoNum type="arabicPeriod"/>
            </a:pPr>
            <a:r>
              <a:rPr lang="en-US" sz="2800" dirty="0" smtClean="0"/>
              <a:t>Currently over 70% of the state is practicing parent focused EI services, with many other areas of the state interested in the new approach</a:t>
            </a:r>
            <a:r>
              <a:rPr lang="en-US" dirty="0" smtClean="0"/>
              <a:t>.</a:t>
            </a:r>
          </a:p>
          <a:p>
            <a:endParaRPr lang="en-US" dirty="0"/>
          </a:p>
        </p:txBody>
      </p:sp>
      <p:sp>
        <p:nvSpPr>
          <p:cNvPr id="4" name="Title 3"/>
          <p:cNvSpPr>
            <a:spLocks noGrp="1"/>
          </p:cNvSpPr>
          <p:nvPr>
            <p:ph type="title"/>
          </p:nvPr>
        </p:nvSpPr>
        <p:spPr/>
        <p:txBody>
          <a:bodyPr>
            <a:normAutofit/>
          </a:bodyPr>
          <a:lstStyle/>
          <a:p>
            <a:r>
              <a:rPr lang="en-US" sz="4800" dirty="0" smtClean="0"/>
              <a:t>The Plan</a:t>
            </a:r>
            <a:endParaRPr lang="en-US" sz="48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6</a:t>
            </a:fld>
            <a:endParaRPr lang="en-US"/>
          </a:p>
        </p:txBody>
      </p:sp>
    </p:spTree>
    <p:extLst>
      <p:ext uri="{BB962C8B-B14F-4D97-AF65-F5344CB8AC3E}">
        <p14:creationId xmlns:p14="http://schemas.microsoft.com/office/powerpoint/2010/main" val="7977102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514350" indent="-514350">
              <a:buFont typeface="+mj-lt"/>
              <a:buAutoNum type="arabicPeriod" startAt="3"/>
            </a:pPr>
            <a:r>
              <a:rPr lang="en-US" sz="2800" dirty="0" smtClean="0"/>
              <a:t>The Department and DD Council have provided funding for trainings to assist providers in community based rather than facility based services.</a:t>
            </a:r>
          </a:p>
          <a:p>
            <a:pPr marL="514350" indent="-514350">
              <a:buFont typeface="+mj-lt"/>
              <a:buAutoNum type="arabicPeriod" startAt="3"/>
            </a:pPr>
            <a:endParaRPr lang="en-US" sz="2800" dirty="0"/>
          </a:p>
          <a:p>
            <a:pPr marL="514350" indent="-514350">
              <a:buFont typeface="+mj-lt"/>
              <a:buAutoNum type="arabicPeriod" startAt="3"/>
            </a:pPr>
            <a:r>
              <a:rPr lang="en-US" sz="2800" dirty="0" smtClean="0"/>
              <a:t>These competent and confident parents who see themselves as partners, are essential in the new environment our system is evolving toward.</a:t>
            </a:r>
            <a:endParaRPr lang="en-US" sz="2800" dirty="0"/>
          </a:p>
        </p:txBody>
      </p:sp>
      <p:sp>
        <p:nvSpPr>
          <p:cNvPr id="4" name="Title 3"/>
          <p:cNvSpPr>
            <a:spLocks noGrp="1"/>
          </p:cNvSpPr>
          <p:nvPr>
            <p:ph type="title"/>
          </p:nvPr>
        </p:nvSpPr>
        <p:spPr/>
        <p:txBody>
          <a:bodyPr>
            <a:normAutofit/>
          </a:bodyPr>
          <a:lstStyle/>
          <a:p>
            <a:r>
              <a:rPr lang="en-US" sz="4800" dirty="0" smtClean="0"/>
              <a:t>The Plan</a:t>
            </a:r>
            <a:endParaRPr lang="en-US" sz="48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7</a:t>
            </a:fld>
            <a:endParaRPr lang="en-US"/>
          </a:p>
        </p:txBody>
      </p:sp>
    </p:spTree>
    <p:extLst>
      <p:ext uri="{BB962C8B-B14F-4D97-AF65-F5344CB8AC3E}">
        <p14:creationId xmlns:p14="http://schemas.microsoft.com/office/powerpoint/2010/main" val="10254500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95400"/>
            <a:ext cx="8229600" cy="4830763"/>
          </a:xfrm>
        </p:spPr>
        <p:txBody>
          <a:bodyPr>
            <a:normAutofit lnSpcReduction="10000"/>
          </a:bodyPr>
          <a:lstStyle/>
          <a:p>
            <a:pPr marL="514350" indent="-514350">
              <a:buFont typeface="+mj-lt"/>
              <a:buAutoNum type="arabicPeriod"/>
            </a:pPr>
            <a:r>
              <a:rPr lang="en-US" sz="2800" dirty="0" smtClean="0"/>
              <a:t>By 2016 90% of the providers will be practicing parent focused EI services in integrated environments</a:t>
            </a:r>
          </a:p>
          <a:p>
            <a:pPr marL="514350" indent="-514350">
              <a:buFont typeface="+mj-lt"/>
              <a:buAutoNum type="arabicPeriod"/>
            </a:pPr>
            <a:endParaRPr lang="en-US" sz="2800" dirty="0"/>
          </a:p>
          <a:p>
            <a:pPr marL="514350" indent="-514350">
              <a:buFont typeface="+mj-lt"/>
              <a:buAutoNum type="arabicPeriod"/>
            </a:pPr>
            <a:r>
              <a:rPr lang="en-US" sz="2800" dirty="0" smtClean="0"/>
              <a:t>By 2016 80% of Ohio families will have access to an EI specialist trained to teach parents in ways to work with their son or daughter with Autism in daily interactions in the home environment</a:t>
            </a:r>
          </a:p>
          <a:p>
            <a:pPr marL="514350" indent="-514350">
              <a:buFont typeface="+mj-lt"/>
              <a:buAutoNum type="arabicPeriod"/>
            </a:pPr>
            <a:endParaRPr lang="en-US" sz="2800" dirty="0" smtClean="0"/>
          </a:p>
          <a:p>
            <a:pPr marL="514350" indent="-514350">
              <a:buFont typeface="+mj-lt"/>
              <a:buAutoNum type="arabicPeriod"/>
            </a:pPr>
            <a:r>
              <a:rPr lang="en-US" sz="2800" dirty="0" smtClean="0"/>
              <a:t>Other Benchmarks identified by Strategic Planning Group</a:t>
            </a:r>
            <a:endParaRPr lang="en-US" sz="2800" dirty="0"/>
          </a:p>
        </p:txBody>
      </p:sp>
      <p:sp>
        <p:nvSpPr>
          <p:cNvPr id="4" name="Title 3"/>
          <p:cNvSpPr>
            <a:spLocks noGrp="1"/>
          </p:cNvSpPr>
          <p:nvPr>
            <p:ph type="title"/>
          </p:nvPr>
        </p:nvSpPr>
        <p:spPr>
          <a:xfrm>
            <a:off x="457200" y="152400"/>
            <a:ext cx="8229600" cy="1143000"/>
          </a:xfrm>
        </p:spPr>
        <p:txBody>
          <a:bodyPr>
            <a:normAutofit/>
          </a:bodyPr>
          <a:lstStyle/>
          <a:p>
            <a:r>
              <a:rPr lang="en-US" sz="4800" dirty="0" smtClean="0"/>
              <a:t>Benchmarks</a:t>
            </a:r>
            <a:endParaRPr lang="en-US" sz="4800"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8</a:t>
            </a:fld>
            <a:endParaRPr lang="en-US"/>
          </a:p>
        </p:txBody>
      </p:sp>
    </p:spTree>
    <p:extLst>
      <p:ext uri="{BB962C8B-B14F-4D97-AF65-F5344CB8AC3E}">
        <p14:creationId xmlns:p14="http://schemas.microsoft.com/office/powerpoint/2010/main" val="1217071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066800"/>
            <a:ext cx="8458200" cy="5334000"/>
          </a:xfrm>
        </p:spPr>
        <p:txBody>
          <a:bodyPr>
            <a:normAutofit fontScale="92500" lnSpcReduction="20000"/>
          </a:bodyPr>
          <a:lstStyle/>
          <a:p>
            <a:r>
              <a:rPr lang="en-US" sz="2800" dirty="0" smtClean="0"/>
              <a:t>The second community we are a part of is where we are educated as we become a part of two communities – home and school</a:t>
            </a:r>
          </a:p>
          <a:p>
            <a:r>
              <a:rPr lang="en-US" sz="2800" dirty="0" smtClean="0"/>
              <a:t>From preschool to graduation diversity is important in the classroom</a:t>
            </a:r>
          </a:p>
          <a:p>
            <a:r>
              <a:rPr lang="en-US" sz="2800" dirty="0" smtClean="0"/>
              <a:t>Individual with disabilities and their nondisabled peers need to experience daily interaction to learn from each other and about each other.  Segregation stigmatizes people and if we can not grow up and learn together, we will not live together and work together as adults</a:t>
            </a:r>
          </a:p>
          <a:p>
            <a:r>
              <a:rPr lang="en-US" sz="2800" dirty="0" smtClean="0"/>
              <a:t>Historically, virtually every county board ran a school, today 39 county boards run schools.  In recent years, there has been an increase in privately run segregated schools</a:t>
            </a:r>
          </a:p>
          <a:p>
            <a:r>
              <a:rPr lang="en-US" sz="2800" dirty="0" smtClean="0"/>
              <a:t>We need to develop ways to support schools and parents so segregated schools are not necessary</a:t>
            </a:r>
            <a:endParaRPr lang="en-US" sz="2800" dirty="0"/>
          </a:p>
        </p:txBody>
      </p:sp>
      <p:sp>
        <p:nvSpPr>
          <p:cNvPr id="4" name="Title 3"/>
          <p:cNvSpPr>
            <a:spLocks noGrp="1"/>
          </p:cNvSpPr>
          <p:nvPr>
            <p:ph type="title"/>
          </p:nvPr>
        </p:nvSpPr>
        <p:spPr>
          <a:xfrm>
            <a:off x="457200" y="152400"/>
            <a:ext cx="8229600" cy="762000"/>
          </a:xfrm>
        </p:spPr>
        <p:txBody>
          <a:bodyPr>
            <a:normAutofit/>
          </a:bodyPr>
          <a:lstStyle/>
          <a:p>
            <a:r>
              <a:rPr lang="en-US" sz="4000" b="1" dirty="0" smtClean="0"/>
              <a:t>Where Do We Learn – School Services</a:t>
            </a:r>
            <a:endParaRPr lang="en-US" sz="4000" b="1"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B16E4-91FB-42F1-8085-4B8B3A515F45}" type="slidenum">
              <a:rPr lang="en-US" smtClean="0"/>
              <a:t>9</a:t>
            </a:fld>
            <a:endParaRPr lang="en-US"/>
          </a:p>
        </p:txBody>
      </p:sp>
    </p:spTree>
    <p:extLst>
      <p:ext uri="{BB962C8B-B14F-4D97-AF65-F5344CB8AC3E}">
        <p14:creationId xmlns:p14="http://schemas.microsoft.com/office/powerpoint/2010/main" val="466825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6F6319A76A1C42B5246FF290F78DC5" ma:contentTypeVersion="5" ma:contentTypeDescription="Create a new document." ma:contentTypeScope="" ma:versionID="33b8950a1c99f642e3553041294d9fd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D69920-C065-48ED-8643-DEA23B2EA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4869EF-B182-456B-83A9-D4D82543012B}">
  <ds:schemaRefs>
    <ds:schemaRef ds:uri="http://schemas.microsoft.com/sharepoint/v3/contenttype/forms"/>
  </ds:schemaRefs>
</ds:datastoreItem>
</file>

<file path=customXml/itemProps3.xml><?xml version="1.0" encoding="utf-8"?>
<ds:datastoreItem xmlns:ds="http://schemas.openxmlformats.org/officeDocument/2006/customXml" ds:itemID="{47C351DD-85AA-4AE3-99C0-D00916B8C373}">
  <ds:schemaRefs>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982</TotalTime>
  <Words>2584</Words>
  <Application>Microsoft Macintosh PowerPoint</Application>
  <PresentationFormat>On-screen Show (4:3)</PresentationFormat>
  <Paragraphs>328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OPRA Spring Conference</vt:lpstr>
      <vt:lpstr>What follows is a draft of a presentation I am preparing on Ohio’s legacy programs for the Strategic Planning Group</vt:lpstr>
      <vt:lpstr>Strategic Planning Update</vt:lpstr>
      <vt:lpstr>PowerPoint Presentation</vt:lpstr>
      <vt:lpstr>Early Intervention</vt:lpstr>
      <vt:lpstr>The Plan</vt:lpstr>
      <vt:lpstr>The Plan</vt:lpstr>
      <vt:lpstr>Benchmarks</vt:lpstr>
      <vt:lpstr>Where Do We Learn – School Services</vt:lpstr>
      <vt:lpstr>Consideration for Strategic Planning Group</vt:lpstr>
      <vt:lpstr>Adulthood – Living, Working and Socializing Together “Working in the Community”</vt:lpstr>
      <vt:lpstr>PowerPoint Presentation</vt:lpstr>
      <vt:lpstr>PowerPoint Presentation</vt:lpstr>
      <vt:lpstr>PowerPoint Presentation</vt:lpstr>
      <vt:lpstr>PowerPoint Presentation</vt:lpstr>
      <vt:lpstr>Looking to the Future and Current Initiatives</vt:lpstr>
      <vt:lpstr>Current Initiatives</vt:lpstr>
      <vt:lpstr>Current Initiatives (con’t)</vt:lpstr>
      <vt:lpstr>Benchmarks – to be Established by Strategic Planning Group</vt:lpstr>
      <vt:lpstr>Adulthood – Living, Working and Socializing Together “Living in the Community”</vt:lpstr>
      <vt:lpstr>PowerPoint Presentation</vt:lpstr>
      <vt:lpstr>PowerPoint Presentation</vt:lpstr>
      <vt:lpstr>PowerPoint Presentation</vt:lpstr>
      <vt:lpstr>PowerPoint Presentation</vt:lpstr>
      <vt:lpstr>PowerPoint Presentation</vt:lpstr>
      <vt:lpstr>ICF to Community Initiatives</vt:lpstr>
      <vt:lpstr>PowerPoint Presentation</vt:lpstr>
      <vt:lpstr>Additional Benchmarks and Initiatives Identified by the Strategic Planning Group</vt:lpstr>
      <vt:lpstr>State Operated Facilities Current Status and Initiatives</vt:lpstr>
      <vt:lpstr>PowerPoint Presentation</vt:lpstr>
      <vt:lpstr>PowerPoint Presentation</vt:lpstr>
      <vt:lpstr>Methods</vt:lpstr>
      <vt:lpstr>Additional Benchmarks and Initiatives Identified by the Strategic Planning Group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O'Neill, Jessica</dc:creator>
  <cp:lastModifiedBy>Mark Davis</cp:lastModifiedBy>
  <cp:revision>27</cp:revision>
  <cp:lastPrinted>2014-04-08T15:49:44Z</cp:lastPrinted>
  <dcterms:created xsi:type="dcterms:W3CDTF">2013-02-26T17:33:35Z</dcterms:created>
  <dcterms:modified xsi:type="dcterms:W3CDTF">2014-04-09T04:06:59Z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0x010100BA6F6319A76A1C42B5246FF290F78DC5</vt:lpwstr>
  </property>
  <property fmtid="{D5CDD505-2E9C-101B-9397-08002B2CF9AE}" pid="3" name="_dlc_DocIdItemGuid">
    <vt:lpwstr>a8876c7d-464b-471d-8f20-5fc20f9e8509</vt:lpwstr>
  </property>
  <property fmtid="{D5CDD505-2E9C-101B-9397-08002B2CF9AE}" pid="4" name="_dlc_DocId">
    <vt:lpwstr>N6TNYH3AEQMX-12-67</vt:lpwstr>
  </property>
  <property fmtid="{D5CDD505-2E9C-101B-9397-08002B2CF9AE}" pid="5" name="_dlc_DocIdUrl">
    <vt:lpwstr>http://doddprodsp05/_layouts/DocIdRedir.aspx?ID=N6TNYH3AEQMX-12-67, N6TNYH3AEQMX-12-67</vt:lpwstr>
  </property>
  <property fmtid="{D5CDD505-2E9C-101B-9397-08002B2CF9AE}" pid="6" name="Order">
    <vt:r8>6700</vt:r8>
  </property>
  <property fmtid="{D5CDD505-2E9C-101B-9397-08002B2CF9AE}" pid="7" name="xd_Signature">
    <vt:bool>false</vt:bool>
  </property>
  <property fmtid="{D5CDD505-2E9C-101B-9397-08002B2CF9AE}" pid="8" name="xd_ProgID">
    <vt:lpwstr/>
  </property>
  <property fmtid="{D5CDD505-2E9C-101B-9397-08002B2CF9AE}" pid="9" name="_dlc_DocIdPersistId">
    <vt:bool>false</vt:bool>
  </property>
  <property fmtid="{D5CDD505-2E9C-101B-9397-08002B2CF9AE}" pid="10" name="TemplateUrl">
    <vt:lpwstr/>
  </property>
</Properties>
</file>