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60" r:id="rId3"/>
    <p:sldId id="262" r:id="rId4"/>
    <p:sldId id="263" r:id="rId5"/>
    <p:sldId id="264" r:id="rId6"/>
    <p:sldId id="265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126" y="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09-39A2-8B4C-854B-CF6815547C6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DA717-C06E-9D47-B50B-0785854728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AECE8C09-39A2-8B4C-854B-CF6815547C6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DA717-C06E-9D47-B50B-0785854728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09-39A2-8B4C-854B-CF6815547C6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AECE8C09-39A2-8B4C-854B-CF6815547C6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AECE8C09-39A2-8B4C-854B-CF6815547C6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09-39A2-8B4C-854B-CF6815547C6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DA717-C06E-9D47-B50B-0785854728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09-39A2-8B4C-854B-CF6815547C6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DA717-C06E-9D47-B50B-0785854728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09-39A2-8B4C-854B-CF6815547C6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DA717-C06E-9D47-B50B-0785854728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09-39A2-8B4C-854B-CF6815547C6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09-39A2-8B4C-854B-CF6815547C6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DA717-C06E-9D47-B50B-0785854728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AECE8C09-39A2-8B4C-854B-CF6815547C6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DA717-C06E-9D47-B50B-0785854728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AECE8C09-39A2-8B4C-854B-CF6815547C6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DA717-C06E-9D47-B50B-0785854728CD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09-39A2-8B4C-854B-CF6815547C6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DA717-C06E-9D47-B50B-0785854728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09-39A2-8B4C-854B-CF6815547C6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DA717-C06E-9D47-B50B-0785854728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AECE8C09-39A2-8B4C-854B-CF6815547C6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DA717-C06E-9D47-B50B-0785854728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ECE8C09-39A2-8B4C-854B-CF6815547C6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DFDA717-C06E-9D47-B50B-0785854728C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DSPComp@dodd.ohio.gov" TargetMode="External"/><Relationship Id="rId2" Type="http://schemas.openxmlformats.org/officeDocument/2006/relationships/hyperlink" Target="https://dodd.ohio.gov/about-us/DODD_Dat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16194"/>
            <a:ext cx="8915400" cy="1688345"/>
          </a:xfrm>
        </p:spPr>
        <p:txBody>
          <a:bodyPr>
            <a:normAutofit/>
          </a:bodyPr>
          <a:lstStyle/>
          <a:p>
            <a:r>
              <a:rPr lang="en-US" dirty="0">
                <a:latin typeface="Calibri"/>
                <a:cs typeface="Calibri"/>
              </a:rPr>
              <a:t>Business Operations Committee</a:t>
            </a:r>
            <a:br>
              <a:rPr lang="en-US" dirty="0">
                <a:latin typeface="Calibri"/>
                <a:cs typeface="Calibri"/>
              </a:rPr>
            </a:br>
            <a:r>
              <a:rPr lang="en-US" dirty="0">
                <a:latin typeface="Calibri"/>
                <a:cs typeface="Calibri"/>
              </a:rPr>
              <a:t>7/15/2026</a:t>
            </a:r>
          </a:p>
        </p:txBody>
      </p:sp>
      <p:pic>
        <p:nvPicPr>
          <p:cNvPr id="7" name="Picture 6" descr="logo - OPR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927" y="5563904"/>
            <a:ext cx="1669473" cy="103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43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200" dirty="0"/>
              <a:t>Guest Speakers</a:t>
            </a:r>
          </a:p>
          <a:p>
            <a:pPr lvl="1"/>
            <a:r>
              <a:rPr lang="en-US" sz="3000" dirty="0"/>
              <a:t>Suzanne Scrutton and Liam </a:t>
            </a:r>
            <a:r>
              <a:rPr lang="en-US" sz="3000" dirty="0" err="1"/>
              <a:t>Gruzs</a:t>
            </a:r>
            <a:r>
              <a:rPr lang="en-US" sz="3000" dirty="0"/>
              <a:t>, Vorys</a:t>
            </a:r>
          </a:p>
          <a:p>
            <a:pPr lvl="1"/>
            <a:r>
              <a:rPr lang="en-US" sz="3000" dirty="0"/>
              <a:t>Roni Regent, Anne Grady Services</a:t>
            </a:r>
          </a:p>
          <a:p>
            <a:r>
              <a:rPr lang="en-US" sz="3200" dirty="0"/>
              <a:t>Hot Topics</a:t>
            </a:r>
          </a:p>
          <a:p>
            <a:pPr lvl="1"/>
            <a:r>
              <a:rPr lang="en-US" sz="3000" dirty="0"/>
              <a:t>SB 315</a:t>
            </a:r>
          </a:p>
          <a:p>
            <a:pPr lvl="1"/>
            <a:r>
              <a:rPr lang="en-US" sz="3000" dirty="0"/>
              <a:t>OPRA Compensation and Benefits Survey</a:t>
            </a:r>
          </a:p>
          <a:p>
            <a:pPr lvl="1"/>
            <a:r>
              <a:rPr lang="en-US" sz="3000" dirty="0"/>
              <a:t>DODD Wage Verification </a:t>
            </a:r>
          </a:p>
          <a:p>
            <a:pPr lvl="1"/>
            <a:r>
              <a:rPr lang="en-US" sz="3000" dirty="0"/>
              <a:t>Biz Tech Survey</a:t>
            </a:r>
          </a:p>
          <a:p>
            <a:pPr lvl="1"/>
            <a:r>
              <a:rPr lang="en-US" sz="3000" dirty="0"/>
              <a:t>OPRA PEP Update</a:t>
            </a:r>
          </a:p>
        </p:txBody>
      </p:sp>
    </p:spTree>
    <p:extLst>
      <p:ext uri="{BB962C8B-B14F-4D97-AF65-F5344CB8AC3E}">
        <p14:creationId xmlns:p14="http://schemas.microsoft.com/office/powerpoint/2010/main" val="2897523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6A442-940C-47D4-8E61-1F59419C5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 315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9D676-811C-8B27-6A64-EBC973B54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Expansive bill on Medicaid fraud, waste, and abuse</a:t>
            </a:r>
          </a:p>
          <a:p>
            <a:r>
              <a:rPr lang="en-US" dirty="0"/>
              <a:t>Signed by Governor DeWine on 7/7/26</a:t>
            </a:r>
          </a:p>
          <a:p>
            <a:r>
              <a:rPr lang="en-US" dirty="0"/>
              <a:t>The bill goes into effect 90 days after the Governor’s signature</a:t>
            </a:r>
          </a:p>
          <a:p>
            <a:r>
              <a:rPr lang="en-US" dirty="0"/>
              <a:t>Many questions around implementation remain unanswered</a:t>
            </a:r>
          </a:p>
          <a:p>
            <a:pPr lvl="1"/>
            <a:r>
              <a:rPr lang="en-US" dirty="0"/>
              <a:t>Especially concerning EVV</a:t>
            </a:r>
          </a:p>
          <a:p>
            <a:pPr lvl="1"/>
            <a:r>
              <a:rPr lang="en-US" dirty="0"/>
              <a:t>ODM continues to cancel EVV stakeholder meetings with no additional guidance offered</a:t>
            </a:r>
          </a:p>
        </p:txBody>
      </p:sp>
    </p:spTree>
    <p:extLst>
      <p:ext uri="{BB962C8B-B14F-4D97-AF65-F5344CB8AC3E}">
        <p14:creationId xmlns:p14="http://schemas.microsoft.com/office/powerpoint/2010/main" val="1197181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2617F-3310-13C4-48A5-0B6106985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OPRA Compensation, Benefits, and Turnover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B108-9295-08B7-7B13-6375F07A5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Should be ready for distribution by early August</a:t>
            </a:r>
          </a:p>
          <a:p>
            <a:r>
              <a:rPr lang="en-US" dirty="0"/>
              <a:t>Directions on how to access the final report will be sent to participating providers </a:t>
            </a:r>
          </a:p>
          <a:p>
            <a:pPr lvl="1"/>
            <a:r>
              <a:rPr lang="en-US" dirty="0"/>
              <a:t>Includes the staff member who submitted the report and the agency’s CEO/ED or state director</a:t>
            </a:r>
          </a:p>
          <a:p>
            <a:pPr lvl="1"/>
            <a:endParaRPr lang="en-US" dirty="0"/>
          </a:p>
          <a:p>
            <a:r>
              <a:rPr lang="en-US" dirty="0"/>
              <a:t>Providers who did not participate but want a copy of the report will be able to purchase access to the report</a:t>
            </a:r>
          </a:p>
        </p:txBody>
      </p:sp>
    </p:spTree>
    <p:extLst>
      <p:ext uri="{BB962C8B-B14F-4D97-AF65-F5344CB8AC3E}">
        <p14:creationId xmlns:p14="http://schemas.microsoft.com/office/powerpoint/2010/main" val="1425559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C1905-E1A8-CAF1-BFE4-EA06AC8D7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DODD Wage Verification Survey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F6F87-AAFA-0C16-5A02-EC9BE405E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 until the end of the month</a:t>
            </a:r>
          </a:p>
          <a:p>
            <a:r>
              <a:rPr lang="en-US" dirty="0"/>
              <a:t>This survey is NOT the same as OPRA’s survey</a:t>
            </a:r>
          </a:p>
          <a:p>
            <a:r>
              <a:rPr lang="en-US" dirty="0"/>
              <a:t>This survey is mandatory for almost all agency waiver providers</a:t>
            </a:r>
          </a:p>
          <a:p>
            <a:r>
              <a:rPr lang="en-US" dirty="0">
                <a:hlinkClick r:id="rId2"/>
              </a:rPr>
              <a:t>https://dodd.ohio.gov/about-us/DODD_Data</a:t>
            </a:r>
            <a:r>
              <a:rPr lang="en-US" dirty="0"/>
              <a:t> </a:t>
            </a:r>
          </a:p>
          <a:p>
            <a:r>
              <a:rPr lang="en-US" dirty="0"/>
              <a:t>Questions about the survey should be sent to </a:t>
            </a:r>
            <a:r>
              <a:rPr lang="en-US" dirty="0">
                <a:hlinkClick r:id="rId3"/>
              </a:rPr>
              <a:t>DSPComp@dodd.ohio.gov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8136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C48D9-B536-F513-88A5-1F2A96F6A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Biz Tech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267F4-2EC5-4717-2EA4-F6D747DED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Final report from the business technology survey was recently sent out to the entire membership</a:t>
            </a:r>
          </a:p>
          <a:p>
            <a:r>
              <a:rPr lang="en-US" dirty="0"/>
              <a:t>Result of request of the committee and broader membership</a:t>
            </a:r>
          </a:p>
          <a:p>
            <a:r>
              <a:rPr lang="en-US" dirty="0"/>
              <a:t>Will include final report in summary email</a:t>
            </a:r>
          </a:p>
        </p:txBody>
      </p:sp>
    </p:spTree>
    <p:extLst>
      <p:ext uri="{BB962C8B-B14F-4D97-AF65-F5344CB8AC3E}">
        <p14:creationId xmlns:p14="http://schemas.microsoft.com/office/powerpoint/2010/main" val="4230169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A1149-B851-9CE4-848E-7BE97C7BA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OPRA PEP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AD45C-38D5-5B40-75D0-6FABB2BC6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OPRA is partnering with TransAmerica and Oppenheimer on a </a:t>
            </a:r>
            <a:r>
              <a:rPr lang="en-US" b="1" dirty="0"/>
              <a:t>Pooled Employer Plan (PEP)</a:t>
            </a:r>
            <a:r>
              <a:rPr lang="en-US" dirty="0"/>
              <a:t> for member 401k Plans.</a:t>
            </a:r>
          </a:p>
          <a:p>
            <a:r>
              <a:rPr lang="en-US" dirty="0"/>
              <a:t>Intended to reduce retirement plan costs for members by leveraging scale of TAG/Oppenheimer pool.</a:t>
            </a:r>
          </a:p>
          <a:p>
            <a:r>
              <a:rPr lang="en-US" dirty="0"/>
              <a:t>Assumes/eases administrative duties and record keeping for members through Partner Administration.</a:t>
            </a:r>
          </a:p>
          <a:p>
            <a:r>
              <a:rPr lang="en-US" dirty="0"/>
              <a:t>Allows members to </a:t>
            </a:r>
            <a:r>
              <a:rPr lang="en-US" b="1" dirty="0"/>
              <a:t>customize individual plan components</a:t>
            </a:r>
            <a:r>
              <a:rPr lang="en-US" dirty="0"/>
              <a:t>, within the pool.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168720"/>
      </p:ext>
    </p:extLst>
  </p:cSld>
  <p:clrMapOvr>
    <a:masterClrMapping/>
  </p:clrMapOvr>
</p:sld>
</file>

<file path=ppt/theme/theme1.xml><?xml version="1.0" encoding="utf-8"?>
<a:theme xmlns:a="http://schemas.openxmlformats.org/drawingml/2006/main" name="Perception">
  <a:themeElements>
    <a:clrScheme name="Custom 2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34609F"/>
      </a:accent1>
      <a:accent2>
        <a:srgbClr val="346094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Perception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Perception.thmx</Template>
  <TotalTime>1785</TotalTime>
  <Words>315</Words>
  <Application>Microsoft Office PowerPoint</Application>
  <PresentationFormat>On-screen Show (4:3)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Century Gothic</vt:lpstr>
      <vt:lpstr>Wingdings 2</vt:lpstr>
      <vt:lpstr>Perception</vt:lpstr>
      <vt:lpstr>Business Operations Committee 7/15/2026</vt:lpstr>
      <vt:lpstr>Agenda</vt:lpstr>
      <vt:lpstr>SB 315</vt:lpstr>
      <vt:lpstr>OPRA Compensation, Benefits, and Turnover Survey</vt:lpstr>
      <vt:lpstr>DODD Wage Verification Survey </vt:lpstr>
      <vt:lpstr>Biz Tech Survey</vt:lpstr>
      <vt:lpstr>OPRA PEP Update</vt:lpstr>
    </vt:vector>
  </TitlesOfParts>
  <Company>opra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OPRA Policy Committee Tuesday, February 21, 2017 10:00-2:00</dc:title>
  <dc:creator>Christine Touvelle</dc:creator>
  <cp:lastModifiedBy>Christine Touvelle</cp:lastModifiedBy>
  <cp:revision>44</cp:revision>
  <dcterms:created xsi:type="dcterms:W3CDTF">2017-02-21T13:42:21Z</dcterms:created>
  <dcterms:modified xsi:type="dcterms:W3CDTF">2026-07-15T13:40:02Z</dcterms:modified>
</cp:coreProperties>
</file>