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60" r:id="rId3"/>
    <p:sldId id="261" r:id="rId4"/>
    <p:sldId id="263" r:id="rId5"/>
    <p:sldId id="262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33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8C09-39A2-8B4C-854B-CF6815547C6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ECE8C09-39A2-8B4C-854B-CF6815547C6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8C09-39A2-8B4C-854B-CF6815547C6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ECE8C09-39A2-8B4C-854B-CF6815547C6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ECE8C09-39A2-8B4C-854B-CF6815547C6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8C09-39A2-8B4C-854B-CF6815547C6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8C09-39A2-8B4C-854B-CF6815547C6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8C09-39A2-8B4C-854B-CF6815547C6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8C09-39A2-8B4C-854B-CF6815547C6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8C09-39A2-8B4C-854B-CF6815547C6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ECE8C09-39A2-8B4C-854B-CF6815547C6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ECE8C09-39A2-8B4C-854B-CF6815547C6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8C09-39A2-8B4C-854B-CF6815547C6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8C09-39A2-8B4C-854B-CF6815547C6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ECE8C09-39A2-8B4C-854B-CF6815547C6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ECE8C09-39A2-8B4C-854B-CF6815547C6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ederalregister.gov/documents/2026/02/27/2026-03962/employee-or-independent-contractor-status-under-the-fair-labor-standards-act-family-and-medica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public-inspection.federalregister.gov/2026-03962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16194"/>
            <a:ext cx="8915400" cy="1688345"/>
          </a:xfrm>
        </p:spPr>
        <p:txBody>
          <a:bodyPr>
            <a:normAutofit/>
          </a:bodyPr>
          <a:lstStyle/>
          <a:p>
            <a:r>
              <a:rPr lang="en-US" dirty="0">
                <a:latin typeface="Calibri"/>
                <a:cs typeface="Calibri"/>
              </a:rPr>
              <a:t>Business Operations Committee</a:t>
            </a:r>
            <a:br>
              <a:rPr lang="en-US" dirty="0">
                <a:latin typeface="Calibri"/>
                <a:cs typeface="Calibri"/>
              </a:rPr>
            </a:br>
            <a:r>
              <a:rPr lang="en-US" dirty="0">
                <a:latin typeface="Calibri"/>
                <a:cs typeface="Calibri"/>
              </a:rPr>
              <a:t>3/18/2026</a:t>
            </a:r>
          </a:p>
        </p:txBody>
      </p:sp>
      <p:pic>
        <p:nvPicPr>
          <p:cNvPr id="7" name="Picture 6" descr="logo - OPR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5927" y="5563904"/>
            <a:ext cx="1669473" cy="1030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443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5BA08-8B68-7054-D404-16970CEE8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Hot Topics- DOL independent contractor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74DE4-5B65-5178-DB82-E2C4B49C8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DOL wants to implement an “economic reality” test </a:t>
            </a:r>
          </a:p>
          <a:p>
            <a:r>
              <a:rPr lang="en-US" dirty="0"/>
              <a:t>Two primary factors with three other considerations</a:t>
            </a:r>
          </a:p>
        </p:txBody>
      </p:sp>
    </p:spTree>
    <p:extLst>
      <p:ext uri="{BB962C8B-B14F-4D97-AF65-F5344CB8AC3E}">
        <p14:creationId xmlns:p14="http://schemas.microsoft.com/office/powerpoint/2010/main" val="505883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D34CF7-4B25-180D-C6A6-FCD79DD146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2CC45-31D1-4158-43AB-AB2D471A7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Hot Topics- DOL independent contractor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FF032-B9C6-189E-5581-2BF5F2EF5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Two primary factors and three minor factors </a:t>
            </a:r>
          </a:p>
          <a:p>
            <a:pPr lvl="1"/>
            <a:r>
              <a:rPr lang="en-US" dirty="0"/>
              <a:t>Primary factors- the nature and degree of the individual’s control over the work and the individual’s opportunity for profit or loss</a:t>
            </a:r>
          </a:p>
          <a:p>
            <a:pPr lvl="1"/>
            <a:r>
              <a:rPr lang="en-US" dirty="0"/>
              <a:t>Three minor factors- used if the two main factors return opposite answers</a:t>
            </a:r>
          </a:p>
          <a:p>
            <a:pPr lvl="2"/>
            <a:r>
              <a:rPr lang="en-US" dirty="0"/>
              <a:t>The amount of skill required for the work; </a:t>
            </a:r>
          </a:p>
          <a:p>
            <a:pPr lvl="2"/>
            <a:r>
              <a:rPr lang="en-US" dirty="0"/>
              <a:t>The degree of permanence of the working relationship between the individual and the potential employer; and</a:t>
            </a:r>
          </a:p>
          <a:p>
            <a:pPr lvl="2"/>
            <a:r>
              <a:rPr lang="en-US" dirty="0"/>
              <a:t>Whether the work is part of an integrated unit of production.</a:t>
            </a:r>
          </a:p>
        </p:txBody>
      </p:sp>
    </p:spTree>
    <p:extLst>
      <p:ext uri="{BB962C8B-B14F-4D97-AF65-F5344CB8AC3E}">
        <p14:creationId xmlns:p14="http://schemas.microsoft.com/office/powerpoint/2010/main" val="4101791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0288B-C785-698B-D9D7-F4DA49155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Hot Topics- DOL independent contractor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2176-697A-7C13-0B10-CBE798BB9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Primary factors are most probative of determining if someone is an independent contractor or employee</a:t>
            </a:r>
          </a:p>
          <a:p>
            <a:r>
              <a:rPr lang="en-US" dirty="0"/>
              <a:t>Primary factors tend to outweigh the other factors if they both point to one determination</a:t>
            </a:r>
          </a:p>
          <a:p>
            <a:r>
              <a:rPr lang="en-US" dirty="0"/>
              <a:t>Test will likely lead to more independent contractor determinations</a:t>
            </a:r>
          </a:p>
          <a:p>
            <a:r>
              <a:rPr lang="en-US" dirty="0"/>
              <a:t>Proposed rule has examples of how to apply the factors in the last few pages of </a:t>
            </a:r>
            <a:r>
              <a:rPr lang="en-US"/>
              <a:t>the PDF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805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32A3A-633C-E9F6-11D9-3654A3D92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Hot Topics- DOL independent contractor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0402C8-B2D1-C009-F6A4-6EF125C79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Public comment period is open till April 28</a:t>
            </a:r>
            <a:r>
              <a:rPr lang="en-US" baseline="30000" dirty="0"/>
              <a:t>th</a:t>
            </a:r>
            <a:r>
              <a:rPr lang="en-US" dirty="0"/>
              <a:t>, 2026</a:t>
            </a:r>
          </a:p>
          <a:p>
            <a:r>
              <a:rPr lang="en-US" dirty="0"/>
              <a:t>Submit comments here- </a:t>
            </a:r>
            <a:r>
              <a:rPr lang="en-US" dirty="0">
                <a:hlinkClick r:id="rId2"/>
              </a:rPr>
              <a:t>https://www.federalregister.gov/documents/2026/02/27/2026-03962/employee-or-independent-contractor-status-under-the-fair-labor-standards-act-family-and-medical</a:t>
            </a:r>
            <a:r>
              <a:rPr lang="en-US" dirty="0"/>
              <a:t> </a:t>
            </a:r>
          </a:p>
          <a:p>
            <a:r>
              <a:rPr lang="en-US" dirty="0"/>
              <a:t>After comment period closes, DOL will respond to all of the comments and then issue a final rule with effective date</a:t>
            </a:r>
          </a:p>
        </p:txBody>
      </p:sp>
    </p:spTree>
    <p:extLst>
      <p:ext uri="{BB962C8B-B14F-4D97-AF65-F5344CB8AC3E}">
        <p14:creationId xmlns:p14="http://schemas.microsoft.com/office/powerpoint/2010/main" val="3325617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D7708-BD3D-56B4-5C03-476D46483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Technology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B6C87-7E1F-ACE4-0807-DEDE36366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684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200" dirty="0"/>
              <a:t>Introductions</a:t>
            </a:r>
          </a:p>
          <a:p>
            <a:pPr lvl="1"/>
            <a:r>
              <a:rPr lang="en-US" sz="3000" dirty="0"/>
              <a:t>Poll Everywhere</a:t>
            </a:r>
          </a:p>
          <a:p>
            <a:r>
              <a:rPr lang="en-US" sz="3200" dirty="0"/>
              <a:t>Discussion on Compliance and Provider Certification</a:t>
            </a:r>
          </a:p>
          <a:p>
            <a:r>
              <a:rPr lang="en-US" sz="3200" dirty="0"/>
              <a:t>Hot Topics</a:t>
            </a:r>
          </a:p>
          <a:p>
            <a:pPr lvl="1"/>
            <a:r>
              <a:rPr lang="en-US" sz="3000" dirty="0"/>
              <a:t>OPRA Compensation and Benefits Salary</a:t>
            </a:r>
          </a:p>
          <a:p>
            <a:pPr lvl="1"/>
            <a:r>
              <a:rPr lang="en-US" sz="3000" dirty="0"/>
              <a:t>DOL Independent Contractor Rule</a:t>
            </a:r>
          </a:p>
          <a:p>
            <a:pPr lvl="1"/>
            <a:r>
              <a:rPr lang="en-US" sz="3000" dirty="0"/>
              <a:t>Business Technology Discussion</a:t>
            </a:r>
          </a:p>
        </p:txBody>
      </p:sp>
    </p:spTree>
    <p:extLst>
      <p:ext uri="{BB962C8B-B14F-4D97-AF65-F5344CB8AC3E}">
        <p14:creationId xmlns:p14="http://schemas.microsoft.com/office/powerpoint/2010/main" val="2897523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8E551-748A-B642-E595-7CE95754D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779C9-D975-B8EF-DEFD-D967538F5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Welcome to the first meeting of the new Business Operations Committee! </a:t>
            </a:r>
          </a:p>
          <a:p>
            <a:endParaRPr lang="en-US" dirty="0"/>
          </a:p>
          <a:p>
            <a:r>
              <a:rPr lang="en-US" dirty="0"/>
              <a:t>Chair- Carla McDonald, Weaver Industries</a:t>
            </a:r>
          </a:p>
          <a:p>
            <a:r>
              <a:rPr lang="en-US" dirty="0"/>
              <a:t>Vice Chair- Melissa Hart, The Society </a:t>
            </a:r>
          </a:p>
          <a:p>
            <a:r>
              <a:rPr lang="en-US" dirty="0"/>
              <a:t>OPRA Staff Liaison- Christine Touvelle</a:t>
            </a:r>
          </a:p>
        </p:txBody>
      </p:sp>
    </p:spTree>
    <p:extLst>
      <p:ext uri="{BB962C8B-B14F-4D97-AF65-F5344CB8AC3E}">
        <p14:creationId xmlns:p14="http://schemas.microsoft.com/office/powerpoint/2010/main" val="3483488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8C683-D6D8-7325-74A5-5BE5608EA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23D27-5749-800D-6D15-7BFE57DFD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this committee? </a:t>
            </a:r>
          </a:p>
          <a:p>
            <a:pPr lvl="1"/>
            <a:r>
              <a:rPr lang="en-US" dirty="0"/>
              <a:t>Responding to member feedback about lack of group for agency staff across a variety of positions</a:t>
            </a:r>
          </a:p>
          <a:p>
            <a:pPr lvl="1"/>
            <a:r>
              <a:rPr lang="en-US" dirty="0"/>
              <a:t>Want to share information with a broader group of people inside agency administrations</a:t>
            </a:r>
          </a:p>
          <a:p>
            <a:pPr lvl="1"/>
            <a:r>
              <a:rPr lang="en-US" dirty="0"/>
              <a:t>Be a more efficient use of member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435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4FB5C-9955-DA76-A63E-C50932724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91671"/>
            <a:ext cx="8913813" cy="914400"/>
          </a:xfrm>
        </p:spPr>
        <p:txBody>
          <a:bodyPr/>
          <a:lstStyle/>
          <a:p>
            <a:r>
              <a:rPr lang="en-US" dirty="0"/>
              <a:t>Introductions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11988-E5A9-2A2D-4BBB-91FC69D72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662" y="1746738"/>
            <a:ext cx="8033238" cy="4519591"/>
          </a:xfrm>
        </p:spPr>
        <p:txBody>
          <a:bodyPr/>
          <a:lstStyle/>
          <a:p>
            <a:r>
              <a:rPr lang="en-US" dirty="0"/>
              <a:t>How is this committee different from CEO, DOO, and CFO Network? </a:t>
            </a:r>
          </a:p>
          <a:p>
            <a:pPr lvl="1"/>
            <a:r>
              <a:rPr lang="en-US" dirty="0"/>
              <a:t>The Network is a relatively unstructured time to connect with other top leaders across the OPRA membership</a:t>
            </a:r>
          </a:p>
          <a:p>
            <a:pPr lvl="1"/>
            <a:r>
              <a:rPr lang="en-US" dirty="0"/>
              <a:t>This committee will be very structured and will focus on presentations and other forms of information sharing from OPRA staff and guests</a:t>
            </a:r>
          </a:p>
          <a:p>
            <a:pPr lvl="1"/>
            <a:r>
              <a:rPr lang="en-US" dirty="0"/>
              <a:t>This committee is open to any staff at an OPRA member with a focus on staff in agency administration</a:t>
            </a:r>
          </a:p>
          <a:p>
            <a:pPr lvl="2"/>
            <a:r>
              <a:rPr lang="en-US" dirty="0"/>
              <a:t>Operations, HR, finance/billing, communications, compliance + quality, etc.</a:t>
            </a:r>
          </a:p>
          <a:p>
            <a:r>
              <a:rPr lang="en-US" dirty="0"/>
              <a:t>This committee will strive to discuss business operations as it applies to all service lines</a:t>
            </a:r>
          </a:p>
        </p:txBody>
      </p:sp>
    </p:spTree>
    <p:extLst>
      <p:ext uri="{BB962C8B-B14F-4D97-AF65-F5344CB8AC3E}">
        <p14:creationId xmlns:p14="http://schemas.microsoft.com/office/powerpoint/2010/main" val="2419773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973E8-7543-3D46-521D-3FCF4A6C4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PollEverywhere</a:t>
            </a:r>
            <a:r>
              <a:rPr lang="en-US" dirty="0"/>
              <a:t>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2847D-CB2A-B83B-D2F7-C3021AFB6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204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0B423-620A-FC41-37E5-856BBC56A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Provider Compliance and Certification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26D1A-21BE-2A2A-77B3-81385056C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Teresa Kobelt, OPRA</a:t>
            </a:r>
          </a:p>
        </p:txBody>
      </p:sp>
    </p:spTree>
    <p:extLst>
      <p:ext uri="{BB962C8B-B14F-4D97-AF65-F5344CB8AC3E}">
        <p14:creationId xmlns:p14="http://schemas.microsoft.com/office/powerpoint/2010/main" val="304122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35998-84B9-E42E-5524-5F98D8670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Hot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7986F-11F8-A64B-E677-5036D980C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OPRA Compensation and Benefits Survey</a:t>
            </a:r>
          </a:p>
          <a:p>
            <a:pPr lvl="1"/>
            <a:r>
              <a:rPr lang="en-US" dirty="0"/>
              <a:t>Finalizing the survey right now</a:t>
            </a:r>
          </a:p>
          <a:p>
            <a:r>
              <a:rPr lang="en-US" dirty="0"/>
              <a:t>A few changes- </a:t>
            </a:r>
          </a:p>
          <a:p>
            <a:pPr lvl="1"/>
            <a:r>
              <a:rPr lang="en-US" dirty="0"/>
              <a:t>Removed a few positions</a:t>
            </a:r>
          </a:p>
          <a:p>
            <a:pPr lvl="1"/>
            <a:r>
              <a:rPr lang="en-US" dirty="0"/>
              <a:t>Added new questions on overtime</a:t>
            </a:r>
          </a:p>
          <a:p>
            <a:pPr lvl="1"/>
            <a:r>
              <a:rPr lang="en-US" dirty="0"/>
              <a:t>Reworked wage questions</a:t>
            </a:r>
          </a:p>
          <a:p>
            <a:pPr lvl="2"/>
            <a:r>
              <a:rPr lang="en-US" dirty="0"/>
              <a:t>Base wage, regular wage as defined by DOL</a:t>
            </a:r>
          </a:p>
        </p:txBody>
      </p:sp>
    </p:spTree>
    <p:extLst>
      <p:ext uri="{BB962C8B-B14F-4D97-AF65-F5344CB8AC3E}">
        <p14:creationId xmlns:p14="http://schemas.microsoft.com/office/powerpoint/2010/main" val="916847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E08A0-540C-D4E9-8A8E-4C9CD6D82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Hot Topics- DOL independent contractor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4925A-0F74-BB98-B631-4BDB06FCD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Feb. 26, 2026, the Trump administration announced a proposed rule change to alter the test which employers use to determine if a person is considered an employee or independent contractor. </a:t>
            </a:r>
          </a:p>
          <a:p>
            <a:r>
              <a:rPr lang="en-US" dirty="0"/>
              <a:t>The proposal is similar to the test the Trump administration promulgated in the first Trump administration</a:t>
            </a:r>
          </a:p>
          <a:p>
            <a:r>
              <a:rPr lang="en-US" dirty="0"/>
              <a:t>Read the proposed changes here- </a:t>
            </a:r>
            <a:r>
              <a:rPr lang="en-US" dirty="0">
                <a:hlinkClick r:id="rId2"/>
              </a:rPr>
              <a:t>https://public-inspection.federalregister.gov/2026-03962.pdf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4558797"/>
      </p:ext>
    </p:extLst>
  </p:cSld>
  <p:clrMapOvr>
    <a:masterClrMapping/>
  </p:clrMapOvr>
</p:sld>
</file>

<file path=ppt/theme/theme1.xml><?xml version="1.0" encoding="utf-8"?>
<a:theme xmlns:a="http://schemas.openxmlformats.org/drawingml/2006/main" name="Perception">
  <a:themeElements>
    <a:clrScheme name="Custom 2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34609F"/>
      </a:accent1>
      <a:accent2>
        <a:srgbClr val="346094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Perception">
      <a:majorFont>
        <a:latin typeface="Century Gothic"/>
        <a:ea typeface=""/>
        <a:cs typeface=""/>
        <a:font script="Jpan" typeface="メイリオ"/>
      </a:majorFont>
      <a:minorFont>
        <a:latin typeface="Century Gothic"/>
        <a:ea typeface=""/>
        <a:cs typeface=""/>
        <a:font script="Jpan" typeface="メイリオ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1753</TotalTime>
  <Words>551</Words>
  <Application>Microsoft Office PowerPoint</Application>
  <PresentationFormat>On-screen Show (4:3)</PresentationFormat>
  <Paragraphs>62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Century Gothic</vt:lpstr>
      <vt:lpstr>Wingdings 2</vt:lpstr>
      <vt:lpstr>Perception</vt:lpstr>
      <vt:lpstr>Business Operations Committee 3/18/2026</vt:lpstr>
      <vt:lpstr>Agenda</vt:lpstr>
      <vt:lpstr>Introductions</vt:lpstr>
      <vt:lpstr>Introductions</vt:lpstr>
      <vt:lpstr>Introductions</vt:lpstr>
      <vt:lpstr>PollEverywhere Questions</vt:lpstr>
      <vt:lpstr>Provider Compliance and Certification </vt:lpstr>
      <vt:lpstr>Hot Topics</vt:lpstr>
      <vt:lpstr>Hot Topics- DOL independent contractor rule</vt:lpstr>
      <vt:lpstr>Hot Topics- DOL independent contractor rule</vt:lpstr>
      <vt:lpstr>Hot Topics- DOL independent contractor rule</vt:lpstr>
      <vt:lpstr>Hot Topics- DOL independent contractor rule</vt:lpstr>
      <vt:lpstr>Hot Topics- DOL independent contractor rule</vt:lpstr>
      <vt:lpstr>Business Technology </vt:lpstr>
    </vt:vector>
  </TitlesOfParts>
  <Company>opra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OPRA Policy Committee Tuesday, February 21, 2017 10:00-2:00</dc:title>
  <dc:creator>Christine Touvelle</dc:creator>
  <cp:lastModifiedBy>Christine Touvelle</cp:lastModifiedBy>
  <cp:revision>40</cp:revision>
  <dcterms:created xsi:type="dcterms:W3CDTF">2017-02-21T13:42:21Z</dcterms:created>
  <dcterms:modified xsi:type="dcterms:W3CDTF">2026-03-18T13:23:59Z</dcterms:modified>
</cp:coreProperties>
</file>