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2/13/2020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secure.blackcattransit.com/Login.aspx?site=ohdot"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file:///C:\Users\Lisa%20Reed\Desktop\5310%20for%20OPRA\2018_athens_county_coordinated_transportation_plan.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odot.formstack.com/forms/master_letter_of_inten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secure.blackcattransit.com/Login.aspx?site=ohdot"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5310 </a:t>
            </a:r>
            <a:r>
              <a:rPr lang="en-US" dirty="0"/>
              <a:t>P</a:t>
            </a:r>
            <a:r>
              <a:rPr lang="en-US" dirty="0" smtClean="0"/>
              <a:t>rogram Overview</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9110311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Public Notice</a:t>
            </a:r>
            <a:endParaRPr lang="en-US" dirty="0"/>
          </a:p>
        </p:txBody>
      </p:sp>
      <p:sp>
        <p:nvSpPr>
          <p:cNvPr id="3" name="Content Placeholder 2"/>
          <p:cNvSpPr>
            <a:spLocks noGrp="1"/>
          </p:cNvSpPr>
          <p:nvPr>
            <p:ph idx="1"/>
          </p:nvPr>
        </p:nvSpPr>
        <p:spPr/>
        <p:txBody>
          <a:bodyPr>
            <a:normAutofit fontScale="85000" lnSpcReduction="10000"/>
          </a:bodyPr>
          <a:lstStyle/>
          <a:p>
            <a:pPr marL="0" indent="0" algn="ctr">
              <a:buNone/>
            </a:pPr>
            <a:r>
              <a:rPr lang="en-US" b="1" i="1" u="sng" dirty="0" smtClean="0"/>
              <a:t>PUBLIC </a:t>
            </a:r>
            <a:r>
              <a:rPr lang="en-US" b="1" i="1" u="sng" dirty="0"/>
              <a:t>NOTICE </a:t>
            </a:r>
            <a:endParaRPr lang="en-US" b="1" i="1" u="sng" dirty="0" smtClean="0"/>
          </a:p>
          <a:p>
            <a:pPr marL="0" indent="0" algn="ctr">
              <a:buNone/>
            </a:pPr>
            <a:r>
              <a:rPr lang="en-US" dirty="0" smtClean="0"/>
              <a:t>The </a:t>
            </a:r>
            <a:r>
              <a:rPr lang="en-US" dirty="0"/>
              <a:t>(name of agency exactly as it appears in the Articles of Incorporation) which is a (private nonprofit corporation or public body) intends to submit a Proposal for a capital grant under the provision of 49 USC Section 5310 of the Federal Transit Act to provide transportation service for the elderly and disabled within (describe agency service area and specific routes.) The grant proposal will request (describe the eligible item(s) requested). It is projected that (number and type of persons to be transported) will use the service (number of days/weeks) for various activities, including transportation to (types of activities). The (name of agency) invites comments and proposals from all interested public, private, and paratransit operators including taxi operators, for the provision of transportation service to the elderly and disabled within our service area. Operators who are interested in offering proposals to provide service should contact (name of person, title) at (agency name and address) to obtain full details of the type of transportation service that is needed prior to preparing a proposal. Comments or proposals must be submitted within 30 days to the agency at the above address with a copy to the Ohio Department of Transportation, Office of Transit, 1980 West Broad Street, Mail Stop 3110, Columbus, Ohio 43233; Attention: Administrator.</a:t>
            </a:r>
          </a:p>
          <a:p>
            <a:endParaRPr lang="en-US" dirty="0"/>
          </a:p>
        </p:txBody>
      </p:sp>
    </p:spTree>
    <p:extLst>
      <p:ext uri="{BB962C8B-B14F-4D97-AF65-F5344CB8AC3E}">
        <p14:creationId xmlns:p14="http://schemas.microsoft.com/office/powerpoint/2010/main" val="39326822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BlackCat</a:t>
            </a:r>
            <a:r>
              <a:rPr lang="en-US" dirty="0" smtClean="0"/>
              <a:t> Site</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r>
              <a:rPr lang="en-US" dirty="0" smtClean="0"/>
              <a:t>Review various components of the grant application</a:t>
            </a:r>
            <a:endParaRPr lang="en-US" dirty="0"/>
          </a:p>
          <a:p>
            <a:r>
              <a:rPr lang="en-US" dirty="0" smtClean="0">
                <a:hlinkClick r:id="rId2"/>
              </a:rPr>
              <a:t>https</a:t>
            </a:r>
            <a:r>
              <a:rPr lang="en-US" dirty="0">
                <a:hlinkClick r:id="rId2"/>
              </a:rPr>
              <a:t>://secure.blackcattransit.com/Login.aspx?site=ohdot</a:t>
            </a:r>
            <a:endParaRPr lang="en-US" dirty="0"/>
          </a:p>
        </p:txBody>
      </p:sp>
    </p:spTree>
    <p:extLst>
      <p:ext uri="{BB962C8B-B14F-4D97-AF65-F5344CB8AC3E}">
        <p14:creationId xmlns:p14="http://schemas.microsoft.com/office/powerpoint/2010/main" val="17109119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Scoring Process</a:t>
            </a:r>
            <a:endParaRPr lang="en-US" dirty="0"/>
          </a:p>
        </p:txBody>
      </p:sp>
      <p:sp>
        <p:nvSpPr>
          <p:cNvPr id="3" name="Content Placeholder 2"/>
          <p:cNvSpPr>
            <a:spLocks noGrp="1"/>
          </p:cNvSpPr>
          <p:nvPr>
            <p:ph idx="1"/>
          </p:nvPr>
        </p:nvSpPr>
        <p:spPr/>
        <p:txBody>
          <a:bodyPr/>
          <a:lstStyle/>
          <a:p>
            <a:r>
              <a:rPr lang="en-US" dirty="0" smtClean="0"/>
              <a:t>There are multiple factors that will influence the success or failure of your application.  </a:t>
            </a:r>
            <a:endParaRPr lang="en-US" dirty="0" smtClean="0"/>
          </a:p>
          <a:p>
            <a:r>
              <a:rPr lang="en-US" dirty="0" smtClean="0"/>
              <a:t>Review Scoring Sheet located in application instructions document. </a:t>
            </a:r>
            <a:endParaRPr lang="en-US" dirty="0" smtClean="0"/>
          </a:p>
          <a:p>
            <a:pPr marL="0" indent="0">
              <a:buNone/>
            </a:pPr>
            <a:endParaRPr lang="en-US" dirty="0" smtClean="0"/>
          </a:p>
        </p:txBody>
      </p:sp>
    </p:spTree>
    <p:extLst>
      <p:ext uri="{BB962C8B-B14F-4D97-AF65-F5344CB8AC3E}">
        <p14:creationId xmlns:p14="http://schemas.microsoft.com/office/powerpoint/2010/main" val="30697022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9969096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1</a:t>
            </a:r>
            <a:br>
              <a:rPr lang="en-US" dirty="0" smtClean="0"/>
            </a:br>
            <a:r>
              <a:rPr lang="en-US" sz="2400" dirty="0" smtClean="0"/>
              <a:t>Determine </a:t>
            </a:r>
            <a:r>
              <a:rPr lang="en-US" sz="2400" dirty="0"/>
              <a:t>if you are eligible to apply</a:t>
            </a:r>
          </a:p>
        </p:txBody>
      </p:sp>
      <p:sp>
        <p:nvSpPr>
          <p:cNvPr id="3" name="Content Placeholder 2"/>
          <p:cNvSpPr>
            <a:spLocks noGrp="1"/>
          </p:cNvSpPr>
          <p:nvPr>
            <p:ph idx="1"/>
          </p:nvPr>
        </p:nvSpPr>
        <p:spPr/>
        <p:txBody>
          <a:bodyPr/>
          <a:lstStyle/>
          <a:p>
            <a:pPr marL="342900" lvl="1" indent="-342900"/>
            <a:endParaRPr lang="en-US" dirty="0" smtClean="0"/>
          </a:p>
          <a:p>
            <a:pPr marL="342900" lvl="1" indent="-342900"/>
            <a:r>
              <a:rPr lang="en-US" dirty="0" err="1" smtClean="0"/>
              <a:t>Subrecipients</a:t>
            </a:r>
            <a:r>
              <a:rPr lang="en-US" dirty="0" smtClean="0"/>
              <a:t> </a:t>
            </a:r>
            <a:r>
              <a:rPr lang="en-US" dirty="0"/>
              <a:t>of Section 5310 funds must certify that projects selected for funding under the program </a:t>
            </a:r>
            <a:r>
              <a:rPr lang="en-US" b="1" i="1" dirty="0"/>
              <a:t>are included in a locally developed, coordinated public transit-human service transportation plan</a:t>
            </a:r>
            <a:r>
              <a:rPr lang="en-US" dirty="0"/>
              <a:t> and that that plan was developed and approved through a process that included participation by seniors; individuals with disabilities; representatives of public, private, nonprofit transportation and human service providers; and other members of the </a:t>
            </a:r>
            <a:r>
              <a:rPr lang="en-US" dirty="0" smtClean="0"/>
              <a:t>public</a:t>
            </a:r>
          </a:p>
          <a:p>
            <a:pPr marL="342900" lvl="1" indent="-342900"/>
            <a:r>
              <a:rPr lang="en-US" dirty="0">
                <a:hlinkClick r:id="rId2" action="ppaction://hlinkfile"/>
              </a:rPr>
              <a:t>file:///C:/</a:t>
            </a:r>
            <a:r>
              <a:rPr lang="en-US" dirty="0" smtClean="0">
                <a:hlinkClick r:id="rId2" action="ppaction://hlinkfile"/>
              </a:rPr>
              <a:t>Users/Lisa%20Reed/Desktop/5310%20for%20OPRA/2018_athens_county_coordinated_transportation_plan.pdf</a:t>
            </a:r>
            <a:endParaRPr lang="en-US" dirty="0" smtClean="0"/>
          </a:p>
          <a:p>
            <a:pPr marL="342900" lvl="1" indent="-342900"/>
            <a:endParaRPr lang="en-US" dirty="0" smtClean="0"/>
          </a:p>
          <a:p>
            <a:pPr marL="0" lvl="1" indent="0">
              <a:buNone/>
            </a:pPr>
            <a:endParaRPr lang="en-US" sz="1400" dirty="0"/>
          </a:p>
          <a:p>
            <a:endParaRPr lang="en-US" dirty="0"/>
          </a:p>
        </p:txBody>
      </p:sp>
    </p:spTree>
    <p:extLst>
      <p:ext uri="{BB962C8B-B14F-4D97-AF65-F5344CB8AC3E}">
        <p14:creationId xmlns:p14="http://schemas.microsoft.com/office/powerpoint/2010/main" val="16116161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Excluded Regions:</a:t>
            </a:r>
            <a:endParaRPr lang="en-US" dirty="0"/>
          </a:p>
        </p:txBody>
      </p:sp>
      <p:sp>
        <p:nvSpPr>
          <p:cNvPr id="3" name="Content Placeholder 2"/>
          <p:cNvSpPr>
            <a:spLocks noGrp="1"/>
          </p:cNvSpPr>
          <p:nvPr>
            <p:ph idx="1"/>
          </p:nvPr>
        </p:nvSpPr>
        <p:spPr/>
        <p:txBody>
          <a:bodyPr/>
          <a:lstStyle/>
          <a:p>
            <a:pPr marL="342900" lvl="2" indent="-342900"/>
            <a:endParaRPr lang="en-US" dirty="0" smtClean="0"/>
          </a:p>
          <a:p>
            <a:pPr marL="342900" lvl="2" indent="-342900"/>
            <a:r>
              <a:rPr lang="en-US" sz="1800" dirty="0" smtClean="0"/>
              <a:t>Butler </a:t>
            </a:r>
            <a:r>
              <a:rPr lang="en-US" sz="1800" dirty="0"/>
              <a:t>- OKI 2. Clermont - OKI 3. Cuyahoga - NOACA 4. Delaware - MORPC 5. Franklin - MORPC 6. Greene - MVRPC 7. Hamilton - OKI 8. Lake - NOACA 9. Lawrence - KYOVA 10. Lucas - TMACOG 11. Mahoning - WRTA 12. Medina - NOACA 13. Miami - MVRPC 14. Montgomery - MVRPC 15. Portage - AMATS 16. Stark - SARTA 17. Summit - METRO/ AMATS 18. Trumbull - TCTB 19. Warren- OKI 20. Wood- TMCOAG</a:t>
            </a:r>
          </a:p>
          <a:p>
            <a:endParaRPr lang="en-US" dirty="0"/>
          </a:p>
        </p:txBody>
      </p:sp>
    </p:spTree>
    <p:extLst>
      <p:ext uri="{BB962C8B-B14F-4D97-AF65-F5344CB8AC3E}">
        <p14:creationId xmlns:p14="http://schemas.microsoft.com/office/powerpoint/2010/main" val="37546657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Step 2</a:t>
            </a:r>
            <a:br>
              <a:rPr lang="en-US" dirty="0" smtClean="0"/>
            </a:br>
            <a:r>
              <a:rPr lang="en-US" sz="2000" dirty="0"/>
              <a:t>Email notification goes out state wide, announcing the request for letters of intent for the following</a:t>
            </a:r>
          </a:p>
        </p:txBody>
      </p:sp>
      <p:sp>
        <p:nvSpPr>
          <p:cNvPr id="3" name="Content Placeholder 2"/>
          <p:cNvSpPr>
            <a:spLocks noGrp="1"/>
          </p:cNvSpPr>
          <p:nvPr>
            <p:ph idx="1"/>
          </p:nvPr>
        </p:nvSpPr>
        <p:spPr/>
        <p:txBody>
          <a:bodyPr/>
          <a:lstStyle/>
          <a:p>
            <a:pPr lvl="1"/>
            <a:endParaRPr lang="en-US" dirty="0" smtClean="0"/>
          </a:p>
          <a:p>
            <a:pPr lvl="1"/>
            <a:r>
              <a:rPr lang="en-US" dirty="0" smtClean="0"/>
              <a:t>Vehicles</a:t>
            </a:r>
            <a:endParaRPr lang="en-US" dirty="0"/>
          </a:p>
          <a:p>
            <a:pPr lvl="1"/>
            <a:r>
              <a:rPr lang="en-US" dirty="0"/>
              <a:t>Computer hardware and/or software and equipment to support vehicles that serve the program purpose</a:t>
            </a:r>
          </a:p>
          <a:p>
            <a:pPr lvl="1"/>
            <a:r>
              <a:rPr lang="en-US" dirty="0"/>
              <a:t>Preventive maintenance for 5310 funded vehicles</a:t>
            </a:r>
          </a:p>
          <a:p>
            <a:pPr lvl="1"/>
            <a:r>
              <a:rPr lang="en-US" dirty="0"/>
              <a:t>Mobility </a:t>
            </a:r>
            <a:r>
              <a:rPr lang="en-US" dirty="0" smtClean="0"/>
              <a:t>management</a:t>
            </a:r>
          </a:p>
          <a:p>
            <a:pPr lvl="1"/>
            <a:r>
              <a:rPr lang="en-US" dirty="0" smtClean="0"/>
              <a:t>Operating </a:t>
            </a:r>
            <a:r>
              <a:rPr lang="en-US" dirty="0"/>
              <a:t>Assistance </a:t>
            </a:r>
          </a:p>
        </p:txBody>
      </p:sp>
    </p:spTree>
    <p:extLst>
      <p:ext uri="{BB962C8B-B14F-4D97-AF65-F5344CB8AC3E}">
        <p14:creationId xmlns:p14="http://schemas.microsoft.com/office/powerpoint/2010/main" val="25001252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Step 3</a:t>
            </a:r>
            <a:br>
              <a:rPr lang="en-US" dirty="0" smtClean="0"/>
            </a:br>
            <a:r>
              <a:rPr lang="en-US" sz="2700" dirty="0" smtClean="0"/>
              <a:t>Letter of Intent</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a:t>Use Chrome or Firefox for the application.  Internet Explorer is clunky and will occasionally cause you to lose your </a:t>
            </a:r>
            <a:r>
              <a:rPr lang="en-US" dirty="0" smtClean="0"/>
              <a:t>work.  Ask me how I know </a:t>
            </a:r>
            <a:r>
              <a:rPr lang="en-US" dirty="0" smtClean="0">
                <a:sym typeface="Wingdings" panose="05000000000000000000" pitchFamily="2" charset="2"/>
              </a:rPr>
              <a:t></a:t>
            </a:r>
          </a:p>
          <a:p>
            <a:pPr lvl="0"/>
            <a:r>
              <a:rPr lang="en-US" dirty="0"/>
              <a:t>Letters of Intent are due by </a:t>
            </a:r>
            <a:r>
              <a:rPr lang="en-US" b="1" dirty="0"/>
              <a:t>Monday, February 17, 2020 at 11:59 p.m</a:t>
            </a:r>
            <a:r>
              <a:rPr lang="en-US" dirty="0"/>
              <a:t>.</a:t>
            </a:r>
          </a:p>
          <a:p>
            <a:r>
              <a:rPr lang="en-US" dirty="0" smtClean="0"/>
              <a:t>Not a complicated document at all</a:t>
            </a:r>
            <a:r>
              <a:rPr lang="en-US" dirty="0"/>
              <a:t>:</a:t>
            </a:r>
            <a:endParaRPr lang="en-US" dirty="0" smtClean="0"/>
          </a:p>
          <a:p>
            <a:r>
              <a:rPr lang="en-US" dirty="0">
                <a:hlinkClick r:id="rId2"/>
              </a:rPr>
              <a:t>https://</a:t>
            </a:r>
            <a:r>
              <a:rPr lang="en-US" dirty="0" smtClean="0">
                <a:hlinkClick r:id="rId2"/>
              </a:rPr>
              <a:t>odot.formstack.com/forms/master_letter_of_intent</a:t>
            </a:r>
            <a:r>
              <a:rPr lang="en-US" dirty="0" smtClean="0"/>
              <a:t> </a:t>
            </a:r>
          </a:p>
          <a:p>
            <a:endParaRPr lang="en-US" dirty="0"/>
          </a:p>
        </p:txBody>
      </p:sp>
    </p:spTree>
    <p:extLst>
      <p:ext uri="{BB962C8B-B14F-4D97-AF65-F5344CB8AC3E}">
        <p14:creationId xmlns:p14="http://schemas.microsoft.com/office/powerpoint/2010/main" val="40863959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4</a:t>
            </a:r>
            <a:br>
              <a:rPr lang="en-US" dirty="0" smtClean="0"/>
            </a:br>
            <a:r>
              <a:rPr lang="en-US" sz="2400" dirty="0" smtClean="0"/>
              <a:t>ODOT Notification</a:t>
            </a:r>
            <a:endParaRPr lang="en-US" sz="2400" dirty="0"/>
          </a:p>
        </p:txBody>
      </p:sp>
      <p:sp>
        <p:nvSpPr>
          <p:cNvPr id="3" name="Content Placeholder 2"/>
          <p:cNvSpPr>
            <a:spLocks noGrp="1"/>
          </p:cNvSpPr>
          <p:nvPr>
            <p:ph idx="1"/>
          </p:nvPr>
        </p:nvSpPr>
        <p:spPr/>
        <p:txBody>
          <a:bodyPr/>
          <a:lstStyle/>
          <a:p>
            <a:r>
              <a:rPr lang="en-US"/>
              <a:t>You </a:t>
            </a:r>
            <a:r>
              <a:rPr lang="en-US" smtClean="0"/>
              <a:t>will receive </a:t>
            </a:r>
            <a:r>
              <a:rPr lang="en-US" dirty="0"/>
              <a:t>notification from ODOT whether or not your request for funding was approved via email with a registration link to attend a mandatory workshop about the grant </a:t>
            </a:r>
            <a:r>
              <a:rPr lang="en-US" dirty="0" smtClean="0"/>
              <a:t>process</a:t>
            </a:r>
          </a:p>
          <a:p>
            <a:pPr lvl="1"/>
            <a:r>
              <a:rPr lang="en-US" dirty="0"/>
              <a:t>The workshop last year was scheduled for 4 hours; we were done in 2</a:t>
            </a:r>
            <a:endParaRPr lang="en-US" sz="1400" dirty="0"/>
          </a:p>
          <a:p>
            <a:pPr lvl="1"/>
            <a:r>
              <a:rPr lang="en-US" dirty="0"/>
              <a:t>MAKE SURE YOU SIGN IN.  If your attendance isn’t documented, you are disqualified from applying for the grant.   </a:t>
            </a:r>
            <a:endParaRPr lang="en-US" sz="1400" dirty="0"/>
          </a:p>
          <a:p>
            <a:endParaRPr lang="en-US" dirty="0"/>
          </a:p>
        </p:txBody>
      </p:sp>
    </p:spTree>
    <p:extLst>
      <p:ext uri="{BB962C8B-B14F-4D97-AF65-F5344CB8AC3E}">
        <p14:creationId xmlns:p14="http://schemas.microsoft.com/office/powerpoint/2010/main" val="33741980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Step 5</a:t>
            </a:r>
            <a:br>
              <a:rPr lang="en-US" dirty="0" smtClean="0"/>
            </a:br>
            <a:r>
              <a:rPr lang="en-US" sz="2700" dirty="0" smtClean="0"/>
              <a:t>You will receive a link to begin application</a:t>
            </a:r>
            <a:endParaRPr lang="en-US" sz="2700" dirty="0"/>
          </a:p>
        </p:txBody>
      </p:sp>
      <p:sp>
        <p:nvSpPr>
          <p:cNvPr id="3" name="Content Placeholder 2"/>
          <p:cNvSpPr>
            <a:spLocks noGrp="1"/>
          </p:cNvSpPr>
          <p:nvPr>
            <p:ph idx="1"/>
          </p:nvPr>
        </p:nvSpPr>
        <p:spPr/>
        <p:txBody>
          <a:bodyPr/>
          <a:lstStyle/>
          <a:p>
            <a:pPr lvl="0"/>
            <a:r>
              <a:rPr lang="en-US" dirty="0"/>
              <a:t>Once </a:t>
            </a:r>
            <a:r>
              <a:rPr lang="en-US" dirty="0" smtClean="0"/>
              <a:t>you have completed the workshop and your attendance is documented, the </a:t>
            </a:r>
            <a:r>
              <a:rPr lang="en-US" dirty="0"/>
              <a:t>grant application link is sent out.</a:t>
            </a:r>
            <a:endParaRPr lang="en-US" sz="1600" dirty="0"/>
          </a:p>
          <a:p>
            <a:pPr lvl="1"/>
            <a:r>
              <a:rPr lang="en-US" dirty="0"/>
              <a:t>That’s when the real fun </a:t>
            </a:r>
            <a:r>
              <a:rPr lang="en-US" dirty="0" smtClean="0"/>
              <a:t>begins</a:t>
            </a:r>
          </a:p>
          <a:p>
            <a:pPr lvl="1"/>
            <a:r>
              <a:rPr lang="en-US" sz="1400" dirty="0">
                <a:hlinkClick r:id="rId2"/>
              </a:rPr>
              <a:t>https://</a:t>
            </a:r>
            <a:r>
              <a:rPr lang="en-US" sz="1400" dirty="0" smtClean="0">
                <a:hlinkClick r:id="rId2"/>
              </a:rPr>
              <a:t>secure.blackcattransit.com/Login.aspx?site=ohdot</a:t>
            </a:r>
            <a:r>
              <a:rPr lang="en-US" sz="1400" dirty="0" smtClean="0"/>
              <a:t> </a:t>
            </a:r>
            <a:endParaRPr lang="en-US" sz="1400" dirty="0"/>
          </a:p>
          <a:p>
            <a:endParaRPr lang="en-US" dirty="0"/>
          </a:p>
        </p:txBody>
      </p:sp>
    </p:spTree>
    <p:extLst>
      <p:ext uri="{BB962C8B-B14F-4D97-AF65-F5344CB8AC3E}">
        <p14:creationId xmlns:p14="http://schemas.microsoft.com/office/powerpoint/2010/main" val="11256379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Step 6</a:t>
            </a:r>
            <a:br>
              <a:rPr lang="en-US" dirty="0" smtClean="0"/>
            </a:br>
            <a:r>
              <a:rPr lang="en-US" sz="2700" dirty="0"/>
              <a:t>Settle I</a:t>
            </a:r>
            <a:r>
              <a:rPr lang="en-US" sz="2700" dirty="0" smtClean="0"/>
              <a:t>n! </a:t>
            </a:r>
            <a:endParaRPr lang="en-US" sz="2700" dirty="0"/>
          </a:p>
        </p:txBody>
      </p:sp>
      <p:sp>
        <p:nvSpPr>
          <p:cNvPr id="3" name="Content Placeholder 2"/>
          <p:cNvSpPr>
            <a:spLocks noGrp="1"/>
          </p:cNvSpPr>
          <p:nvPr>
            <p:ph idx="1"/>
          </p:nvPr>
        </p:nvSpPr>
        <p:spPr/>
        <p:txBody>
          <a:bodyPr/>
          <a:lstStyle/>
          <a:p>
            <a:r>
              <a:rPr lang="en-US" sz="3600" dirty="0" smtClean="0"/>
              <a:t>The </a:t>
            </a:r>
            <a:r>
              <a:rPr lang="en-US" sz="3600" dirty="0"/>
              <a:t>next several weeks of your life </a:t>
            </a:r>
            <a:r>
              <a:rPr lang="en-US" sz="3600" dirty="0" smtClean="0"/>
              <a:t>will be devoted </a:t>
            </a:r>
            <a:r>
              <a:rPr lang="en-US" sz="3600" dirty="0"/>
              <a:t>to this </a:t>
            </a:r>
            <a:r>
              <a:rPr lang="en-US" sz="3600" dirty="0" smtClean="0"/>
              <a:t>project</a:t>
            </a:r>
          </a:p>
          <a:p>
            <a:endParaRPr lang="en-US" dirty="0"/>
          </a:p>
        </p:txBody>
      </p:sp>
    </p:spTree>
    <p:extLst>
      <p:ext uri="{BB962C8B-B14F-4D97-AF65-F5344CB8AC3E}">
        <p14:creationId xmlns:p14="http://schemas.microsoft.com/office/powerpoint/2010/main" val="756580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7</a:t>
            </a:r>
            <a:br>
              <a:rPr lang="en-US" dirty="0" smtClean="0"/>
            </a:br>
            <a:r>
              <a:rPr lang="en-US" sz="2400" dirty="0" smtClean="0"/>
              <a:t>Public Announcement</a:t>
            </a:r>
            <a:endParaRPr lang="en-US" sz="2400" dirty="0"/>
          </a:p>
        </p:txBody>
      </p:sp>
      <p:sp>
        <p:nvSpPr>
          <p:cNvPr id="3" name="Content Placeholder 2"/>
          <p:cNvSpPr>
            <a:spLocks noGrp="1"/>
          </p:cNvSpPr>
          <p:nvPr>
            <p:ph idx="1"/>
          </p:nvPr>
        </p:nvSpPr>
        <p:spPr/>
        <p:txBody>
          <a:bodyPr/>
          <a:lstStyle/>
          <a:p>
            <a:pPr marL="342900" lvl="1" indent="-342900"/>
            <a:r>
              <a:rPr lang="en-US" dirty="0"/>
              <a:t>Very first thing, TIME SENSATIVE so you don’t lose track of time is to be sure to run a public announcement Ad, per grant language announcing the project.  The Public Notice must be published in the newspaper with the widest circulation at least two weeks prior to the application due date and should be provided to OHIO DEPARTMENT OF TRANSPORTATION 15 all public transit systems in your area.</a:t>
            </a:r>
            <a:endParaRPr lang="en-US" sz="1400" dirty="0"/>
          </a:p>
          <a:p>
            <a:endParaRPr lang="en-US" dirty="0"/>
          </a:p>
        </p:txBody>
      </p:sp>
    </p:spTree>
    <p:extLst>
      <p:ext uri="{BB962C8B-B14F-4D97-AF65-F5344CB8AC3E}">
        <p14:creationId xmlns:p14="http://schemas.microsoft.com/office/powerpoint/2010/main" val="1493073359"/>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174</TotalTime>
  <Words>743</Words>
  <Application>Microsoft Office PowerPoint</Application>
  <PresentationFormat>Widescreen</PresentationFormat>
  <Paragraphs>45</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Century Gothic</vt:lpstr>
      <vt:lpstr>Wingdings</vt:lpstr>
      <vt:lpstr>Wingdings 3</vt:lpstr>
      <vt:lpstr>Wisp</vt:lpstr>
      <vt:lpstr>5310 Program Overview</vt:lpstr>
      <vt:lpstr>Step 1 Determine if you are eligible to apply</vt:lpstr>
      <vt:lpstr>Excluded Regions:</vt:lpstr>
      <vt:lpstr>Step 2 Email notification goes out state wide, announcing the request for letters of intent for the following</vt:lpstr>
      <vt:lpstr>Step 3 Letter of Intent </vt:lpstr>
      <vt:lpstr>Step 4 ODOT Notification</vt:lpstr>
      <vt:lpstr>Step 5 You will receive a link to begin application</vt:lpstr>
      <vt:lpstr>Step 6 Settle In! </vt:lpstr>
      <vt:lpstr>Step 7 Public Announcement</vt:lpstr>
      <vt:lpstr>Sample Public Notice</vt:lpstr>
      <vt:lpstr>BlackCat Site</vt:lpstr>
      <vt:lpstr>Scoring Process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5310 Program Overview</dc:title>
  <dc:creator>Lisa Reed</dc:creator>
  <cp:lastModifiedBy>Lisa Reed</cp:lastModifiedBy>
  <cp:revision>11</cp:revision>
  <dcterms:created xsi:type="dcterms:W3CDTF">2020-02-11T16:23:39Z</dcterms:created>
  <dcterms:modified xsi:type="dcterms:W3CDTF">2020-02-13T18:55:47Z</dcterms:modified>
</cp:coreProperties>
</file>