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58" r:id="rId5"/>
    <p:sldId id="259" r:id="rId6"/>
    <p:sldId id="261" r:id="rId7"/>
    <p:sldId id="262" r:id="rId8"/>
    <p:sldId id="264" r:id="rId9"/>
    <p:sldId id="263"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62"/>
    <p:restoredTop sz="94694"/>
  </p:normalViewPr>
  <p:slideViewPr>
    <p:cSldViewPr>
      <p:cViewPr varScale="1">
        <p:scale>
          <a:sx n="112" d="100"/>
          <a:sy n="112" d="100"/>
        </p:scale>
        <p:origin x="224"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B8128-B79A-61DF-8188-5FD55F1F71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264C73-C6E9-DC86-5B48-92550197FD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83227C3-7A1C-B047-9299-C80887CF3BDE}"/>
              </a:ext>
            </a:extLst>
          </p:cNvPr>
          <p:cNvSpPr>
            <a:spLocks noGrp="1"/>
          </p:cNvSpPr>
          <p:nvPr>
            <p:ph type="dt" sz="half" idx="10"/>
          </p:nvPr>
        </p:nvSpPr>
        <p:spPr/>
        <p:txBody>
          <a:bodyPr/>
          <a:lstStyle/>
          <a:p>
            <a:fld id="{0875F75B-8765-F142-9E96-F5F9425FFDA1}" type="datetimeFigureOut">
              <a:rPr lang="en-US" smtClean="0"/>
              <a:t>12/4/24</a:t>
            </a:fld>
            <a:endParaRPr lang="en-US"/>
          </a:p>
        </p:txBody>
      </p:sp>
      <p:sp>
        <p:nvSpPr>
          <p:cNvPr id="5" name="Footer Placeholder 4">
            <a:extLst>
              <a:ext uri="{FF2B5EF4-FFF2-40B4-BE49-F238E27FC236}">
                <a16:creationId xmlns:a16="http://schemas.microsoft.com/office/drawing/2014/main" id="{35A3817A-5929-0C46-8469-1667F410E6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DFFAFF-6875-81D1-6BA6-1A49144F3283}"/>
              </a:ext>
            </a:extLst>
          </p:cNvPr>
          <p:cNvSpPr>
            <a:spLocks noGrp="1"/>
          </p:cNvSpPr>
          <p:nvPr>
            <p:ph type="sldNum" sz="quarter" idx="12"/>
          </p:nvPr>
        </p:nvSpPr>
        <p:spPr/>
        <p:txBody>
          <a:bodyPr/>
          <a:lstStyle/>
          <a:p>
            <a:fld id="{B2BC523F-9B39-E04C-A815-245E56762EE3}" type="slidenum">
              <a:rPr lang="en-US" smtClean="0"/>
              <a:t>‹#›</a:t>
            </a:fld>
            <a:endParaRPr lang="en-US"/>
          </a:p>
        </p:txBody>
      </p:sp>
    </p:spTree>
    <p:extLst>
      <p:ext uri="{BB962C8B-B14F-4D97-AF65-F5344CB8AC3E}">
        <p14:creationId xmlns:p14="http://schemas.microsoft.com/office/powerpoint/2010/main" val="4146428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A69EC-8674-8BE3-AD38-F13123278B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9B8E44-E296-B693-1558-815FE87B85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E2BDFC-3252-299C-83D0-7C9A33A07C17}"/>
              </a:ext>
            </a:extLst>
          </p:cNvPr>
          <p:cNvSpPr>
            <a:spLocks noGrp="1"/>
          </p:cNvSpPr>
          <p:nvPr>
            <p:ph type="dt" sz="half" idx="10"/>
          </p:nvPr>
        </p:nvSpPr>
        <p:spPr/>
        <p:txBody>
          <a:bodyPr/>
          <a:lstStyle/>
          <a:p>
            <a:fld id="{0875F75B-8765-F142-9E96-F5F9425FFDA1}" type="datetimeFigureOut">
              <a:rPr lang="en-US" smtClean="0"/>
              <a:t>12/4/24</a:t>
            </a:fld>
            <a:endParaRPr lang="en-US"/>
          </a:p>
        </p:txBody>
      </p:sp>
      <p:sp>
        <p:nvSpPr>
          <p:cNvPr id="5" name="Footer Placeholder 4">
            <a:extLst>
              <a:ext uri="{FF2B5EF4-FFF2-40B4-BE49-F238E27FC236}">
                <a16:creationId xmlns:a16="http://schemas.microsoft.com/office/drawing/2014/main" id="{E81DA8A9-BAB3-BA09-8178-DC58C45552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C27726-086B-999C-3E45-CA69DB909E35}"/>
              </a:ext>
            </a:extLst>
          </p:cNvPr>
          <p:cNvSpPr>
            <a:spLocks noGrp="1"/>
          </p:cNvSpPr>
          <p:nvPr>
            <p:ph type="sldNum" sz="quarter" idx="12"/>
          </p:nvPr>
        </p:nvSpPr>
        <p:spPr/>
        <p:txBody>
          <a:bodyPr/>
          <a:lstStyle/>
          <a:p>
            <a:fld id="{B2BC523F-9B39-E04C-A815-245E56762EE3}" type="slidenum">
              <a:rPr lang="en-US" smtClean="0"/>
              <a:t>‹#›</a:t>
            </a:fld>
            <a:endParaRPr lang="en-US"/>
          </a:p>
        </p:txBody>
      </p:sp>
    </p:spTree>
    <p:extLst>
      <p:ext uri="{BB962C8B-B14F-4D97-AF65-F5344CB8AC3E}">
        <p14:creationId xmlns:p14="http://schemas.microsoft.com/office/powerpoint/2010/main" val="2801615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2C353E-1410-B6E9-BA5B-5DECF0D3A56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DFE610C-3E5E-B066-7C58-58A63DDE96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693AD0-CE9E-4651-CD13-CDFAE7A15E66}"/>
              </a:ext>
            </a:extLst>
          </p:cNvPr>
          <p:cNvSpPr>
            <a:spLocks noGrp="1"/>
          </p:cNvSpPr>
          <p:nvPr>
            <p:ph type="dt" sz="half" idx="10"/>
          </p:nvPr>
        </p:nvSpPr>
        <p:spPr/>
        <p:txBody>
          <a:bodyPr/>
          <a:lstStyle/>
          <a:p>
            <a:fld id="{0875F75B-8765-F142-9E96-F5F9425FFDA1}" type="datetimeFigureOut">
              <a:rPr lang="en-US" smtClean="0"/>
              <a:t>12/4/24</a:t>
            </a:fld>
            <a:endParaRPr lang="en-US"/>
          </a:p>
        </p:txBody>
      </p:sp>
      <p:sp>
        <p:nvSpPr>
          <p:cNvPr id="5" name="Footer Placeholder 4">
            <a:extLst>
              <a:ext uri="{FF2B5EF4-FFF2-40B4-BE49-F238E27FC236}">
                <a16:creationId xmlns:a16="http://schemas.microsoft.com/office/drawing/2014/main" id="{A063C637-5D33-24D9-5D09-59500800E4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7556F1-8AC1-C9BE-9D76-3D5896BD55A8}"/>
              </a:ext>
            </a:extLst>
          </p:cNvPr>
          <p:cNvSpPr>
            <a:spLocks noGrp="1"/>
          </p:cNvSpPr>
          <p:nvPr>
            <p:ph type="sldNum" sz="quarter" idx="12"/>
          </p:nvPr>
        </p:nvSpPr>
        <p:spPr/>
        <p:txBody>
          <a:bodyPr/>
          <a:lstStyle/>
          <a:p>
            <a:fld id="{B2BC523F-9B39-E04C-A815-245E56762EE3}" type="slidenum">
              <a:rPr lang="en-US" smtClean="0"/>
              <a:t>‹#›</a:t>
            </a:fld>
            <a:endParaRPr lang="en-US"/>
          </a:p>
        </p:txBody>
      </p:sp>
    </p:spTree>
    <p:extLst>
      <p:ext uri="{BB962C8B-B14F-4D97-AF65-F5344CB8AC3E}">
        <p14:creationId xmlns:p14="http://schemas.microsoft.com/office/powerpoint/2010/main" val="2943620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04217-3B9B-715E-7434-ABF2BA1AF3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ECA259-9C30-B795-8822-E2D911F295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28432C-AC51-370D-2464-7AD141934123}"/>
              </a:ext>
            </a:extLst>
          </p:cNvPr>
          <p:cNvSpPr>
            <a:spLocks noGrp="1"/>
          </p:cNvSpPr>
          <p:nvPr>
            <p:ph type="dt" sz="half" idx="10"/>
          </p:nvPr>
        </p:nvSpPr>
        <p:spPr/>
        <p:txBody>
          <a:bodyPr/>
          <a:lstStyle/>
          <a:p>
            <a:fld id="{0875F75B-8765-F142-9E96-F5F9425FFDA1}" type="datetimeFigureOut">
              <a:rPr lang="en-US" smtClean="0"/>
              <a:t>12/4/24</a:t>
            </a:fld>
            <a:endParaRPr lang="en-US"/>
          </a:p>
        </p:txBody>
      </p:sp>
      <p:sp>
        <p:nvSpPr>
          <p:cNvPr id="5" name="Footer Placeholder 4">
            <a:extLst>
              <a:ext uri="{FF2B5EF4-FFF2-40B4-BE49-F238E27FC236}">
                <a16:creationId xmlns:a16="http://schemas.microsoft.com/office/drawing/2014/main" id="{D5CB7206-8659-7EFF-FA7B-1F151A0F05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8F3C48-82E5-6D6C-63F1-001951D37893}"/>
              </a:ext>
            </a:extLst>
          </p:cNvPr>
          <p:cNvSpPr>
            <a:spLocks noGrp="1"/>
          </p:cNvSpPr>
          <p:nvPr>
            <p:ph type="sldNum" sz="quarter" idx="12"/>
          </p:nvPr>
        </p:nvSpPr>
        <p:spPr/>
        <p:txBody>
          <a:bodyPr/>
          <a:lstStyle/>
          <a:p>
            <a:fld id="{B2BC523F-9B39-E04C-A815-245E56762EE3}" type="slidenum">
              <a:rPr lang="en-US" smtClean="0"/>
              <a:t>‹#›</a:t>
            </a:fld>
            <a:endParaRPr lang="en-US"/>
          </a:p>
        </p:txBody>
      </p:sp>
    </p:spTree>
    <p:extLst>
      <p:ext uri="{BB962C8B-B14F-4D97-AF65-F5344CB8AC3E}">
        <p14:creationId xmlns:p14="http://schemas.microsoft.com/office/powerpoint/2010/main" val="372416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832C0-67D4-A61B-BB69-6759C024A6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90A1AF3-1685-92BD-3112-8C11257CEA9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12B9E6-4A5B-62F5-542F-7AD6A5624FF9}"/>
              </a:ext>
            </a:extLst>
          </p:cNvPr>
          <p:cNvSpPr>
            <a:spLocks noGrp="1"/>
          </p:cNvSpPr>
          <p:nvPr>
            <p:ph type="dt" sz="half" idx="10"/>
          </p:nvPr>
        </p:nvSpPr>
        <p:spPr/>
        <p:txBody>
          <a:bodyPr/>
          <a:lstStyle/>
          <a:p>
            <a:fld id="{0875F75B-8765-F142-9E96-F5F9425FFDA1}" type="datetimeFigureOut">
              <a:rPr lang="en-US" smtClean="0"/>
              <a:t>12/4/24</a:t>
            </a:fld>
            <a:endParaRPr lang="en-US"/>
          </a:p>
        </p:txBody>
      </p:sp>
      <p:sp>
        <p:nvSpPr>
          <p:cNvPr id="5" name="Footer Placeholder 4">
            <a:extLst>
              <a:ext uri="{FF2B5EF4-FFF2-40B4-BE49-F238E27FC236}">
                <a16:creationId xmlns:a16="http://schemas.microsoft.com/office/drawing/2014/main" id="{A4A64BC4-E68C-8373-D01E-B0FDC343BC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A45C45-828F-2BB4-4536-0F7682E007B7}"/>
              </a:ext>
            </a:extLst>
          </p:cNvPr>
          <p:cNvSpPr>
            <a:spLocks noGrp="1"/>
          </p:cNvSpPr>
          <p:nvPr>
            <p:ph type="sldNum" sz="quarter" idx="12"/>
          </p:nvPr>
        </p:nvSpPr>
        <p:spPr/>
        <p:txBody>
          <a:bodyPr/>
          <a:lstStyle/>
          <a:p>
            <a:fld id="{B2BC523F-9B39-E04C-A815-245E56762EE3}" type="slidenum">
              <a:rPr lang="en-US" smtClean="0"/>
              <a:t>‹#›</a:t>
            </a:fld>
            <a:endParaRPr lang="en-US"/>
          </a:p>
        </p:txBody>
      </p:sp>
    </p:spTree>
    <p:extLst>
      <p:ext uri="{BB962C8B-B14F-4D97-AF65-F5344CB8AC3E}">
        <p14:creationId xmlns:p14="http://schemas.microsoft.com/office/powerpoint/2010/main" val="1406819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E7FE6-1048-D6AB-9EBC-16070EC7E2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ABEA6F-7E52-A429-F76E-4D7C507899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7205FC-1A61-858C-F363-0EC86C7AD7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6846B62-FAB6-5CC7-94F7-105A645E23EB}"/>
              </a:ext>
            </a:extLst>
          </p:cNvPr>
          <p:cNvSpPr>
            <a:spLocks noGrp="1"/>
          </p:cNvSpPr>
          <p:nvPr>
            <p:ph type="dt" sz="half" idx="10"/>
          </p:nvPr>
        </p:nvSpPr>
        <p:spPr/>
        <p:txBody>
          <a:bodyPr/>
          <a:lstStyle/>
          <a:p>
            <a:fld id="{0875F75B-8765-F142-9E96-F5F9425FFDA1}" type="datetimeFigureOut">
              <a:rPr lang="en-US" smtClean="0"/>
              <a:t>12/4/24</a:t>
            </a:fld>
            <a:endParaRPr lang="en-US"/>
          </a:p>
        </p:txBody>
      </p:sp>
      <p:sp>
        <p:nvSpPr>
          <p:cNvPr id="6" name="Footer Placeholder 5">
            <a:extLst>
              <a:ext uri="{FF2B5EF4-FFF2-40B4-BE49-F238E27FC236}">
                <a16:creationId xmlns:a16="http://schemas.microsoft.com/office/drawing/2014/main" id="{C3746352-11C8-F730-BC20-A14EF8C930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B56739-40CC-F0B6-7243-FADE42FA22B6}"/>
              </a:ext>
            </a:extLst>
          </p:cNvPr>
          <p:cNvSpPr>
            <a:spLocks noGrp="1"/>
          </p:cNvSpPr>
          <p:nvPr>
            <p:ph type="sldNum" sz="quarter" idx="12"/>
          </p:nvPr>
        </p:nvSpPr>
        <p:spPr/>
        <p:txBody>
          <a:bodyPr/>
          <a:lstStyle/>
          <a:p>
            <a:fld id="{B2BC523F-9B39-E04C-A815-245E56762EE3}" type="slidenum">
              <a:rPr lang="en-US" smtClean="0"/>
              <a:t>‹#›</a:t>
            </a:fld>
            <a:endParaRPr lang="en-US"/>
          </a:p>
        </p:txBody>
      </p:sp>
    </p:spTree>
    <p:extLst>
      <p:ext uri="{BB962C8B-B14F-4D97-AF65-F5344CB8AC3E}">
        <p14:creationId xmlns:p14="http://schemas.microsoft.com/office/powerpoint/2010/main" val="3739663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45274-ACB5-0C08-AB1E-4901FD28C7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B4745C-7566-D8FF-DF55-72B189387C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4C45A3-B6B6-7078-1E93-7B904700A7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2ABB30-9BE0-E2BC-BC59-BDB1782AAC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9E1B4C-A687-B6F8-F95B-9061E56432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6973028-8412-3B51-F93F-BED511FCE386}"/>
              </a:ext>
            </a:extLst>
          </p:cNvPr>
          <p:cNvSpPr>
            <a:spLocks noGrp="1"/>
          </p:cNvSpPr>
          <p:nvPr>
            <p:ph type="dt" sz="half" idx="10"/>
          </p:nvPr>
        </p:nvSpPr>
        <p:spPr/>
        <p:txBody>
          <a:bodyPr/>
          <a:lstStyle/>
          <a:p>
            <a:fld id="{0875F75B-8765-F142-9E96-F5F9425FFDA1}" type="datetimeFigureOut">
              <a:rPr lang="en-US" smtClean="0"/>
              <a:t>12/4/24</a:t>
            </a:fld>
            <a:endParaRPr lang="en-US"/>
          </a:p>
        </p:txBody>
      </p:sp>
      <p:sp>
        <p:nvSpPr>
          <p:cNvPr id="8" name="Footer Placeholder 7">
            <a:extLst>
              <a:ext uri="{FF2B5EF4-FFF2-40B4-BE49-F238E27FC236}">
                <a16:creationId xmlns:a16="http://schemas.microsoft.com/office/drawing/2014/main" id="{5CB74ADB-E3AB-2C63-DA5B-94FE4CB617F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2A9A47-A695-6C1D-9601-0E579CA6D649}"/>
              </a:ext>
            </a:extLst>
          </p:cNvPr>
          <p:cNvSpPr>
            <a:spLocks noGrp="1"/>
          </p:cNvSpPr>
          <p:nvPr>
            <p:ph type="sldNum" sz="quarter" idx="12"/>
          </p:nvPr>
        </p:nvSpPr>
        <p:spPr/>
        <p:txBody>
          <a:bodyPr/>
          <a:lstStyle/>
          <a:p>
            <a:fld id="{B2BC523F-9B39-E04C-A815-245E56762EE3}" type="slidenum">
              <a:rPr lang="en-US" smtClean="0"/>
              <a:t>‹#›</a:t>
            </a:fld>
            <a:endParaRPr lang="en-US"/>
          </a:p>
        </p:txBody>
      </p:sp>
    </p:spTree>
    <p:extLst>
      <p:ext uri="{BB962C8B-B14F-4D97-AF65-F5344CB8AC3E}">
        <p14:creationId xmlns:p14="http://schemas.microsoft.com/office/powerpoint/2010/main" val="2047486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A24FC-B5EA-4231-CA08-8E273A0ABF9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DDCCE8-D43C-E5A6-C04B-706F0572E5F1}"/>
              </a:ext>
            </a:extLst>
          </p:cNvPr>
          <p:cNvSpPr>
            <a:spLocks noGrp="1"/>
          </p:cNvSpPr>
          <p:nvPr>
            <p:ph type="dt" sz="half" idx="10"/>
          </p:nvPr>
        </p:nvSpPr>
        <p:spPr/>
        <p:txBody>
          <a:bodyPr/>
          <a:lstStyle/>
          <a:p>
            <a:fld id="{0875F75B-8765-F142-9E96-F5F9425FFDA1}" type="datetimeFigureOut">
              <a:rPr lang="en-US" smtClean="0"/>
              <a:t>12/4/24</a:t>
            </a:fld>
            <a:endParaRPr lang="en-US"/>
          </a:p>
        </p:txBody>
      </p:sp>
      <p:sp>
        <p:nvSpPr>
          <p:cNvPr id="4" name="Footer Placeholder 3">
            <a:extLst>
              <a:ext uri="{FF2B5EF4-FFF2-40B4-BE49-F238E27FC236}">
                <a16:creationId xmlns:a16="http://schemas.microsoft.com/office/drawing/2014/main" id="{055734D7-A164-85F3-B89A-1170F32AB5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0D9794-A4CD-2DEC-0027-6F24762DB5A4}"/>
              </a:ext>
            </a:extLst>
          </p:cNvPr>
          <p:cNvSpPr>
            <a:spLocks noGrp="1"/>
          </p:cNvSpPr>
          <p:nvPr>
            <p:ph type="sldNum" sz="quarter" idx="12"/>
          </p:nvPr>
        </p:nvSpPr>
        <p:spPr/>
        <p:txBody>
          <a:bodyPr/>
          <a:lstStyle/>
          <a:p>
            <a:fld id="{B2BC523F-9B39-E04C-A815-245E56762EE3}" type="slidenum">
              <a:rPr lang="en-US" smtClean="0"/>
              <a:t>‹#›</a:t>
            </a:fld>
            <a:endParaRPr lang="en-US"/>
          </a:p>
        </p:txBody>
      </p:sp>
    </p:spTree>
    <p:extLst>
      <p:ext uri="{BB962C8B-B14F-4D97-AF65-F5344CB8AC3E}">
        <p14:creationId xmlns:p14="http://schemas.microsoft.com/office/powerpoint/2010/main" val="3420935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43D227-4EE8-9454-74F5-DF756573B61B}"/>
              </a:ext>
            </a:extLst>
          </p:cNvPr>
          <p:cNvSpPr>
            <a:spLocks noGrp="1"/>
          </p:cNvSpPr>
          <p:nvPr>
            <p:ph type="dt" sz="half" idx="10"/>
          </p:nvPr>
        </p:nvSpPr>
        <p:spPr/>
        <p:txBody>
          <a:bodyPr/>
          <a:lstStyle/>
          <a:p>
            <a:fld id="{0875F75B-8765-F142-9E96-F5F9425FFDA1}" type="datetimeFigureOut">
              <a:rPr lang="en-US" smtClean="0"/>
              <a:t>12/4/24</a:t>
            </a:fld>
            <a:endParaRPr lang="en-US"/>
          </a:p>
        </p:txBody>
      </p:sp>
      <p:sp>
        <p:nvSpPr>
          <p:cNvPr id="3" name="Footer Placeholder 2">
            <a:extLst>
              <a:ext uri="{FF2B5EF4-FFF2-40B4-BE49-F238E27FC236}">
                <a16:creationId xmlns:a16="http://schemas.microsoft.com/office/drawing/2014/main" id="{61191406-172B-E532-0662-29B84A919E0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844E3E-8BAB-0032-6476-374FC0BF499A}"/>
              </a:ext>
            </a:extLst>
          </p:cNvPr>
          <p:cNvSpPr>
            <a:spLocks noGrp="1"/>
          </p:cNvSpPr>
          <p:nvPr>
            <p:ph type="sldNum" sz="quarter" idx="12"/>
          </p:nvPr>
        </p:nvSpPr>
        <p:spPr/>
        <p:txBody>
          <a:bodyPr/>
          <a:lstStyle/>
          <a:p>
            <a:fld id="{B2BC523F-9B39-E04C-A815-245E56762EE3}" type="slidenum">
              <a:rPr lang="en-US" smtClean="0"/>
              <a:t>‹#›</a:t>
            </a:fld>
            <a:endParaRPr lang="en-US"/>
          </a:p>
        </p:txBody>
      </p:sp>
    </p:spTree>
    <p:extLst>
      <p:ext uri="{BB962C8B-B14F-4D97-AF65-F5344CB8AC3E}">
        <p14:creationId xmlns:p14="http://schemas.microsoft.com/office/powerpoint/2010/main" val="1735260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ED6F8-7F9E-706A-72AC-363513A860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D82DB1D-4DC1-8541-3321-5D384E1882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AFEF92-A671-7DEE-0F5F-5ADE2CB8E7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B68B79-80D7-152B-A398-6262FD799CBB}"/>
              </a:ext>
            </a:extLst>
          </p:cNvPr>
          <p:cNvSpPr>
            <a:spLocks noGrp="1"/>
          </p:cNvSpPr>
          <p:nvPr>
            <p:ph type="dt" sz="half" idx="10"/>
          </p:nvPr>
        </p:nvSpPr>
        <p:spPr/>
        <p:txBody>
          <a:bodyPr/>
          <a:lstStyle/>
          <a:p>
            <a:fld id="{0875F75B-8765-F142-9E96-F5F9425FFDA1}" type="datetimeFigureOut">
              <a:rPr lang="en-US" smtClean="0"/>
              <a:t>12/4/24</a:t>
            </a:fld>
            <a:endParaRPr lang="en-US"/>
          </a:p>
        </p:txBody>
      </p:sp>
      <p:sp>
        <p:nvSpPr>
          <p:cNvPr id="6" name="Footer Placeholder 5">
            <a:extLst>
              <a:ext uri="{FF2B5EF4-FFF2-40B4-BE49-F238E27FC236}">
                <a16:creationId xmlns:a16="http://schemas.microsoft.com/office/drawing/2014/main" id="{951651E2-C215-73EE-A01A-49D64D2192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81C9D1-47D1-C36C-B390-E4694133923B}"/>
              </a:ext>
            </a:extLst>
          </p:cNvPr>
          <p:cNvSpPr>
            <a:spLocks noGrp="1"/>
          </p:cNvSpPr>
          <p:nvPr>
            <p:ph type="sldNum" sz="quarter" idx="12"/>
          </p:nvPr>
        </p:nvSpPr>
        <p:spPr/>
        <p:txBody>
          <a:bodyPr/>
          <a:lstStyle/>
          <a:p>
            <a:fld id="{B2BC523F-9B39-E04C-A815-245E56762EE3}" type="slidenum">
              <a:rPr lang="en-US" smtClean="0"/>
              <a:t>‹#›</a:t>
            </a:fld>
            <a:endParaRPr lang="en-US"/>
          </a:p>
        </p:txBody>
      </p:sp>
    </p:spTree>
    <p:extLst>
      <p:ext uri="{BB962C8B-B14F-4D97-AF65-F5344CB8AC3E}">
        <p14:creationId xmlns:p14="http://schemas.microsoft.com/office/powerpoint/2010/main" val="969682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86476-A467-1E1A-8CE4-1891A51B05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64DB2E-B01B-677F-2B80-B1BEBF5E74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EA55E44-9736-2FF2-81F9-DE6E4B974A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C76EFE-A01E-F7A3-A56E-895BFDFD7CA7}"/>
              </a:ext>
            </a:extLst>
          </p:cNvPr>
          <p:cNvSpPr>
            <a:spLocks noGrp="1"/>
          </p:cNvSpPr>
          <p:nvPr>
            <p:ph type="dt" sz="half" idx="10"/>
          </p:nvPr>
        </p:nvSpPr>
        <p:spPr/>
        <p:txBody>
          <a:bodyPr/>
          <a:lstStyle/>
          <a:p>
            <a:fld id="{0875F75B-8765-F142-9E96-F5F9425FFDA1}" type="datetimeFigureOut">
              <a:rPr lang="en-US" smtClean="0"/>
              <a:t>12/4/24</a:t>
            </a:fld>
            <a:endParaRPr lang="en-US"/>
          </a:p>
        </p:txBody>
      </p:sp>
      <p:sp>
        <p:nvSpPr>
          <p:cNvPr id="6" name="Footer Placeholder 5">
            <a:extLst>
              <a:ext uri="{FF2B5EF4-FFF2-40B4-BE49-F238E27FC236}">
                <a16:creationId xmlns:a16="http://schemas.microsoft.com/office/drawing/2014/main" id="{8832A422-C07D-72D8-31F5-F7EE45175F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9CD011-C4F6-BD49-A8CC-0327190DACF5}"/>
              </a:ext>
            </a:extLst>
          </p:cNvPr>
          <p:cNvSpPr>
            <a:spLocks noGrp="1"/>
          </p:cNvSpPr>
          <p:nvPr>
            <p:ph type="sldNum" sz="quarter" idx="12"/>
          </p:nvPr>
        </p:nvSpPr>
        <p:spPr/>
        <p:txBody>
          <a:bodyPr/>
          <a:lstStyle/>
          <a:p>
            <a:fld id="{B2BC523F-9B39-E04C-A815-245E56762EE3}" type="slidenum">
              <a:rPr lang="en-US" smtClean="0"/>
              <a:t>‹#›</a:t>
            </a:fld>
            <a:endParaRPr lang="en-US"/>
          </a:p>
        </p:txBody>
      </p:sp>
    </p:spTree>
    <p:extLst>
      <p:ext uri="{BB962C8B-B14F-4D97-AF65-F5344CB8AC3E}">
        <p14:creationId xmlns:p14="http://schemas.microsoft.com/office/powerpoint/2010/main" val="2443058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E0799B-95F5-50D9-1860-FD7D105935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10F57CD-C8CD-E68E-876F-E506C40FB6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9E30E1-8B34-ABC7-BB12-9D9E4B639E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875F75B-8765-F142-9E96-F5F9425FFDA1}" type="datetimeFigureOut">
              <a:rPr lang="en-US" smtClean="0"/>
              <a:t>12/4/24</a:t>
            </a:fld>
            <a:endParaRPr lang="en-US"/>
          </a:p>
        </p:txBody>
      </p:sp>
      <p:sp>
        <p:nvSpPr>
          <p:cNvPr id="5" name="Footer Placeholder 4">
            <a:extLst>
              <a:ext uri="{FF2B5EF4-FFF2-40B4-BE49-F238E27FC236}">
                <a16:creationId xmlns:a16="http://schemas.microsoft.com/office/drawing/2014/main" id="{A68991EC-BDC7-0F40-177D-211B8F4763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BF70328-2A5D-6FE7-2C05-DC6656A8C9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2BC523F-9B39-E04C-A815-245E56762EE3}" type="slidenum">
              <a:rPr lang="en-US" smtClean="0"/>
              <a:t>‹#›</a:t>
            </a:fld>
            <a:endParaRPr lang="en-US"/>
          </a:p>
        </p:txBody>
      </p:sp>
    </p:spTree>
    <p:extLst>
      <p:ext uri="{BB962C8B-B14F-4D97-AF65-F5344CB8AC3E}">
        <p14:creationId xmlns:p14="http://schemas.microsoft.com/office/powerpoint/2010/main" val="2002561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B0B-EFCB-91FE-27C9-F76E19ABE962}"/>
              </a:ext>
            </a:extLst>
          </p:cNvPr>
          <p:cNvSpPr>
            <a:spLocks noGrp="1"/>
          </p:cNvSpPr>
          <p:nvPr>
            <p:ph type="ctrTitle"/>
          </p:nvPr>
        </p:nvSpPr>
        <p:spPr/>
        <p:txBody>
          <a:bodyPr/>
          <a:lstStyle/>
          <a:p>
            <a:r>
              <a:rPr lang="en-US"/>
              <a:t>Proposed </a:t>
            </a:r>
            <a:r>
              <a:rPr lang="en-US" dirty="0"/>
              <a:t>14c Rule</a:t>
            </a:r>
          </a:p>
        </p:txBody>
      </p:sp>
      <p:sp>
        <p:nvSpPr>
          <p:cNvPr id="3" name="Subtitle 2">
            <a:extLst>
              <a:ext uri="{FF2B5EF4-FFF2-40B4-BE49-F238E27FC236}">
                <a16:creationId xmlns:a16="http://schemas.microsoft.com/office/drawing/2014/main" id="{8A91BF79-ACEC-19A7-5B1C-6B3DC8A2B47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32658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3E56D-9153-A492-D4D0-8CED763A239D}"/>
              </a:ext>
            </a:extLst>
          </p:cNvPr>
          <p:cNvSpPr>
            <a:spLocks noGrp="1"/>
          </p:cNvSpPr>
          <p:nvPr>
            <p:ph type="title"/>
          </p:nvPr>
        </p:nvSpPr>
        <p:spPr/>
        <p:txBody>
          <a:bodyPr/>
          <a:lstStyle/>
          <a:p>
            <a:r>
              <a:rPr lang="en-US" dirty="0"/>
              <a:t>Feedback/Comments</a:t>
            </a:r>
          </a:p>
        </p:txBody>
      </p:sp>
      <p:sp>
        <p:nvSpPr>
          <p:cNvPr id="3" name="Content Placeholder 2">
            <a:extLst>
              <a:ext uri="{FF2B5EF4-FFF2-40B4-BE49-F238E27FC236}">
                <a16:creationId xmlns:a16="http://schemas.microsoft.com/office/drawing/2014/main" id="{5F7627C4-F9F4-9062-39CD-A2D3A4728FC9}"/>
              </a:ext>
            </a:extLst>
          </p:cNvPr>
          <p:cNvSpPr>
            <a:spLocks noGrp="1"/>
          </p:cNvSpPr>
          <p:nvPr>
            <p:ph idx="1"/>
          </p:nvPr>
        </p:nvSpPr>
        <p:spPr/>
        <p:txBody>
          <a:bodyPr/>
          <a:lstStyle/>
          <a:p>
            <a:r>
              <a:rPr lang="en-US" dirty="0"/>
              <a:t>Due January 17</a:t>
            </a:r>
            <a:r>
              <a:rPr lang="en-US" baseline="30000" dirty="0"/>
              <a:t>th</a:t>
            </a:r>
            <a:r>
              <a:rPr lang="en-US" dirty="0"/>
              <a:t>, 2025</a:t>
            </a:r>
          </a:p>
          <a:p>
            <a:r>
              <a:rPr lang="en-US" dirty="0" err="1"/>
              <a:t>WHDPRAComments@dol.gov</a:t>
            </a:r>
            <a:endParaRPr lang="en-US" dirty="0"/>
          </a:p>
        </p:txBody>
      </p:sp>
    </p:spTree>
    <p:extLst>
      <p:ext uri="{BB962C8B-B14F-4D97-AF65-F5344CB8AC3E}">
        <p14:creationId xmlns:p14="http://schemas.microsoft.com/office/powerpoint/2010/main" val="1729659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F9659-7156-D703-A783-6305162177B2}"/>
              </a:ext>
            </a:extLst>
          </p:cNvPr>
          <p:cNvSpPr>
            <a:spLocks noGrp="1"/>
          </p:cNvSpPr>
          <p:nvPr>
            <p:ph type="title"/>
          </p:nvPr>
        </p:nvSpPr>
        <p:spPr/>
        <p:txBody>
          <a:bodyPr/>
          <a:lstStyle/>
          <a:p>
            <a:r>
              <a:rPr lang="en-US" dirty="0"/>
              <a:t>Some Context and Timelines</a:t>
            </a:r>
          </a:p>
        </p:txBody>
      </p:sp>
      <p:sp>
        <p:nvSpPr>
          <p:cNvPr id="3" name="Content Placeholder 2">
            <a:extLst>
              <a:ext uri="{FF2B5EF4-FFF2-40B4-BE49-F238E27FC236}">
                <a16:creationId xmlns:a16="http://schemas.microsoft.com/office/drawing/2014/main" id="{78EBA13D-363E-C523-AF9C-03672218BC61}"/>
              </a:ext>
            </a:extLst>
          </p:cNvPr>
          <p:cNvSpPr>
            <a:spLocks noGrp="1"/>
          </p:cNvSpPr>
          <p:nvPr>
            <p:ph idx="1"/>
          </p:nvPr>
        </p:nvSpPr>
        <p:spPr/>
        <p:txBody>
          <a:bodyPr>
            <a:normAutofit fontScale="92500" lnSpcReduction="10000"/>
          </a:bodyPr>
          <a:lstStyle/>
          <a:p>
            <a:r>
              <a:rPr lang="en-US" dirty="0"/>
              <a:t>US DOL Wage and Hour Division announces review of 14c program in September 2023. </a:t>
            </a:r>
          </a:p>
          <a:p>
            <a:r>
              <a:rPr lang="en-US" dirty="0"/>
              <a:t>Listening sessions held fall 2023.</a:t>
            </a:r>
          </a:p>
          <a:p>
            <a:r>
              <a:rPr lang="en-US" dirty="0"/>
              <a:t>Proposed rule released this week</a:t>
            </a:r>
          </a:p>
          <a:p>
            <a:r>
              <a:rPr lang="en-US" dirty="0"/>
              <a:t>Public comments open until January 17</a:t>
            </a:r>
            <a:r>
              <a:rPr lang="en-US" baseline="30000" dirty="0"/>
              <a:t>th</a:t>
            </a:r>
            <a:r>
              <a:rPr lang="en-US" dirty="0"/>
              <a:t>, 2025 (45 days)</a:t>
            </a:r>
          </a:p>
          <a:p>
            <a:r>
              <a:rPr lang="en-US" dirty="0"/>
              <a:t>Final rule then promulgated?</a:t>
            </a:r>
          </a:p>
          <a:p>
            <a:pPr lvl="1"/>
            <a:r>
              <a:rPr lang="en-US" dirty="0"/>
              <a:t>Changing administration</a:t>
            </a:r>
          </a:p>
          <a:p>
            <a:pPr lvl="1"/>
            <a:r>
              <a:rPr lang="en-US" dirty="0"/>
              <a:t>Legal Challenges?</a:t>
            </a:r>
          </a:p>
          <a:p>
            <a:pPr marL="457200" lvl="1" indent="0">
              <a:buNone/>
            </a:pPr>
            <a:br>
              <a:rPr lang="en-US" dirty="0"/>
            </a:br>
            <a:br>
              <a:rPr lang="en-US" dirty="0"/>
            </a:br>
            <a:endParaRPr lang="en-US" dirty="0"/>
          </a:p>
        </p:txBody>
      </p:sp>
    </p:spTree>
    <p:extLst>
      <p:ext uri="{BB962C8B-B14F-4D97-AF65-F5344CB8AC3E}">
        <p14:creationId xmlns:p14="http://schemas.microsoft.com/office/powerpoint/2010/main" val="2572882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A7EA9-5EAB-E046-E69C-F1DD5D101689}"/>
              </a:ext>
            </a:extLst>
          </p:cNvPr>
          <p:cNvSpPr>
            <a:spLocks noGrp="1"/>
          </p:cNvSpPr>
          <p:nvPr>
            <p:ph type="title"/>
          </p:nvPr>
        </p:nvSpPr>
        <p:spPr/>
        <p:txBody>
          <a:bodyPr/>
          <a:lstStyle/>
          <a:p>
            <a:r>
              <a:rPr lang="en-US" dirty="0"/>
              <a:t>Statutory Authority for 14c Certificates</a:t>
            </a:r>
          </a:p>
        </p:txBody>
      </p:sp>
      <p:sp>
        <p:nvSpPr>
          <p:cNvPr id="3" name="Content Placeholder 2">
            <a:extLst>
              <a:ext uri="{FF2B5EF4-FFF2-40B4-BE49-F238E27FC236}">
                <a16:creationId xmlns:a16="http://schemas.microsoft.com/office/drawing/2014/main" id="{EC121B2D-C33F-FF4A-AE91-598A702439FF}"/>
              </a:ext>
            </a:extLst>
          </p:cNvPr>
          <p:cNvSpPr>
            <a:spLocks noGrp="1"/>
          </p:cNvSpPr>
          <p:nvPr>
            <p:ph idx="1"/>
          </p:nvPr>
        </p:nvSpPr>
        <p:spPr/>
        <p:txBody>
          <a:bodyPr/>
          <a:lstStyle/>
          <a:p>
            <a:r>
              <a:rPr lang="en-US" dirty="0"/>
              <a:t>“Section 14(c)(1) of the FLSA provides that the “Secretary, to the extent </a:t>
            </a:r>
            <a:r>
              <a:rPr lang="en-US" b="1" i="1" dirty="0"/>
              <a:t>necessary to prevent curtailment of opportunities for employment</a:t>
            </a:r>
            <a:r>
              <a:rPr lang="en-US" dirty="0"/>
              <a:t>, shall by regulation or order provide for the employment, under special certificates, of individuals . . . whose earning or productive capacity is impaired by age or physical or mental deficiency” at productivity-based subminimum wages.”</a:t>
            </a:r>
          </a:p>
        </p:txBody>
      </p:sp>
    </p:spTree>
    <p:extLst>
      <p:ext uri="{BB962C8B-B14F-4D97-AF65-F5344CB8AC3E}">
        <p14:creationId xmlns:p14="http://schemas.microsoft.com/office/powerpoint/2010/main" val="3198085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73853-3AB8-4809-FC4B-44B751FE38A2}"/>
              </a:ext>
            </a:extLst>
          </p:cNvPr>
          <p:cNvSpPr>
            <a:spLocks noGrp="1"/>
          </p:cNvSpPr>
          <p:nvPr>
            <p:ph type="title"/>
          </p:nvPr>
        </p:nvSpPr>
        <p:spPr/>
        <p:txBody>
          <a:bodyPr/>
          <a:lstStyle/>
          <a:p>
            <a:r>
              <a:rPr lang="en-US" dirty="0"/>
              <a:t>Rationale for Proposed Rule</a:t>
            </a:r>
          </a:p>
        </p:txBody>
      </p:sp>
      <p:sp>
        <p:nvSpPr>
          <p:cNvPr id="3" name="Content Placeholder 2">
            <a:extLst>
              <a:ext uri="{FF2B5EF4-FFF2-40B4-BE49-F238E27FC236}">
                <a16:creationId xmlns:a16="http://schemas.microsoft.com/office/drawing/2014/main" id="{B8831A80-8B8D-3689-5B00-8C41F7DCC102}"/>
              </a:ext>
            </a:extLst>
          </p:cNvPr>
          <p:cNvSpPr>
            <a:spLocks noGrp="1"/>
          </p:cNvSpPr>
          <p:nvPr>
            <p:ph idx="1"/>
          </p:nvPr>
        </p:nvSpPr>
        <p:spPr/>
        <p:txBody>
          <a:bodyPr>
            <a:normAutofit fontScale="92500"/>
          </a:bodyPr>
          <a:lstStyle/>
          <a:p>
            <a:r>
              <a:rPr lang="en-US" dirty="0"/>
              <a:t>“The section 14 (of the FLSA) statutory provision, however, has always provided that such certificates may only be issued to the extent “necessary to prevent curtailment of opportunities for employment.”</a:t>
            </a:r>
          </a:p>
          <a:p>
            <a:r>
              <a:rPr lang="en-US" dirty="0"/>
              <a:t>“This comprehensive system of new approaches has rendered it unnecessary to depend upon subminimum wages to secure employment opportunities for individuals with disabilities”</a:t>
            </a:r>
          </a:p>
          <a:p>
            <a:r>
              <a:rPr lang="en-US" dirty="0"/>
              <a:t>“The Department preliminarily concludes that section 14(c) certificates that allow employers to pay subminimum wages to workers with disabilities are no longer necessary and thus proposes to amend 29 CFR part 525 to phase out the issuance of such certificates.”</a:t>
            </a:r>
          </a:p>
        </p:txBody>
      </p:sp>
    </p:spTree>
    <p:extLst>
      <p:ext uri="{BB962C8B-B14F-4D97-AF65-F5344CB8AC3E}">
        <p14:creationId xmlns:p14="http://schemas.microsoft.com/office/powerpoint/2010/main" val="1731333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4E60B-CF55-F1C1-DBA4-A41607B582ED}"/>
              </a:ext>
            </a:extLst>
          </p:cNvPr>
          <p:cNvSpPr>
            <a:spLocks noGrp="1"/>
          </p:cNvSpPr>
          <p:nvPr>
            <p:ph type="title"/>
          </p:nvPr>
        </p:nvSpPr>
        <p:spPr/>
        <p:txBody>
          <a:bodyPr/>
          <a:lstStyle/>
          <a:p>
            <a:r>
              <a:rPr lang="en-US" dirty="0"/>
              <a:t>Employment Activity since 1989 Cited in Rule</a:t>
            </a:r>
          </a:p>
        </p:txBody>
      </p:sp>
      <p:sp>
        <p:nvSpPr>
          <p:cNvPr id="3" name="Content Placeholder 2">
            <a:extLst>
              <a:ext uri="{FF2B5EF4-FFF2-40B4-BE49-F238E27FC236}">
                <a16:creationId xmlns:a16="http://schemas.microsoft.com/office/drawing/2014/main" id="{C4981DE6-C7B3-CD42-C98C-C1E56892D4AF}"/>
              </a:ext>
            </a:extLst>
          </p:cNvPr>
          <p:cNvSpPr>
            <a:spLocks noGrp="1"/>
          </p:cNvSpPr>
          <p:nvPr>
            <p:ph idx="1"/>
          </p:nvPr>
        </p:nvSpPr>
        <p:spPr/>
        <p:txBody>
          <a:bodyPr/>
          <a:lstStyle/>
          <a:p>
            <a:r>
              <a:rPr lang="en-US" dirty="0"/>
              <a:t>The Americans with Disabilities Act and the Supreme Court’s Olmstead Decision (1990, 1999)</a:t>
            </a:r>
          </a:p>
          <a:p>
            <a:r>
              <a:rPr lang="en-US" dirty="0"/>
              <a:t>WIOA (2014)</a:t>
            </a:r>
          </a:p>
          <a:p>
            <a:r>
              <a:rPr lang="en-US" dirty="0"/>
              <a:t>ABLE Act</a:t>
            </a:r>
          </a:p>
          <a:p>
            <a:r>
              <a:rPr lang="en-US" dirty="0"/>
              <a:t>Executive Orders 13658 and 14026-Federal Contracting (2014 and 2021)</a:t>
            </a:r>
          </a:p>
          <a:p>
            <a:r>
              <a:rPr lang="en-US" dirty="0"/>
              <a:t>HCBS Settings Rule (2014)</a:t>
            </a:r>
          </a:p>
          <a:p>
            <a:r>
              <a:rPr lang="en-US" dirty="0"/>
              <a:t>U.S. </a:t>
            </a:r>
            <a:r>
              <a:rPr lang="en-US" dirty="0" err="1"/>
              <a:t>AbilityOne</a:t>
            </a:r>
            <a:r>
              <a:rPr lang="en-US" dirty="0"/>
              <a:t> Commission Final Rule (2022)</a:t>
            </a:r>
          </a:p>
          <a:p>
            <a:r>
              <a:rPr lang="en-US" dirty="0"/>
              <a:t>Employment First Orders and Activity</a:t>
            </a:r>
          </a:p>
          <a:p>
            <a:endParaRPr lang="en-US" dirty="0"/>
          </a:p>
          <a:p>
            <a:endParaRPr lang="en-US" dirty="0"/>
          </a:p>
          <a:p>
            <a:endParaRPr lang="en-US" dirty="0"/>
          </a:p>
        </p:txBody>
      </p:sp>
    </p:spTree>
    <p:extLst>
      <p:ext uri="{BB962C8B-B14F-4D97-AF65-F5344CB8AC3E}">
        <p14:creationId xmlns:p14="http://schemas.microsoft.com/office/powerpoint/2010/main" val="4288773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8DD38-226D-BEFD-8B3C-8D625AE42331}"/>
              </a:ext>
            </a:extLst>
          </p:cNvPr>
          <p:cNvSpPr>
            <a:spLocks noGrp="1"/>
          </p:cNvSpPr>
          <p:nvPr>
            <p:ph type="title"/>
          </p:nvPr>
        </p:nvSpPr>
        <p:spPr/>
        <p:txBody>
          <a:bodyPr/>
          <a:lstStyle/>
          <a:p>
            <a:r>
              <a:rPr lang="en-US" dirty="0"/>
              <a:t>Proposed Regulatory Changes</a:t>
            </a:r>
          </a:p>
        </p:txBody>
      </p:sp>
      <p:sp>
        <p:nvSpPr>
          <p:cNvPr id="3" name="Content Placeholder 2">
            <a:extLst>
              <a:ext uri="{FF2B5EF4-FFF2-40B4-BE49-F238E27FC236}">
                <a16:creationId xmlns:a16="http://schemas.microsoft.com/office/drawing/2014/main" id="{913C9D29-0CDD-EAA2-13EB-6C1003530631}"/>
              </a:ext>
            </a:extLst>
          </p:cNvPr>
          <p:cNvSpPr>
            <a:spLocks noGrp="1"/>
          </p:cNvSpPr>
          <p:nvPr>
            <p:ph idx="1"/>
          </p:nvPr>
        </p:nvSpPr>
        <p:spPr/>
        <p:txBody>
          <a:bodyPr/>
          <a:lstStyle/>
          <a:p>
            <a:r>
              <a:rPr lang="en-US" dirty="0"/>
              <a:t>“The Secretary will </a:t>
            </a:r>
            <a:r>
              <a:rPr lang="en-US" b="1" dirty="0"/>
              <a:t>cease issuing new certificates </a:t>
            </a:r>
            <a:r>
              <a:rPr lang="en-US" dirty="0"/>
              <a:t>immediately as of the effective date of a final rule”</a:t>
            </a:r>
          </a:p>
          <a:p>
            <a:r>
              <a:rPr lang="en-US" dirty="0"/>
              <a:t>“Certificates will only be available to renewing applicants for a limited phaseout </a:t>
            </a:r>
            <a:r>
              <a:rPr lang="en-US" b="1" dirty="0"/>
              <a:t>period ending 3 years after the effective date </a:t>
            </a:r>
            <a:r>
              <a:rPr lang="en-US" dirty="0"/>
              <a:t>of a final rule.”</a:t>
            </a:r>
          </a:p>
        </p:txBody>
      </p:sp>
    </p:spTree>
    <p:extLst>
      <p:ext uri="{BB962C8B-B14F-4D97-AF65-F5344CB8AC3E}">
        <p14:creationId xmlns:p14="http://schemas.microsoft.com/office/powerpoint/2010/main" val="3746697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75BDA-6456-E41E-37DB-3B7292A3F640}"/>
              </a:ext>
            </a:extLst>
          </p:cNvPr>
          <p:cNvSpPr>
            <a:spLocks noGrp="1"/>
          </p:cNvSpPr>
          <p:nvPr>
            <p:ph type="title"/>
          </p:nvPr>
        </p:nvSpPr>
        <p:spPr/>
        <p:txBody>
          <a:bodyPr/>
          <a:lstStyle/>
          <a:p>
            <a:r>
              <a:rPr lang="en-US" dirty="0"/>
              <a:t>Timeline</a:t>
            </a:r>
          </a:p>
        </p:txBody>
      </p:sp>
      <p:sp>
        <p:nvSpPr>
          <p:cNvPr id="3" name="Content Placeholder 2">
            <a:extLst>
              <a:ext uri="{FF2B5EF4-FFF2-40B4-BE49-F238E27FC236}">
                <a16:creationId xmlns:a16="http://schemas.microsoft.com/office/drawing/2014/main" id="{B1FF7D55-87FE-A33C-7485-049DF4E7C127}"/>
              </a:ext>
            </a:extLst>
          </p:cNvPr>
          <p:cNvSpPr>
            <a:spLocks noGrp="1"/>
          </p:cNvSpPr>
          <p:nvPr>
            <p:ph idx="1"/>
          </p:nvPr>
        </p:nvSpPr>
        <p:spPr/>
        <p:txBody>
          <a:bodyPr>
            <a:normAutofit fontScale="92500" lnSpcReduction="10000"/>
          </a:bodyPr>
          <a:lstStyle/>
          <a:p>
            <a:r>
              <a:rPr lang="en-US" dirty="0"/>
              <a:t>“The Department preliminarily finds this multi-year phaseout period would provide time for employers who are paying subminimum wages pursuant to section 14(c) certificates, if needed, to make necessary adjustments to their operation and funding models. Likewise, affected workers with disabilities who would be due higher wages under the Department’s proposed rule may, for example, use the phaseout period to explore new workplace accommodations, participate in additional job training or vocational services, or receive counseling about public benefits and income. Finally, the proposed phaseout period would also provide time for States and other entities to adjust budget allocations, staffing, and disability service delivery programs, as needed, to continue to support workers with disabilities and service providers after the phaseout period ends”</a:t>
            </a:r>
          </a:p>
        </p:txBody>
      </p:sp>
    </p:spTree>
    <p:extLst>
      <p:ext uri="{BB962C8B-B14F-4D97-AF65-F5344CB8AC3E}">
        <p14:creationId xmlns:p14="http://schemas.microsoft.com/office/powerpoint/2010/main" val="4239434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6B588-63CA-E527-8DC7-A7C9EB0D7CAC}"/>
              </a:ext>
            </a:extLst>
          </p:cNvPr>
          <p:cNvSpPr>
            <a:spLocks noGrp="1"/>
          </p:cNvSpPr>
          <p:nvPr>
            <p:ph type="title"/>
          </p:nvPr>
        </p:nvSpPr>
        <p:spPr/>
        <p:txBody>
          <a:bodyPr/>
          <a:lstStyle/>
          <a:p>
            <a:r>
              <a:rPr lang="en-US" dirty="0"/>
              <a:t>Alternatives Explored</a:t>
            </a:r>
          </a:p>
        </p:txBody>
      </p:sp>
      <p:sp>
        <p:nvSpPr>
          <p:cNvPr id="3" name="Content Placeholder 2">
            <a:extLst>
              <a:ext uri="{FF2B5EF4-FFF2-40B4-BE49-F238E27FC236}">
                <a16:creationId xmlns:a16="http://schemas.microsoft.com/office/drawing/2014/main" id="{677C6692-1EC8-DFEA-F0B1-88A80AF896AE}"/>
              </a:ext>
            </a:extLst>
          </p:cNvPr>
          <p:cNvSpPr>
            <a:spLocks noGrp="1"/>
          </p:cNvSpPr>
          <p:nvPr>
            <p:ph idx="1"/>
          </p:nvPr>
        </p:nvSpPr>
        <p:spPr/>
        <p:txBody>
          <a:bodyPr/>
          <a:lstStyle/>
          <a:p>
            <a:r>
              <a:rPr lang="en-US" dirty="0"/>
              <a:t>Opt-out of Phaseout</a:t>
            </a:r>
          </a:p>
          <a:p>
            <a:r>
              <a:rPr lang="en-US" dirty="0"/>
              <a:t>Shorter or no phaseout</a:t>
            </a:r>
          </a:p>
          <a:p>
            <a:r>
              <a:rPr lang="en-US" dirty="0"/>
              <a:t>Revising wage study and evidentiary practices</a:t>
            </a:r>
          </a:p>
          <a:p>
            <a:endParaRPr lang="en-US" dirty="0"/>
          </a:p>
        </p:txBody>
      </p:sp>
    </p:spTree>
    <p:extLst>
      <p:ext uri="{BB962C8B-B14F-4D97-AF65-F5344CB8AC3E}">
        <p14:creationId xmlns:p14="http://schemas.microsoft.com/office/powerpoint/2010/main" val="266533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0450A-89BA-1229-BEBD-CC367D53F567}"/>
              </a:ext>
            </a:extLst>
          </p:cNvPr>
          <p:cNvSpPr>
            <a:spLocks noGrp="1"/>
          </p:cNvSpPr>
          <p:nvPr>
            <p:ph type="title"/>
          </p:nvPr>
        </p:nvSpPr>
        <p:spPr/>
        <p:txBody>
          <a:bodyPr/>
          <a:lstStyle/>
          <a:p>
            <a:r>
              <a:rPr lang="en-US" dirty="0"/>
              <a:t>Feedback Requested</a:t>
            </a:r>
          </a:p>
        </p:txBody>
      </p:sp>
      <p:sp>
        <p:nvSpPr>
          <p:cNvPr id="3" name="Content Placeholder 2">
            <a:extLst>
              <a:ext uri="{FF2B5EF4-FFF2-40B4-BE49-F238E27FC236}">
                <a16:creationId xmlns:a16="http://schemas.microsoft.com/office/drawing/2014/main" id="{F001445F-1415-76AF-54E6-C66323F119F0}"/>
              </a:ext>
            </a:extLst>
          </p:cNvPr>
          <p:cNvSpPr>
            <a:spLocks noGrp="1"/>
          </p:cNvSpPr>
          <p:nvPr>
            <p:ph idx="1"/>
          </p:nvPr>
        </p:nvSpPr>
        <p:spPr/>
        <p:txBody>
          <a:bodyPr>
            <a:normAutofit lnSpcReduction="10000"/>
          </a:bodyPr>
          <a:lstStyle/>
          <a:p>
            <a:r>
              <a:rPr lang="en-US" dirty="0"/>
              <a:t>“The Department requests comments on the </a:t>
            </a:r>
            <a:r>
              <a:rPr lang="en-US" b="1" dirty="0"/>
              <a:t>length and structure of the proposed phaseout period</a:t>
            </a:r>
            <a:r>
              <a:rPr lang="en-US" dirty="0"/>
              <a:t> and any evidence that supports those comments, including data, case studies, explanations of program or funding structures, and the personal experiences of employers and employees”</a:t>
            </a:r>
          </a:p>
          <a:p>
            <a:r>
              <a:rPr lang="en-US" dirty="0"/>
              <a:t>“The Department specifically invites comment on how it may </a:t>
            </a:r>
            <a:r>
              <a:rPr lang="en-US" b="1" dirty="0"/>
              <a:t>implement any proposed phaseout </a:t>
            </a:r>
            <a:r>
              <a:rPr lang="en-US" dirty="0"/>
              <a:t>in a manner that further reduces potential disruptions.”</a:t>
            </a:r>
          </a:p>
          <a:p>
            <a:r>
              <a:rPr lang="en-US" dirty="0"/>
              <a:t>“The Department requests comments on all aspects of a </a:t>
            </a:r>
            <a:r>
              <a:rPr lang="en-US" b="1" dirty="0"/>
              <a:t>possible limited extension provision</a:t>
            </a:r>
            <a:r>
              <a:rPr lang="en-US" dirty="0"/>
              <a:t> beyond the end of the proposed 3-year phaseout period”</a:t>
            </a:r>
          </a:p>
        </p:txBody>
      </p:sp>
    </p:spTree>
    <p:extLst>
      <p:ext uri="{BB962C8B-B14F-4D97-AF65-F5344CB8AC3E}">
        <p14:creationId xmlns:p14="http://schemas.microsoft.com/office/powerpoint/2010/main" val="1519451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753</TotalTime>
  <Words>613</Words>
  <Application>Microsoft Macintosh PowerPoint</Application>
  <PresentationFormat>Widescreen</PresentationFormat>
  <Paragraphs>41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Proposed 14c Rule</vt:lpstr>
      <vt:lpstr>Some Context and Timelines</vt:lpstr>
      <vt:lpstr>Statutory Authority for 14c Certificates</vt:lpstr>
      <vt:lpstr>Rationale for Proposed Rule</vt:lpstr>
      <vt:lpstr>Employment Activity since 1989 Cited in Rule</vt:lpstr>
      <vt:lpstr>Proposed Regulatory Changes</vt:lpstr>
      <vt:lpstr>Timeline</vt:lpstr>
      <vt:lpstr>Alternatives Explored</vt:lpstr>
      <vt:lpstr>Feedback Requested</vt:lpstr>
      <vt:lpstr>Feedback/Comments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Scott Marks</dc:creator>
  <cp:lastModifiedBy>Scott Marks</cp:lastModifiedBy>
  <cp:revision>4</cp:revision>
  <dcterms:created xsi:type="dcterms:W3CDTF">2024-12-04T23:47:30Z</dcterms:created>
  <dcterms:modified xsi:type="dcterms:W3CDTF">2024-12-05T12:21:06Z</dcterms:modified>
</cp:coreProperties>
</file>